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6" r:id="rId2"/>
    <p:sldId id="277" r:id="rId3"/>
    <p:sldId id="278" r:id="rId4"/>
    <p:sldId id="279" r:id="rId5"/>
    <p:sldId id="280" r:id="rId6"/>
    <p:sldId id="289" r:id="rId7"/>
    <p:sldId id="281" r:id="rId8"/>
    <p:sldId id="290" r:id="rId9"/>
    <p:sldId id="282" r:id="rId10"/>
    <p:sldId id="264" r:id="rId11"/>
    <p:sldId id="265" r:id="rId12"/>
    <p:sldId id="304" r:id="rId13"/>
    <p:sldId id="283" r:id="rId14"/>
    <p:sldId id="284" r:id="rId15"/>
    <p:sldId id="285" r:id="rId16"/>
    <p:sldId id="286" r:id="rId17"/>
    <p:sldId id="287" r:id="rId18"/>
    <p:sldId id="305" r:id="rId19"/>
    <p:sldId id="269" r:id="rId20"/>
    <p:sldId id="275" r:id="rId21"/>
    <p:sldId id="292" r:id="rId22"/>
    <p:sldId id="288" r:id="rId23"/>
    <p:sldId id="294" r:id="rId24"/>
    <p:sldId id="295" r:id="rId25"/>
    <p:sldId id="296" r:id="rId26"/>
    <p:sldId id="297" r:id="rId27"/>
    <p:sldId id="298" r:id="rId28"/>
    <p:sldId id="299" r:id="rId29"/>
    <p:sldId id="272" r:id="rId30"/>
    <p:sldId id="306" r:id="rId31"/>
    <p:sldId id="273" r:id="rId32"/>
    <p:sldId id="271" r:id="rId33"/>
    <p:sldId id="300" r:id="rId34"/>
    <p:sldId id="293" r:id="rId35"/>
    <p:sldId id="301" r:id="rId36"/>
    <p:sldId id="268" r:id="rId37"/>
    <p:sldId id="307" r:id="rId38"/>
    <p:sldId id="30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64" autoAdjust="0"/>
    <p:restoredTop sz="94660"/>
  </p:normalViewPr>
  <p:slideViewPr>
    <p:cSldViewPr>
      <p:cViewPr varScale="1">
        <p:scale>
          <a:sx n="99" d="100"/>
          <a:sy n="99" d="100"/>
        </p:scale>
        <p:origin x="-9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Занятие </a:t>
            </a:r>
            <a:r>
              <a:rPr lang="ru-RU" dirty="0"/>
              <a:t>№ </a:t>
            </a:r>
            <a:r>
              <a:rPr lang="ru-RU" dirty="0" smtClean="0"/>
              <a:t>10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ТЕМА </a:t>
            </a:r>
            <a:r>
              <a:rPr lang="ru-RU" dirty="0"/>
              <a:t>: “КОСТНАЯ ТКАНЬ”.</a:t>
            </a:r>
          </a:p>
        </p:txBody>
      </p:sp>
      <p:pic>
        <p:nvPicPr>
          <p:cNvPr id="1026" name="Picture 2" descr="C:\Users\Админ\Desktop\Комплект для занятий 1-курс\images\f08_1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1852042" cy="275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45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Вика\Desktop\призентации гистология\Новая папка\КТ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9332"/>
            <a:ext cx="9037228" cy="647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3. Диафиз трубчатой кости в поперечном срезе. Метод </a:t>
            </a:r>
            <a:r>
              <a:rPr lang="ru-RU" b="1" dirty="0" err="1"/>
              <a:t>Шморля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20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Вика\Desktop\призентации гистология\Новая папка\КТ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333"/>
            <a:ext cx="9189752" cy="648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3. Диафиз трубчатой кости в поперечном срезе. Метод </a:t>
            </a:r>
            <a:r>
              <a:rPr lang="ru-RU" b="1" dirty="0" err="1"/>
              <a:t>Шморля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545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3. Диафиз трубчатой кости в поперечном срезе. Метод </a:t>
            </a:r>
            <a:r>
              <a:rPr lang="ru-RU" b="1" dirty="0" err="1" smtClean="0"/>
              <a:t>Шморля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9332"/>
            <a:ext cx="4572000" cy="6488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369333"/>
            <a:ext cx="4562475" cy="64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82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Схемы </a:t>
            </a:r>
            <a:r>
              <a:rPr lang="ru-RU" dirty="0"/>
              <a:t>для зарисовки</a:t>
            </a:r>
          </a:p>
        </p:txBody>
      </p:sp>
    </p:spTree>
    <p:extLst>
      <p:ext uri="{BB962C8B-B14F-4D97-AF65-F5344CB8AC3E}">
        <p14:creationId xmlns:p14="http://schemas.microsoft.com/office/powerpoint/2010/main" val="3394879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333"/>
            <a:ext cx="9144000" cy="648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Развитие кости из мезенхимы (прямой </a:t>
            </a:r>
            <a:r>
              <a:rPr lang="ru-RU" b="1" dirty="0" err="1" smtClean="0"/>
              <a:t>остеогенез</a:t>
            </a:r>
            <a:r>
              <a:rPr lang="ru-RU" b="1" dirty="0" smtClean="0"/>
              <a:t>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24797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Строение </a:t>
            </a:r>
            <a:r>
              <a:rPr lang="ru-RU" b="1" dirty="0" smtClean="0"/>
              <a:t>диафиза трубчатой кости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3879285" cy="560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512" y="620688"/>
            <a:ext cx="5273055" cy="55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010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Остеокласт. Механизм резорбции костной ткани.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36" y="369332"/>
            <a:ext cx="8074311" cy="397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37" y="4345320"/>
            <a:ext cx="8074311" cy="239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052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Схемы </a:t>
            </a:r>
            <a:r>
              <a:rPr lang="ru-RU" dirty="0"/>
              <a:t>для опроса и самоконтроля</a:t>
            </a:r>
          </a:p>
        </p:txBody>
      </p:sp>
    </p:spTree>
    <p:extLst>
      <p:ext uri="{BB962C8B-B14F-4D97-AF65-F5344CB8AC3E}">
        <p14:creationId xmlns:p14="http://schemas.microsoft.com/office/powerpoint/2010/main" val="778744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55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Вика\Desktop\призентации гистология\Новая папка\КТ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07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32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9988"/>
            <a:ext cx="90364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ЦЕЛЬ </a:t>
            </a:r>
            <a:r>
              <a:rPr lang="ru-RU" b="1" dirty="0"/>
              <a:t>ЗАНЯТИЯ: </a:t>
            </a:r>
            <a:endParaRPr lang="ru-RU" b="1" dirty="0" smtClean="0"/>
          </a:p>
          <a:p>
            <a:pPr algn="ctr"/>
            <a:endParaRPr lang="ru-RU" b="1" dirty="0" smtClean="0"/>
          </a:p>
          <a:p>
            <a:r>
              <a:rPr lang="ru-RU" dirty="0" smtClean="0"/>
              <a:t>Изучить </a:t>
            </a:r>
            <a:r>
              <a:rPr lang="ru-RU" dirty="0"/>
              <a:t>химический состав, строение </a:t>
            </a:r>
            <a:r>
              <a:rPr lang="ru-RU" dirty="0" smtClean="0"/>
              <a:t>и функциональные </a:t>
            </a:r>
            <a:r>
              <a:rPr lang="ru-RU" dirty="0"/>
              <a:t>особенности костной ткани. Сформировать </a:t>
            </a:r>
            <a:r>
              <a:rPr lang="ru-RU" dirty="0" smtClean="0"/>
              <a:t>представление о </a:t>
            </a:r>
            <a:r>
              <a:rPr lang="ru-RU" dirty="0"/>
              <a:t>костной ткани как специализированной соединительной ткани, </a:t>
            </a:r>
            <a:r>
              <a:rPr lang="ru-RU" dirty="0" smtClean="0"/>
              <a:t>состоящей из </a:t>
            </a:r>
            <a:r>
              <a:rPr lang="ru-RU" dirty="0"/>
              <a:t>минерализованного межклеточного вещества и трех типов </a:t>
            </a:r>
            <a:r>
              <a:rPr lang="ru-RU" dirty="0" err="1" smtClean="0"/>
              <a:t>клеток.Познакомиться</a:t>
            </a:r>
            <a:r>
              <a:rPr lang="ru-RU" dirty="0" smtClean="0"/>
              <a:t> </a:t>
            </a:r>
            <a:r>
              <a:rPr lang="ru-RU" dirty="0"/>
              <a:t>с классификацией костных тканей. Обратить внимание </a:t>
            </a:r>
            <a:r>
              <a:rPr lang="ru-RU" dirty="0" err="1" smtClean="0"/>
              <a:t>нато</a:t>
            </a:r>
            <a:r>
              <a:rPr lang="ru-RU" dirty="0"/>
              <a:t>, что остеобласты и остеоциты - клетки мезенхимного </a:t>
            </a:r>
            <a:r>
              <a:rPr lang="ru-RU" dirty="0" err="1" smtClean="0"/>
              <a:t>происхождения,а</a:t>
            </a:r>
            <a:r>
              <a:rPr lang="ru-RU" dirty="0" smtClean="0"/>
              <a:t> </a:t>
            </a:r>
            <a:r>
              <a:rPr lang="ru-RU" dirty="0"/>
              <a:t>остеокласты происходят из стволовой клетки крови. Отметить </a:t>
            </a:r>
            <a:r>
              <a:rPr lang="ru-RU" dirty="0" smtClean="0"/>
              <a:t>роль надкостницы </a:t>
            </a:r>
            <a:r>
              <a:rPr lang="ru-RU" dirty="0"/>
              <a:t>и </a:t>
            </a:r>
            <a:r>
              <a:rPr lang="ru-RU" dirty="0" err="1"/>
              <a:t>эндоста</a:t>
            </a:r>
            <a:r>
              <a:rPr lang="ru-RU" dirty="0"/>
              <a:t> в </a:t>
            </a:r>
            <a:r>
              <a:rPr lang="ru-RU" dirty="0" err="1" smtClean="0"/>
              <a:t>регене</a:t>
            </a:r>
            <a:r>
              <a:rPr lang="ru-RU" dirty="0" smtClean="0"/>
              <a:t>-рации </a:t>
            </a:r>
            <a:r>
              <a:rPr lang="ru-RU" dirty="0"/>
              <a:t>костной ткани. Изучить </a:t>
            </a:r>
            <a:r>
              <a:rPr lang="ru-RU" dirty="0" smtClean="0"/>
              <a:t>основные этапы </a:t>
            </a:r>
            <a:r>
              <a:rPr lang="ru-RU" dirty="0"/>
              <a:t>прямого и непрямого </a:t>
            </a:r>
            <a:r>
              <a:rPr lang="ru-RU" dirty="0" err="1"/>
              <a:t>остеогенеза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5213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Вика\Desktop\призентации гистология\Новая папка\КТ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9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1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75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" y="0"/>
            <a:ext cx="9122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67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96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13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34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" y="0"/>
            <a:ext cx="9143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31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9"/>
            <a:ext cx="9144000" cy="684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85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1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Вика\Desktop\призентации гистология\Новая папка\7\46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1"/>
            <a:ext cx="7920880" cy="698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2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Контрольные вопросы</a:t>
            </a:r>
          </a:p>
          <a:p>
            <a:pPr algn="ctr"/>
            <a:endParaRPr lang="ru-RU" b="1" dirty="0"/>
          </a:p>
          <a:p>
            <a:r>
              <a:rPr lang="ru-RU" dirty="0"/>
              <a:t>1. Общая морфо-функциональная характеристика и </a:t>
            </a:r>
            <a:r>
              <a:rPr lang="ru-RU" dirty="0" smtClean="0"/>
              <a:t>классификация костных </a:t>
            </a:r>
            <a:r>
              <a:rPr lang="ru-RU" dirty="0"/>
              <a:t>тканей.</a:t>
            </a:r>
          </a:p>
          <a:p>
            <a:r>
              <a:rPr lang="ru-RU" dirty="0"/>
              <a:t>2. </a:t>
            </a:r>
            <a:r>
              <a:rPr lang="ru-RU" dirty="0" err="1"/>
              <a:t>Диффероны</a:t>
            </a:r>
            <a:r>
              <a:rPr lang="ru-RU" dirty="0"/>
              <a:t> костной ткани . Остеогенные </a:t>
            </a:r>
            <a:r>
              <a:rPr lang="ru-RU" dirty="0" smtClean="0"/>
              <a:t>клетки, остеобласты, остеоциты </a:t>
            </a:r>
            <a:r>
              <a:rPr lang="ru-RU" dirty="0"/>
              <a:t>. Активные и неактивные остеобласты . Световая </a:t>
            </a:r>
            <a:r>
              <a:rPr lang="ru-RU" dirty="0" smtClean="0"/>
              <a:t>и электронная </a:t>
            </a:r>
            <a:r>
              <a:rPr lang="ru-RU" dirty="0"/>
              <a:t>микроскопия. Синтез остеоцита остеобластами и </a:t>
            </a:r>
            <a:r>
              <a:rPr lang="ru-RU" dirty="0" smtClean="0"/>
              <a:t>особенности минерализации </a:t>
            </a:r>
            <a:r>
              <a:rPr lang="ru-RU" dirty="0"/>
              <a:t>органического матрикса .</a:t>
            </a:r>
          </a:p>
          <a:p>
            <a:r>
              <a:rPr lang="ru-RU" dirty="0"/>
              <a:t>3. Остеоциты . Световая и электронная микроскопия. Функции.</a:t>
            </a:r>
          </a:p>
          <a:p>
            <a:r>
              <a:rPr lang="ru-RU" dirty="0"/>
              <a:t>4. Остеокласты. Световая и электронная микроскопия. </a:t>
            </a:r>
            <a:r>
              <a:rPr lang="ru-RU" dirty="0" smtClean="0"/>
              <a:t>Дифференцировка цитоплазмы </a:t>
            </a:r>
            <a:r>
              <a:rPr lang="ru-RU" dirty="0"/>
              <a:t>остеокласта на зоны. Механизм резорбции костной </a:t>
            </a:r>
            <a:r>
              <a:rPr lang="ru-RU" dirty="0" smtClean="0"/>
              <a:t>ткани остеокластами</a:t>
            </a:r>
            <a:r>
              <a:rPr lang="ru-RU" dirty="0"/>
              <a:t>.</a:t>
            </a:r>
          </a:p>
          <a:p>
            <a:r>
              <a:rPr lang="ru-RU" dirty="0"/>
              <a:t>5. Матрикс костной ткани . Органический и минеральный </a:t>
            </a:r>
            <a:r>
              <a:rPr lang="ru-RU" dirty="0" smtClean="0"/>
              <a:t>компоненты.</a:t>
            </a:r>
          </a:p>
          <a:p>
            <a:r>
              <a:rPr lang="ru-RU" dirty="0" smtClean="0"/>
              <a:t>6</a:t>
            </a:r>
            <a:r>
              <a:rPr lang="ru-RU" dirty="0"/>
              <a:t>. Строение кости как органа . Компактное и губчатое </a:t>
            </a:r>
            <a:r>
              <a:rPr lang="ru-RU" dirty="0" err="1" smtClean="0"/>
              <a:t>вещество.Системы</a:t>
            </a:r>
            <a:r>
              <a:rPr lang="ru-RU" dirty="0" smtClean="0"/>
              <a:t> костных </a:t>
            </a:r>
            <a:r>
              <a:rPr lang="ru-RU" dirty="0" err="1" smtClean="0"/>
              <a:t>плас-тинок</a:t>
            </a:r>
            <a:r>
              <a:rPr lang="ru-RU" dirty="0" smtClean="0"/>
              <a:t> </a:t>
            </a:r>
            <a:r>
              <a:rPr lang="ru-RU" dirty="0"/>
              <a:t>. Строение и функции </a:t>
            </a:r>
            <a:r>
              <a:rPr lang="ru-RU" dirty="0" smtClean="0"/>
              <a:t>надкостницы. </a:t>
            </a:r>
            <a:r>
              <a:rPr lang="ru-RU" dirty="0" err="1" smtClean="0"/>
              <a:t>Эндост</a:t>
            </a:r>
            <a:r>
              <a:rPr lang="ru-RU" dirty="0"/>
              <a:t>.</a:t>
            </a:r>
          </a:p>
          <a:p>
            <a:r>
              <a:rPr lang="ru-RU" dirty="0"/>
              <a:t>7. Гистогенез костных тканей. Прямой и непрямой </a:t>
            </a:r>
            <a:r>
              <a:rPr lang="ru-RU" dirty="0" err="1"/>
              <a:t>остеогенез</a:t>
            </a:r>
            <a:r>
              <a:rPr lang="ru-RU" dirty="0"/>
              <a:t>. </a:t>
            </a:r>
            <a:r>
              <a:rPr lang="ru-RU" dirty="0" smtClean="0"/>
              <a:t>Строение </a:t>
            </a:r>
            <a:r>
              <a:rPr lang="ru-RU" dirty="0" err="1" smtClean="0"/>
              <a:t>эпифизарной</a:t>
            </a:r>
            <a:r>
              <a:rPr lang="ru-RU" dirty="0" smtClean="0"/>
              <a:t> </a:t>
            </a:r>
            <a:r>
              <a:rPr lang="ru-RU" dirty="0"/>
              <a:t>хрящевой пластинки роста.</a:t>
            </a:r>
          </a:p>
          <a:p>
            <a:r>
              <a:rPr lang="ru-RU" dirty="0"/>
              <a:t>8. Возрастные изменения и регенерация костной ткани</a:t>
            </a:r>
          </a:p>
        </p:txBody>
      </p:sp>
    </p:spTree>
    <p:extLst>
      <p:ext uri="{BB962C8B-B14F-4D97-AF65-F5344CB8AC3E}">
        <p14:creationId xmlns:p14="http://schemas.microsoft.com/office/powerpoint/2010/main" val="3213545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5"/>
            <a:ext cx="9144000" cy="683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151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Вика\Desktop\призентации гистология\Новая папка\К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1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Вика\Desktop\призентации гистология\Новая папка\7\57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08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45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8"/>
            <a:ext cx="9144000" cy="685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70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09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Вика\Desktop\призентации гистология\Новая папка\7\31164_html_6a51ad7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0"/>
            <a:ext cx="4716016" cy="692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Вика\Desktop\призентации гистология\Новая папка\7\747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279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23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" y="0"/>
            <a:ext cx="9130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22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90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Микропрепараты </a:t>
            </a:r>
            <a:r>
              <a:rPr lang="ru-RU" dirty="0"/>
              <a:t>для самостоятельной работы:</a:t>
            </a:r>
          </a:p>
        </p:txBody>
      </p:sp>
    </p:spTree>
    <p:extLst>
      <p:ext uri="{BB962C8B-B14F-4D97-AF65-F5344CB8AC3E}">
        <p14:creationId xmlns:p14="http://schemas.microsoft.com/office/powerpoint/2010/main" val="3621178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1. Прямой </a:t>
            </a:r>
            <a:r>
              <a:rPr lang="ru-RU" b="1" dirty="0" err="1"/>
              <a:t>остеогенез</a:t>
            </a:r>
            <a:r>
              <a:rPr lang="ru-RU" b="1" dirty="0"/>
              <a:t>. Окраска гематоксилином </a:t>
            </a:r>
            <a:r>
              <a:rPr lang="ru-RU" b="1" dirty="0" smtClean="0"/>
              <a:t>– эозином.</a:t>
            </a:r>
          </a:p>
          <a:p>
            <a:pPr algn="ctr"/>
            <a:endParaRPr lang="ru-RU" b="1" dirty="0"/>
          </a:p>
          <a:p>
            <a:r>
              <a:rPr lang="ru-RU" dirty="0"/>
              <a:t>Под м / у найти перекладины или трабекулы </a:t>
            </a:r>
            <a:r>
              <a:rPr lang="ru-RU" dirty="0" smtClean="0"/>
              <a:t>грубоволокнистой кости</a:t>
            </a:r>
            <a:r>
              <a:rPr lang="ru-RU" dirty="0"/>
              <a:t>, окрашенные </a:t>
            </a:r>
            <a:r>
              <a:rPr lang="ru-RU" dirty="0" err="1"/>
              <a:t>оксифильно</a:t>
            </a:r>
            <a:r>
              <a:rPr lang="ru-RU" dirty="0"/>
              <a:t>. При б/ у на поверхности </a:t>
            </a:r>
            <a:r>
              <a:rPr lang="ru-RU" dirty="0" smtClean="0"/>
              <a:t>трабекул увидеть </a:t>
            </a:r>
            <a:r>
              <a:rPr lang="ru-RU" dirty="0"/>
              <a:t>остеобласты - клетки кубической или цилиндрической формы </a:t>
            </a:r>
            <a:r>
              <a:rPr lang="ru-RU" dirty="0" smtClean="0"/>
              <a:t>с </a:t>
            </a:r>
            <a:r>
              <a:rPr lang="ru-RU" dirty="0" err="1" smtClean="0"/>
              <a:t>базофильной</a:t>
            </a:r>
            <a:r>
              <a:rPr lang="ru-RU" dirty="0" smtClean="0"/>
              <a:t> </a:t>
            </a:r>
            <a:r>
              <a:rPr lang="ru-RU" dirty="0"/>
              <a:t>цитоплазмой. В </a:t>
            </a:r>
            <a:r>
              <a:rPr lang="ru-RU" dirty="0" err="1"/>
              <a:t>оксифильно</a:t>
            </a:r>
            <a:r>
              <a:rPr lang="ru-RU" dirty="0"/>
              <a:t> окрашенном </a:t>
            </a:r>
            <a:r>
              <a:rPr lang="ru-RU" dirty="0" smtClean="0"/>
              <a:t>межклеточном веществе </a:t>
            </a:r>
            <a:r>
              <a:rPr lang="ru-RU" dirty="0"/>
              <a:t>располагаются остеоциты, тела которых заключены в костные</a:t>
            </a:r>
          </a:p>
          <a:p>
            <a:r>
              <a:rPr lang="ru-RU" dirty="0"/>
              <a:t>полости - лакуны. В некоторых участках трабекулы </a:t>
            </a:r>
            <a:r>
              <a:rPr lang="ru-RU" dirty="0" smtClean="0"/>
              <a:t>частично подвергаются </a:t>
            </a:r>
            <a:r>
              <a:rPr lang="ru-RU" dirty="0"/>
              <a:t>разрушению вследствие </a:t>
            </a:r>
            <a:r>
              <a:rPr lang="ru-RU" dirty="0" err="1"/>
              <a:t>резорбирующей</a:t>
            </a:r>
            <a:r>
              <a:rPr lang="ru-RU" dirty="0"/>
              <a:t> </a:t>
            </a:r>
            <a:r>
              <a:rPr lang="ru-RU" dirty="0" smtClean="0"/>
              <a:t>деятельности остеокластов </a:t>
            </a:r>
            <a:r>
              <a:rPr lang="ru-RU" dirty="0"/>
              <a:t>- крупных многоядерных клеток с </a:t>
            </a:r>
            <a:r>
              <a:rPr lang="ru-RU" dirty="0" err="1" smtClean="0"/>
              <a:t>оксифильной</a:t>
            </a:r>
            <a:r>
              <a:rPr lang="ru-RU" dirty="0" smtClean="0"/>
              <a:t> цитоплазмой</a:t>
            </a:r>
            <a:r>
              <a:rPr lang="ru-RU" dirty="0"/>
              <a:t>. На поверхности костных трабекул </a:t>
            </a:r>
            <a:r>
              <a:rPr lang="ru-RU" dirty="0" err="1" smtClean="0"/>
              <a:t>резорбирующая</a:t>
            </a:r>
            <a:r>
              <a:rPr lang="ru-RU" dirty="0" smtClean="0"/>
              <a:t> деятель-</a:t>
            </a:r>
            <a:r>
              <a:rPr lang="ru-RU" dirty="0" err="1" smtClean="0"/>
              <a:t>ность</a:t>
            </a:r>
            <a:r>
              <a:rPr lang="ru-RU" dirty="0" smtClean="0"/>
              <a:t> </a:t>
            </a:r>
            <a:r>
              <a:rPr lang="ru-RU" dirty="0"/>
              <a:t>остеокластов приводит к появлению лакун , придающих </a:t>
            </a:r>
            <a:r>
              <a:rPr lang="ru-RU" dirty="0" smtClean="0"/>
              <a:t>им неровный</a:t>
            </a:r>
            <a:r>
              <a:rPr lang="ru-RU" dirty="0"/>
              <a:t>, изъеденный вид. В мезенхиме, окружающей островки </a:t>
            </a:r>
            <a:r>
              <a:rPr lang="ru-RU" dirty="0" smtClean="0"/>
              <a:t>костной ткани</a:t>
            </a:r>
            <a:r>
              <a:rPr lang="ru-RU" dirty="0"/>
              <a:t>, найти кровеносные сосуды.</a:t>
            </a:r>
          </a:p>
        </p:txBody>
      </p:sp>
    </p:spTree>
    <p:extLst>
      <p:ext uri="{BB962C8B-B14F-4D97-AF65-F5344CB8AC3E}">
        <p14:creationId xmlns:p14="http://schemas.microsoft.com/office/powerpoint/2010/main" val="128901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333"/>
            <a:ext cx="9144000" cy="648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1. Прямой </a:t>
            </a:r>
            <a:r>
              <a:rPr lang="ru-RU" b="1" dirty="0" err="1"/>
              <a:t>остеогенез</a:t>
            </a:r>
            <a:r>
              <a:rPr lang="ru-RU" b="1" dirty="0"/>
              <a:t>. Окраска </a:t>
            </a:r>
            <a:r>
              <a:rPr lang="ru-RU" b="1" dirty="0" smtClean="0"/>
              <a:t>гематоксилином </a:t>
            </a:r>
            <a:r>
              <a:rPr lang="ru-RU" b="1" dirty="0"/>
              <a:t>- </a:t>
            </a:r>
            <a:r>
              <a:rPr lang="ru-RU" b="1" dirty="0" smtClean="0"/>
              <a:t>эозином.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47472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Препарат 2.Непрямой </a:t>
            </a:r>
            <a:r>
              <a:rPr lang="ru-RU" b="1" dirty="0" err="1" smtClean="0"/>
              <a:t>остеогенез</a:t>
            </a:r>
            <a:r>
              <a:rPr lang="ru-RU" b="1" dirty="0" smtClean="0"/>
              <a:t> (развитие </a:t>
            </a:r>
            <a:r>
              <a:rPr lang="ru-RU" b="1" dirty="0"/>
              <a:t>кости на </a:t>
            </a:r>
            <a:r>
              <a:rPr lang="ru-RU" b="1" dirty="0" smtClean="0"/>
              <a:t>месте хрящевой </a:t>
            </a:r>
            <a:r>
              <a:rPr lang="ru-RU" b="1" dirty="0"/>
              <a:t>модели</a:t>
            </a:r>
            <a:r>
              <a:rPr lang="ru-RU" b="1" dirty="0" smtClean="0"/>
              <a:t>). Окраска </a:t>
            </a:r>
            <a:r>
              <a:rPr lang="ru-RU" b="1" dirty="0"/>
              <a:t>гематоксилином </a:t>
            </a:r>
            <a:r>
              <a:rPr lang="ru-RU" b="1" dirty="0" smtClean="0"/>
              <a:t>– эозином.</a:t>
            </a:r>
            <a:endParaRPr lang="ru-RU" dirty="0" smtClean="0"/>
          </a:p>
          <a:p>
            <a:pPr algn="ctr"/>
            <a:endParaRPr lang="ru-RU" dirty="0"/>
          </a:p>
          <a:p>
            <a:r>
              <a:rPr lang="ru-RU" dirty="0"/>
              <a:t>Под м / у найти в хрящевой модели эпифизы и диафиз. </a:t>
            </a:r>
            <a:r>
              <a:rPr lang="ru-RU" dirty="0" smtClean="0"/>
              <a:t>Эпифизы образованы </a:t>
            </a:r>
            <a:r>
              <a:rPr lang="ru-RU" dirty="0" err="1" smtClean="0"/>
              <a:t>гиалино-вым</a:t>
            </a:r>
            <a:r>
              <a:rPr lang="ru-RU" dirty="0" smtClean="0"/>
              <a:t> </a:t>
            </a:r>
            <a:r>
              <a:rPr lang="ru-RU" dirty="0"/>
              <a:t>хрящом и снаружи покрыты надхрящницей. </a:t>
            </a:r>
            <a:r>
              <a:rPr lang="ru-RU" dirty="0" smtClean="0"/>
              <a:t>В диафизе </a:t>
            </a:r>
            <a:r>
              <a:rPr lang="ru-RU" dirty="0"/>
              <a:t>рассмотреть </a:t>
            </a:r>
            <a:r>
              <a:rPr lang="ru-RU" dirty="0" smtClean="0"/>
              <a:t>формирующие-</a:t>
            </a:r>
            <a:r>
              <a:rPr lang="ru-RU" dirty="0" err="1" smtClean="0"/>
              <a:t>ся</a:t>
            </a:r>
            <a:r>
              <a:rPr lang="ru-RU" dirty="0" smtClean="0"/>
              <a:t> </a:t>
            </a:r>
            <a:r>
              <a:rPr lang="ru-RU" dirty="0"/>
              <a:t>трабекулы из </a:t>
            </a:r>
            <a:r>
              <a:rPr lang="ru-RU" dirty="0" smtClean="0"/>
              <a:t>грубоволокнистой костной </a:t>
            </a:r>
            <a:r>
              <a:rPr lang="ru-RU" dirty="0"/>
              <a:t>ткани, которые образуют костную манжетку, участки </a:t>
            </a:r>
            <a:r>
              <a:rPr lang="ru-RU" dirty="0" smtClean="0"/>
              <a:t>разрушения хряща</a:t>
            </a:r>
            <a:r>
              <a:rPr lang="ru-RU" dirty="0"/>
              <a:t>. В зоне образования кости найти под б/у остеобласты </a:t>
            </a:r>
            <a:r>
              <a:rPr lang="ru-RU" dirty="0" smtClean="0"/>
              <a:t>и остео-</a:t>
            </a:r>
            <a:r>
              <a:rPr lang="ru-RU" dirty="0" err="1" smtClean="0"/>
              <a:t>класты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2636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07" y="646331"/>
            <a:ext cx="5870575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17165"/>
            <a:ext cx="3273425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816" y="0"/>
            <a:ext cx="9130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2.Непрямой </a:t>
            </a:r>
            <a:r>
              <a:rPr lang="ru-RU" b="1" dirty="0" err="1"/>
              <a:t>остеогенез</a:t>
            </a:r>
            <a:r>
              <a:rPr lang="ru-RU" b="1" dirty="0"/>
              <a:t> (развитие кости на месте хрящевой модели). Окраска гематоксилином – эозином.</a:t>
            </a:r>
          </a:p>
        </p:txBody>
      </p:sp>
    </p:spTree>
    <p:extLst>
      <p:ext uri="{BB962C8B-B14F-4D97-AF65-F5344CB8AC3E}">
        <p14:creationId xmlns:p14="http://schemas.microsoft.com/office/powerpoint/2010/main" val="116747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3. Диафиз трубчатой кости в поперечном срезе. </a:t>
            </a:r>
            <a:r>
              <a:rPr lang="ru-RU" b="1" dirty="0" smtClean="0"/>
              <a:t>Метод </a:t>
            </a:r>
            <a:r>
              <a:rPr lang="ru-RU" b="1" dirty="0" err="1" smtClean="0"/>
              <a:t>Шморля</a:t>
            </a:r>
            <a:r>
              <a:rPr lang="ru-RU" b="1" dirty="0" smtClean="0"/>
              <a:t>.</a:t>
            </a:r>
          </a:p>
          <a:p>
            <a:pPr algn="ctr"/>
            <a:endParaRPr lang="ru-RU" dirty="0"/>
          </a:p>
          <a:p>
            <a:r>
              <a:rPr lang="ru-RU" dirty="0"/>
              <a:t>Под м / у увидеть надкостницу , системы костных </a:t>
            </a:r>
            <a:r>
              <a:rPr lang="ru-RU" dirty="0" smtClean="0"/>
              <a:t>пластинок, </a:t>
            </a:r>
            <a:r>
              <a:rPr lang="ru-RU" dirty="0" err="1" smtClean="0"/>
              <a:t>эндост</a:t>
            </a:r>
            <a:r>
              <a:rPr lang="ru-RU" dirty="0"/>
              <a:t>. Под б/ у рассмотреть наружный и внутренний слои </a:t>
            </a:r>
            <a:r>
              <a:rPr lang="ru-RU" dirty="0" smtClean="0"/>
              <a:t>общих пластинок</a:t>
            </a:r>
            <a:r>
              <a:rPr lang="ru-RU" dirty="0"/>
              <a:t>, между ними располагается </a:t>
            </a:r>
            <a:r>
              <a:rPr lang="ru-RU" dirty="0" err="1"/>
              <a:t>остеонный</a:t>
            </a:r>
            <a:r>
              <a:rPr lang="ru-RU" dirty="0"/>
              <a:t> слой. </a:t>
            </a:r>
            <a:r>
              <a:rPr lang="ru-RU" dirty="0" smtClean="0"/>
              <a:t>Между остеонами </a:t>
            </a:r>
            <a:r>
              <a:rPr lang="ru-RU" dirty="0"/>
              <a:t>находятся вставочные пластинки - остатки </a:t>
            </a:r>
            <a:r>
              <a:rPr lang="ru-RU" dirty="0" smtClean="0"/>
              <a:t>остеонов предыдущих </a:t>
            </a:r>
            <a:r>
              <a:rPr lang="ru-RU" dirty="0"/>
              <a:t>генераций. В центре каждого остеона увидеть канал, </a:t>
            </a:r>
            <a:r>
              <a:rPr lang="ru-RU" dirty="0" smtClean="0"/>
              <a:t>с находящимся </a:t>
            </a:r>
            <a:r>
              <a:rPr lang="ru-RU" dirty="0"/>
              <a:t>в нем кровеносным сосудом.</a:t>
            </a:r>
          </a:p>
        </p:txBody>
      </p:sp>
    </p:spTree>
    <p:extLst>
      <p:ext uri="{BB962C8B-B14F-4D97-AF65-F5344CB8AC3E}">
        <p14:creationId xmlns:p14="http://schemas.microsoft.com/office/powerpoint/2010/main" val="30144382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67</TotalTime>
  <Words>540</Words>
  <Application>Microsoft Office PowerPoint</Application>
  <PresentationFormat>Экран (4:3)</PresentationFormat>
  <Paragraphs>61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Трек</vt:lpstr>
      <vt:lpstr>       Занятие № 10  ТЕМА : “КОСТНАЯ ТКАНЬ”.</vt:lpstr>
      <vt:lpstr>Презентация PowerPoint</vt:lpstr>
      <vt:lpstr>Презентация PowerPoint</vt:lpstr>
      <vt:lpstr>        Микропрепараты для самостоятельной работы: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Схемы для зарисовки</vt:lpstr>
      <vt:lpstr>Презентация PowerPoint</vt:lpstr>
      <vt:lpstr>Презентация PowerPoint</vt:lpstr>
      <vt:lpstr>Презентация PowerPoint</vt:lpstr>
      <vt:lpstr>         Схемы для опроса и самоконтроля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: “КОСТНАЯ ТКАНЬ”.</dc:title>
  <dc:creator>Вика</dc:creator>
  <cp:lastModifiedBy>Админ</cp:lastModifiedBy>
  <cp:revision>13</cp:revision>
  <dcterms:created xsi:type="dcterms:W3CDTF">2013-01-13T16:07:40Z</dcterms:created>
  <dcterms:modified xsi:type="dcterms:W3CDTF">2013-02-05T08:01:22Z</dcterms:modified>
</cp:coreProperties>
</file>