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5" r:id="rId2"/>
    <p:sldId id="276" r:id="rId3"/>
    <p:sldId id="277" r:id="rId4"/>
    <p:sldId id="278" r:id="rId5"/>
    <p:sldId id="280" r:id="rId6"/>
    <p:sldId id="279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303" r:id="rId24"/>
    <p:sldId id="299" r:id="rId25"/>
    <p:sldId id="300" r:id="rId26"/>
    <p:sldId id="298" r:id="rId27"/>
    <p:sldId id="268" r:id="rId28"/>
    <p:sldId id="270" r:id="rId29"/>
    <p:sldId id="301" r:id="rId30"/>
    <p:sldId id="272" r:id="rId31"/>
    <p:sldId id="302" r:id="rId32"/>
    <p:sldId id="306" r:id="rId33"/>
    <p:sldId id="304" r:id="rId34"/>
    <p:sldId id="305" r:id="rId35"/>
    <p:sldId id="307" r:id="rId36"/>
    <p:sldId id="297" r:id="rId37"/>
    <p:sldId id="274" r:id="rId38"/>
    <p:sldId id="310" r:id="rId39"/>
    <p:sldId id="311" r:id="rId40"/>
    <p:sldId id="309" r:id="rId41"/>
    <p:sldId id="308" r:id="rId42"/>
    <p:sldId id="271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4ABEB2D-1B23-4249-9AD9-4A9597DD2D6E}">
          <p14:sldIdLst>
            <p14:sldId id="275"/>
            <p14:sldId id="276"/>
            <p14:sldId id="277"/>
            <p14:sldId id="278"/>
            <p14:sldId id="280"/>
            <p14:sldId id="279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303"/>
            <p14:sldId id="299"/>
            <p14:sldId id="300"/>
            <p14:sldId id="298"/>
            <p14:sldId id="268"/>
            <p14:sldId id="270"/>
            <p14:sldId id="301"/>
            <p14:sldId id="272"/>
            <p14:sldId id="302"/>
            <p14:sldId id="306"/>
            <p14:sldId id="304"/>
            <p14:sldId id="305"/>
            <p14:sldId id="307"/>
            <p14:sldId id="297"/>
            <p14:sldId id="274"/>
            <p14:sldId id="310"/>
            <p14:sldId id="311"/>
            <p14:sldId id="309"/>
            <p14:sldId id="308"/>
            <p14:sldId id="27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37" autoAdjust="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1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05.02.2013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Занятие </a:t>
            </a:r>
            <a:r>
              <a:rPr lang="ru-RU" dirty="0"/>
              <a:t>№ </a:t>
            </a:r>
            <a:r>
              <a:rPr lang="ru-RU" dirty="0" smtClean="0"/>
              <a:t>11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Тема : </a:t>
            </a:r>
            <a:r>
              <a:rPr lang="ru-RU" dirty="0" smtClean="0"/>
              <a:t> «МЫШЕЧНЫЕ ТКАНИ. ПОПЕРЕЧНОПОЛОСАТАЯ СКЕЛЕТНАЯ </a:t>
            </a:r>
            <a:r>
              <a:rPr lang="ru-RU" dirty="0"/>
              <a:t>МЫШЕЧНАЯ </a:t>
            </a:r>
            <a:r>
              <a:rPr lang="ru-RU" dirty="0" smtClean="0"/>
              <a:t>ТКАНЬ».</a:t>
            </a:r>
            <a:endParaRPr lang="ru-RU" dirty="0"/>
          </a:p>
        </p:txBody>
      </p:sp>
      <p:pic>
        <p:nvPicPr>
          <p:cNvPr id="1026" name="Picture 2" descr="C:\Users\Админ\Desktop\Комплект для занятий 1-курс\images\f10_08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83" y="1166416"/>
            <a:ext cx="2165655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661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Список электронных микрофотографий:</a:t>
            </a:r>
          </a:p>
          <a:p>
            <a:pPr algn="ctr"/>
            <a:endParaRPr lang="ru-RU" b="1" dirty="0"/>
          </a:p>
          <a:p>
            <a:r>
              <a:rPr lang="ru-RU" dirty="0"/>
              <a:t>1. Поперечнополосатое мышечное волокно.</a:t>
            </a:r>
          </a:p>
          <a:p>
            <a:r>
              <a:rPr lang="ru-RU" dirty="0"/>
              <a:t>2. Два типа </a:t>
            </a:r>
            <a:r>
              <a:rPr lang="ru-RU" dirty="0" err="1"/>
              <a:t>миофиламент</a:t>
            </a:r>
            <a:r>
              <a:rPr lang="ru-RU" dirty="0"/>
              <a:t> поперечнополосатого мышечного волокна и </a:t>
            </a:r>
            <a:r>
              <a:rPr lang="ru-RU" dirty="0" smtClean="0"/>
              <a:t>связь между </a:t>
            </a:r>
            <a:r>
              <a:rPr lang="ru-RU" dirty="0"/>
              <a:t>ними.</a:t>
            </a:r>
          </a:p>
          <a:p>
            <a:r>
              <a:rPr lang="ru-RU" dirty="0"/>
              <a:t>3. </a:t>
            </a:r>
            <a:r>
              <a:rPr lang="ru-RU" dirty="0" err="1"/>
              <a:t>Кардиомиоциты</a:t>
            </a:r>
            <a:r>
              <a:rPr lang="ru-RU" dirty="0"/>
              <a:t> со вставочными дисками у взрослого человека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9849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Поперечнополосатое мышечное волокно.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" y="381056"/>
            <a:ext cx="9129293" cy="647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66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80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Два типа </a:t>
            </a:r>
            <a:r>
              <a:rPr lang="ru-RU" b="1" dirty="0" err="1"/>
              <a:t>миофиламент</a:t>
            </a:r>
            <a:r>
              <a:rPr lang="ru-RU" b="1" dirty="0"/>
              <a:t> поперечнополосатого мышечного волокна и связь между ними</a:t>
            </a:r>
            <a:r>
              <a:rPr lang="ru-RU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292"/>
            <a:ext cx="9144000" cy="646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95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/>
              <a:t>Кардиомиоциты</a:t>
            </a:r>
            <a:r>
              <a:rPr lang="ru-RU" b="1" dirty="0"/>
              <a:t> со вставочными дисками у взрослого человека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333"/>
            <a:ext cx="9144000" cy="64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47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Схемы для зарисовки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2534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9" y="0"/>
            <a:ext cx="91050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0035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" y="0"/>
            <a:ext cx="91404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4190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Строение мышечного волокна при световой и </a:t>
            </a:r>
            <a:r>
              <a:rPr lang="ru-RU" b="1" dirty="0" smtClean="0"/>
              <a:t>поляризационной микроскопии.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69332"/>
            <a:ext cx="5760640" cy="648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39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Строение миофибриллы в покое и при мышечном </a:t>
            </a:r>
            <a:r>
              <a:rPr lang="ru-RU" b="1" dirty="0" smtClean="0"/>
              <a:t>сокращении.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332"/>
            <a:ext cx="9144000" cy="648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4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Молекулярная организация </a:t>
            </a:r>
            <a:r>
              <a:rPr lang="ru-RU" b="1" dirty="0" err="1"/>
              <a:t>актиновых</a:t>
            </a:r>
            <a:r>
              <a:rPr lang="ru-RU" b="1" dirty="0"/>
              <a:t> </a:t>
            </a:r>
            <a:r>
              <a:rPr lang="ru-RU" b="1" dirty="0" smtClean="0"/>
              <a:t>и </a:t>
            </a:r>
            <a:r>
              <a:rPr lang="ru-RU" b="1" dirty="0" err="1" smtClean="0"/>
              <a:t>миозиновых</a:t>
            </a:r>
            <a:r>
              <a:rPr lang="ru-RU" b="1" dirty="0" smtClean="0"/>
              <a:t> </a:t>
            </a:r>
            <a:r>
              <a:rPr lang="ru-RU" b="1" dirty="0" err="1" smtClean="0"/>
              <a:t>миофиламентов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332"/>
            <a:ext cx="9143999" cy="648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4665"/>
            <a:ext cx="9144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ЦЕЛЬ ЗАНЯТИЯ: </a:t>
            </a:r>
          </a:p>
          <a:p>
            <a:pPr algn="ctr"/>
            <a:endParaRPr lang="ru-RU" b="1" dirty="0" smtClean="0"/>
          </a:p>
          <a:p>
            <a:r>
              <a:rPr lang="ru-RU" dirty="0" smtClean="0"/>
              <a:t>изучить </a:t>
            </a:r>
            <a:r>
              <a:rPr lang="ru-RU" dirty="0"/>
              <a:t>морфофункциональную, </a:t>
            </a:r>
            <a:r>
              <a:rPr lang="ru-RU" dirty="0" smtClean="0"/>
              <a:t>гистогенетическую классификации </a:t>
            </a:r>
            <a:r>
              <a:rPr lang="ru-RU" dirty="0"/>
              <a:t>и особенности </a:t>
            </a:r>
            <a:r>
              <a:rPr lang="ru-RU" dirty="0" err="1" smtClean="0"/>
              <a:t>эмбри-онального</a:t>
            </a:r>
            <a:r>
              <a:rPr lang="ru-RU" dirty="0" smtClean="0"/>
              <a:t> </a:t>
            </a:r>
            <a:r>
              <a:rPr lang="ru-RU" dirty="0"/>
              <a:t>развития мышечных </a:t>
            </a:r>
            <a:r>
              <a:rPr lang="ru-RU" dirty="0" smtClean="0"/>
              <a:t>тканей. Изучить </a:t>
            </a:r>
            <a:r>
              <a:rPr lang="ru-RU" dirty="0"/>
              <a:t>гистологическое строение </a:t>
            </a:r>
            <a:r>
              <a:rPr lang="ru-RU" dirty="0" smtClean="0"/>
              <a:t>скелетной мышцы </a:t>
            </a:r>
            <a:r>
              <a:rPr lang="ru-RU" dirty="0"/>
              <a:t>, микроскопическое </a:t>
            </a:r>
            <a:r>
              <a:rPr lang="ru-RU" dirty="0" smtClean="0"/>
              <a:t>и ультрамикроскопическое </a:t>
            </a:r>
            <a:r>
              <a:rPr lang="ru-RU" dirty="0"/>
              <a:t>строение мышечного волокна как </a:t>
            </a:r>
            <a:r>
              <a:rPr lang="ru-RU" dirty="0" smtClean="0"/>
              <a:t>структурно-функциональной </a:t>
            </a:r>
            <a:r>
              <a:rPr lang="ru-RU" dirty="0"/>
              <a:t>единицы поперечнополосатой скелетной </a:t>
            </a:r>
            <a:r>
              <a:rPr lang="ru-RU" dirty="0" smtClean="0"/>
              <a:t>мышечной </a:t>
            </a:r>
            <a:r>
              <a:rPr lang="ru-RU" dirty="0" err="1" smtClean="0"/>
              <a:t>тка</a:t>
            </a:r>
            <a:r>
              <a:rPr lang="ru-RU" dirty="0" smtClean="0"/>
              <a:t>-ни. Уяснить </a:t>
            </a:r>
            <a:r>
              <a:rPr lang="ru-RU" dirty="0"/>
              <a:t>особенности ультраструктурной и молекулярной </a:t>
            </a:r>
            <a:r>
              <a:rPr lang="ru-RU" dirty="0" smtClean="0"/>
              <a:t>организации миофибриллы </a:t>
            </a:r>
            <a:r>
              <a:rPr lang="ru-RU" dirty="0"/>
              <a:t>и </a:t>
            </a:r>
            <a:r>
              <a:rPr lang="ru-RU" dirty="0" err="1"/>
              <a:t>саркомера</a:t>
            </a:r>
            <a:r>
              <a:rPr lang="ru-RU" dirty="0"/>
              <a:t>. На схемах обосновать основные этапы </a:t>
            </a:r>
            <a:r>
              <a:rPr lang="ru-RU" dirty="0" smtClean="0"/>
              <a:t>и молекулярные </a:t>
            </a:r>
            <a:r>
              <a:rPr lang="ru-RU" dirty="0"/>
              <a:t>механизмы </a:t>
            </a:r>
            <a:r>
              <a:rPr lang="ru-RU" dirty="0" err="1" smtClean="0"/>
              <a:t>мышеч-ного</a:t>
            </a:r>
            <a:r>
              <a:rPr lang="ru-RU" dirty="0" smtClean="0"/>
              <a:t> </a:t>
            </a:r>
            <a:r>
              <a:rPr lang="ru-RU" dirty="0"/>
              <a:t>сокращения скелетной </a:t>
            </a:r>
            <a:r>
              <a:rPr lang="ru-RU" dirty="0" smtClean="0"/>
              <a:t>мышечной ткани</a:t>
            </a:r>
            <a:r>
              <a:rPr lang="ru-RU" dirty="0"/>
              <a:t>. Изучить процессы ее регенерации и </a:t>
            </a:r>
            <a:r>
              <a:rPr lang="ru-RU" dirty="0" smtClean="0"/>
              <a:t>воз-</a:t>
            </a:r>
            <a:r>
              <a:rPr lang="ru-RU" dirty="0" err="1" smtClean="0"/>
              <a:t>растные</a:t>
            </a:r>
            <a:r>
              <a:rPr lang="ru-RU" dirty="0" smtClean="0"/>
              <a:t> </a:t>
            </a:r>
            <a:r>
              <a:rPr lang="ru-RU" dirty="0"/>
              <a:t>изменения .</a:t>
            </a:r>
          </a:p>
        </p:txBody>
      </p:sp>
    </p:spTree>
    <p:extLst>
      <p:ext uri="{BB962C8B-B14F-4D97-AF65-F5344CB8AC3E}">
        <p14:creationId xmlns:p14="http://schemas.microsoft.com/office/powerpoint/2010/main" val="334888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Строение </a:t>
            </a:r>
            <a:r>
              <a:rPr lang="ru-RU" b="1" dirty="0" err="1"/>
              <a:t>актиновых</a:t>
            </a:r>
            <a:r>
              <a:rPr lang="ru-RU" b="1" dirty="0"/>
              <a:t> </a:t>
            </a:r>
            <a:r>
              <a:rPr lang="ru-RU" b="1" dirty="0" err="1"/>
              <a:t>микрофиламентов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287"/>
            <a:ext cx="9144000" cy="6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5931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/>
              <a:t>Саркотубулярная</a:t>
            </a:r>
            <a:r>
              <a:rPr lang="ru-RU" b="1" dirty="0"/>
              <a:t> система в скелетной мышечной ткани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332"/>
            <a:ext cx="9144000" cy="648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9636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Схемы для опроса и самоконтроля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06878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00" y="0"/>
            <a:ext cx="8532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904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902"/>
            <a:ext cx="7704856" cy="684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827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4"/>
            <a:ext cx="9144000" cy="685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04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409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Вика\Desktop\призентации гистология\Новая папка\7\гщщш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24"/>
            <a:ext cx="9144000" cy="684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6470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Вика\Desktop\призентации гистология\Новая папка\МТ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7943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0648"/>
            <a:ext cx="7884368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85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Контрольные </a:t>
            </a:r>
            <a:r>
              <a:rPr lang="ru-RU" b="1" dirty="0"/>
              <a:t>вопросы </a:t>
            </a:r>
            <a:r>
              <a:rPr lang="ru-RU" b="1" dirty="0" smtClean="0"/>
              <a:t>:</a:t>
            </a:r>
          </a:p>
          <a:p>
            <a:pPr algn="ctr"/>
            <a:endParaRPr lang="ru-RU" b="1" dirty="0"/>
          </a:p>
          <a:p>
            <a:r>
              <a:rPr lang="ru-RU" dirty="0"/>
              <a:t>1. Общая характеристика мышечных тканей. Морфофункциональная </a:t>
            </a:r>
            <a:r>
              <a:rPr lang="ru-RU" dirty="0" smtClean="0"/>
              <a:t>и гистогенетическая </a:t>
            </a:r>
            <a:r>
              <a:rPr lang="ru-RU" dirty="0"/>
              <a:t>классификация.</a:t>
            </a:r>
          </a:p>
          <a:p>
            <a:r>
              <a:rPr lang="ru-RU" dirty="0"/>
              <a:t>2. Гистогенез скелетной поперечнополосатой мышечной ткани . </a:t>
            </a:r>
            <a:r>
              <a:rPr lang="ru-RU" dirty="0" smtClean="0"/>
              <a:t>Образование и </a:t>
            </a:r>
            <a:r>
              <a:rPr lang="ru-RU" dirty="0" err="1" smtClean="0"/>
              <a:t>диф-ференцировка</a:t>
            </a:r>
            <a:r>
              <a:rPr lang="ru-RU" dirty="0" smtClean="0"/>
              <a:t> </a:t>
            </a:r>
            <a:r>
              <a:rPr lang="ru-RU" dirty="0" err="1"/>
              <a:t>миосимпластов</a:t>
            </a:r>
            <a:r>
              <a:rPr lang="ru-RU" dirty="0"/>
              <a:t> в мышечные волокна.</a:t>
            </a:r>
          </a:p>
          <a:p>
            <a:r>
              <a:rPr lang="ru-RU" dirty="0"/>
              <a:t>3.Строение скелетной мышцы как органа. Кровоснабжение и иннервация.</a:t>
            </a:r>
          </a:p>
          <a:p>
            <a:r>
              <a:rPr lang="ru-RU" dirty="0"/>
              <a:t>4.Мышечное </a:t>
            </a:r>
            <a:r>
              <a:rPr lang="ru-RU" dirty="0" smtClean="0"/>
              <a:t>волокно. Общий </a:t>
            </a:r>
            <a:r>
              <a:rPr lang="ru-RU" dirty="0"/>
              <a:t>план </a:t>
            </a:r>
            <a:r>
              <a:rPr lang="ru-RU" dirty="0" smtClean="0"/>
              <a:t>строения. Компоненты мышечного волокна. </a:t>
            </a:r>
            <a:r>
              <a:rPr lang="ru-RU" dirty="0" err="1" smtClean="0"/>
              <a:t>Регене</a:t>
            </a:r>
            <a:r>
              <a:rPr lang="ru-RU" dirty="0" smtClean="0"/>
              <a:t>-рация</a:t>
            </a:r>
            <a:r>
              <a:rPr lang="ru-RU" dirty="0"/>
              <a:t>.</a:t>
            </a:r>
          </a:p>
          <a:p>
            <a:r>
              <a:rPr lang="ru-RU" dirty="0"/>
              <a:t>5.Строение мышечного волокна при световой, поляризационной и </a:t>
            </a:r>
            <a:r>
              <a:rPr lang="ru-RU" dirty="0" smtClean="0"/>
              <a:t>электронной </a:t>
            </a:r>
            <a:r>
              <a:rPr lang="ru-RU" dirty="0" err="1" smtClean="0"/>
              <a:t>микрос</a:t>
            </a:r>
            <a:r>
              <a:rPr lang="ru-RU" dirty="0" smtClean="0"/>
              <a:t>-копии</a:t>
            </a:r>
            <a:r>
              <a:rPr lang="ru-RU" dirty="0"/>
              <a:t>.</a:t>
            </a:r>
          </a:p>
          <a:p>
            <a:r>
              <a:rPr lang="ru-RU" dirty="0"/>
              <a:t>6.Сократительный аппарат мышечного волокна. Миофибриллы. Структура </a:t>
            </a:r>
            <a:r>
              <a:rPr lang="ru-RU" dirty="0" smtClean="0"/>
              <a:t>и формула </a:t>
            </a:r>
            <a:r>
              <a:rPr lang="ru-RU" dirty="0" err="1" smtClean="0"/>
              <a:t>сар-комера</a:t>
            </a:r>
            <a:r>
              <a:rPr lang="ru-RU" dirty="0"/>
              <a:t>.</a:t>
            </a:r>
          </a:p>
          <a:p>
            <a:r>
              <a:rPr lang="ru-RU" dirty="0"/>
              <a:t>7.Молекулярная организация </a:t>
            </a:r>
            <a:r>
              <a:rPr lang="ru-RU" dirty="0" err="1"/>
              <a:t>актиновых</a:t>
            </a:r>
            <a:r>
              <a:rPr lang="ru-RU" dirty="0"/>
              <a:t> и </a:t>
            </a:r>
            <a:r>
              <a:rPr lang="ru-RU" dirty="0" err="1"/>
              <a:t>миозиновых</a:t>
            </a:r>
            <a:r>
              <a:rPr lang="ru-RU" dirty="0"/>
              <a:t> </a:t>
            </a:r>
            <a:r>
              <a:rPr lang="ru-RU" dirty="0" err="1"/>
              <a:t>миофиламентов</a:t>
            </a:r>
            <a:r>
              <a:rPr lang="ru-RU" dirty="0"/>
              <a:t>.</a:t>
            </a:r>
          </a:p>
          <a:p>
            <a:r>
              <a:rPr lang="ru-RU" dirty="0"/>
              <a:t>8.Саркотубулярная система. Саркоплазматическая сеть и поперечные (Т-</a:t>
            </a:r>
            <a:r>
              <a:rPr lang="ru-RU" dirty="0" smtClean="0"/>
              <a:t>) трубочки</a:t>
            </a:r>
            <a:r>
              <a:rPr lang="ru-RU" dirty="0"/>
              <a:t>. </a:t>
            </a:r>
            <a:r>
              <a:rPr lang="ru-RU" dirty="0" err="1" smtClean="0"/>
              <a:t>Осо-бенности</a:t>
            </a:r>
            <a:r>
              <a:rPr lang="ru-RU" dirty="0" smtClean="0"/>
              <a:t> </a:t>
            </a:r>
            <a:r>
              <a:rPr lang="ru-RU" dirty="0"/>
              <a:t>строения и функциональное значение.</a:t>
            </a:r>
          </a:p>
          <a:p>
            <a:r>
              <a:rPr lang="ru-RU" dirty="0"/>
              <a:t>9.Механизм мышечного сокращения поперечнополосатой </a:t>
            </a:r>
            <a:r>
              <a:rPr lang="ru-RU" dirty="0" smtClean="0"/>
              <a:t>скелетной мышечной </a:t>
            </a:r>
            <a:r>
              <a:rPr lang="ru-RU" dirty="0"/>
              <a:t>ткани.</a:t>
            </a:r>
          </a:p>
        </p:txBody>
      </p:sp>
    </p:spTree>
    <p:extLst>
      <p:ext uri="{BB962C8B-B14F-4D97-AF65-F5344CB8AC3E}">
        <p14:creationId xmlns:p14="http://schemas.microsoft.com/office/powerpoint/2010/main" val="12179391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Вика\Desktop\призентации гистология\Новая папка\7\p003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2791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92" y="15133"/>
            <a:ext cx="7589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8712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91"/>
            <a:ext cx="9138285" cy="686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723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94829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836"/>
            <a:ext cx="720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065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37253"/>
            <a:ext cx="6264696" cy="672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657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783"/>
            <a:ext cx="9144000" cy="6871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09136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Вика\Desktop\призентации гистология\Новая папка\7\p00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3440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2" y="26252"/>
            <a:ext cx="9116647" cy="683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709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32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r>
              <a:rPr lang="ru-RU" b="1" dirty="0" smtClean="0"/>
              <a:t>Препарат </a:t>
            </a:r>
            <a:r>
              <a:rPr lang="ru-RU" b="1" dirty="0"/>
              <a:t>1 . Поперечнополосатая скелетная мышечная ткань. Окраска</a:t>
            </a:r>
          </a:p>
          <a:p>
            <a:pPr algn="ctr"/>
            <a:r>
              <a:rPr lang="ru-RU" b="1" dirty="0"/>
              <a:t>железным гематоксилином</a:t>
            </a:r>
            <a:r>
              <a:rPr lang="ru-RU" b="1" dirty="0" smtClean="0"/>
              <a:t>.</a:t>
            </a:r>
          </a:p>
          <a:p>
            <a:pPr algn="ctr"/>
            <a:endParaRPr lang="ru-RU" b="1" dirty="0"/>
          </a:p>
          <a:p>
            <a:r>
              <a:rPr lang="ru-RU" dirty="0"/>
              <a:t>Под м/ у сделать общий обзор препарата и найти мышечные волокна </a:t>
            </a:r>
            <a:r>
              <a:rPr lang="ru-RU" dirty="0" smtClean="0"/>
              <a:t>в продольном </a:t>
            </a:r>
            <a:r>
              <a:rPr lang="ru-RU" dirty="0"/>
              <a:t>и поперечном срезах. Под б/у в продольно </a:t>
            </a:r>
            <a:r>
              <a:rPr lang="ru-RU" dirty="0" smtClean="0"/>
              <a:t>срезанных мышечных </a:t>
            </a:r>
            <a:r>
              <a:rPr lang="ru-RU" dirty="0"/>
              <a:t>волокнах рассмотреть : удлиненные ядра , расположенные </a:t>
            </a:r>
            <a:r>
              <a:rPr lang="ru-RU" dirty="0" smtClean="0"/>
              <a:t>по периферии </a:t>
            </a:r>
            <a:r>
              <a:rPr lang="ru-RU" dirty="0"/>
              <a:t>волокна ; поперечную </a:t>
            </a:r>
            <a:r>
              <a:rPr lang="ru-RU" dirty="0" err="1"/>
              <a:t>исчерченность</a:t>
            </a:r>
            <a:r>
              <a:rPr lang="ru-RU" dirty="0"/>
              <a:t> волокна , </a:t>
            </a:r>
            <a:r>
              <a:rPr lang="ru-RU" dirty="0" smtClean="0"/>
              <a:t>обусловленную чередованием </a:t>
            </a:r>
            <a:r>
              <a:rPr lang="ru-RU" dirty="0"/>
              <a:t>анизотропных ( темных) и изотропных (светлых) </a:t>
            </a:r>
            <a:r>
              <a:rPr lang="ru-RU" dirty="0" smtClean="0"/>
              <a:t>дисков; миофибриллы </a:t>
            </a:r>
            <a:r>
              <a:rPr lang="ru-RU" dirty="0"/>
              <a:t>, лежащие продольно в мышечном волокне. Каждое мышечное</a:t>
            </a:r>
          </a:p>
          <a:p>
            <a:r>
              <a:rPr lang="ru-RU" dirty="0"/>
              <a:t>волокно окружено тонкими прослойками рыхлой </a:t>
            </a:r>
            <a:r>
              <a:rPr lang="ru-RU" dirty="0" smtClean="0"/>
              <a:t>волокнистой соединительной </a:t>
            </a:r>
            <a:r>
              <a:rPr lang="ru-RU" dirty="0"/>
              <a:t>ткани . На поперечных срезах под б/ у </a:t>
            </a:r>
            <a:r>
              <a:rPr lang="ru-RU" dirty="0" smtClean="0"/>
              <a:t>рассмотреть сарколемму </a:t>
            </a:r>
            <a:r>
              <a:rPr lang="ru-RU" dirty="0"/>
              <a:t>, саркоплазму с поперечно </a:t>
            </a:r>
            <a:r>
              <a:rPr lang="ru-RU" dirty="0" err="1" smtClean="0"/>
              <a:t>сре-занными</a:t>
            </a:r>
            <a:r>
              <a:rPr lang="ru-RU" dirty="0" smtClean="0"/>
              <a:t> </a:t>
            </a:r>
            <a:r>
              <a:rPr lang="ru-RU" dirty="0"/>
              <a:t>миофибриллами, </a:t>
            </a:r>
            <a:r>
              <a:rPr lang="ru-RU" dirty="0" smtClean="0"/>
              <a:t>которые имеют </a:t>
            </a:r>
            <a:r>
              <a:rPr lang="ru-RU" dirty="0"/>
              <a:t>вид точек , и </a:t>
            </a:r>
            <a:r>
              <a:rPr lang="ru-RU" dirty="0" smtClean="0"/>
              <a:t>ядра, </a:t>
            </a:r>
            <a:r>
              <a:rPr lang="ru-RU" dirty="0"/>
              <a:t>расположенные по </a:t>
            </a:r>
            <a:r>
              <a:rPr lang="ru-RU" dirty="0" smtClean="0"/>
              <a:t>пери-</a:t>
            </a:r>
            <a:r>
              <a:rPr lang="ru-RU" dirty="0" err="1" smtClean="0"/>
              <a:t>ферии</a:t>
            </a:r>
            <a:r>
              <a:rPr lang="ru-RU" dirty="0" smtClean="0"/>
              <a:t> мышечного волокна</a:t>
            </a:r>
            <a:r>
              <a:rPr lang="ru-RU" dirty="0"/>
              <a:t>. Под б / у зарисовать 2 – 3 мышечных волокна в продольном </a:t>
            </a:r>
            <a:r>
              <a:rPr lang="ru-RU" dirty="0" smtClean="0"/>
              <a:t>и поперечном </a:t>
            </a:r>
            <a:r>
              <a:rPr lang="ru-RU" dirty="0"/>
              <a:t>срезе.</a:t>
            </a:r>
          </a:p>
        </p:txBody>
      </p:sp>
    </p:spTree>
    <p:extLst>
      <p:ext uri="{BB962C8B-B14F-4D97-AF65-F5344CB8AC3E}">
        <p14:creationId xmlns:p14="http://schemas.microsoft.com/office/powerpoint/2010/main" val="35931732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0"/>
            <a:ext cx="7574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693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3" y="-1"/>
            <a:ext cx="8532440" cy="683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245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Вика\Desktop\призентации гистология\Новая папка\7\серд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65" y="0"/>
            <a:ext cx="91625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24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Препарат 1 . Поперечнополосатая скелетная мышечная ткань. Окраска</a:t>
            </a:r>
          </a:p>
          <a:p>
            <a:pPr algn="ctr"/>
            <a:r>
              <a:rPr lang="ru-RU" b="1" dirty="0"/>
              <a:t>железным гематоксилином.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331"/>
            <a:ext cx="9144000" cy="6213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0366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76672"/>
            <a:ext cx="9144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Препарат </a:t>
            </a:r>
            <a:r>
              <a:rPr lang="ru-RU" b="1" dirty="0"/>
              <a:t>2. Сердечная мышечная ткань. Окраска железным </a:t>
            </a:r>
            <a:r>
              <a:rPr lang="ru-RU" b="1" dirty="0" smtClean="0"/>
              <a:t>гематоксилином.</a:t>
            </a:r>
          </a:p>
          <a:p>
            <a:pPr algn="ctr"/>
            <a:endParaRPr lang="ru-RU" b="1" dirty="0"/>
          </a:p>
          <a:p>
            <a:r>
              <a:rPr lang="ru-RU" dirty="0"/>
              <a:t>Под м/ у сделать общий обзор препарата, увидеть , что на </a:t>
            </a:r>
            <a:r>
              <a:rPr lang="ru-RU" dirty="0" smtClean="0"/>
              <a:t>срезе миокарда </a:t>
            </a:r>
            <a:r>
              <a:rPr lang="ru-RU" dirty="0"/>
              <a:t>сердечная мышечная ткань образована клетками </a:t>
            </a:r>
            <a:r>
              <a:rPr lang="ru-RU" dirty="0" smtClean="0"/>
              <a:t>прямоугольной формы </a:t>
            </a:r>
            <a:r>
              <a:rPr lang="ru-RU" dirty="0"/>
              <a:t>- </a:t>
            </a:r>
            <a:r>
              <a:rPr lang="ru-RU" dirty="0" err="1"/>
              <a:t>кардиомиоцитами</a:t>
            </a:r>
            <a:r>
              <a:rPr lang="ru-RU" dirty="0"/>
              <a:t>, </a:t>
            </a:r>
            <a:r>
              <a:rPr lang="ru-RU" dirty="0" err="1" smtClean="0"/>
              <a:t>свя-занными</a:t>
            </a:r>
            <a:r>
              <a:rPr lang="ru-RU" dirty="0" smtClean="0"/>
              <a:t> </a:t>
            </a:r>
            <a:r>
              <a:rPr lang="ru-RU" dirty="0"/>
              <a:t>друг с другом в области </a:t>
            </a:r>
            <a:r>
              <a:rPr lang="ru-RU" dirty="0" smtClean="0"/>
              <a:t>вставочных дисков </a:t>
            </a:r>
            <a:r>
              <a:rPr lang="ru-RU" dirty="0"/>
              <a:t>и образующими сеть </a:t>
            </a:r>
            <a:r>
              <a:rPr lang="ru-RU" dirty="0" smtClean="0"/>
              <a:t>ветвящихся</a:t>
            </a:r>
            <a:r>
              <a:rPr lang="ru-RU" dirty="0"/>
              <a:t>, </a:t>
            </a:r>
            <a:r>
              <a:rPr lang="ru-RU" dirty="0" err="1"/>
              <a:t>анастомозирующих</a:t>
            </a:r>
            <a:r>
              <a:rPr lang="ru-RU" dirty="0"/>
              <a:t> </a:t>
            </a:r>
            <a:r>
              <a:rPr lang="ru-RU" dirty="0" smtClean="0"/>
              <a:t>функциональных волокон</a:t>
            </a:r>
            <a:r>
              <a:rPr lang="ru-RU" dirty="0"/>
              <a:t>. Ядра </a:t>
            </a:r>
            <a:r>
              <a:rPr lang="ru-RU" dirty="0" err="1"/>
              <a:t>кардиомиоцитов</a:t>
            </a:r>
            <a:r>
              <a:rPr lang="ru-RU" dirty="0"/>
              <a:t>, </a:t>
            </a:r>
            <a:r>
              <a:rPr lang="ru-RU" dirty="0" smtClean="0"/>
              <a:t>имеющие </a:t>
            </a:r>
            <a:r>
              <a:rPr lang="ru-RU" dirty="0"/>
              <a:t>овальную форму , </a:t>
            </a:r>
            <a:r>
              <a:rPr lang="ru-RU" dirty="0" smtClean="0"/>
              <a:t>занимают центральное </a:t>
            </a:r>
            <a:r>
              <a:rPr lang="ru-RU" dirty="0"/>
              <a:t>положение. На б/у можно увидеть границы </a:t>
            </a:r>
            <a:r>
              <a:rPr lang="ru-RU" dirty="0" smtClean="0"/>
              <a:t>между сосед-ними </a:t>
            </a:r>
            <a:r>
              <a:rPr lang="ru-RU" dirty="0" err="1" smtClean="0"/>
              <a:t>кардиомиоцитами</a:t>
            </a:r>
            <a:r>
              <a:rPr lang="ru-RU" dirty="0" smtClean="0"/>
              <a:t> </a:t>
            </a:r>
            <a:r>
              <a:rPr lang="ru-RU" dirty="0"/>
              <a:t>- </a:t>
            </a:r>
            <a:r>
              <a:rPr lang="ru-RU" dirty="0" smtClean="0"/>
              <a:t>вставочные </a:t>
            </a:r>
            <a:r>
              <a:rPr lang="ru-RU" dirty="0"/>
              <a:t>диски, имеющие вид </a:t>
            </a:r>
            <a:r>
              <a:rPr lang="ru-RU" dirty="0" smtClean="0"/>
              <a:t>поперечных прямых или зигзагообразных </a:t>
            </a:r>
            <a:r>
              <a:rPr lang="ru-RU" dirty="0"/>
              <a:t>полосок. На поперечном срезе </a:t>
            </a:r>
            <a:r>
              <a:rPr lang="ru-RU" dirty="0" err="1"/>
              <a:t>кардиомиоциты</a:t>
            </a:r>
            <a:r>
              <a:rPr lang="ru-RU" dirty="0"/>
              <a:t> </a:t>
            </a:r>
            <a:r>
              <a:rPr lang="ru-RU" dirty="0" smtClean="0"/>
              <a:t>имеют округлую </a:t>
            </a:r>
            <a:r>
              <a:rPr lang="ru-RU" dirty="0"/>
              <a:t>форму, миофибриллы в виде темных точек располагаются </a:t>
            </a:r>
            <a:r>
              <a:rPr lang="ru-RU" dirty="0" smtClean="0"/>
              <a:t>по периферии </a:t>
            </a:r>
            <a:r>
              <a:rPr lang="ru-RU" dirty="0"/>
              <a:t>вокруг ядра.</a:t>
            </a:r>
          </a:p>
        </p:txBody>
      </p:sp>
    </p:spTree>
    <p:extLst>
      <p:ext uri="{BB962C8B-B14F-4D97-AF65-F5344CB8AC3E}">
        <p14:creationId xmlns:p14="http://schemas.microsoft.com/office/powerpoint/2010/main" val="980346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Препарат 2. Сердечная мышечная ткань. Окраска железным гематоксилином.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" y="369332"/>
            <a:ext cx="9140412" cy="64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50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Препарат 2. Сердечная мышечная ткань. Окраска железным гематоксилином</a:t>
            </a:r>
            <a:r>
              <a:rPr lang="ru-RU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69333"/>
            <a:ext cx="7344816" cy="64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47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err="1" smtClean="0"/>
              <a:t>ЭЛЕКтронные</a:t>
            </a:r>
            <a:r>
              <a:rPr lang="ru-RU" dirty="0" smtClean="0"/>
              <a:t> микрофотографии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5949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118</TotalTime>
  <Words>533</Words>
  <Application>Microsoft Office PowerPoint</Application>
  <PresentationFormat>Экран (4:3)</PresentationFormat>
  <Paragraphs>62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Трек</vt:lpstr>
      <vt:lpstr>        Занятие № 11  Тема :  «МЫШЕЧНЫЕ ТКАНИ. ПОПЕРЕЧНОПОЛОСАТАЯ СКЕЛЕТНАЯ МЫШЕЧНАЯ ТКАНЬ».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ЭЛЕКтронные микрофотографии</vt:lpstr>
      <vt:lpstr>Презентация PowerPoint</vt:lpstr>
      <vt:lpstr>Презентация PowerPoint</vt:lpstr>
      <vt:lpstr>Презентация PowerPoint</vt:lpstr>
      <vt:lpstr>Презентация PowerPoint</vt:lpstr>
      <vt:lpstr>       Схемы для зарисовки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Схемы для опроса и самоконтроля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: “ МЫШЕЧНЫЕ ТКАНИ . ПОПЕРЕЧНОПОЛОСАТАЯ СКЕЛЕТНАЯ МЫШЕЧНАЯ ТКАНЬ “</dc:title>
  <dc:creator>Вика</dc:creator>
  <cp:lastModifiedBy>Админ</cp:lastModifiedBy>
  <cp:revision>16</cp:revision>
  <dcterms:created xsi:type="dcterms:W3CDTF">2013-01-13T17:58:01Z</dcterms:created>
  <dcterms:modified xsi:type="dcterms:W3CDTF">2013-02-05T08:02:31Z</dcterms:modified>
</cp:coreProperties>
</file>