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77" r:id="rId3"/>
    <p:sldId id="278" r:id="rId4"/>
    <p:sldId id="280" r:id="rId5"/>
    <p:sldId id="279" r:id="rId6"/>
    <p:sldId id="322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321" r:id="rId18"/>
    <p:sldId id="291" r:id="rId19"/>
    <p:sldId id="292" r:id="rId20"/>
    <p:sldId id="293" r:id="rId21"/>
    <p:sldId id="294" r:id="rId22"/>
    <p:sldId id="319" r:id="rId23"/>
    <p:sldId id="295" r:id="rId24"/>
    <p:sldId id="296" r:id="rId25"/>
    <p:sldId id="297" r:id="rId26"/>
    <p:sldId id="298" r:id="rId27"/>
    <p:sldId id="299" r:id="rId28"/>
    <p:sldId id="300" r:id="rId29"/>
    <p:sldId id="324" r:id="rId30"/>
    <p:sldId id="323" r:id="rId31"/>
    <p:sldId id="269" r:id="rId32"/>
    <p:sldId id="301" r:id="rId33"/>
    <p:sldId id="302" r:id="rId34"/>
    <p:sldId id="266" r:id="rId35"/>
    <p:sldId id="271" r:id="rId36"/>
    <p:sldId id="309" r:id="rId37"/>
    <p:sldId id="310" r:id="rId38"/>
    <p:sldId id="311" r:id="rId39"/>
    <p:sldId id="272" r:id="rId40"/>
    <p:sldId id="303" r:id="rId41"/>
    <p:sldId id="270" r:id="rId42"/>
    <p:sldId id="273" r:id="rId43"/>
    <p:sldId id="305" r:id="rId44"/>
    <p:sldId id="306" r:id="rId45"/>
    <p:sldId id="307" r:id="rId46"/>
    <p:sldId id="308" r:id="rId47"/>
    <p:sldId id="312" r:id="rId48"/>
    <p:sldId id="320" r:id="rId49"/>
    <p:sldId id="313" r:id="rId50"/>
    <p:sldId id="314" r:id="rId51"/>
    <p:sldId id="315" r:id="rId52"/>
    <p:sldId id="316" r:id="rId53"/>
    <p:sldId id="317" r:id="rId54"/>
    <p:sldId id="318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8" autoAdjust="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Занятие </a:t>
            </a:r>
            <a:r>
              <a:rPr lang="ru-RU" dirty="0"/>
              <a:t>№ </a:t>
            </a:r>
            <a:r>
              <a:rPr lang="ru-RU" dirty="0" smtClean="0"/>
              <a:t>12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ТЕМА : “НЕРВНАЯ </a:t>
            </a:r>
            <a:r>
              <a:rPr lang="ru-RU" dirty="0" smtClean="0"/>
              <a:t>ТКАНЬ“</a:t>
            </a:r>
            <a:endParaRPr lang="ru-RU" dirty="0"/>
          </a:p>
        </p:txBody>
      </p:sp>
      <p:pic>
        <p:nvPicPr>
          <p:cNvPr id="1026" name="Picture 2" descr="C:\Users\Админ\Desktop\Комплект для занятий 1-курс\images\f09_1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1737171" cy="263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7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</a:t>
            </a:r>
            <a:r>
              <a:rPr lang="ru-RU" b="1" dirty="0" err="1"/>
              <a:t>Псевдоуниполярные</a:t>
            </a:r>
            <a:r>
              <a:rPr lang="ru-RU" b="1" dirty="0"/>
              <a:t> нейроны (спинномозговые узлы).</a:t>
            </a:r>
            <a:r>
              <a:rPr lang="ru-RU" b="1" dirty="0" smtClean="0"/>
              <a:t>Импрегнация азотнокислым серебром.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6331"/>
            <a:ext cx="7668344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06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2. </a:t>
            </a:r>
            <a:r>
              <a:rPr lang="ru-RU" b="1" dirty="0" err="1"/>
              <a:t>Псевдоуниполярные</a:t>
            </a:r>
            <a:r>
              <a:rPr lang="ru-RU" b="1" dirty="0"/>
              <a:t> нейроны (спинномозговые узлы</a:t>
            </a:r>
            <a:r>
              <a:rPr lang="ru-RU" b="1" dirty="0" smtClean="0"/>
              <a:t>).</a:t>
            </a:r>
            <a:r>
              <a:rPr lang="ru-RU" b="1" dirty="0"/>
              <a:t> </a:t>
            </a:r>
            <a:r>
              <a:rPr lang="ru-RU" b="1" dirty="0" smtClean="0"/>
              <a:t>Окраска </a:t>
            </a:r>
            <a:r>
              <a:rPr lang="ru-RU" b="1" dirty="0" err="1" smtClean="0"/>
              <a:t>гематоксиклином</a:t>
            </a:r>
            <a:r>
              <a:rPr lang="ru-RU" b="1" dirty="0" smtClean="0"/>
              <a:t>-эозином.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340768"/>
            <a:ext cx="9108504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96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3 .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. </a:t>
            </a:r>
            <a:r>
              <a:rPr lang="ru-RU" b="1" dirty="0" err="1" smtClean="0"/>
              <a:t>Хроматофильное</a:t>
            </a:r>
            <a:r>
              <a:rPr lang="ru-RU" b="1" dirty="0" smtClean="0"/>
              <a:t>(</a:t>
            </a:r>
            <a:r>
              <a:rPr lang="ru-RU" b="1" dirty="0" err="1" smtClean="0"/>
              <a:t>базофильное</a:t>
            </a:r>
            <a:r>
              <a:rPr lang="ru-RU" b="1" dirty="0"/>
              <a:t>, </a:t>
            </a:r>
            <a:r>
              <a:rPr lang="ru-RU" b="1" dirty="0" err="1"/>
              <a:t>тигроидное</a:t>
            </a:r>
            <a:r>
              <a:rPr lang="ru-RU" b="1" dirty="0"/>
              <a:t> ) вещество ( спинной мозг ) . </a:t>
            </a:r>
            <a:r>
              <a:rPr lang="ru-RU" b="1" dirty="0" smtClean="0"/>
              <a:t>Окраска метиленовым </a:t>
            </a:r>
            <a:r>
              <a:rPr lang="ru-RU" b="1" dirty="0"/>
              <a:t>синим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 у сделать общий обзор препарата спинного мозга . Под б/у </a:t>
            </a:r>
            <a:r>
              <a:rPr lang="ru-RU" dirty="0" smtClean="0"/>
              <a:t>в </a:t>
            </a:r>
            <a:r>
              <a:rPr lang="ru-RU" dirty="0" err="1" smtClean="0"/>
              <a:t>перикарионах</a:t>
            </a:r>
            <a:r>
              <a:rPr lang="ru-RU" dirty="0" smtClean="0"/>
              <a:t> </a:t>
            </a:r>
            <a:r>
              <a:rPr lang="ru-RU" dirty="0"/>
              <a:t>и дендритах </a:t>
            </a:r>
            <a:r>
              <a:rPr lang="ru-RU" dirty="0" err="1"/>
              <a:t>мультиполярных</a:t>
            </a:r>
            <a:r>
              <a:rPr lang="ru-RU" dirty="0"/>
              <a:t> нейронов </a:t>
            </a:r>
            <a:r>
              <a:rPr lang="ru-RU" dirty="0" smtClean="0"/>
              <a:t>рассмотреть </a:t>
            </a:r>
            <a:r>
              <a:rPr lang="ru-RU" dirty="0" err="1" smtClean="0"/>
              <a:t>базофильноокрашенные</a:t>
            </a:r>
            <a:r>
              <a:rPr lang="ru-RU" dirty="0" smtClean="0"/>
              <a:t> </a:t>
            </a:r>
            <a:r>
              <a:rPr lang="ru-RU" dirty="0" err="1"/>
              <a:t>глыбки</a:t>
            </a:r>
            <a:r>
              <a:rPr lang="ru-RU" dirty="0"/>
              <a:t> </a:t>
            </a:r>
            <a:r>
              <a:rPr lang="ru-RU" dirty="0" smtClean="0"/>
              <a:t>раз-ной </a:t>
            </a:r>
            <a:r>
              <a:rPr lang="ru-RU" dirty="0"/>
              <a:t>величины - </a:t>
            </a:r>
            <a:r>
              <a:rPr lang="ru-RU" dirty="0" err="1"/>
              <a:t>тигроидное</a:t>
            </a:r>
            <a:r>
              <a:rPr lang="ru-RU" dirty="0"/>
              <a:t> </a:t>
            </a:r>
            <a:r>
              <a:rPr lang="ru-RU" dirty="0" smtClean="0"/>
              <a:t>вещество. Часть </a:t>
            </a:r>
            <a:r>
              <a:rPr lang="ru-RU" dirty="0" err="1"/>
              <a:t>перикариона</a:t>
            </a:r>
            <a:r>
              <a:rPr lang="ru-RU" dirty="0"/>
              <a:t>, обращенная к аксону, его </a:t>
            </a:r>
            <a:r>
              <a:rPr lang="ru-RU" dirty="0" smtClean="0"/>
              <a:t>ли-</a:t>
            </a:r>
            <a:r>
              <a:rPr lang="ru-RU" dirty="0" err="1" smtClean="0"/>
              <a:t>шена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err="1"/>
              <a:t>аксонный</a:t>
            </a:r>
            <a:r>
              <a:rPr lang="ru-RU" dirty="0"/>
              <a:t> холмик</a:t>
            </a:r>
            <a:r>
              <a:rPr lang="ru-RU" dirty="0" smtClean="0"/>
              <a:t>). Зарисовать </a:t>
            </a:r>
            <a:r>
              <a:rPr lang="ru-RU" dirty="0"/>
              <a:t>1-2 нейрона под большим увеличением.</a:t>
            </a:r>
          </a:p>
        </p:txBody>
      </p:sp>
    </p:spTree>
    <p:extLst>
      <p:ext uri="{BB962C8B-B14F-4D97-AF65-F5344CB8AC3E}">
        <p14:creationId xmlns:p14="http://schemas.microsoft.com/office/powerpoint/2010/main" val="197978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1564" y="-20337"/>
            <a:ext cx="91855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3 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. </a:t>
            </a:r>
            <a:r>
              <a:rPr lang="ru-RU" b="1" dirty="0" err="1"/>
              <a:t>Хроматофильное</a:t>
            </a:r>
            <a:r>
              <a:rPr lang="ru-RU" b="1" dirty="0"/>
              <a:t>(</a:t>
            </a:r>
            <a:r>
              <a:rPr lang="ru-RU" b="1" dirty="0" err="1"/>
              <a:t>базофильное</a:t>
            </a:r>
            <a:r>
              <a:rPr lang="ru-RU" b="1" dirty="0"/>
              <a:t>, </a:t>
            </a:r>
            <a:r>
              <a:rPr lang="ru-RU" b="1" dirty="0" err="1"/>
              <a:t>тигроидное</a:t>
            </a:r>
            <a:r>
              <a:rPr lang="ru-RU" b="1" dirty="0"/>
              <a:t> ) вещество ( спинной мозг ) . Окраска метиленовым синим.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54" y="625994"/>
            <a:ext cx="6552728" cy="623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0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03649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4. Миелиновое нервное волокно . Окраска </a:t>
            </a:r>
            <a:r>
              <a:rPr lang="ru-RU" b="1" dirty="0" smtClean="0"/>
              <a:t>осмиевой кислотой.</a:t>
            </a:r>
          </a:p>
          <a:p>
            <a:pPr algn="ctr"/>
            <a:endParaRPr lang="ru-RU" b="1" dirty="0"/>
          </a:p>
          <a:p>
            <a:r>
              <a:rPr lang="ru-RU" dirty="0"/>
              <a:t>Под м / у найти миелиновые нервные волокна. Под б / у найти в </a:t>
            </a:r>
            <a:r>
              <a:rPr lang="ru-RU" dirty="0" smtClean="0"/>
              <a:t>нем осевой </a:t>
            </a:r>
            <a:r>
              <a:rPr lang="ru-RU" dirty="0" err="1" smtClean="0"/>
              <a:t>цидиндр</a:t>
            </a:r>
            <a:r>
              <a:rPr lang="ru-RU" dirty="0" smtClean="0"/>
              <a:t>, </a:t>
            </a:r>
            <a:r>
              <a:rPr lang="ru-RU" dirty="0"/>
              <a:t>слой миелина ( миелиновую оболочку ) и </a:t>
            </a:r>
            <a:r>
              <a:rPr lang="ru-RU" dirty="0" err="1"/>
              <a:t>нейролемму</a:t>
            </a:r>
            <a:r>
              <a:rPr lang="ru-RU" dirty="0"/>
              <a:t>. </a:t>
            </a:r>
            <a:r>
              <a:rPr lang="ru-RU" dirty="0" smtClean="0"/>
              <a:t>По ходу </a:t>
            </a:r>
            <a:r>
              <a:rPr lang="ru-RU" dirty="0"/>
              <a:t>волокна найти границы соседних </a:t>
            </a:r>
            <a:r>
              <a:rPr lang="ru-RU" dirty="0" err="1"/>
              <a:t>леммоцитов</a:t>
            </a:r>
            <a:r>
              <a:rPr lang="ru-RU" dirty="0"/>
              <a:t> в виде </a:t>
            </a:r>
            <a:r>
              <a:rPr lang="ru-RU" dirty="0" smtClean="0"/>
              <a:t>сужений - узловые </a:t>
            </a:r>
            <a:r>
              <a:rPr lang="ru-RU" dirty="0"/>
              <a:t>перехваты </a:t>
            </a:r>
            <a:r>
              <a:rPr lang="ru-RU" dirty="0" err="1"/>
              <a:t>Ранвье</a:t>
            </a:r>
            <a:r>
              <a:rPr lang="ru-RU" dirty="0"/>
              <a:t> и пересекающие миелиновый слой </a:t>
            </a:r>
            <a:r>
              <a:rPr lang="ru-RU" dirty="0" smtClean="0"/>
              <a:t>косые светлые линии - </a:t>
            </a:r>
            <a:r>
              <a:rPr lang="ru-RU" dirty="0"/>
              <a:t>насечки миелина. Зарисовать под большим </a:t>
            </a:r>
            <a:r>
              <a:rPr lang="ru-RU" dirty="0" smtClean="0"/>
              <a:t>увеличением строение </a:t>
            </a:r>
            <a:r>
              <a:rPr lang="ru-RU" dirty="0"/>
              <a:t>миелинового нервного волокна.</a:t>
            </a:r>
          </a:p>
        </p:txBody>
      </p:sp>
    </p:spTree>
    <p:extLst>
      <p:ext uri="{BB962C8B-B14F-4D97-AF65-F5344CB8AC3E}">
        <p14:creationId xmlns:p14="http://schemas.microsoft.com/office/powerpoint/2010/main" val="1861727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4. Миелиновое нервное волокно . Окраска осмиевой кислотой.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69332"/>
            <a:ext cx="8208912" cy="64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9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5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5. </a:t>
            </a:r>
            <a:r>
              <a:rPr lang="ru-RU" b="1" dirty="0" err="1"/>
              <a:t>Безмиелиновое</a:t>
            </a:r>
            <a:r>
              <a:rPr lang="ru-RU" b="1" dirty="0"/>
              <a:t> нервное волокно . Окраска </a:t>
            </a:r>
            <a:r>
              <a:rPr lang="ru-RU" b="1" dirty="0" smtClean="0"/>
              <a:t>гематоксилином-эозином</a:t>
            </a:r>
            <a:r>
              <a:rPr lang="ru-RU" dirty="0" smtClean="0"/>
              <a:t>.</a:t>
            </a:r>
          </a:p>
          <a:p>
            <a:pPr algn="ctr"/>
            <a:endParaRPr lang="ru-RU" dirty="0"/>
          </a:p>
          <a:p>
            <a:r>
              <a:rPr lang="ru-RU" dirty="0"/>
              <a:t>Под б / у рассмотреть строение </a:t>
            </a:r>
            <a:r>
              <a:rPr lang="ru-RU" dirty="0" err="1"/>
              <a:t>безмиелинового</a:t>
            </a:r>
            <a:r>
              <a:rPr lang="ru-RU" dirty="0"/>
              <a:t> нервного </a:t>
            </a:r>
            <a:r>
              <a:rPr lang="ru-RU" dirty="0" smtClean="0"/>
              <a:t>волокна, найти </a:t>
            </a:r>
            <a:r>
              <a:rPr lang="ru-RU" dirty="0"/>
              <a:t>осевой </a:t>
            </a:r>
            <a:r>
              <a:rPr lang="ru-RU" dirty="0" err="1" smtClean="0"/>
              <a:t>ци-линдр</a:t>
            </a:r>
            <a:r>
              <a:rPr lang="ru-RU" dirty="0" smtClean="0"/>
              <a:t>, </a:t>
            </a:r>
            <a:r>
              <a:rPr lang="ru-RU" dirty="0" err="1"/>
              <a:t>нейролемму</a:t>
            </a:r>
            <a:r>
              <a:rPr lang="ru-RU" dirty="0"/>
              <a:t>, </a:t>
            </a:r>
            <a:r>
              <a:rPr lang="ru-RU" dirty="0" err="1"/>
              <a:t>базофильноокрашенные</a:t>
            </a:r>
            <a:r>
              <a:rPr lang="ru-RU" dirty="0"/>
              <a:t> </a:t>
            </a:r>
            <a:r>
              <a:rPr lang="ru-RU" dirty="0" smtClean="0"/>
              <a:t>ядра </a:t>
            </a:r>
            <a:r>
              <a:rPr lang="ru-RU" dirty="0" err="1" smtClean="0"/>
              <a:t>нейролеммоцитов</a:t>
            </a:r>
            <a:r>
              <a:rPr lang="ru-RU" dirty="0"/>
              <a:t>. Зарисовать под большим увеличением.</a:t>
            </a:r>
          </a:p>
        </p:txBody>
      </p:sp>
    </p:spTree>
    <p:extLst>
      <p:ext uri="{BB962C8B-B14F-4D97-AF65-F5344CB8AC3E}">
        <p14:creationId xmlns:p14="http://schemas.microsoft.com/office/powerpoint/2010/main" val="362000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824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клетки нервной ткани (СМ).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2562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Нервная клетка ( гранулярная эндоплазматическая сеть, </a:t>
            </a:r>
            <a:r>
              <a:rPr lang="ru-RU" b="1" dirty="0" err="1" smtClean="0"/>
              <a:t>базофильное</a:t>
            </a:r>
            <a:r>
              <a:rPr lang="ru-RU" b="1" dirty="0" smtClean="0"/>
              <a:t> вещество </a:t>
            </a:r>
            <a:r>
              <a:rPr lang="ru-RU" b="1" dirty="0"/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9332"/>
            <a:ext cx="6272257" cy="64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36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ЦЕЛЬ </a:t>
            </a:r>
            <a:r>
              <a:rPr lang="ru-RU" b="1" dirty="0"/>
              <a:t>ЗАНЯТИЯ: </a:t>
            </a:r>
            <a:endParaRPr lang="ru-RU" b="1" dirty="0" smtClean="0"/>
          </a:p>
          <a:p>
            <a:pPr algn="ctr"/>
            <a:endParaRPr lang="ru-RU" b="1" dirty="0" smtClean="0"/>
          </a:p>
          <a:p>
            <a:r>
              <a:rPr lang="ru-RU" dirty="0" smtClean="0"/>
              <a:t>изучить </a:t>
            </a:r>
            <a:r>
              <a:rPr lang="ru-RU" dirty="0"/>
              <a:t>микроскопическое и </a:t>
            </a:r>
            <a:r>
              <a:rPr lang="ru-RU" dirty="0" smtClean="0"/>
              <a:t>ультрамикроскопическое строение </a:t>
            </a:r>
            <a:r>
              <a:rPr lang="ru-RU" dirty="0"/>
              <a:t>нейронов, их </a:t>
            </a:r>
            <a:r>
              <a:rPr lang="ru-RU" dirty="0" err="1" smtClean="0"/>
              <a:t>морфоло-гическую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функциональную классификацию</a:t>
            </a:r>
            <a:r>
              <a:rPr lang="ru-RU" dirty="0"/>
              <a:t>. Научиться идентифицировать органеллы </a:t>
            </a:r>
            <a:r>
              <a:rPr lang="ru-RU" dirty="0" smtClean="0"/>
              <a:t>специального значения </a:t>
            </a:r>
            <a:r>
              <a:rPr lang="ru-RU" dirty="0"/>
              <a:t>- </a:t>
            </a:r>
            <a:r>
              <a:rPr lang="ru-RU" dirty="0" err="1"/>
              <a:t>хроматофильную</a:t>
            </a:r>
            <a:r>
              <a:rPr lang="ru-RU" dirty="0"/>
              <a:t> субстанцию и нейрофибриллы - при световой</a:t>
            </a:r>
          </a:p>
          <a:p>
            <a:r>
              <a:rPr lang="ru-RU" dirty="0"/>
              <a:t>микроскопии и на </a:t>
            </a:r>
            <a:r>
              <a:rPr lang="ru-RU" dirty="0" err="1"/>
              <a:t>электроннограммах</a:t>
            </a:r>
            <a:r>
              <a:rPr lang="ru-RU" dirty="0"/>
              <a:t>. Обратить внимание </a:t>
            </a:r>
            <a:r>
              <a:rPr lang="ru-RU" dirty="0" smtClean="0"/>
              <a:t>на морфологические </a:t>
            </a:r>
            <a:r>
              <a:rPr lang="ru-RU" dirty="0"/>
              <a:t>и </a:t>
            </a:r>
            <a:r>
              <a:rPr lang="ru-RU" dirty="0" err="1" smtClean="0"/>
              <a:t>функ-циональные</a:t>
            </a:r>
            <a:r>
              <a:rPr lang="ru-RU" dirty="0" smtClean="0"/>
              <a:t> </a:t>
            </a:r>
            <a:r>
              <a:rPr lang="ru-RU" dirty="0"/>
              <a:t>особенности дендритов и </a:t>
            </a:r>
            <a:r>
              <a:rPr lang="ru-RU" dirty="0" smtClean="0"/>
              <a:t>аксона, процессы </a:t>
            </a:r>
            <a:r>
              <a:rPr lang="ru-RU" dirty="0"/>
              <a:t>транспорта в нейроне и на способность плазмолеммы </a:t>
            </a:r>
            <a:r>
              <a:rPr lang="ru-RU" dirty="0" smtClean="0"/>
              <a:t>к проведению </a:t>
            </a:r>
            <a:r>
              <a:rPr lang="ru-RU" dirty="0"/>
              <a:t>нервного </a:t>
            </a:r>
            <a:r>
              <a:rPr lang="ru-RU" dirty="0" smtClean="0"/>
              <a:t>импульса.</a:t>
            </a:r>
          </a:p>
          <a:p>
            <a:r>
              <a:rPr lang="ru-RU" dirty="0" smtClean="0"/>
              <a:t>Изучить </a:t>
            </a:r>
            <a:r>
              <a:rPr lang="ru-RU" dirty="0"/>
              <a:t>микроскопическое, ультрамикроскопическое строение и </a:t>
            </a:r>
            <a:r>
              <a:rPr lang="ru-RU" dirty="0" smtClean="0"/>
              <a:t>функции различных </a:t>
            </a:r>
            <a:r>
              <a:rPr lang="ru-RU" dirty="0"/>
              <a:t>видов нейроглии. Изучить микроскопическое </a:t>
            </a:r>
            <a:r>
              <a:rPr lang="ru-RU" dirty="0" smtClean="0"/>
              <a:t>и ультрамикроскопическое </a:t>
            </a:r>
            <a:r>
              <a:rPr lang="ru-RU" dirty="0"/>
              <a:t>строение </a:t>
            </a:r>
            <a:r>
              <a:rPr lang="ru-RU" dirty="0" err="1" smtClean="0"/>
              <a:t>мие-линовых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безмиелиновых</a:t>
            </a:r>
            <a:r>
              <a:rPr lang="ru-RU" dirty="0"/>
              <a:t> </a:t>
            </a:r>
            <a:r>
              <a:rPr lang="ru-RU" dirty="0" smtClean="0"/>
              <a:t>волокон. Обратить </a:t>
            </a:r>
            <a:r>
              <a:rPr lang="ru-RU" dirty="0"/>
              <a:t>внимание на морфологические </a:t>
            </a:r>
            <a:r>
              <a:rPr lang="ru-RU" dirty="0" smtClean="0"/>
              <a:t>различия </a:t>
            </a:r>
            <a:r>
              <a:rPr lang="ru-RU" dirty="0"/>
              <a:t>и неодинаковые </a:t>
            </a:r>
            <a:r>
              <a:rPr lang="ru-RU" dirty="0" smtClean="0"/>
              <a:t>механизмы их </a:t>
            </a:r>
            <a:r>
              <a:rPr lang="ru-RU" dirty="0"/>
              <a:t>образования. Проанализировать </a:t>
            </a:r>
            <a:r>
              <a:rPr lang="ru-RU" dirty="0" smtClean="0"/>
              <a:t> различную скорость про-ведения нервного </a:t>
            </a:r>
            <a:r>
              <a:rPr lang="ru-RU" dirty="0"/>
              <a:t>импульса по миелиновым и </a:t>
            </a:r>
            <a:r>
              <a:rPr lang="ru-RU" dirty="0" err="1"/>
              <a:t>безмиелиновым</a:t>
            </a:r>
            <a:r>
              <a:rPr lang="ru-RU" dirty="0"/>
              <a:t> нервным </a:t>
            </a:r>
            <a:r>
              <a:rPr lang="ru-RU" dirty="0" smtClean="0"/>
              <a:t>волокнам</a:t>
            </a:r>
            <a:r>
              <a:rPr lang="ru-RU" dirty="0"/>
              <a:t> </a:t>
            </a:r>
            <a:r>
              <a:rPr lang="ru-RU" dirty="0" smtClean="0"/>
              <a:t>в связи с особенностями их строения.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6488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Эпендимоциты</a:t>
            </a:r>
            <a:r>
              <a:rPr lang="ru-RU" b="1" dirty="0" smtClean="0"/>
              <a:t> </a:t>
            </a:r>
            <a:r>
              <a:rPr lang="ru-RU" b="1" dirty="0"/>
              <a:t>III желудочка промежуточного мозга.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" y="369332"/>
            <a:ext cx="9153920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0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Астроциты</a:t>
            </a:r>
            <a:r>
              <a:rPr lang="ru-RU" b="1" dirty="0" smtClean="0"/>
              <a:t> </a:t>
            </a:r>
            <a:r>
              <a:rPr lang="ru-RU" b="1" dirty="0"/>
              <a:t>коры больших полушарий головного </a:t>
            </a:r>
            <a:r>
              <a:rPr lang="ru-RU" b="1" dirty="0" smtClean="0"/>
              <a:t>мозга человека</a:t>
            </a:r>
            <a:r>
              <a:rPr lang="ru-RU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81234"/>
            <a:ext cx="6791246" cy="647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561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98"/>
            <a:ext cx="9124751" cy="654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Протоплазматические </a:t>
            </a:r>
            <a:r>
              <a:rPr lang="ru-RU" b="1" dirty="0" err="1" smtClean="0"/>
              <a:t>астроциты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33605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СХЕМЫ для зарисовки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372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36430" cy="5095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70" y="0"/>
            <a:ext cx="9136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Нервная клетка ( гранулярная эндоплазматическая сеть, </a:t>
            </a:r>
            <a:r>
              <a:rPr lang="ru-RU" b="1" dirty="0" err="1"/>
              <a:t>базофильное</a:t>
            </a:r>
            <a:r>
              <a:rPr lang="ru-RU" b="1" dirty="0"/>
              <a:t> вещество ).</a:t>
            </a:r>
          </a:p>
        </p:txBody>
      </p:sp>
    </p:spTree>
    <p:extLst>
      <p:ext uri="{BB962C8B-B14F-4D97-AF65-F5344CB8AC3E}">
        <p14:creationId xmlns:p14="http://schemas.microsoft.com/office/powerpoint/2010/main" val="562594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НЕЙРОГЛИЯ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5" y="369332"/>
            <a:ext cx="5904656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88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4624"/>
            <a:ext cx="91085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МИЕЛИНОВОЕ </a:t>
            </a:r>
            <a:r>
              <a:rPr lang="ru-RU" b="1" dirty="0" smtClean="0"/>
              <a:t> И  БЕЗМИЕЛИНОВОЕ  НЕРВНЫЕ  ВОЛОКНА.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3" y="414204"/>
            <a:ext cx="6565575" cy="632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955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369332"/>
            <a:ext cx="5839236" cy="6459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МИЕЛИНОВОЕ НЕРВНОЕ </a:t>
            </a:r>
            <a:r>
              <a:rPr lang="ru-RU" b="1" dirty="0" smtClean="0"/>
              <a:t>ВОЛОКНО (ЭМ).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21663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Схемы для опроса и самоконтроля.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745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8550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3512"/>
            <a:ext cx="8964488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700" b="1" dirty="0" smtClean="0"/>
          </a:p>
          <a:p>
            <a:pPr algn="ctr"/>
            <a:r>
              <a:rPr lang="ru-RU" sz="1700" b="1" dirty="0" smtClean="0"/>
              <a:t>Контрольные </a:t>
            </a:r>
            <a:r>
              <a:rPr lang="ru-RU" sz="1700" b="1" dirty="0"/>
              <a:t>вопросы </a:t>
            </a:r>
            <a:r>
              <a:rPr lang="ru-RU" sz="1700" b="1" dirty="0" smtClean="0"/>
              <a:t>:</a:t>
            </a:r>
          </a:p>
          <a:p>
            <a:pPr algn="ctr"/>
            <a:endParaRPr lang="ru-RU" sz="1700" b="1" dirty="0"/>
          </a:p>
          <a:p>
            <a:r>
              <a:rPr lang="ru-RU" sz="1700" dirty="0"/>
              <a:t>1.Общая морфо - функциональная характеристика нервной </a:t>
            </a:r>
            <a:r>
              <a:rPr lang="ru-RU" sz="1700" dirty="0" smtClean="0"/>
              <a:t>ткани. Гистогенез. Производные </a:t>
            </a:r>
            <a:r>
              <a:rPr lang="ru-RU" sz="1700" dirty="0"/>
              <a:t>нервной трубки ( </a:t>
            </a:r>
            <a:r>
              <a:rPr lang="ru-RU" sz="1700" dirty="0" err="1"/>
              <a:t>нейробласты</a:t>
            </a:r>
            <a:r>
              <a:rPr lang="ru-RU" sz="1700" dirty="0"/>
              <a:t> , </a:t>
            </a:r>
            <a:r>
              <a:rPr lang="ru-RU" sz="1700" dirty="0" err="1"/>
              <a:t>глиобласты</a:t>
            </a:r>
            <a:r>
              <a:rPr lang="ru-RU" sz="1700" dirty="0"/>
              <a:t> </a:t>
            </a:r>
            <a:r>
              <a:rPr lang="ru-RU" sz="1700" dirty="0" smtClean="0"/>
              <a:t>),нервного </a:t>
            </a:r>
            <a:r>
              <a:rPr lang="ru-RU" sz="1700" dirty="0"/>
              <a:t>гребня и </a:t>
            </a:r>
            <a:r>
              <a:rPr lang="ru-RU" sz="1700" dirty="0" err="1"/>
              <a:t>нейральных</a:t>
            </a:r>
            <a:r>
              <a:rPr lang="ru-RU" sz="1700" dirty="0"/>
              <a:t> </a:t>
            </a:r>
            <a:r>
              <a:rPr lang="ru-RU" sz="1700" dirty="0" err="1"/>
              <a:t>плакод</a:t>
            </a:r>
            <a:r>
              <a:rPr lang="ru-RU" sz="1700" dirty="0"/>
              <a:t>.</a:t>
            </a:r>
          </a:p>
          <a:p>
            <a:r>
              <a:rPr lang="ru-RU" sz="1700" dirty="0"/>
              <a:t>2.Морфологическая и функциональная классификация нейронов.</a:t>
            </a:r>
          </a:p>
          <a:p>
            <a:r>
              <a:rPr lang="ru-RU" sz="1700" dirty="0"/>
              <a:t>3.Морфофункциональные зоны нейрона ( классификация по </a:t>
            </a:r>
            <a:r>
              <a:rPr lang="ru-RU" sz="1700" dirty="0" err="1"/>
              <a:t>Бодиану</a:t>
            </a:r>
            <a:r>
              <a:rPr lang="ru-RU" sz="1700" dirty="0"/>
              <a:t> </a:t>
            </a:r>
            <a:r>
              <a:rPr lang="ru-RU" sz="1700" dirty="0" smtClean="0"/>
              <a:t>). Микроскопическое </a:t>
            </a:r>
            <a:r>
              <a:rPr lang="ru-RU" sz="1700" dirty="0"/>
              <a:t>и ультрамикроскопическое строение зоны </a:t>
            </a:r>
            <a:r>
              <a:rPr lang="ru-RU" sz="1700" dirty="0" err="1" smtClean="0"/>
              <a:t>перикариона</a:t>
            </a:r>
            <a:r>
              <a:rPr lang="ru-RU" sz="1700" dirty="0" smtClean="0"/>
              <a:t>, дендритов </a:t>
            </a:r>
            <a:r>
              <a:rPr lang="ru-RU" sz="1700" dirty="0"/>
              <a:t>и аксона. Органеллы </a:t>
            </a:r>
            <a:r>
              <a:rPr lang="ru-RU" sz="1700" dirty="0" smtClean="0"/>
              <a:t>общего </a:t>
            </a:r>
            <a:r>
              <a:rPr lang="ru-RU" sz="1700" dirty="0"/>
              <a:t>и специального </a:t>
            </a:r>
            <a:r>
              <a:rPr lang="ru-RU" sz="1700" dirty="0" smtClean="0"/>
              <a:t>значения(</a:t>
            </a:r>
            <a:r>
              <a:rPr lang="ru-RU" sz="1700" dirty="0" err="1" smtClean="0"/>
              <a:t>хроматофильная</a:t>
            </a:r>
            <a:r>
              <a:rPr lang="ru-RU" sz="1700" dirty="0" smtClean="0"/>
              <a:t> </a:t>
            </a:r>
            <a:r>
              <a:rPr lang="ru-RU" sz="1700" dirty="0"/>
              <a:t>субстанция и </a:t>
            </a:r>
            <a:r>
              <a:rPr lang="ru-RU" sz="1700" dirty="0" smtClean="0"/>
              <a:t>нейрофибриллы).</a:t>
            </a:r>
            <a:endParaRPr lang="ru-RU" sz="1700" dirty="0"/>
          </a:p>
          <a:p>
            <a:r>
              <a:rPr lang="ru-RU" sz="1700" dirty="0"/>
              <a:t>4.Транспортные процессы в цитоплазме нейронов. Дендритный и </a:t>
            </a:r>
            <a:r>
              <a:rPr lang="ru-RU" sz="1700" dirty="0" err="1" smtClean="0"/>
              <a:t>аксонный</a:t>
            </a:r>
            <a:r>
              <a:rPr lang="ru-RU" sz="1700" dirty="0" smtClean="0"/>
              <a:t> транспорт- </a:t>
            </a:r>
            <a:r>
              <a:rPr lang="ru-RU" sz="1700" dirty="0" err="1"/>
              <a:t>антероградный</a:t>
            </a:r>
            <a:r>
              <a:rPr lang="ru-RU" sz="1700" dirty="0"/>
              <a:t> и ретроградный ток. Понятие о </a:t>
            </a:r>
            <a:r>
              <a:rPr lang="ru-RU" sz="1700" dirty="0" err="1" smtClean="0"/>
              <a:t>нейромедиаторах</a:t>
            </a:r>
            <a:r>
              <a:rPr lang="ru-RU" sz="1700" dirty="0" smtClean="0"/>
              <a:t>. Роль </a:t>
            </a:r>
            <a:r>
              <a:rPr lang="ru-RU" sz="1700" dirty="0"/>
              <a:t>плазмолеммы нейронов в рецепции, генерации и </a:t>
            </a:r>
            <a:r>
              <a:rPr lang="ru-RU" sz="1700" dirty="0" smtClean="0"/>
              <a:t>проведении нервного </a:t>
            </a:r>
            <a:r>
              <a:rPr lang="ru-RU" sz="1700" dirty="0"/>
              <a:t>импульса.</a:t>
            </a:r>
          </a:p>
          <a:p>
            <a:r>
              <a:rPr lang="ru-RU" sz="1700" dirty="0"/>
              <a:t>5.Нейроглия. Морфофункциональная характеристика. Классификация </a:t>
            </a:r>
            <a:r>
              <a:rPr lang="ru-RU" sz="1700" dirty="0" smtClean="0"/>
              <a:t>нейроглии</a:t>
            </a:r>
            <a:r>
              <a:rPr lang="ru-RU" sz="1700" dirty="0"/>
              <a:t>.</a:t>
            </a:r>
          </a:p>
          <a:p>
            <a:r>
              <a:rPr lang="ru-RU" sz="1700" dirty="0" smtClean="0"/>
              <a:t>6.Астроглия,протоплазматические </a:t>
            </a:r>
            <a:r>
              <a:rPr lang="ru-RU" sz="1700" dirty="0"/>
              <a:t>и волокнистые </a:t>
            </a:r>
            <a:r>
              <a:rPr lang="ru-RU" sz="1700" dirty="0" err="1" smtClean="0"/>
              <a:t>астроциты.Локализация.Строение.Функции</a:t>
            </a:r>
            <a:r>
              <a:rPr lang="ru-RU" sz="1700" dirty="0"/>
              <a:t>.</a:t>
            </a:r>
          </a:p>
          <a:p>
            <a:r>
              <a:rPr lang="ru-RU" sz="1700" dirty="0"/>
              <a:t>7.Эпендимная </a:t>
            </a:r>
            <a:r>
              <a:rPr lang="ru-RU" sz="1700" dirty="0" err="1"/>
              <a:t>глия</a:t>
            </a:r>
            <a:r>
              <a:rPr lang="ru-RU" sz="1700" dirty="0"/>
              <a:t>. Особенности строения и виды </a:t>
            </a:r>
            <a:r>
              <a:rPr lang="ru-RU" sz="1700" dirty="0" err="1"/>
              <a:t>эпендимной</a:t>
            </a:r>
            <a:r>
              <a:rPr lang="ru-RU" sz="1700" dirty="0"/>
              <a:t> </a:t>
            </a:r>
            <a:r>
              <a:rPr lang="ru-RU" sz="1700" dirty="0" err="1" smtClean="0"/>
              <a:t>глии</a:t>
            </a:r>
            <a:r>
              <a:rPr lang="ru-RU" sz="1700" dirty="0" smtClean="0"/>
              <a:t>. Функции.</a:t>
            </a:r>
            <a:endParaRPr lang="ru-RU" sz="1700" dirty="0"/>
          </a:p>
          <a:p>
            <a:r>
              <a:rPr lang="ru-RU" sz="1700" dirty="0"/>
              <a:t>8.Олигодендроглия ( мантийные и </a:t>
            </a:r>
            <a:r>
              <a:rPr lang="ru-RU" sz="1700" dirty="0" err="1"/>
              <a:t>шванновские</a:t>
            </a:r>
            <a:r>
              <a:rPr lang="ru-RU" sz="1700" dirty="0"/>
              <a:t> клетки ). </a:t>
            </a:r>
            <a:r>
              <a:rPr lang="ru-RU" sz="1700" dirty="0" smtClean="0"/>
              <a:t>Строение. Локализация. Функции</a:t>
            </a:r>
            <a:r>
              <a:rPr lang="ru-RU" sz="1700" dirty="0"/>
              <a:t>.</a:t>
            </a:r>
          </a:p>
          <a:p>
            <a:r>
              <a:rPr lang="ru-RU" sz="1700" dirty="0"/>
              <a:t>9.Микроглия. Источники развития. Строение и функции </a:t>
            </a:r>
            <a:r>
              <a:rPr lang="ru-RU" sz="1700" dirty="0" smtClean="0"/>
              <a:t>глиальных макрофагов</a:t>
            </a:r>
            <a:r>
              <a:rPr lang="ru-RU" sz="1700" dirty="0"/>
              <a:t>.</a:t>
            </a:r>
          </a:p>
          <a:p>
            <a:r>
              <a:rPr lang="ru-RU" sz="1700" dirty="0"/>
              <a:t>10.Нервные волокна . Морфофункциональная характеристика. </a:t>
            </a:r>
            <a:r>
              <a:rPr lang="ru-RU" sz="1700" dirty="0" smtClean="0"/>
              <a:t>Классификация.</a:t>
            </a:r>
            <a:endParaRPr lang="ru-RU" sz="1700" dirty="0"/>
          </a:p>
          <a:p>
            <a:r>
              <a:rPr lang="ru-RU" sz="1700" dirty="0" err="1" smtClean="0"/>
              <a:t>Безмиелиновые</a:t>
            </a:r>
            <a:r>
              <a:rPr lang="ru-RU" sz="1700" dirty="0" smtClean="0"/>
              <a:t> </a:t>
            </a:r>
            <a:r>
              <a:rPr lang="ru-RU" sz="1700" dirty="0"/>
              <a:t>нервные волокна . Особенности формирования , строение </a:t>
            </a:r>
            <a:r>
              <a:rPr lang="ru-RU" sz="1700" dirty="0" smtClean="0"/>
              <a:t>и функции</a:t>
            </a:r>
            <a:r>
              <a:rPr lang="ru-RU" sz="1700" dirty="0"/>
              <a:t>.</a:t>
            </a:r>
          </a:p>
          <a:p>
            <a:r>
              <a:rPr lang="ru-RU" sz="1700" dirty="0"/>
              <a:t>11.Миелиновые нервные волокна. Особенности формирования, строение </a:t>
            </a:r>
            <a:r>
              <a:rPr lang="ru-RU" sz="1700" dirty="0" smtClean="0"/>
              <a:t>и функции</a:t>
            </a:r>
            <a:r>
              <a:rPr lang="ru-RU" sz="1700" dirty="0"/>
              <a:t>. Ультраструктурная организация миелинового нервного </a:t>
            </a:r>
            <a:r>
              <a:rPr lang="ru-RU" sz="1700" dirty="0" err="1" smtClean="0"/>
              <a:t>волокна.Узловые</a:t>
            </a:r>
            <a:r>
              <a:rPr lang="ru-RU" sz="1700" dirty="0" smtClean="0"/>
              <a:t> перехваты(</a:t>
            </a:r>
            <a:r>
              <a:rPr lang="ru-RU" sz="1700" dirty="0" err="1" smtClean="0"/>
              <a:t>Ранвье</a:t>
            </a:r>
            <a:r>
              <a:rPr lang="ru-RU" sz="1700" dirty="0" smtClean="0"/>
              <a:t>).</a:t>
            </a:r>
            <a:endParaRPr lang="ru-RU" sz="1700" dirty="0"/>
          </a:p>
          <a:p>
            <a:r>
              <a:rPr lang="ru-RU" sz="1700" dirty="0"/>
              <a:t>12.Механизм и скорость проведения нервного импульса по </a:t>
            </a:r>
            <a:r>
              <a:rPr lang="ru-RU" sz="1700" dirty="0" smtClean="0"/>
              <a:t>нервным волокнам </a:t>
            </a:r>
            <a:r>
              <a:rPr lang="ru-RU" sz="1700" dirty="0"/>
              <a:t>( потенциал покоя, действия, </a:t>
            </a:r>
            <a:r>
              <a:rPr lang="ru-RU" sz="1700" dirty="0" err="1"/>
              <a:t>реполяризация</a:t>
            </a:r>
            <a:r>
              <a:rPr lang="ru-RU" sz="1700" dirty="0"/>
              <a:t> ).</a:t>
            </a:r>
          </a:p>
        </p:txBody>
      </p:sp>
    </p:spTree>
    <p:extLst>
      <p:ext uri="{BB962C8B-B14F-4D97-AF65-F5344CB8AC3E}">
        <p14:creationId xmlns:p14="http://schemas.microsoft.com/office/powerpoint/2010/main" val="2571947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99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ика\Desktop\призентации гистология\Новая папка\image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15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"/>
            <a:ext cx="7344816" cy="689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10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" y="0"/>
            <a:ext cx="9141939" cy="6856454"/>
          </a:xfrm>
        </p:spPr>
      </p:pic>
    </p:spTree>
    <p:extLst>
      <p:ext uri="{BB962C8B-B14F-4D97-AF65-F5344CB8AC3E}">
        <p14:creationId xmlns:p14="http://schemas.microsoft.com/office/powerpoint/2010/main" val="278929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ика\Desktop\призентации гистология\Новая папка\Н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655991" cy="682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0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5" y="0"/>
            <a:ext cx="7551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6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7920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82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0"/>
            <a:ext cx="7535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80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ика\Desktop\призентации гистология\Новая папка\7\7856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"/>
            <a:ext cx="9160600" cy="68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13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МИКРОПРЕПАРАТЫ </a:t>
            </a:r>
            <a:r>
              <a:rPr lang="ru-RU" dirty="0"/>
              <a:t>ДЛЯ САМОСТОЯТЕЛЬНОЙ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3283938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4908"/>
            <a:ext cx="7915220" cy="68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58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ика\Desktop\призентации гистология\Новая папка\100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" y="476672"/>
            <a:ext cx="9133210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44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68030" cy="6858000"/>
          </a:xfrm>
        </p:spPr>
      </p:pic>
    </p:spTree>
    <p:extLst>
      <p:ext uri="{BB962C8B-B14F-4D97-AF65-F5344CB8AC3E}">
        <p14:creationId xmlns:p14="http://schemas.microsoft.com/office/powerpoint/2010/main" val="30628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455" y="0"/>
            <a:ext cx="6336704" cy="68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84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0"/>
            <a:ext cx="7056784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373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0"/>
            <a:ext cx="763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73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16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" y="0"/>
            <a:ext cx="9167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36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588"/>
            <a:ext cx="8278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847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85"/>
            <a:ext cx="9159339" cy="68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03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1.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( спинной мозг ). Импрегнация</a:t>
            </a:r>
          </a:p>
          <a:p>
            <a:pPr algn="ctr"/>
            <a:r>
              <a:rPr lang="ru-RU" b="1" dirty="0"/>
              <a:t>азотнокислым серебром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м/у найти белое ( периферическая часть среза ) и </a:t>
            </a:r>
            <a:r>
              <a:rPr lang="ru-RU" dirty="0" smtClean="0"/>
              <a:t>серое вещество </a:t>
            </a:r>
            <a:r>
              <a:rPr lang="ru-RU" dirty="0"/>
              <a:t>( центральная часть среза ) . В сером веществе спинного </a:t>
            </a:r>
            <a:r>
              <a:rPr lang="ru-RU" dirty="0" smtClean="0"/>
              <a:t>мозга находятся </a:t>
            </a:r>
            <a:r>
              <a:rPr lang="ru-RU" dirty="0"/>
              <a:t>клетки нейроглии и </a:t>
            </a:r>
            <a:r>
              <a:rPr lang="ru-RU" dirty="0" smtClean="0"/>
              <a:t>мульти-полярные </a:t>
            </a:r>
            <a:r>
              <a:rPr lang="ru-RU" dirty="0"/>
              <a:t>нервные клетки , </a:t>
            </a:r>
            <a:r>
              <a:rPr lang="ru-RU" dirty="0" smtClean="0"/>
              <a:t>особенно крупные </a:t>
            </a:r>
            <a:r>
              <a:rPr lang="ru-RU" dirty="0"/>
              <a:t>в передних рогах . На б/у на срезе видны лишь </a:t>
            </a:r>
            <a:r>
              <a:rPr lang="ru-RU" dirty="0" smtClean="0"/>
              <a:t>наиболее толстые </a:t>
            </a:r>
            <a:r>
              <a:rPr lang="ru-RU" dirty="0"/>
              <a:t>, начальные участки их отростков . Ядро нейрона светлое , </a:t>
            </a:r>
            <a:r>
              <a:rPr lang="ru-RU" dirty="0" smtClean="0"/>
              <a:t>иногда видно </a:t>
            </a:r>
            <a:r>
              <a:rPr lang="ru-RU" dirty="0"/>
              <a:t>ядрышко . Обратить внимание в </a:t>
            </a:r>
            <a:r>
              <a:rPr lang="ru-RU" dirty="0" err="1"/>
              <a:t>нейроплазме</a:t>
            </a:r>
            <a:r>
              <a:rPr lang="ru-RU" dirty="0"/>
              <a:t> на сеть </a:t>
            </a:r>
            <a:r>
              <a:rPr lang="ru-RU" dirty="0" smtClean="0"/>
              <a:t>тонких темноокрашенных </a:t>
            </a:r>
            <a:r>
              <a:rPr lang="ru-RU" dirty="0"/>
              <a:t>нитей - нейрофибрилл. Зарисовать 1 - 2 нейрона под б/у.</a:t>
            </a:r>
          </a:p>
        </p:txBody>
      </p:sp>
    </p:spTree>
    <p:extLst>
      <p:ext uri="{BB962C8B-B14F-4D97-AF65-F5344CB8AC3E}">
        <p14:creationId xmlns:p14="http://schemas.microsoft.com/office/powerpoint/2010/main" val="2784414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664"/>
            <a:ext cx="9144001" cy="683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35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17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" y="0"/>
            <a:ext cx="9142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355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7"/>
            <a:ext cx="7452320" cy="68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039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15101"/>
            <a:ext cx="7344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32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33" y="332656"/>
            <a:ext cx="6408712" cy="622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77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( спинной мозг ). Импрегнация</a:t>
            </a:r>
          </a:p>
          <a:p>
            <a:pPr algn="ctr"/>
            <a:r>
              <a:rPr lang="ru-RU" b="1" dirty="0"/>
              <a:t>азотнокислым серебром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641464"/>
            <a:ext cx="7020272" cy="62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6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0"/>
            <a:ext cx="9132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Препарат 1. </a:t>
            </a:r>
            <a:r>
              <a:rPr lang="ru-RU" b="1" dirty="0" err="1"/>
              <a:t>Мультиполярные</a:t>
            </a:r>
            <a:r>
              <a:rPr lang="ru-RU" b="1" dirty="0"/>
              <a:t> нейроны ( спинной мозг ). </a:t>
            </a:r>
            <a:r>
              <a:rPr lang="ru-RU" b="1" dirty="0" smtClean="0"/>
              <a:t>Импрегнация азотнокислым серебром.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9582"/>
            <a:ext cx="8640960" cy="621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5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Препарат </a:t>
            </a:r>
            <a:r>
              <a:rPr lang="ru-RU" b="1" dirty="0"/>
              <a:t>2. </a:t>
            </a:r>
            <a:r>
              <a:rPr lang="ru-RU" b="1" dirty="0" err="1"/>
              <a:t>Псевдоуниполярные</a:t>
            </a:r>
            <a:r>
              <a:rPr lang="ru-RU" b="1" dirty="0"/>
              <a:t> нейроны (спинномозговые узлы</a:t>
            </a:r>
            <a:r>
              <a:rPr lang="ru-RU" b="1" dirty="0" smtClean="0"/>
              <a:t>).Импрегнация </a:t>
            </a:r>
            <a:r>
              <a:rPr lang="ru-RU" b="1" dirty="0"/>
              <a:t>азотнокислым серебром</a:t>
            </a:r>
            <a:r>
              <a:rPr lang="ru-RU" b="1" dirty="0" smtClean="0"/>
              <a:t>.</a:t>
            </a:r>
          </a:p>
          <a:p>
            <a:pPr algn="ctr"/>
            <a:endParaRPr lang="ru-RU" b="1" dirty="0"/>
          </a:p>
          <a:p>
            <a:r>
              <a:rPr lang="ru-RU" dirty="0"/>
              <a:t>Под м/у сделать общий обзор препарата и внутри узла найти </a:t>
            </a:r>
            <a:r>
              <a:rPr lang="ru-RU" dirty="0" smtClean="0"/>
              <a:t>группы нервных </a:t>
            </a:r>
            <a:r>
              <a:rPr lang="ru-RU" dirty="0"/>
              <a:t>клеток округлой формы со светлыми ядрами и </a:t>
            </a:r>
            <a:r>
              <a:rPr lang="ru-RU" dirty="0" smtClean="0"/>
              <a:t>темными ядрышками</a:t>
            </a:r>
            <a:r>
              <a:rPr lang="ru-RU" dirty="0"/>
              <a:t>. При б/у можно увидеть толстый отросток ( иногда </a:t>
            </a:r>
            <a:r>
              <a:rPr lang="ru-RU" dirty="0" smtClean="0"/>
              <a:t>Т-образно </a:t>
            </a:r>
            <a:r>
              <a:rPr lang="ru-RU" dirty="0"/>
              <a:t>ветвящийся </a:t>
            </a:r>
            <a:r>
              <a:rPr lang="ru-RU" dirty="0" smtClean="0"/>
              <a:t>), </a:t>
            </a:r>
            <a:r>
              <a:rPr lang="ru-RU" dirty="0"/>
              <a:t>отходящий от тела клетки. Зарисовать под </a:t>
            </a:r>
            <a:r>
              <a:rPr lang="ru-RU" dirty="0" smtClean="0"/>
              <a:t>большим увеличением </a:t>
            </a:r>
            <a:r>
              <a:rPr lang="ru-RU" dirty="0"/>
              <a:t>несколько клеток.</a:t>
            </a:r>
          </a:p>
        </p:txBody>
      </p:sp>
    </p:spTree>
    <p:extLst>
      <p:ext uri="{BB962C8B-B14F-4D97-AF65-F5344CB8AC3E}">
        <p14:creationId xmlns:p14="http://schemas.microsoft.com/office/powerpoint/2010/main" val="11751636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185</TotalTime>
  <Words>761</Words>
  <Application>Microsoft Office PowerPoint</Application>
  <PresentationFormat>Экран (4:3)</PresentationFormat>
  <Paragraphs>88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Трек</vt:lpstr>
      <vt:lpstr>        Занятие № 12  ТЕМА : “НЕРВНАЯ ТКАНЬ“</vt:lpstr>
      <vt:lpstr>Презентация PowerPoint</vt:lpstr>
      <vt:lpstr>Презентация PowerPoint</vt:lpstr>
      <vt:lpstr>        МИКРОПРЕПАРАТЫ ДЛЯ САМОСТОЯТЕЛЬНОЙ РАБОТЫ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клетки нервной ткани (СМ).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СХЕМЫ для зарисовки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Схемы для опроса и самоконтроля.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: “НЕРВНАЯ ТКАНЬ “</dc:title>
  <dc:creator>Вика</dc:creator>
  <cp:lastModifiedBy>Админ</cp:lastModifiedBy>
  <cp:revision>22</cp:revision>
  <dcterms:created xsi:type="dcterms:W3CDTF">2013-01-13T18:30:31Z</dcterms:created>
  <dcterms:modified xsi:type="dcterms:W3CDTF">2013-02-06T09:27:23Z</dcterms:modified>
</cp:coreProperties>
</file>