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78" r:id="rId3"/>
    <p:sldId id="279" r:id="rId4"/>
    <p:sldId id="280" r:id="rId5"/>
    <p:sldId id="281" r:id="rId6"/>
    <p:sldId id="283" r:id="rId7"/>
    <p:sldId id="284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12" r:id="rId23"/>
    <p:sldId id="317" r:id="rId24"/>
    <p:sldId id="302" r:id="rId25"/>
    <p:sldId id="313" r:id="rId26"/>
    <p:sldId id="303" r:id="rId27"/>
    <p:sldId id="314" r:id="rId28"/>
    <p:sldId id="315" r:id="rId29"/>
    <p:sldId id="316" r:id="rId30"/>
    <p:sldId id="318" r:id="rId31"/>
    <p:sldId id="305" r:id="rId32"/>
    <p:sldId id="306" r:id="rId33"/>
    <p:sldId id="307" r:id="rId34"/>
    <p:sldId id="308" r:id="rId35"/>
    <p:sldId id="309" r:id="rId36"/>
    <p:sldId id="319" r:id="rId37"/>
    <p:sldId id="311" r:id="rId38"/>
    <p:sldId id="32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Занятие </a:t>
            </a:r>
            <a:r>
              <a:rPr lang="ru-RU" dirty="0"/>
              <a:t>№13 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Контрольное </a:t>
            </a:r>
            <a:r>
              <a:rPr lang="ru-RU" dirty="0"/>
              <a:t>ЗАНЯТИЕ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ОБЩЕЙ ГИСТОЛОГИИ.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ДИАГНОСТИКА  </a:t>
            </a:r>
            <a:r>
              <a:rPr lang="ru-RU" dirty="0" err="1" smtClean="0"/>
              <a:t>мИКРОПРЕПАРАТОВ</a:t>
            </a:r>
            <a:r>
              <a:rPr lang="ru-RU" dirty="0" smtClean="0"/>
              <a:t> </a:t>
            </a:r>
            <a:r>
              <a:rPr lang="ru-RU" dirty="0"/>
              <a:t>И ЭЛЕКТРОННОГРАММ ПО КУРСУ ОБЩЕЙ</a:t>
            </a:r>
            <a:br>
              <a:rPr lang="ru-RU" dirty="0"/>
            </a:br>
            <a:r>
              <a:rPr lang="ru-RU" dirty="0" smtClean="0"/>
              <a:t>ГИСТОЛОГИИ.</a:t>
            </a:r>
            <a:endParaRPr lang="ru-RU" dirty="0"/>
          </a:p>
        </p:txBody>
      </p:sp>
      <p:pic>
        <p:nvPicPr>
          <p:cNvPr id="1026" name="Picture 2" descr="C:\Users\Админ\Desktop\Комплект для занятий 1-курс\images\f09_3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1512168" cy="205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0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" y="0"/>
            <a:ext cx="9113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01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контрольные </a:t>
            </a:r>
            <a:r>
              <a:rPr lang="ru-RU" dirty="0" err="1" smtClean="0"/>
              <a:t>МИКРОПРЕПАРАТы</a:t>
            </a:r>
            <a:r>
              <a:rPr lang="ru-RU" dirty="0" smtClean="0"/>
              <a:t> </a:t>
            </a:r>
            <a:r>
              <a:rPr lang="ru-RU" dirty="0"/>
              <a:t>ПО ОБЩЕЙ ГИСТОЛОГИИ</a:t>
            </a:r>
          </a:p>
        </p:txBody>
      </p:sp>
    </p:spTree>
    <p:extLst>
      <p:ext uri="{BB962C8B-B14F-4D97-AF65-F5344CB8AC3E}">
        <p14:creationId xmlns:p14="http://schemas.microsoft.com/office/powerpoint/2010/main" val="176304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0364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СПИСОК МИКРОПРЕПАРАТОВ ПО ОБЩЕЙ ГИСТОЛОГИИ :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ЭПИТЕЛИАЛЬНЫЕ ТКАНИ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1.Однослойный плоский эпителий (мезотелий).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2.Однослойный кубический эпителий ( почечные канальцы 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3.Однослойный призматический эпителий.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4.Многорядный (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псевдомногослойный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) мерцательный эпителий (трахея).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5.Многослойный плоский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неороговевающий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эпителий ( роговица глаза 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6.Многослойный плоский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ороговевающий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эпителий ( кожа подушечки пальца).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7.Переходный эпителий ( мочевой пузырь ).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ТКАНИ ВНУТРЕННЕЙ СРЕДЫ ( соединительные ткани )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1.Мезенхима.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2.Ретикулярная соединительная ткань ( лимфатический узел 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3.Кровь человека.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4.Рыхлая волокнистая неоформленная соединительная ткань.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5. Тучные клетки.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6.Плотная оформленная соединительная ткань ( сухожилие 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7.Гиалиновый хрящ.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8.Эластический хрящ.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9.Пластинчатая костная ткань ( диафиз трубчатой кости 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10.Развитие кости из мезенхимы.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11.Развитие кости из хрящевой модели.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МЫШЕЧНЫЕ ТКАНИ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1. Скелетная поперечнополосатая мышечная ткань.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2. Сердечная мышечная ткань.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НЕРВНАЯ ТКАНЬ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1.Мультиполярные нейроны ( спинной мозг 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Псевдоуниполярные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нейроны ( спинномозговой узел 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Тигроидное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вещество (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хроматофильная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субстанция ).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4.Мякотное нервное волокно.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5.Поперечный срез периферического нерва.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7" y="0"/>
            <a:ext cx="9167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89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77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99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9118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58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0" y="-7036"/>
            <a:ext cx="8460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68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04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77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3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1.Кровь. Компоненты крови. Химический состав плазмы </a:t>
            </a:r>
            <a:r>
              <a:rPr lang="ru-RU" sz="1600" dirty="0" err="1" smtClean="0"/>
              <a:t>крови.Классификация</a:t>
            </a:r>
            <a:r>
              <a:rPr lang="ru-RU" sz="1600" dirty="0" smtClean="0"/>
              <a:t> форменных эле-ментов </a:t>
            </a:r>
            <a:r>
              <a:rPr lang="ru-RU" sz="1600" dirty="0"/>
              <a:t>крови. Гемограмма. </a:t>
            </a:r>
            <a:r>
              <a:rPr lang="ru-RU" sz="1600" dirty="0" smtClean="0"/>
              <a:t>Лейкоцитарная формула</a:t>
            </a:r>
            <a:r>
              <a:rPr lang="ru-RU" sz="1600" dirty="0"/>
              <a:t>. Особенности гемограммы у детей.</a:t>
            </a:r>
          </a:p>
          <a:p>
            <a:r>
              <a:rPr lang="ru-RU" sz="1600" dirty="0"/>
              <a:t>2.Эритроциты . Строение (форма, размеры в норме , при старении </a:t>
            </a:r>
            <a:r>
              <a:rPr lang="ru-RU" sz="1600" dirty="0" smtClean="0"/>
              <a:t>и патологических изменениях). </a:t>
            </a:r>
            <a:r>
              <a:rPr lang="ru-RU" sz="1600" dirty="0" err="1" smtClean="0"/>
              <a:t>Премембранный</a:t>
            </a:r>
            <a:r>
              <a:rPr lang="ru-RU" sz="1600" dirty="0" smtClean="0"/>
              <a:t> </a:t>
            </a:r>
            <a:r>
              <a:rPr lang="ru-RU" sz="1600" dirty="0" err="1"/>
              <a:t>цитоскелет</a:t>
            </a:r>
            <a:r>
              <a:rPr lang="ru-RU" sz="1600" dirty="0"/>
              <a:t> </a:t>
            </a:r>
            <a:r>
              <a:rPr lang="ru-RU" sz="1600" dirty="0" err="1" smtClean="0"/>
              <a:t>эритроцитов.Функции</a:t>
            </a:r>
            <a:r>
              <a:rPr lang="ru-RU" sz="1600" dirty="0"/>
              <a:t>. </a:t>
            </a:r>
            <a:r>
              <a:rPr lang="ru-RU" sz="1600" dirty="0" err="1"/>
              <a:t>Ретикулоциты</a:t>
            </a:r>
            <a:r>
              <a:rPr lang="ru-RU" sz="1600" dirty="0"/>
              <a:t>.</a:t>
            </a:r>
          </a:p>
          <a:p>
            <a:r>
              <a:rPr lang="ru-RU" sz="1600" dirty="0"/>
              <a:t>3.Нейтрофильные гранулоциты. Световая и электронная микроскопия (</a:t>
            </a:r>
            <a:r>
              <a:rPr lang="ru-RU" sz="1600" dirty="0" smtClean="0"/>
              <a:t>строение ядра</a:t>
            </a:r>
            <a:r>
              <a:rPr lang="ru-RU" sz="1600" dirty="0"/>
              <a:t>, цитоплазмы, цитоплазматических гранул ). Функции.</a:t>
            </a:r>
          </a:p>
          <a:p>
            <a:r>
              <a:rPr lang="ru-RU" sz="1600" dirty="0"/>
              <a:t>4.Эозинофильные гранулоциты. Световая и электронная </a:t>
            </a:r>
            <a:r>
              <a:rPr lang="ru-RU" sz="1600" dirty="0" smtClean="0"/>
              <a:t>микроскопия (строение </a:t>
            </a:r>
            <a:r>
              <a:rPr lang="ru-RU" sz="1600" dirty="0"/>
              <a:t>ядра, цитоплазмы, специфические и </a:t>
            </a:r>
            <a:r>
              <a:rPr lang="ru-RU" sz="1600" dirty="0" err="1"/>
              <a:t>азурофильные</a:t>
            </a:r>
            <a:r>
              <a:rPr lang="ru-RU" sz="1600" dirty="0"/>
              <a:t> гранулы </a:t>
            </a:r>
            <a:r>
              <a:rPr lang="ru-RU" sz="1600" dirty="0" smtClean="0"/>
              <a:t>).Функции</a:t>
            </a:r>
            <a:r>
              <a:rPr lang="ru-RU" sz="1600" dirty="0"/>
              <a:t>.</a:t>
            </a:r>
          </a:p>
          <a:p>
            <a:r>
              <a:rPr lang="ru-RU" sz="1600" dirty="0"/>
              <a:t>5.Базофильные гранулоциты. Световая и электронная микроскопия (</a:t>
            </a:r>
            <a:r>
              <a:rPr lang="ru-RU" sz="1600" dirty="0" smtClean="0"/>
              <a:t>строение ядра</a:t>
            </a:r>
            <a:r>
              <a:rPr lang="ru-RU" sz="1600" dirty="0"/>
              <a:t>, цитоплазмы, специфические и </a:t>
            </a:r>
            <a:r>
              <a:rPr lang="ru-RU" sz="1600" dirty="0" err="1"/>
              <a:t>азурофильные</a:t>
            </a:r>
            <a:r>
              <a:rPr lang="ru-RU" sz="1600" dirty="0"/>
              <a:t> гранулы ). Функции.</a:t>
            </a:r>
          </a:p>
          <a:p>
            <a:r>
              <a:rPr lang="ru-RU" sz="1600" dirty="0"/>
              <a:t>6.Агранулоциты. Моноциты. Световая и электронная микроскопия (</a:t>
            </a:r>
            <a:r>
              <a:rPr lang="ru-RU" sz="1600" dirty="0" smtClean="0"/>
              <a:t>строение ядра </a:t>
            </a:r>
            <a:r>
              <a:rPr lang="ru-RU" sz="1600" dirty="0"/>
              <a:t>и цитоплазмы). Роль в системе </a:t>
            </a:r>
            <a:r>
              <a:rPr lang="ru-RU" sz="1600" dirty="0" err="1"/>
              <a:t>мононуклеарных</a:t>
            </a:r>
            <a:r>
              <a:rPr lang="ru-RU" sz="1600" dirty="0"/>
              <a:t> фагоцитов.</a:t>
            </a:r>
          </a:p>
          <a:p>
            <a:r>
              <a:rPr lang="ru-RU" sz="1600" dirty="0"/>
              <a:t>7.Агранулоциты. Лимфоциты. Классификация по морфологическому </a:t>
            </a:r>
            <a:r>
              <a:rPr lang="ru-RU" sz="1600" dirty="0" smtClean="0"/>
              <a:t>и функциональному </a:t>
            </a:r>
            <a:r>
              <a:rPr lang="ru-RU" sz="1600" dirty="0"/>
              <a:t>признаку. Световая и электронная </a:t>
            </a:r>
            <a:r>
              <a:rPr lang="ru-RU" sz="1600" dirty="0" err="1" smtClean="0"/>
              <a:t>микроскопия.Функции</a:t>
            </a:r>
            <a:r>
              <a:rPr lang="ru-RU" sz="1600" dirty="0"/>
              <a:t>.</a:t>
            </a:r>
          </a:p>
          <a:p>
            <a:r>
              <a:rPr lang="ru-RU" sz="1600" dirty="0"/>
              <a:t>8. Тромбоциты. Световая и электронная микроскопия (строение </a:t>
            </a:r>
            <a:r>
              <a:rPr lang="ru-RU" sz="1600" dirty="0" err="1"/>
              <a:t>гиаломера</a:t>
            </a:r>
            <a:r>
              <a:rPr lang="ru-RU" sz="1600" dirty="0"/>
              <a:t> </a:t>
            </a:r>
            <a:r>
              <a:rPr lang="ru-RU" sz="1600" dirty="0" smtClean="0"/>
              <a:t>и </a:t>
            </a:r>
            <a:r>
              <a:rPr lang="ru-RU" sz="1600" dirty="0" err="1" smtClean="0"/>
              <a:t>грануломера</a:t>
            </a:r>
            <a:r>
              <a:rPr lang="ru-RU" sz="1600" dirty="0" smtClean="0"/>
              <a:t>).Функции</a:t>
            </a:r>
            <a:r>
              <a:rPr lang="ru-RU" sz="1600" dirty="0"/>
              <a:t>.</a:t>
            </a:r>
          </a:p>
          <a:p>
            <a:r>
              <a:rPr lang="ru-RU" sz="1600" dirty="0"/>
              <a:t>9.Унитарная теория кроветворения. Стволовые кроветворные </a:t>
            </a:r>
            <a:r>
              <a:rPr lang="ru-RU" sz="1600" dirty="0" smtClean="0"/>
              <a:t>клетки: строение</a:t>
            </a:r>
            <a:r>
              <a:rPr lang="ru-RU" sz="1600" dirty="0"/>
              <a:t>, локализация и свойства стволовых клеток .</a:t>
            </a:r>
          </a:p>
          <a:p>
            <a:r>
              <a:rPr lang="ru-RU" sz="1600" dirty="0"/>
              <a:t>10. Красный костный мозг. Строение и </a:t>
            </a:r>
            <a:r>
              <a:rPr lang="ru-RU" sz="1600" dirty="0" err="1"/>
              <a:t>гистофизиология</a:t>
            </a:r>
            <a:r>
              <a:rPr lang="ru-RU" sz="1600" dirty="0"/>
              <a:t> миелоидной </a:t>
            </a:r>
            <a:r>
              <a:rPr lang="ru-RU" sz="1600" dirty="0" smtClean="0"/>
              <a:t>ткани. </a:t>
            </a:r>
            <a:r>
              <a:rPr lang="ru-RU" sz="1600" dirty="0"/>
              <a:t>Особенности строения венозных синусов в ККМ .</a:t>
            </a:r>
          </a:p>
          <a:p>
            <a:r>
              <a:rPr lang="ru-RU" sz="1600" dirty="0"/>
              <a:t>11.Эритроцитопоэз. Основные стадии развития и </a:t>
            </a:r>
            <a:r>
              <a:rPr lang="ru-RU" sz="1600" dirty="0" smtClean="0"/>
              <a:t>дифференцировки эритроцитов</a:t>
            </a:r>
            <a:r>
              <a:rPr lang="ru-RU" sz="1600" dirty="0"/>
              <a:t>.</a:t>
            </a:r>
          </a:p>
          <a:p>
            <a:r>
              <a:rPr lang="ru-RU" sz="1600" dirty="0"/>
              <a:t>12.Гранулоцитопоэз. Основные стадии развития и </a:t>
            </a:r>
            <a:r>
              <a:rPr lang="ru-RU" sz="1600" dirty="0" smtClean="0"/>
              <a:t>дифференцировки гранулоцитов</a:t>
            </a:r>
            <a:r>
              <a:rPr lang="ru-RU" sz="1600" dirty="0"/>
              <a:t>.</a:t>
            </a:r>
          </a:p>
          <a:p>
            <a:r>
              <a:rPr lang="ru-RU" sz="1600" dirty="0"/>
              <a:t>13.Тромбоцитопоэз. Процесс образования и созревания </a:t>
            </a:r>
            <a:r>
              <a:rPr lang="ru-RU" sz="1600" dirty="0" err="1" smtClean="0"/>
              <a:t>мегакариоцитов.Особенности</a:t>
            </a:r>
            <a:r>
              <a:rPr lang="ru-RU" sz="1600" dirty="0" smtClean="0"/>
              <a:t> </a:t>
            </a:r>
            <a:r>
              <a:rPr lang="ru-RU" sz="1600" dirty="0" err="1" smtClean="0"/>
              <a:t>тромбоцито</a:t>
            </a:r>
            <a:r>
              <a:rPr lang="ru-RU" sz="1600" dirty="0" smtClean="0"/>
              <a:t>-образования</a:t>
            </a:r>
            <a:r>
              <a:rPr lang="ru-RU" sz="1600" dirty="0"/>
              <a:t>.</a:t>
            </a:r>
          </a:p>
          <a:p>
            <a:r>
              <a:rPr lang="ru-RU" sz="1600" dirty="0"/>
              <a:t>14.Моноцитопоэз. Основные стадии развития и </a:t>
            </a:r>
            <a:r>
              <a:rPr lang="ru-RU" sz="1600" dirty="0" smtClean="0"/>
              <a:t>дифференцировки моноцитов </a:t>
            </a:r>
            <a:r>
              <a:rPr lang="ru-RU" sz="1600" dirty="0"/>
              <a:t>.</a:t>
            </a:r>
          </a:p>
          <a:p>
            <a:r>
              <a:rPr lang="ru-RU" sz="1600" dirty="0"/>
              <a:t>15.Лимфоцитопоэз. </a:t>
            </a:r>
            <a:r>
              <a:rPr lang="ru-RU" sz="1600" dirty="0" err="1"/>
              <a:t>Антигеннезависимая</a:t>
            </a:r>
            <a:r>
              <a:rPr lang="ru-RU" sz="1600" dirty="0"/>
              <a:t> и </a:t>
            </a:r>
            <a:r>
              <a:rPr lang="ru-RU" sz="1600" dirty="0" err="1"/>
              <a:t>антигензависимая</a:t>
            </a:r>
            <a:r>
              <a:rPr lang="ru-RU" sz="1600" dirty="0"/>
              <a:t> фазы </a:t>
            </a:r>
            <a:r>
              <a:rPr lang="ru-RU" sz="1600" dirty="0" smtClean="0"/>
              <a:t>развития </a:t>
            </a:r>
            <a:r>
              <a:rPr lang="ru-RU" sz="1600" dirty="0" err="1" smtClean="0"/>
              <a:t>Вл</a:t>
            </a:r>
            <a:r>
              <a:rPr lang="ru-RU" sz="1600" dirty="0" smtClean="0"/>
              <a:t> </a:t>
            </a:r>
            <a:r>
              <a:rPr lang="ru-RU" sz="1600" dirty="0"/>
              <a:t>и Тл . Роль </a:t>
            </a:r>
            <a:r>
              <a:rPr lang="ru-RU" sz="1600" dirty="0" smtClean="0"/>
              <a:t>централь-</a:t>
            </a:r>
            <a:r>
              <a:rPr lang="ru-RU" sz="1600" dirty="0" err="1" smtClean="0"/>
              <a:t>ных</a:t>
            </a:r>
            <a:r>
              <a:rPr lang="ru-RU" sz="1600" dirty="0" smtClean="0"/>
              <a:t> </a:t>
            </a:r>
            <a:r>
              <a:rPr lang="ru-RU" sz="1600" dirty="0"/>
              <a:t>и периферических органов кроветворения </a:t>
            </a:r>
            <a:r>
              <a:rPr lang="ru-RU" sz="1600" dirty="0" smtClean="0"/>
              <a:t>и иммунной </a:t>
            </a:r>
            <a:r>
              <a:rPr lang="ru-RU" sz="1600" dirty="0"/>
              <a:t>защиты в развитии </a:t>
            </a:r>
            <a:r>
              <a:rPr lang="ru-RU" sz="1600" dirty="0" err="1"/>
              <a:t>Вл</a:t>
            </a:r>
            <a:r>
              <a:rPr lang="ru-RU" sz="1600" dirty="0"/>
              <a:t> и Тл .</a:t>
            </a:r>
          </a:p>
        </p:txBody>
      </p:sp>
    </p:spTree>
    <p:extLst>
      <p:ext uri="{BB962C8B-B14F-4D97-AF65-F5344CB8AC3E}">
        <p14:creationId xmlns:p14="http://schemas.microsoft.com/office/powerpoint/2010/main" val="3095411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83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84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17463"/>
            <a:ext cx="5864225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112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429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" y="0"/>
            <a:ext cx="9139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54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409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20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" y="692696"/>
            <a:ext cx="9093673" cy="544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489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" y="0"/>
            <a:ext cx="9114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894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78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16.Дифферон </a:t>
            </a:r>
            <a:r>
              <a:rPr lang="ru-RU" sz="1600" dirty="0"/>
              <a:t>фибробластов. Световая и электронная микроскопия. </a:t>
            </a:r>
            <a:r>
              <a:rPr lang="ru-RU" sz="1600" dirty="0" smtClean="0"/>
              <a:t>Функции фибробластов</a:t>
            </a:r>
            <a:r>
              <a:rPr lang="ru-RU" sz="1600" dirty="0"/>
              <a:t>.</a:t>
            </a:r>
          </a:p>
          <a:p>
            <a:r>
              <a:rPr lang="ru-RU" sz="1600" dirty="0"/>
              <a:t>17. Биосинтез и </a:t>
            </a:r>
            <a:r>
              <a:rPr lang="ru-RU" sz="1600" dirty="0" err="1"/>
              <a:t>фибриллогенез</a:t>
            </a:r>
            <a:r>
              <a:rPr lang="ru-RU" sz="1600" dirty="0"/>
              <a:t> коллагеновых волокон.</a:t>
            </a:r>
          </a:p>
          <a:p>
            <a:r>
              <a:rPr lang="ru-RU" sz="1600" dirty="0"/>
              <a:t>18.Макрофаги (гистиоциты). Световая и электронная микроскопия. </a:t>
            </a:r>
            <a:r>
              <a:rPr lang="ru-RU" sz="1600" dirty="0" smtClean="0"/>
              <a:t>Роль макрофагов </a:t>
            </a:r>
            <a:r>
              <a:rPr lang="ru-RU" sz="1600" dirty="0"/>
              <a:t>в иммунных реакциях </a:t>
            </a:r>
            <a:r>
              <a:rPr lang="ru-RU" sz="1600" dirty="0" smtClean="0"/>
              <a:t>организма</a:t>
            </a:r>
            <a:r>
              <a:rPr lang="ru-RU" sz="1600" dirty="0"/>
              <a:t>. Система </a:t>
            </a:r>
            <a:r>
              <a:rPr lang="ru-RU" sz="1600" dirty="0" err="1" smtClean="0"/>
              <a:t>мононуклеарных</a:t>
            </a:r>
            <a:r>
              <a:rPr lang="ru-RU" sz="1600" dirty="0" smtClean="0"/>
              <a:t> фагоцитов</a:t>
            </a:r>
            <a:r>
              <a:rPr lang="ru-RU" sz="1600" dirty="0"/>
              <a:t>.</a:t>
            </a:r>
          </a:p>
          <a:p>
            <a:r>
              <a:rPr lang="ru-RU" sz="1600" dirty="0"/>
              <a:t>19. Тучные клетки (тканевые базофилы). Световая и </a:t>
            </a:r>
            <a:r>
              <a:rPr lang="ru-RU" sz="1600" dirty="0" smtClean="0"/>
              <a:t>электронная микроскопия </a:t>
            </a:r>
            <a:r>
              <a:rPr lang="ru-RU" sz="1600" dirty="0"/>
              <a:t>. Функции. Участие тучных клеток в развитии </a:t>
            </a:r>
            <a:r>
              <a:rPr lang="ru-RU" sz="1600" dirty="0" smtClean="0"/>
              <a:t>аллергических реакций</a:t>
            </a:r>
            <a:r>
              <a:rPr lang="ru-RU" sz="1600" dirty="0"/>
              <a:t>.</a:t>
            </a:r>
          </a:p>
          <a:p>
            <a:r>
              <a:rPr lang="ru-RU" sz="1600" dirty="0"/>
              <a:t>20. Плазматические клетки. Морфологические и </a:t>
            </a:r>
            <a:r>
              <a:rPr lang="ru-RU" sz="1600" dirty="0" smtClean="0"/>
              <a:t>функциональные особенности </a:t>
            </a:r>
            <a:r>
              <a:rPr lang="ru-RU" sz="1600" dirty="0" err="1"/>
              <a:t>плазмоцитов</a:t>
            </a:r>
            <a:r>
              <a:rPr lang="ru-RU" sz="1600" dirty="0"/>
              <a:t>. Роль </a:t>
            </a:r>
            <a:r>
              <a:rPr lang="ru-RU" sz="1600" dirty="0" err="1"/>
              <a:t>плазмоцитов</a:t>
            </a:r>
            <a:r>
              <a:rPr lang="ru-RU" sz="1600" dirty="0"/>
              <a:t> в реакциях </a:t>
            </a:r>
            <a:r>
              <a:rPr lang="ru-RU" sz="1600" dirty="0" smtClean="0"/>
              <a:t>гуморального иммунитета</a:t>
            </a:r>
            <a:r>
              <a:rPr lang="ru-RU" sz="1600" dirty="0"/>
              <a:t>.</a:t>
            </a:r>
          </a:p>
          <a:p>
            <a:r>
              <a:rPr lang="ru-RU" sz="1600" dirty="0"/>
              <a:t>21.Общая характеристика мышечных тканей. Морфо-функциональная </a:t>
            </a:r>
            <a:r>
              <a:rPr lang="ru-RU" sz="1600" dirty="0" smtClean="0"/>
              <a:t>и гистогенетическая </a:t>
            </a:r>
            <a:r>
              <a:rPr lang="ru-RU" sz="1600" dirty="0"/>
              <a:t>классификация.</a:t>
            </a:r>
          </a:p>
          <a:p>
            <a:r>
              <a:rPr lang="ru-RU" sz="1600" dirty="0"/>
              <a:t>22.Мышечное волокно . Общий план строения. </a:t>
            </a:r>
            <a:r>
              <a:rPr lang="ru-RU" sz="1600" dirty="0" err="1" smtClean="0"/>
              <a:t>Миосателлитоциты.Регенерация</a:t>
            </a:r>
            <a:r>
              <a:rPr lang="ru-RU" sz="1600" dirty="0"/>
              <a:t>. Строение скелетной мышцы как органа . Связь с сухожилием.</a:t>
            </a:r>
          </a:p>
          <a:p>
            <a:r>
              <a:rPr lang="ru-RU" sz="1600" dirty="0"/>
              <a:t>23.Мышечное волокно . Световая , поляризационная и </a:t>
            </a:r>
            <a:r>
              <a:rPr lang="ru-RU" sz="1600" dirty="0" smtClean="0"/>
              <a:t>электронная микроскопия</a:t>
            </a:r>
            <a:r>
              <a:rPr lang="ru-RU" sz="1600" dirty="0"/>
              <a:t>.</a:t>
            </a:r>
          </a:p>
          <a:p>
            <a:r>
              <a:rPr lang="ru-RU" sz="1600" dirty="0"/>
              <a:t>24.Миофибрилла. </a:t>
            </a:r>
            <a:r>
              <a:rPr lang="ru-RU" sz="1600" dirty="0" err="1"/>
              <a:t>Саркомер</a:t>
            </a:r>
            <a:r>
              <a:rPr lang="ru-RU" sz="1600" dirty="0"/>
              <a:t> , строение , формула </a:t>
            </a:r>
            <a:r>
              <a:rPr lang="ru-RU" sz="1600" dirty="0" err="1"/>
              <a:t>саркомера</a:t>
            </a:r>
            <a:r>
              <a:rPr lang="ru-RU" sz="1600" dirty="0"/>
              <a:t>. </a:t>
            </a:r>
            <a:r>
              <a:rPr lang="ru-RU" sz="1600" dirty="0" smtClean="0"/>
              <a:t>Молекулярная организация </a:t>
            </a:r>
            <a:r>
              <a:rPr lang="ru-RU" sz="1600" dirty="0" err="1"/>
              <a:t>актиновых</a:t>
            </a:r>
            <a:r>
              <a:rPr lang="ru-RU" sz="1600" dirty="0"/>
              <a:t> и </a:t>
            </a:r>
            <a:r>
              <a:rPr lang="ru-RU" sz="1600" dirty="0" err="1"/>
              <a:t>миозиновых</a:t>
            </a:r>
            <a:r>
              <a:rPr lang="ru-RU" sz="1600" dirty="0"/>
              <a:t> </a:t>
            </a:r>
            <a:r>
              <a:rPr lang="ru-RU" sz="1600" dirty="0" err="1"/>
              <a:t>миофиламентов</a:t>
            </a:r>
            <a:r>
              <a:rPr lang="ru-RU" sz="1600" dirty="0"/>
              <a:t>.</a:t>
            </a:r>
          </a:p>
          <a:p>
            <a:r>
              <a:rPr lang="ru-RU" sz="1600" dirty="0"/>
              <a:t>25.Саркотубулярная система ( электронная микроскопия ) . </a:t>
            </a:r>
            <a:r>
              <a:rPr lang="ru-RU" sz="1600" dirty="0" smtClean="0"/>
              <a:t>Механизм мышечного </a:t>
            </a:r>
            <a:r>
              <a:rPr lang="ru-RU" sz="1600" dirty="0"/>
              <a:t>сокращения скелетной поперечнополосатой мышечной ткани.</a:t>
            </a:r>
          </a:p>
          <a:p>
            <a:r>
              <a:rPr lang="ru-RU" sz="1600" dirty="0"/>
              <a:t>26.Нервная ткань . </a:t>
            </a:r>
            <a:r>
              <a:rPr lang="ru-RU" sz="1600" dirty="0" err="1" smtClean="0"/>
              <a:t>Гистогенез.Производные</a:t>
            </a:r>
            <a:r>
              <a:rPr lang="ru-RU" sz="1600" dirty="0" smtClean="0"/>
              <a:t> </a:t>
            </a:r>
            <a:r>
              <a:rPr lang="ru-RU" sz="1600" dirty="0"/>
              <a:t>нервной </a:t>
            </a:r>
            <a:r>
              <a:rPr lang="ru-RU" sz="1600" dirty="0" err="1" smtClean="0"/>
              <a:t>трубки,нервного</a:t>
            </a:r>
            <a:r>
              <a:rPr lang="ru-RU" sz="1600" dirty="0" smtClean="0"/>
              <a:t> гребня </a:t>
            </a:r>
            <a:r>
              <a:rPr lang="ru-RU" sz="1600" dirty="0"/>
              <a:t>и </a:t>
            </a:r>
            <a:r>
              <a:rPr lang="ru-RU" sz="1600" dirty="0" err="1"/>
              <a:t>нейральных</a:t>
            </a:r>
            <a:r>
              <a:rPr lang="ru-RU" sz="1600" dirty="0"/>
              <a:t> </a:t>
            </a:r>
            <a:r>
              <a:rPr lang="ru-RU" sz="1600" dirty="0" err="1"/>
              <a:t>плакод</a:t>
            </a:r>
            <a:r>
              <a:rPr lang="ru-RU" sz="1600" dirty="0"/>
              <a:t> .</a:t>
            </a:r>
          </a:p>
          <a:p>
            <a:r>
              <a:rPr lang="ru-RU" sz="1600" dirty="0"/>
              <a:t>27.Морфологическая и функциональная классификация нейронов. </a:t>
            </a:r>
            <a:r>
              <a:rPr lang="ru-RU" sz="1600" dirty="0" smtClean="0"/>
              <a:t>Морфо-функциональные </a:t>
            </a:r>
            <a:r>
              <a:rPr lang="ru-RU" sz="1600" dirty="0"/>
              <a:t>зоны </a:t>
            </a:r>
            <a:r>
              <a:rPr lang="ru-RU" sz="1600" dirty="0" err="1"/>
              <a:t>нейрона.Световая</a:t>
            </a:r>
            <a:r>
              <a:rPr lang="ru-RU" sz="1600" dirty="0"/>
              <a:t> и электронная </a:t>
            </a:r>
            <a:r>
              <a:rPr lang="ru-RU" sz="1600" dirty="0" err="1" smtClean="0"/>
              <a:t>микроскопия.Органеллы</a:t>
            </a:r>
            <a:r>
              <a:rPr lang="ru-RU" sz="1600" dirty="0" smtClean="0"/>
              <a:t> </a:t>
            </a:r>
            <a:r>
              <a:rPr lang="ru-RU" sz="1600" dirty="0"/>
              <a:t>общего и специального </a:t>
            </a:r>
            <a:r>
              <a:rPr lang="ru-RU" sz="1600" dirty="0" smtClean="0"/>
              <a:t>значения. Процессы </a:t>
            </a:r>
            <a:r>
              <a:rPr lang="ru-RU" sz="1600" dirty="0"/>
              <a:t>транспорта </a:t>
            </a:r>
            <a:r>
              <a:rPr lang="ru-RU" sz="1600" dirty="0" err="1" smtClean="0"/>
              <a:t>веществв</a:t>
            </a:r>
            <a:r>
              <a:rPr lang="ru-RU" sz="1600" dirty="0" smtClean="0"/>
              <a:t> </a:t>
            </a:r>
            <a:r>
              <a:rPr lang="ru-RU" sz="1600" dirty="0"/>
              <a:t>нейроне.</a:t>
            </a:r>
          </a:p>
          <a:p>
            <a:r>
              <a:rPr lang="ru-RU" sz="1600" dirty="0" smtClean="0"/>
              <a:t>28.Нейроглия.Классификация,морфология </a:t>
            </a:r>
            <a:r>
              <a:rPr lang="ru-RU" sz="1600" dirty="0"/>
              <a:t>и функциональное </a:t>
            </a:r>
            <a:r>
              <a:rPr lang="ru-RU" sz="1600" dirty="0" smtClean="0"/>
              <a:t>значение различных </a:t>
            </a:r>
            <a:r>
              <a:rPr lang="ru-RU" sz="1600" dirty="0"/>
              <a:t>видов </a:t>
            </a:r>
            <a:r>
              <a:rPr lang="ru-RU" sz="1600" dirty="0" smtClean="0"/>
              <a:t>нейроглии</a:t>
            </a:r>
            <a:r>
              <a:rPr lang="ru-RU" sz="1600" dirty="0"/>
              <a:t>.</a:t>
            </a:r>
          </a:p>
          <a:p>
            <a:r>
              <a:rPr lang="ru-RU" sz="1600" dirty="0"/>
              <a:t>29.Нервные волокна . Классификация . </a:t>
            </a:r>
            <a:r>
              <a:rPr lang="ru-RU" sz="1600" dirty="0" smtClean="0"/>
              <a:t>Морфо–функциональная характеристика </a:t>
            </a:r>
            <a:r>
              <a:rPr lang="ru-RU" sz="1600" dirty="0" err="1"/>
              <a:t>безмиелиновых</a:t>
            </a:r>
            <a:r>
              <a:rPr lang="ru-RU" sz="1600" dirty="0"/>
              <a:t> и миелиновых нервных волокон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9720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9" y="412087"/>
            <a:ext cx="5870575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66" y="404663"/>
            <a:ext cx="3273425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931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59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47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33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480720" cy="684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48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696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84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2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84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86"/>
            <a:ext cx="5976664" cy="685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54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1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51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03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ЭЛЕКТРОННЫЕ </a:t>
            </a:r>
            <a:r>
              <a:rPr lang="ru-RU" dirty="0"/>
              <a:t>МИКРОФОТОГРАФИИ</a:t>
            </a:r>
          </a:p>
        </p:txBody>
      </p:sp>
    </p:spTree>
    <p:extLst>
      <p:ext uri="{BB962C8B-B14F-4D97-AF65-F5344CB8AC3E}">
        <p14:creationId xmlns:p14="http://schemas.microsoft.com/office/powerpoint/2010/main" val="2392994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0"/>
            <a:ext cx="91085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СПИСОК  ЭЛЕКТРОННЫХ  МИКРОФОТОГРАФИЙ :</a:t>
            </a:r>
          </a:p>
          <a:p>
            <a:pPr algn="ctr"/>
            <a:endParaRPr lang="ru-RU" b="1" dirty="0"/>
          </a:p>
          <a:p>
            <a:r>
              <a:rPr lang="ru-RU" dirty="0"/>
              <a:t>1</a:t>
            </a:r>
            <a:r>
              <a:rPr lang="ru-RU" dirty="0" smtClean="0"/>
              <a:t>. </a:t>
            </a:r>
            <a:r>
              <a:rPr lang="ru-RU" dirty="0"/>
              <a:t>Два типа </a:t>
            </a:r>
            <a:r>
              <a:rPr lang="ru-RU" dirty="0" err="1"/>
              <a:t>миофиламент</a:t>
            </a:r>
            <a:r>
              <a:rPr lang="ru-RU" dirty="0"/>
              <a:t> поперечнополосатого мышечного волокна и </a:t>
            </a:r>
            <a:r>
              <a:rPr lang="ru-RU" dirty="0" smtClean="0"/>
              <a:t>связь между </a:t>
            </a:r>
            <a:r>
              <a:rPr lang="ru-RU" dirty="0"/>
              <a:t>ними.</a:t>
            </a:r>
          </a:p>
          <a:p>
            <a:r>
              <a:rPr lang="ru-RU" dirty="0" smtClean="0"/>
              <a:t>2. </a:t>
            </a:r>
            <a:r>
              <a:rPr lang="ru-RU" dirty="0" err="1"/>
              <a:t>Кардиомиоциты</a:t>
            </a:r>
            <a:r>
              <a:rPr lang="ru-RU" dirty="0"/>
              <a:t> со вставочными дисками.</a:t>
            </a:r>
          </a:p>
          <a:p>
            <a:r>
              <a:rPr lang="ru-RU" dirty="0" smtClean="0"/>
              <a:t>3. </a:t>
            </a:r>
            <a:r>
              <a:rPr lang="ru-RU" dirty="0"/>
              <a:t>Миелиновое нервное </a:t>
            </a:r>
            <a:r>
              <a:rPr lang="ru-RU" dirty="0" smtClean="0"/>
              <a:t>волокно.</a:t>
            </a:r>
            <a:endParaRPr lang="ru-RU" dirty="0"/>
          </a:p>
          <a:p>
            <a:r>
              <a:rPr lang="ru-RU" dirty="0" smtClean="0"/>
              <a:t>4. </a:t>
            </a:r>
            <a:r>
              <a:rPr lang="ru-RU" dirty="0"/>
              <a:t>Узловые перехваты в миелиновом нервном </a:t>
            </a:r>
            <a:r>
              <a:rPr lang="ru-RU" dirty="0" smtClean="0"/>
              <a:t>волокне.</a:t>
            </a:r>
            <a:endParaRPr lang="ru-RU" dirty="0"/>
          </a:p>
          <a:p>
            <a:r>
              <a:rPr lang="ru-RU" dirty="0" smtClean="0"/>
              <a:t>5. </a:t>
            </a:r>
            <a:r>
              <a:rPr lang="ru-RU" dirty="0"/>
              <a:t>Кабельный тип </a:t>
            </a:r>
            <a:r>
              <a:rPr lang="ru-RU" dirty="0" err="1"/>
              <a:t>безмиелинового</a:t>
            </a:r>
            <a:r>
              <a:rPr lang="ru-RU" dirty="0"/>
              <a:t> нервного </a:t>
            </a:r>
            <a:r>
              <a:rPr lang="ru-RU" dirty="0" smtClean="0"/>
              <a:t>волокна.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770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6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7992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9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18048"/>
            <a:ext cx="6264696" cy="68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15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63</TotalTime>
  <Words>670</Words>
  <Application>Microsoft Office PowerPoint</Application>
  <PresentationFormat>Экран (4:3)</PresentationFormat>
  <Paragraphs>73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Трек</vt:lpstr>
      <vt:lpstr>        Занятие №13 .  Контрольное ЗАНЯТИЕ  ПО ОБЩЕЙ ГИСТОЛОГИИ.  ДИАГНОСТИКА  мИКРОПРЕПАРАТОВ И ЭЛЕКТРОННОГРАММ ПО КУРСУ ОБЩЕЙ ГИСТОЛОГИИ.</vt:lpstr>
      <vt:lpstr>Презентация PowerPoint</vt:lpstr>
      <vt:lpstr>Презентация PowerPoint</vt:lpstr>
      <vt:lpstr>         ЭЛЕКТРОННЫЕ МИКРОФОТОГРАФИИ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контрольные МИКРОПРЕПАРАТы ПО ОБЩЕЙ ГИСТОЛОГИИ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Итоговая</dc:title>
  <dc:creator>Вика</dc:creator>
  <cp:lastModifiedBy>Админ</cp:lastModifiedBy>
  <cp:revision>12</cp:revision>
  <dcterms:created xsi:type="dcterms:W3CDTF">2013-01-14T05:35:42Z</dcterms:created>
  <dcterms:modified xsi:type="dcterms:W3CDTF">2013-02-05T08:05:05Z</dcterms:modified>
</cp:coreProperties>
</file>