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4" r:id="rId17"/>
    <p:sldId id="282" r:id="rId18"/>
    <p:sldId id="272" r:id="rId19"/>
    <p:sldId id="280" r:id="rId20"/>
    <p:sldId id="285" r:id="rId21"/>
    <p:sldId id="281" r:id="rId22"/>
    <p:sldId id="283" r:id="rId23"/>
    <p:sldId id="271" r:id="rId24"/>
    <p:sldId id="286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Занятие №14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ТЕМА: «нервные окончания. Синапсы. Рефлекторная дуга».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4" y="1052736"/>
            <a:ext cx="2277441" cy="160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9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Препарат 3. Инкапсулированное нервное окончание. Осязательное чувствительное тельце (</a:t>
            </a:r>
            <a:r>
              <a:rPr lang="ru-RU" b="1" dirty="0" err="1"/>
              <a:t>Мейснера</a:t>
            </a:r>
            <a:r>
              <a:rPr lang="ru-RU" b="1" dirty="0"/>
              <a:t>) в коже пальца человека. </a:t>
            </a:r>
            <a:r>
              <a:rPr lang="ru-RU" b="1" dirty="0" err="1"/>
              <a:t>Имрегнация</a:t>
            </a:r>
            <a:r>
              <a:rPr lang="ru-RU" b="1" dirty="0"/>
              <a:t> азотнокислым серебром.</a:t>
            </a:r>
          </a:p>
        </p:txBody>
      </p:sp>
    </p:spTree>
    <p:extLst>
      <p:ext uri="{BB962C8B-B14F-4D97-AF65-F5344CB8AC3E}">
        <p14:creationId xmlns:p14="http://schemas.microsoft.com/office/powerpoint/2010/main" val="203268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Препарат </a:t>
            </a:r>
            <a:r>
              <a:rPr lang="ru-RU" b="1" dirty="0"/>
              <a:t>4. Нервно-мышечное окончание (аксо-мышечный синапс, моторная бляшка). </a:t>
            </a:r>
            <a:r>
              <a:rPr lang="ru-RU" b="1" dirty="0" smtClean="0"/>
              <a:t>Импрегнация </a:t>
            </a:r>
            <a:r>
              <a:rPr lang="ru-RU" b="1" dirty="0"/>
              <a:t>азотнокислым серебром.</a:t>
            </a:r>
          </a:p>
          <a:p>
            <a:endParaRPr lang="ru-RU" dirty="0"/>
          </a:p>
          <a:p>
            <a:r>
              <a:rPr lang="ru-RU" dirty="0"/>
              <a:t>Под м/у сделать общий обзор препарата. Найти продольно срезанные мышечные </a:t>
            </a:r>
            <a:r>
              <a:rPr lang="ru-RU" dirty="0" smtClean="0"/>
              <a:t>волок-на </a:t>
            </a:r>
            <a:r>
              <a:rPr lang="ru-RU" dirty="0"/>
              <a:t>и подходящие к ним нервные </a:t>
            </a:r>
            <a:r>
              <a:rPr lang="ru-RU" dirty="0" smtClean="0"/>
              <a:t>окончания, </a:t>
            </a:r>
            <a:r>
              <a:rPr lang="ru-RU" dirty="0"/>
              <a:t>образующие нервно-мышечные (</a:t>
            </a:r>
            <a:r>
              <a:rPr lang="ru-RU" dirty="0" smtClean="0"/>
              <a:t>аксо-мы-</a:t>
            </a:r>
            <a:r>
              <a:rPr lang="ru-RU" dirty="0" err="1" smtClean="0"/>
              <a:t>шечные</a:t>
            </a:r>
            <a:r>
              <a:rPr lang="ru-RU" dirty="0"/>
              <a:t>) синапсы. Под б/у рассмотреть строение нервно-мышечного окончания, </a:t>
            </a:r>
            <a:r>
              <a:rPr lang="ru-RU" dirty="0" smtClean="0"/>
              <a:t>состоя-</a:t>
            </a:r>
            <a:r>
              <a:rPr lang="ru-RU" dirty="0" err="1" smtClean="0"/>
              <a:t>щего</a:t>
            </a:r>
            <a:r>
              <a:rPr lang="ru-RU" dirty="0" smtClean="0"/>
              <a:t> </a:t>
            </a:r>
            <a:r>
              <a:rPr lang="ru-RU" dirty="0"/>
              <a:t>из концевого ветвления </a:t>
            </a:r>
            <a:r>
              <a:rPr lang="ru-RU" dirty="0" smtClean="0"/>
              <a:t>аксона двигательного нейрона, </a:t>
            </a:r>
            <a:r>
              <a:rPr lang="ru-RU" dirty="0"/>
              <a:t>образующего </a:t>
            </a:r>
            <a:r>
              <a:rPr lang="ru-RU" dirty="0" err="1" smtClean="0"/>
              <a:t>пресинап-тическую</a:t>
            </a:r>
            <a:r>
              <a:rPr lang="ru-RU" dirty="0" smtClean="0"/>
              <a:t> часть, </a:t>
            </a:r>
            <a:r>
              <a:rPr lang="ru-RU" dirty="0" err="1" smtClean="0"/>
              <a:t>синаптическую</a:t>
            </a:r>
            <a:r>
              <a:rPr lang="ru-RU" dirty="0" smtClean="0"/>
              <a:t> щель и постсинаптическую часть  </a:t>
            </a:r>
            <a:r>
              <a:rPr lang="ru-RU" dirty="0"/>
              <a:t>(сарколемма </a:t>
            </a:r>
            <a:r>
              <a:rPr lang="ru-RU" dirty="0" err="1" smtClean="0"/>
              <a:t>мышеч-ного</a:t>
            </a:r>
            <a:r>
              <a:rPr lang="ru-RU" dirty="0" smtClean="0"/>
              <a:t> </a:t>
            </a:r>
            <a:r>
              <a:rPr lang="ru-RU" dirty="0"/>
              <a:t>волокна). В области нервно-мышечного окончания </a:t>
            </a:r>
            <a:r>
              <a:rPr lang="ru-RU" dirty="0" smtClean="0"/>
              <a:t>мышечное </a:t>
            </a:r>
            <a:r>
              <a:rPr lang="ru-RU" dirty="0"/>
              <a:t>волокно не имеет </a:t>
            </a:r>
            <a:r>
              <a:rPr lang="ru-RU" dirty="0" err="1" smtClean="0"/>
              <a:t>ис-черченности</a:t>
            </a:r>
            <a:r>
              <a:rPr lang="ru-RU" dirty="0"/>
              <a:t>. Зарисовать </a:t>
            </a:r>
            <a:r>
              <a:rPr lang="ru-RU" dirty="0" smtClean="0"/>
              <a:t>ультрамикроскопическое строение  моторной бляшки.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79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Препарат 4. Нервно-мышечное окончание (аксо-мышечный синапс, моторная бляшка). </a:t>
            </a:r>
            <a:r>
              <a:rPr lang="ru-RU" b="1" dirty="0" smtClean="0"/>
              <a:t>Импрегнация </a:t>
            </a:r>
            <a:r>
              <a:rPr lang="ru-RU" b="1" dirty="0"/>
              <a:t>азотнокислым серебром.</a:t>
            </a:r>
          </a:p>
        </p:txBody>
      </p:sp>
    </p:spTree>
    <p:extLst>
      <p:ext uri="{BB962C8B-B14F-4D97-AF65-F5344CB8AC3E}">
        <p14:creationId xmlns:p14="http://schemas.microsoft.com/office/powerpoint/2010/main" val="255260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err="1" smtClean="0"/>
              <a:t>Препрат</a:t>
            </a:r>
            <a:r>
              <a:rPr lang="ru-RU" b="1" dirty="0" smtClean="0"/>
              <a:t> </a:t>
            </a:r>
            <a:r>
              <a:rPr lang="ru-RU" b="1" dirty="0"/>
              <a:t>5. Инкапсулированное нервное окончание (поджелудочная железа). Окраска г-э.</a:t>
            </a:r>
          </a:p>
          <a:p>
            <a:endParaRPr lang="ru-RU" dirty="0"/>
          </a:p>
          <a:p>
            <a:r>
              <a:rPr lang="ru-RU" dirty="0"/>
              <a:t>В экзокринной части поджелудочной железы среди </a:t>
            </a:r>
            <a:r>
              <a:rPr lang="ru-RU" dirty="0" err="1"/>
              <a:t>ацинусов</a:t>
            </a:r>
            <a:r>
              <a:rPr lang="ru-RU" dirty="0"/>
              <a:t> </a:t>
            </a:r>
            <a:r>
              <a:rPr lang="ru-RU" dirty="0" smtClean="0"/>
              <a:t>в прослойках соедини-тельной ткани найти и  </a:t>
            </a:r>
            <a:r>
              <a:rPr lang="ru-RU" dirty="0"/>
              <a:t>рассмотреть тельце </a:t>
            </a:r>
            <a:r>
              <a:rPr lang="ru-RU" dirty="0" err="1"/>
              <a:t>Фатер-Пачини</a:t>
            </a:r>
            <a:r>
              <a:rPr lang="ru-RU" dirty="0"/>
              <a:t>: наружную </a:t>
            </a:r>
            <a:r>
              <a:rPr lang="ru-RU" dirty="0" smtClean="0"/>
              <a:t>соединительно-тканную </a:t>
            </a:r>
            <a:r>
              <a:rPr lang="ru-RU" dirty="0"/>
              <a:t>колбу и внутреннюю колбу из нейроглии.</a:t>
            </a:r>
          </a:p>
        </p:txBody>
      </p:sp>
    </p:spTree>
    <p:extLst>
      <p:ext uri="{BB962C8B-B14F-4D97-AF65-F5344CB8AC3E}">
        <p14:creationId xmlns:p14="http://schemas.microsoft.com/office/powerpoint/2010/main" val="3026865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Препрат</a:t>
            </a:r>
            <a:r>
              <a:rPr lang="ru-RU" b="1" dirty="0"/>
              <a:t> 5. Инкапсулированное нервное окончание (поджелудочная железа). Окраска г-э.</a:t>
            </a:r>
          </a:p>
        </p:txBody>
      </p:sp>
    </p:spTree>
    <p:extLst>
      <p:ext uri="{BB962C8B-B14F-4D97-AF65-F5344CB8AC3E}">
        <p14:creationId xmlns:p14="http://schemas.microsoft.com/office/powerpoint/2010/main" val="324791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СХЕМЫ </a:t>
            </a:r>
            <a:r>
              <a:rPr lang="ru-RU" dirty="0"/>
              <a:t>для зарисовки</a:t>
            </a:r>
          </a:p>
        </p:txBody>
      </p:sp>
    </p:spTree>
    <p:extLst>
      <p:ext uri="{BB962C8B-B14F-4D97-AF65-F5344CB8AC3E}">
        <p14:creationId xmlns:p14="http://schemas.microsoft.com/office/powerpoint/2010/main" val="229708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рефлекторна ду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93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4287"/>
            <a:ext cx="90868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7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3888432" cy="68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0"/>
            <a:ext cx="3096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b="1" dirty="0" smtClean="0"/>
              <a:t>ЦЕЛЬ </a:t>
            </a:r>
            <a:r>
              <a:rPr lang="ru-RU" b="1" dirty="0"/>
              <a:t>ЗАНЯТИЯ: </a:t>
            </a:r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dirty="0" smtClean="0"/>
              <a:t> уяснить нейронный состав простой рефлекторной дуги  и  классификацию нервных окончаний. Изучить особенности строения рецепторных , двигательных </a:t>
            </a:r>
            <a:r>
              <a:rPr lang="ru-RU" dirty="0"/>
              <a:t>нервных </a:t>
            </a:r>
            <a:r>
              <a:rPr lang="ru-RU" dirty="0" smtClean="0"/>
              <a:t>окончаний и </a:t>
            </a:r>
            <a:r>
              <a:rPr lang="ru-RU" dirty="0" err="1" smtClean="0"/>
              <a:t>межнейрональных</a:t>
            </a:r>
            <a:r>
              <a:rPr lang="ru-RU" dirty="0" smtClean="0"/>
              <a:t> контактов (синапсов),  механизм передачи  </a:t>
            </a:r>
            <a:r>
              <a:rPr lang="ru-RU" dirty="0"/>
              <a:t>нервного импульса в двигательных нервных </a:t>
            </a:r>
            <a:r>
              <a:rPr lang="ru-RU" dirty="0" smtClean="0"/>
              <a:t>окончаниях</a:t>
            </a:r>
            <a:r>
              <a:rPr lang="ru-RU" dirty="0"/>
              <a:t> </a:t>
            </a:r>
            <a:r>
              <a:rPr lang="ru-RU" dirty="0" smtClean="0"/>
              <a:t>. По данным электронной </a:t>
            </a:r>
            <a:r>
              <a:rPr lang="ru-RU" dirty="0"/>
              <a:t>микроскопии </a:t>
            </a:r>
            <a:r>
              <a:rPr lang="ru-RU" dirty="0" smtClean="0"/>
              <a:t>рассмотреть на </a:t>
            </a:r>
            <a:r>
              <a:rPr lang="ru-RU" dirty="0" err="1" smtClean="0"/>
              <a:t>электроннограммах</a:t>
            </a:r>
            <a:r>
              <a:rPr lang="ru-RU" dirty="0" smtClean="0"/>
              <a:t> и схемах  ультраструктуру электрических и </a:t>
            </a:r>
            <a:r>
              <a:rPr lang="ru-RU" dirty="0" err="1" smtClean="0"/>
              <a:t>хими-ческих</a:t>
            </a:r>
            <a:r>
              <a:rPr lang="ru-RU" dirty="0" smtClean="0"/>
              <a:t> синапсов и понять механизм </a:t>
            </a:r>
            <a:r>
              <a:rPr lang="ru-RU" dirty="0"/>
              <a:t>передачи нервного импульса </a:t>
            </a:r>
            <a:r>
              <a:rPr lang="ru-RU" dirty="0" smtClean="0"/>
              <a:t>с помощью </a:t>
            </a:r>
            <a:r>
              <a:rPr lang="ru-RU" dirty="0" err="1" smtClean="0"/>
              <a:t>нейро</a:t>
            </a:r>
            <a:r>
              <a:rPr lang="ru-RU" dirty="0" smtClean="0"/>
              <a:t>-медиаторов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387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62"/>
            <a:ext cx="9163903" cy="68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50"/>
            <a:ext cx="8424936" cy="68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5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3" y="4742"/>
            <a:ext cx="9144000" cy="68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34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Схемы </a:t>
            </a:r>
            <a:r>
              <a:rPr lang="ru-RU" dirty="0"/>
              <a:t>для опроса и самоконтроля.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26346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50"/>
            <a:ext cx="8424936" cy="68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0"/>
            <a:ext cx="9085012" cy="68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" y="0"/>
            <a:ext cx="913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0" y="0"/>
            <a:ext cx="7056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24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4624"/>
            <a:ext cx="9108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Контрольные </a:t>
            </a:r>
            <a:r>
              <a:rPr lang="ru-RU" b="1" dirty="0"/>
              <a:t>вопросы</a:t>
            </a:r>
            <a:r>
              <a:rPr lang="ru-RU" b="1" dirty="0" smtClean="0"/>
              <a:t>:</a:t>
            </a:r>
          </a:p>
          <a:p>
            <a:pPr algn="ctr"/>
            <a:endParaRPr lang="ru-RU" b="1" dirty="0"/>
          </a:p>
          <a:p>
            <a:r>
              <a:rPr lang="ru-RU" dirty="0" smtClean="0"/>
              <a:t>1. </a:t>
            </a:r>
            <a:r>
              <a:rPr lang="ru-RU" dirty="0"/>
              <a:t>Нервные окончания. Классификация. Нейронный состав простой рефлекторной дуги.</a:t>
            </a:r>
          </a:p>
          <a:p>
            <a:r>
              <a:rPr lang="ru-RU" dirty="0" smtClean="0"/>
              <a:t>2. </a:t>
            </a:r>
            <a:r>
              <a:rPr lang="ru-RU" dirty="0"/>
              <a:t>Рецепторные (афферентные) нервные окончания в различных видах тканей. Свободные чувствительные нервные окончания. </a:t>
            </a:r>
            <a:endParaRPr lang="ru-RU" dirty="0" smtClean="0"/>
          </a:p>
          <a:p>
            <a:r>
              <a:rPr lang="ru-RU" dirty="0" smtClean="0"/>
              <a:t>3. Несвободные </a:t>
            </a:r>
            <a:r>
              <a:rPr lang="ru-RU" dirty="0"/>
              <a:t>нервные окончания. Рецепторы скелетных мышц и сухожилий. Особенности строения, локализация.</a:t>
            </a:r>
          </a:p>
          <a:p>
            <a:r>
              <a:rPr lang="ru-RU" dirty="0" smtClean="0"/>
              <a:t>4. </a:t>
            </a:r>
            <a:r>
              <a:rPr lang="ru-RU" dirty="0"/>
              <a:t>Межнейронные контакты (синапсы). Классификация. Типы синапсов. </a:t>
            </a:r>
            <a:r>
              <a:rPr lang="ru-RU" dirty="0" err="1" smtClean="0"/>
              <a:t>Ультраструк-турная</a:t>
            </a:r>
            <a:r>
              <a:rPr lang="ru-RU" dirty="0" smtClean="0"/>
              <a:t> </a:t>
            </a:r>
            <a:r>
              <a:rPr lang="ru-RU" dirty="0"/>
              <a:t>организация химических синапсов.</a:t>
            </a:r>
          </a:p>
          <a:p>
            <a:r>
              <a:rPr lang="ru-RU" dirty="0" smtClean="0"/>
              <a:t>5. </a:t>
            </a:r>
            <a:r>
              <a:rPr lang="ru-RU" dirty="0" err="1"/>
              <a:t>Нейромедиаторы</a:t>
            </a:r>
            <a:r>
              <a:rPr lang="ru-RU" dirty="0"/>
              <a:t>. Биохимическая классификация нейронов. Механизм передачи нервного импульса в химических синапсах. </a:t>
            </a:r>
          </a:p>
          <a:p>
            <a:r>
              <a:rPr lang="ru-RU" dirty="0" smtClean="0"/>
              <a:t>6. </a:t>
            </a:r>
            <a:r>
              <a:rPr lang="ru-RU" dirty="0"/>
              <a:t>Двигательные (эфферентные) нервные окончания. Классификация. Ультраструктурная организация нервно-мышечного синапса. Особенности передачи нервного импульса в двигательных нервных окончаниях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7. </a:t>
            </a:r>
            <a:r>
              <a:rPr lang="ru-RU" dirty="0"/>
              <a:t>Регенерация нервных волокон в периферической нервной системе.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290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64"/>
            <a:ext cx="9178196" cy="687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МИКРОПРЕПАРАТЫ </a:t>
            </a:r>
            <a:r>
              <a:rPr lang="ru-RU" dirty="0"/>
              <a:t>ДЛЯ САМОСТОЯТЕЛЬНОЙ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4547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Препарат </a:t>
            </a:r>
            <a:r>
              <a:rPr lang="ru-RU" b="1" dirty="0"/>
              <a:t>1.  Свободные нервные окончания в эпидермисе кожи. Импрегнация азотнокислым серебром</a:t>
            </a:r>
            <a:r>
              <a:rPr lang="ru-RU" b="1" dirty="0" smtClean="0"/>
              <a:t>.</a:t>
            </a:r>
          </a:p>
          <a:p>
            <a:pPr algn="ctr"/>
            <a:endParaRPr lang="ru-RU" b="1" dirty="0"/>
          </a:p>
          <a:p>
            <a:r>
              <a:rPr lang="ru-RU" dirty="0"/>
              <a:t>Под м/у найти многослойный плоский </a:t>
            </a:r>
            <a:r>
              <a:rPr lang="ru-RU" dirty="0" err="1"/>
              <a:t>ороговевающий</a:t>
            </a:r>
            <a:r>
              <a:rPr lang="ru-RU" dirty="0"/>
              <a:t> эпителий и подлежащую </a:t>
            </a:r>
            <a:r>
              <a:rPr lang="ru-RU" dirty="0" err="1" smtClean="0"/>
              <a:t>соеди-нительную</a:t>
            </a:r>
            <a:r>
              <a:rPr lang="ru-RU" dirty="0" smtClean="0"/>
              <a:t> </a:t>
            </a:r>
            <a:r>
              <a:rPr lang="ru-RU" dirty="0"/>
              <a:t>ткань. Под б/у видно, что свободные нервные окончания теряют миелин и </a:t>
            </a:r>
            <a:r>
              <a:rPr lang="ru-RU" dirty="0" smtClean="0"/>
              <a:t>рас-полагаются </a:t>
            </a:r>
            <a:r>
              <a:rPr lang="ru-RU" dirty="0"/>
              <a:t>в базальном и шиповатом слоях в виде тонких извивающихся нитей </a:t>
            </a:r>
            <a:r>
              <a:rPr lang="ru-RU" dirty="0" smtClean="0"/>
              <a:t>чёрного </a:t>
            </a:r>
            <a:r>
              <a:rPr lang="ru-RU" dirty="0"/>
              <a:t>цвета, на концах которых имеются утолщения. Зарисовать под б/у участок </a:t>
            </a:r>
            <a:r>
              <a:rPr lang="ru-RU" dirty="0" err="1" smtClean="0"/>
              <a:t>эпителиаль-ного</a:t>
            </a:r>
            <a:r>
              <a:rPr lang="ru-RU" dirty="0" smtClean="0"/>
              <a:t> </a:t>
            </a:r>
            <a:r>
              <a:rPr lang="ru-RU" dirty="0"/>
              <a:t>пласта </a:t>
            </a:r>
            <a:r>
              <a:rPr lang="ru-RU" dirty="0" smtClean="0"/>
              <a:t>со свободными </a:t>
            </a:r>
            <a:r>
              <a:rPr lang="ru-RU" dirty="0"/>
              <a:t>нервными окончаниями. </a:t>
            </a:r>
          </a:p>
        </p:txBody>
      </p:sp>
    </p:spTree>
    <p:extLst>
      <p:ext uri="{BB962C8B-B14F-4D97-AF65-F5344CB8AC3E}">
        <p14:creationId xmlns:p14="http://schemas.microsoft.com/office/powerpoint/2010/main" val="263263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Препарат 1.  Свободные нервные окончания в эпидермисе кожи. Импрегнация азотнокислым серебром.</a:t>
            </a:r>
          </a:p>
        </p:txBody>
      </p:sp>
    </p:spTree>
    <p:extLst>
      <p:ext uri="{BB962C8B-B14F-4D97-AF65-F5344CB8AC3E}">
        <p14:creationId xmlns:p14="http://schemas.microsoft.com/office/powerpoint/2010/main" val="11791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Препарат </a:t>
            </a:r>
            <a:r>
              <a:rPr lang="ru-RU" b="1" dirty="0"/>
              <a:t>2. Инкапсулированное нервное окончание (тельце </a:t>
            </a:r>
            <a:r>
              <a:rPr lang="ru-RU" b="1" dirty="0" err="1"/>
              <a:t>Фатер-Пачини</a:t>
            </a:r>
            <a:r>
              <a:rPr lang="ru-RU" b="1" dirty="0"/>
              <a:t>) в коже пальца человека Окраска г-э</a:t>
            </a:r>
            <a:r>
              <a:rPr lang="ru-RU" b="1" dirty="0" smtClean="0"/>
              <a:t>.</a:t>
            </a:r>
          </a:p>
          <a:p>
            <a:endParaRPr lang="ru-RU" dirty="0"/>
          </a:p>
          <a:p>
            <a:r>
              <a:rPr lang="ru-RU" dirty="0"/>
              <a:t>Под м/у в </a:t>
            </a:r>
            <a:r>
              <a:rPr lang="ru-RU" dirty="0" smtClean="0"/>
              <a:t>соединительнотканном </a:t>
            </a:r>
            <a:r>
              <a:rPr lang="ru-RU" dirty="0"/>
              <a:t>слое кожи (сетчатом слое дермы) найти пластинчатое тельце. Рассмотреть наружную капсулу и внутреннюю колбу. Под б/у рассмотреть </a:t>
            </a:r>
            <a:r>
              <a:rPr lang="ru-RU" dirty="0" err="1" smtClean="0"/>
              <a:t>множес-тво</a:t>
            </a:r>
            <a:r>
              <a:rPr lang="ru-RU" dirty="0" smtClean="0"/>
              <a:t> </a:t>
            </a:r>
            <a:r>
              <a:rPr lang="ru-RU" dirty="0"/>
              <a:t>фибробластов и коллагеновые волокна, располагающиеся концентрическими </a:t>
            </a:r>
            <a:r>
              <a:rPr lang="ru-RU" dirty="0" smtClean="0"/>
              <a:t>слоями в </a:t>
            </a:r>
            <a:r>
              <a:rPr lang="ru-RU" dirty="0"/>
              <a:t>наружной капсуле. Во внутренней </a:t>
            </a:r>
            <a:r>
              <a:rPr lang="ru-RU" dirty="0" smtClean="0"/>
              <a:t>колбе, образованной глиальными клетками,   </a:t>
            </a:r>
            <a:r>
              <a:rPr lang="ru-RU" dirty="0" err="1" smtClean="0"/>
              <a:t>распо</a:t>
            </a:r>
            <a:r>
              <a:rPr lang="ru-RU" dirty="0" smtClean="0"/>
              <a:t>-ложен </a:t>
            </a:r>
            <a:r>
              <a:rPr lang="ru-RU" dirty="0"/>
              <a:t>осевой цилиндр без миелиновой оболочки. Зарисовать под б/у пластинчатое </a:t>
            </a:r>
            <a:r>
              <a:rPr lang="ru-RU" dirty="0" err="1" smtClean="0"/>
              <a:t>тель-це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12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Препарат 2. Инкапсулированное нервное окончание (тельце </a:t>
            </a:r>
            <a:r>
              <a:rPr lang="ru-RU" b="1" dirty="0" err="1"/>
              <a:t>Фатер-Пачини</a:t>
            </a:r>
            <a:r>
              <a:rPr lang="ru-RU" b="1" dirty="0"/>
              <a:t>) в коже пальца </a:t>
            </a:r>
            <a:r>
              <a:rPr lang="ru-RU" b="1" dirty="0" smtClean="0"/>
              <a:t>человека. </a:t>
            </a:r>
            <a:r>
              <a:rPr lang="ru-RU" b="1" dirty="0"/>
              <a:t>Окраска г-э.</a:t>
            </a:r>
          </a:p>
        </p:txBody>
      </p:sp>
    </p:spTree>
    <p:extLst>
      <p:ext uri="{BB962C8B-B14F-4D97-AF65-F5344CB8AC3E}">
        <p14:creationId xmlns:p14="http://schemas.microsoft.com/office/powerpoint/2010/main" val="298093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Препарат </a:t>
            </a:r>
            <a:r>
              <a:rPr lang="ru-RU" b="1" dirty="0"/>
              <a:t>3. Инкапсулированное нервное окончание. Осязательное чувствительное тельце (</a:t>
            </a:r>
            <a:r>
              <a:rPr lang="ru-RU" b="1" dirty="0" err="1"/>
              <a:t>Мейснера</a:t>
            </a:r>
            <a:r>
              <a:rPr lang="ru-RU" b="1" dirty="0"/>
              <a:t>) в коже пальца человека. </a:t>
            </a:r>
            <a:r>
              <a:rPr lang="ru-RU" b="1" dirty="0" err="1"/>
              <a:t>Имрегнация</a:t>
            </a:r>
            <a:r>
              <a:rPr lang="ru-RU" b="1" dirty="0"/>
              <a:t> азотнокислым серебром.</a:t>
            </a:r>
          </a:p>
          <a:p>
            <a:endParaRPr lang="ru-RU" dirty="0"/>
          </a:p>
          <a:p>
            <a:r>
              <a:rPr lang="ru-RU" dirty="0"/>
              <a:t>Под м/у сделать общий обзор препарата и найти сосочковый слой дермы, </a:t>
            </a:r>
            <a:r>
              <a:rPr lang="ru-RU" dirty="0" smtClean="0"/>
              <a:t>расположен-</a:t>
            </a:r>
            <a:r>
              <a:rPr lang="ru-RU" dirty="0" err="1" smtClean="0"/>
              <a:t>ный</a:t>
            </a:r>
            <a:r>
              <a:rPr lang="ru-RU" dirty="0" smtClean="0"/>
              <a:t> </a:t>
            </a:r>
            <a:r>
              <a:rPr lang="ru-RU" dirty="0"/>
              <a:t>под эпидермисом. Под б/у в одном из сосочков найти осязательное тельце и </a:t>
            </a:r>
            <a:r>
              <a:rPr lang="ru-RU" dirty="0" smtClean="0"/>
              <a:t>рас-смотреть </a:t>
            </a:r>
            <a:r>
              <a:rPr lang="ru-RU" dirty="0"/>
              <a:t>в нём тонкую наружную соединительнотканную капсулу, под </a:t>
            </a:r>
            <a:r>
              <a:rPr lang="ru-RU" dirty="0" smtClean="0"/>
              <a:t>капсулой - </a:t>
            </a:r>
            <a:r>
              <a:rPr lang="ru-RU" dirty="0"/>
              <a:t>клетки </a:t>
            </a:r>
            <a:r>
              <a:rPr lang="ru-RU" dirty="0" err="1"/>
              <a:t>глии</a:t>
            </a:r>
            <a:r>
              <a:rPr lang="ru-RU" dirty="0"/>
              <a:t>, располагающиеся перпендикулярно оси тельца, между которыми лежат веточки дендритов.</a:t>
            </a:r>
          </a:p>
        </p:txBody>
      </p:sp>
    </p:spTree>
    <p:extLst>
      <p:ext uri="{BB962C8B-B14F-4D97-AF65-F5344CB8AC3E}">
        <p14:creationId xmlns:p14="http://schemas.microsoft.com/office/powerpoint/2010/main" val="3093891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607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       Занятие №14  ТЕМА: «нервные окончания. Синапсы. Рефлекторная дуга».</vt:lpstr>
      <vt:lpstr>Презентация PowerPoint</vt:lpstr>
      <vt:lpstr>Презентация PowerPoint</vt:lpstr>
      <vt:lpstr>        МИКРОПРЕПАРАТЫ ДЛЯ САМОСТОЯТЕЛЬНОЙ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СХЕМЫ для зарисовки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Схемы для опроса и самоконтроля.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</dc:title>
  <dc:creator>Вика</dc:creator>
  <cp:lastModifiedBy>Админ</cp:lastModifiedBy>
  <cp:revision>30</cp:revision>
  <dcterms:created xsi:type="dcterms:W3CDTF">2013-01-14T05:35:42Z</dcterms:created>
  <dcterms:modified xsi:type="dcterms:W3CDTF">2013-02-06T09:40:16Z</dcterms:modified>
</cp:coreProperties>
</file>