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sldIdLst>
    <p:sldId id="282" r:id="rId2"/>
    <p:sldId id="283" r:id="rId3"/>
    <p:sldId id="284" r:id="rId4"/>
    <p:sldId id="285" r:id="rId5"/>
    <p:sldId id="286" r:id="rId6"/>
    <p:sldId id="287" r:id="rId7"/>
    <p:sldId id="288" r:id="rId8"/>
    <p:sldId id="289" r:id="rId9"/>
    <p:sldId id="290" r:id="rId10"/>
    <p:sldId id="291" r:id="rId11"/>
    <p:sldId id="266" r:id="rId12"/>
    <p:sldId id="294" r:id="rId13"/>
    <p:sldId id="293" r:id="rId14"/>
    <p:sldId id="295" r:id="rId15"/>
    <p:sldId id="292" r:id="rId16"/>
    <p:sldId id="279" r:id="rId17"/>
    <p:sldId id="296" r:id="rId18"/>
    <p:sldId id="297" r:id="rId19"/>
    <p:sldId id="277" r:id="rId20"/>
    <p:sldId id="310" r:id="rId21"/>
    <p:sldId id="311" r:id="rId22"/>
    <p:sldId id="298" r:id="rId23"/>
    <p:sldId id="312" r:id="rId24"/>
    <p:sldId id="313" r:id="rId25"/>
    <p:sldId id="314" r:id="rId26"/>
    <p:sldId id="300" r:id="rId27"/>
    <p:sldId id="301" r:id="rId28"/>
    <p:sldId id="302" r:id="rId29"/>
    <p:sldId id="303" r:id="rId30"/>
    <p:sldId id="304" r:id="rId31"/>
    <p:sldId id="307" r:id="rId32"/>
    <p:sldId id="308" r:id="rId33"/>
    <p:sldId id="309" r:id="rId34"/>
    <p:sldId id="305" r:id="rId35"/>
    <p:sldId id="306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8" autoAdjust="0"/>
    <p:restoredTop sz="94660"/>
  </p:normalViewPr>
  <p:slideViewPr>
    <p:cSldViewPr>
      <p:cViewPr varScale="1">
        <p:scale>
          <a:sx n="103" d="100"/>
          <a:sy n="103" d="100"/>
        </p:scale>
        <p:origin x="-22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05.02.2013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Занятие </a:t>
            </a:r>
            <a:r>
              <a:rPr lang="ru-RU" dirty="0"/>
              <a:t>№ </a:t>
            </a:r>
            <a:r>
              <a:rPr lang="ru-RU" dirty="0" smtClean="0"/>
              <a:t>7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Тема</a:t>
            </a:r>
            <a:r>
              <a:rPr lang="ru-RU" dirty="0"/>
              <a:t>: “УНИТАРНАЯ ТЕОРИЯ КРОВЕТВОРЕНИЯ. ГЕМОПОЭЗ.”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68760"/>
            <a:ext cx="1872208" cy="1644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11880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Схемы </a:t>
            </a:r>
            <a:r>
              <a:rPr lang="ru-RU" dirty="0"/>
              <a:t>для зарисовки</a:t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3081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5" name="Picture 3" descr="C:\Users\Вика\Desktop\призентации гистология\Новая папка\7\p002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392"/>
            <a:ext cx="91430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46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0"/>
            <a:ext cx="69127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9570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9069"/>
            <a:ext cx="7848872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2950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0"/>
            <a:ext cx="66967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1506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Схемы </a:t>
            </a:r>
            <a:r>
              <a:rPr lang="ru-RU" dirty="0"/>
              <a:t>для опроса и самоконтроля.</a:t>
            </a:r>
          </a:p>
        </p:txBody>
      </p:sp>
    </p:spTree>
    <p:extLst>
      <p:ext uri="{BB962C8B-B14F-4D97-AF65-F5344CB8AC3E}">
        <p14:creationId xmlns:p14="http://schemas.microsoft.com/office/powerpoint/2010/main" val="24128766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04" y="280548"/>
            <a:ext cx="8716592" cy="629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1156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5009"/>
            <a:ext cx="8928992" cy="681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2553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" y="0"/>
            <a:ext cx="90944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267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Вика\Desktop\призентации гистология\Новая папка\7\p002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7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496" y="612845"/>
            <a:ext cx="8712968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/>
          </a:p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ЦЕЛЬ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ЗАНЯТИЯ: </a:t>
            </a:r>
            <a:endParaRPr lang="ru-RU" sz="20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20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200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изучить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процесс кроветворения у эмбриона,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уяснить роль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желточного мешка на ранних этапах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гемоцитопоэза,последовательность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включе-ния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в процесс кроветворения других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органов:печени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, селезенки,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тиму-са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, лимфатических узлов, красного костного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мозга.Подробно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рассмот-реть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общие закономерности развития форменных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элементов крови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, роль, строение и основные свойства стволовых клеток крови, а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также морфологически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идентифицируемых клеточных элементов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гемоцито-поэза.В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деталях рассмотреть процесс развития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и дифференцировки всех форменных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элементов крови, разобраться в механизмах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регуля-ции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гемоцитопоэза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40682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81" y="188640"/>
            <a:ext cx="8754315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0498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4688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66"/>
            <a:ext cx="9144000" cy="686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5009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6926"/>
            <a:ext cx="6336704" cy="6772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59548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33"/>
            <a:ext cx="9144000" cy="684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60528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982"/>
            <a:ext cx="9144000" cy="6830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20658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0" y="0"/>
            <a:ext cx="90766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0311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0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3805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2023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4" y="0"/>
            <a:ext cx="9082870" cy="681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874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ctr"/>
            <a:endParaRPr lang="ru-RU" b="1" dirty="0" smtClean="0"/>
          </a:p>
          <a:p>
            <a:pPr algn="ctr"/>
            <a:r>
              <a:rPr lang="ru-RU" sz="2000" b="1" dirty="0" smtClean="0"/>
              <a:t>КОНТРОЛЬНЫЕ ВОПРОСЫ:</a:t>
            </a:r>
          </a:p>
          <a:p>
            <a:pPr algn="ctr"/>
            <a:endParaRPr lang="ru-RU" b="1" dirty="0"/>
          </a:p>
          <a:p>
            <a:r>
              <a:rPr lang="ru-RU" dirty="0"/>
              <a:t>1. Эмбриональный </a:t>
            </a:r>
            <a:r>
              <a:rPr lang="ru-RU" dirty="0" err="1"/>
              <a:t>гемоцитопоэз</a:t>
            </a:r>
            <a:r>
              <a:rPr lang="ru-RU" dirty="0"/>
              <a:t> (развитие крови как ткани) </a:t>
            </a:r>
            <a:r>
              <a:rPr lang="ru-RU" dirty="0" smtClean="0"/>
              <a:t>и постэмбриональный </a:t>
            </a:r>
            <a:r>
              <a:rPr lang="ru-RU" dirty="0" err="1"/>
              <a:t>гемоцитопоэз</a:t>
            </a:r>
            <a:r>
              <a:rPr lang="ru-RU" dirty="0"/>
              <a:t> (физиологическая </a:t>
            </a:r>
            <a:r>
              <a:rPr lang="ru-RU" dirty="0" smtClean="0"/>
              <a:t>регенерация крови</a:t>
            </a:r>
            <a:r>
              <a:rPr lang="ru-RU" dirty="0"/>
              <a:t>).</a:t>
            </a:r>
          </a:p>
          <a:p>
            <a:r>
              <a:rPr lang="ru-RU" dirty="0"/>
              <a:t>2. Красный костный мозг. Строение и </a:t>
            </a:r>
            <a:r>
              <a:rPr lang="ru-RU" dirty="0" err="1"/>
              <a:t>гистофизиология</a:t>
            </a:r>
            <a:r>
              <a:rPr lang="ru-RU" dirty="0"/>
              <a:t> миелоидной </a:t>
            </a:r>
            <a:r>
              <a:rPr lang="ru-RU" dirty="0" err="1" smtClean="0"/>
              <a:t>ткани.Особен-ности</a:t>
            </a:r>
            <a:r>
              <a:rPr lang="ru-RU" dirty="0" smtClean="0"/>
              <a:t> </a:t>
            </a:r>
            <a:r>
              <a:rPr lang="ru-RU" dirty="0"/>
              <a:t>строения венозных синусов в ККМ.</a:t>
            </a:r>
          </a:p>
          <a:p>
            <a:r>
              <a:rPr lang="ru-RU" dirty="0"/>
              <a:t>3. Унитарная теория кроветворения. Стволовые кроветворные </a:t>
            </a:r>
            <a:r>
              <a:rPr lang="ru-RU" dirty="0" err="1" smtClean="0"/>
              <a:t>клетки:строение</a:t>
            </a:r>
            <a:r>
              <a:rPr lang="ru-RU" dirty="0"/>
              <a:t>, локализация, основные свойства СКК. </a:t>
            </a:r>
            <a:r>
              <a:rPr lang="ru-RU" dirty="0" smtClean="0"/>
              <a:t>Регуляция дифференцировки </a:t>
            </a:r>
            <a:r>
              <a:rPr lang="ru-RU" dirty="0"/>
              <a:t>гемопоэтических клеток.</a:t>
            </a:r>
          </a:p>
          <a:p>
            <a:r>
              <a:rPr lang="ru-RU" dirty="0"/>
              <a:t>4. </a:t>
            </a:r>
            <a:r>
              <a:rPr lang="ru-RU" dirty="0" err="1"/>
              <a:t>Эритроцитопоэз</a:t>
            </a:r>
            <a:r>
              <a:rPr lang="ru-RU" dirty="0"/>
              <a:t>. Основные стадии развития и </a:t>
            </a:r>
            <a:r>
              <a:rPr lang="ru-RU" dirty="0" smtClean="0"/>
              <a:t>дифференцировки эритроцитов</a:t>
            </a:r>
            <a:r>
              <a:rPr lang="ru-RU" dirty="0"/>
              <a:t>.</a:t>
            </a:r>
          </a:p>
          <a:p>
            <a:r>
              <a:rPr lang="ru-RU" dirty="0"/>
              <a:t>5. </a:t>
            </a:r>
            <a:r>
              <a:rPr lang="ru-RU" dirty="0" err="1"/>
              <a:t>Гранулоцитопоэз</a:t>
            </a:r>
            <a:r>
              <a:rPr lang="ru-RU" dirty="0"/>
              <a:t>. Основные стадии развития и </a:t>
            </a:r>
            <a:r>
              <a:rPr lang="ru-RU" dirty="0" smtClean="0"/>
              <a:t>дифференцировки гранулоцитов</a:t>
            </a:r>
            <a:r>
              <a:rPr lang="ru-RU" dirty="0"/>
              <a:t>.</a:t>
            </a:r>
          </a:p>
          <a:p>
            <a:r>
              <a:rPr lang="ru-RU" dirty="0"/>
              <a:t>6. </a:t>
            </a:r>
            <a:r>
              <a:rPr lang="ru-RU" dirty="0" err="1"/>
              <a:t>Тромбоцитопоэз</a:t>
            </a:r>
            <a:r>
              <a:rPr lang="ru-RU" dirty="0"/>
              <a:t>. Процесс образования и созревания </a:t>
            </a:r>
            <a:r>
              <a:rPr lang="ru-RU" dirty="0" smtClean="0"/>
              <a:t>мегакариоцитов. </a:t>
            </a:r>
            <a:r>
              <a:rPr lang="ru-RU" dirty="0" err="1" smtClean="0"/>
              <a:t>Особен-ности</a:t>
            </a:r>
            <a:r>
              <a:rPr lang="ru-RU" dirty="0" smtClean="0"/>
              <a:t> </a:t>
            </a:r>
            <a:r>
              <a:rPr lang="ru-RU" dirty="0" err="1"/>
              <a:t>тромбоцитообразования</a:t>
            </a:r>
            <a:r>
              <a:rPr lang="ru-RU" dirty="0"/>
              <a:t>.</a:t>
            </a:r>
          </a:p>
          <a:p>
            <a:r>
              <a:rPr lang="ru-RU" dirty="0"/>
              <a:t>7. </a:t>
            </a:r>
            <a:r>
              <a:rPr lang="ru-RU" dirty="0" err="1"/>
              <a:t>Моноцитопоэз</a:t>
            </a:r>
            <a:r>
              <a:rPr lang="ru-RU" dirty="0"/>
              <a:t>. Основные стадии развития и </a:t>
            </a:r>
            <a:r>
              <a:rPr lang="ru-RU" dirty="0" smtClean="0"/>
              <a:t>дифференцировки моноцитов</a:t>
            </a:r>
            <a:r>
              <a:rPr lang="ru-RU" dirty="0"/>
              <a:t>.</a:t>
            </a:r>
          </a:p>
          <a:p>
            <a:r>
              <a:rPr lang="ru-RU" dirty="0"/>
              <a:t>8. </a:t>
            </a:r>
            <a:r>
              <a:rPr lang="ru-RU" dirty="0" err="1"/>
              <a:t>Лимфоцитопоэз</a:t>
            </a:r>
            <a:r>
              <a:rPr lang="ru-RU" dirty="0"/>
              <a:t>. </a:t>
            </a:r>
            <a:r>
              <a:rPr lang="ru-RU" dirty="0" err="1"/>
              <a:t>Антигеннезависимая</a:t>
            </a:r>
            <a:r>
              <a:rPr lang="ru-RU" dirty="0"/>
              <a:t> и </a:t>
            </a:r>
            <a:r>
              <a:rPr lang="ru-RU" dirty="0" err="1"/>
              <a:t>антигензависимая</a:t>
            </a:r>
            <a:r>
              <a:rPr lang="ru-RU" dirty="0"/>
              <a:t> фазы </a:t>
            </a:r>
            <a:r>
              <a:rPr lang="ru-RU" dirty="0" smtClean="0"/>
              <a:t>развития </a:t>
            </a:r>
            <a:r>
              <a:rPr lang="ru-RU" dirty="0" err="1" smtClean="0"/>
              <a:t>Вл</a:t>
            </a:r>
            <a:r>
              <a:rPr lang="ru-RU" dirty="0" smtClean="0"/>
              <a:t> </a:t>
            </a:r>
            <a:r>
              <a:rPr lang="ru-RU" dirty="0"/>
              <a:t>и Тл. Роль центральных и периферических органов кроветворения </a:t>
            </a:r>
            <a:r>
              <a:rPr lang="ru-RU" dirty="0" smtClean="0"/>
              <a:t>и иммуногенеза </a:t>
            </a:r>
            <a:r>
              <a:rPr lang="ru-RU" dirty="0"/>
              <a:t>в развитии </a:t>
            </a:r>
            <a:r>
              <a:rPr lang="ru-RU" dirty="0" err="1"/>
              <a:t>Вл</a:t>
            </a:r>
            <a:r>
              <a:rPr lang="ru-RU" dirty="0"/>
              <a:t> и Тл.</a:t>
            </a:r>
          </a:p>
        </p:txBody>
      </p:sp>
    </p:spTree>
    <p:extLst>
      <p:ext uri="{BB962C8B-B14F-4D97-AF65-F5344CB8AC3E}">
        <p14:creationId xmlns:p14="http://schemas.microsoft.com/office/powerpoint/2010/main" val="28668621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0500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-6749"/>
            <a:ext cx="81724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0574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0"/>
            <a:ext cx="61206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6252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890" y="15706"/>
            <a:ext cx="6192688" cy="680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408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9094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07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066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+mn-lt"/>
                <a:cs typeface="Arial" pitchFamily="34" charset="0"/>
              </a:rPr>
              <a:t/>
            </a:r>
            <a:br>
              <a:rPr lang="ru-RU" b="1" dirty="0" smtClean="0">
                <a:latin typeface="+mn-lt"/>
                <a:cs typeface="Arial" pitchFamily="34" charset="0"/>
              </a:rPr>
            </a:br>
            <a:r>
              <a:rPr lang="ru-RU" b="1" dirty="0">
                <a:latin typeface="+mn-lt"/>
                <a:cs typeface="Arial" pitchFamily="34" charset="0"/>
              </a:rPr>
              <a:t/>
            </a:r>
            <a:br>
              <a:rPr lang="ru-RU" b="1" dirty="0">
                <a:latin typeface="+mn-lt"/>
                <a:cs typeface="Arial" pitchFamily="34" charset="0"/>
              </a:rPr>
            </a:br>
            <a:r>
              <a:rPr lang="ru-RU" b="1" dirty="0" smtClean="0">
                <a:latin typeface="+mn-lt"/>
                <a:cs typeface="Arial" pitchFamily="34" charset="0"/>
              </a:rPr>
              <a:t/>
            </a:r>
            <a:br>
              <a:rPr lang="ru-RU" b="1" dirty="0" smtClean="0">
                <a:latin typeface="+mn-lt"/>
                <a:cs typeface="Arial" pitchFamily="34" charset="0"/>
              </a:rPr>
            </a:br>
            <a:r>
              <a:rPr lang="ru-RU" b="1" dirty="0">
                <a:latin typeface="+mn-lt"/>
                <a:cs typeface="Arial" pitchFamily="34" charset="0"/>
              </a:rPr>
              <a:t/>
            </a:r>
            <a:br>
              <a:rPr lang="ru-RU" b="1" dirty="0">
                <a:latin typeface="+mn-lt"/>
                <a:cs typeface="Arial" pitchFamily="34" charset="0"/>
              </a:rPr>
            </a:br>
            <a:r>
              <a:rPr lang="ru-RU" b="1" dirty="0" smtClean="0">
                <a:latin typeface="+mn-lt"/>
                <a:cs typeface="Arial" pitchFamily="34" charset="0"/>
              </a:rPr>
              <a:t/>
            </a:r>
            <a:br>
              <a:rPr lang="ru-RU" b="1" dirty="0" smtClean="0">
                <a:latin typeface="+mn-lt"/>
                <a:cs typeface="Arial" pitchFamily="34" charset="0"/>
              </a:rPr>
            </a:br>
            <a:r>
              <a:rPr lang="ru-RU" b="1" dirty="0">
                <a:latin typeface="+mn-lt"/>
                <a:cs typeface="Arial" pitchFamily="34" charset="0"/>
              </a:rPr>
              <a:t/>
            </a:r>
            <a:br>
              <a:rPr lang="ru-RU" b="1" dirty="0">
                <a:latin typeface="+mn-lt"/>
                <a:cs typeface="Arial" pitchFamily="34" charset="0"/>
              </a:rPr>
            </a:br>
            <a:r>
              <a:rPr lang="ru-RU" b="1" dirty="0" smtClean="0">
                <a:latin typeface="+mn-lt"/>
                <a:cs typeface="Arial" pitchFamily="34" charset="0"/>
              </a:rPr>
              <a:t/>
            </a:r>
            <a:br>
              <a:rPr lang="ru-RU" b="1" dirty="0" smtClean="0">
                <a:latin typeface="+mn-lt"/>
                <a:cs typeface="Arial" pitchFamily="34" charset="0"/>
              </a:rPr>
            </a:br>
            <a:r>
              <a:rPr lang="ru-RU" b="1" dirty="0">
                <a:latin typeface="+mn-lt"/>
                <a:cs typeface="Arial" pitchFamily="34" charset="0"/>
              </a:rPr>
              <a:t/>
            </a:r>
            <a:br>
              <a:rPr lang="ru-RU" b="1" dirty="0">
                <a:latin typeface="+mn-lt"/>
                <a:cs typeface="Arial" pitchFamily="34" charset="0"/>
              </a:rPr>
            </a:br>
            <a:r>
              <a:rPr lang="ru-RU" b="1" dirty="0" smtClean="0">
                <a:latin typeface="+mn-lt"/>
                <a:cs typeface="Arial" pitchFamily="34" charset="0"/>
              </a:rPr>
              <a:t/>
            </a:r>
            <a:br>
              <a:rPr lang="ru-RU" b="1" dirty="0" smtClean="0">
                <a:latin typeface="+mn-lt"/>
                <a:cs typeface="Arial" pitchFamily="34" charset="0"/>
              </a:rPr>
            </a:br>
            <a:r>
              <a:rPr lang="ru-RU" b="1" dirty="0" smtClean="0">
                <a:latin typeface="+mn-lt"/>
                <a:cs typeface="Arial" pitchFamily="34" charset="0"/>
              </a:rPr>
              <a:t>Микропрепараты </a:t>
            </a:r>
            <a:r>
              <a:rPr lang="ru-RU" b="1" dirty="0">
                <a:latin typeface="+mn-lt"/>
                <a:cs typeface="Arial" pitchFamily="34" charset="0"/>
              </a:rPr>
              <a:t>для самостоятельной </a:t>
            </a:r>
            <a:r>
              <a:rPr lang="ru-RU" b="1" dirty="0" smtClean="0">
                <a:latin typeface="+mn-lt"/>
                <a:cs typeface="Arial" pitchFamily="34" charset="0"/>
              </a:rPr>
              <a:t>работы</a:t>
            </a:r>
            <a:endParaRPr lang="ru-RU" b="1" dirty="0"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2105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Препарат 1. Красный костный мозг. Окраска по Романовскому - </a:t>
            </a:r>
            <a:r>
              <a:rPr lang="ru-RU" sz="1800" dirty="0" err="1" smtClean="0"/>
              <a:t>Гимзе</a:t>
            </a:r>
            <a:r>
              <a:rPr lang="ru-RU" sz="1800" dirty="0" smtClean="0"/>
              <a:t>.</a:t>
            </a:r>
            <a:endParaRPr lang="ru-RU" sz="1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340768"/>
            <a:ext cx="87849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Под </a:t>
            </a:r>
            <a:r>
              <a:rPr lang="ru-RU" dirty="0"/>
              <a:t>большим увеличением сделать обзор препарата. Найти </a:t>
            </a:r>
            <a:r>
              <a:rPr lang="ru-RU" dirty="0" smtClean="0"/>
              <a:t>различные элементы </a:t>
            </a:r>
            <a:r>
              <a:rPr lang="ru-RU" dirty="0" err="1"/>
              <a:t>эритроцитопоэза</a:t>
            </a:r>
            <a:r>
              <a:rPr lang="ru-RU" dirty="0"/>
              <a:t>, </a:t>
            </a:r>
            <a:r>
              <a:rPr lang="ru-RU" dirty="0" err="1"/>
              <a:t>гранулоцитопоэза</a:t>
            </a:r>
            <a:r>
              <a:rPr lang="ru-RU" dirty="0"/>
              <a:t>, </a:t>
            </a:r>
            <a:r>
              <a:rPr lang="ru-RU" dirty="0" err="1"/>
              <a:t>тромбоцитопоэза</a:t>
            </a:r>
            <a:r>
              <a:rPr lang="ru-RU" dirty="0"/>
              <a:t>: </a:t>
            </a:r>
            <a:r>
              <a:rPr lang="ru-RU" dirty="0" err="1" smtClean="0"/>
              <a:t>миелобласты,промиелоциты</a:t>
            </a:r>
            <a:r>
              <a:rPr lang="ru-RU" dirty="0"/>
              <a:t>, </a:t>
            </a:r>
            <a:r>
              <a:rPr lang="ru-RU" dirty="0" smtClean="0"/>
              <a:t>миелоциты</a:t>
            </a:r>
            <a:r>
              <a:rPr lang="ru-RU" dirty="0"/>
              <a:t>, </a:t>
            </a:r>
            <a:r>
              <a:rPr lang="ru-RU" dirty="0" err="1"/>
              <a:t>метамиелоциты</a:t>
            </a:r>
            <a:r>
              <a:rPr lang="ru-RU" dirty="0"/>
              <a:t>, </a:t>
            </a:r>
            <a:r>
              <a:rPr lang="ru-RU" dirty="0" err="1"/>
              <a:t>эритробласты</a:t>
            </a:r>
            <a:r>
              <a:rPr lang="ru-RU" dirty="0"/>
              <a:t> (</a:t>
            </a:r>
            <a:r>
              <a:rPr lang="ru-RU" dirty="0" err="1" smtClean="0"/>
              <a:t>базофильные,полихроматофильные</a:t>
            </a:r>
            <a:r>
              <a:rPr lang="ru-RU" dirty="0"/>
              <a:t>, </a:t>
            </a:r>
            <a:r>
              <a:rPr lang="ru-RU" dirty="0" err="1"/>
              <a:t>оксифильные</a:t>
            </a:r>
            <a:r>
              <a:rPr lang="ru-RU" dirty="0"/>
              <a:t>), </a:t>
            </a:r>
            <a:r>
              <a:rPr lang="ru-RU" dirty="0" err="1"/>
              <a:t>мегакариобласты</a:t>
            </a:r>
            <a:r>
              <a:rPr lang="ru-RU" dirty="0"/>
              <a:t>, мегакариоциты.</a:t>
            </a:r>
          </a:p>
        </p:txBody>
      </p:sp>
    </p:spTree>
    <p:extLst>
      <p:ext uri="{BB962C8B-B14F-4D97-AF65-F5344CB8AC3E}">
        <p14:creationId xmlns:p14="http://schemas.microsoft.com/office/powerpoint/2010/main" val="3417505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75586"/>
            <a:ext cx="8928992" cy="643779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1"/>
            <a:ext cx="9036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Препарат 1. Красный костный мозг. Окраска по Романовскому - </a:t>
            </a:r>
            <a:r>
              <a:rPr lang="ru-RU" b="1" dirty="0" err="1"/>
              <a:t>Гимзе</a:t>
            </a:r>
            <a:r>
              <a:rPr lang="ru-RU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9259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dirty="0"/>
              <a:t>Препарат 2. Красный костный мозг. Окраска по Романовскому - </a:t>
            </a:r>
            <a:r>
              <a:rPr lang="ru-RU" sz="1800" dirty="0" err="1"/>
              <a:t>Гимзе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(иммерсионный объектив).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268760"/>
            <a:ext cx="835292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dirty="0" smtClean="0"/>
              <a:t>Рассмотреть </a:t>
            </a:r>
            <a:r>
              <a:rPr lang="ru-RU" dirty="0"/>
              <a:t>несколько клеток, выставленных в центре поля </a:t>
            </a:r>
            <a:r>
              <a:rPr lang="ru-RU" dirty="0" err="1" smtClean="0"/>
              <a:t>зрения:</a:t>
            </a:r>
            <a:r>
              <a:rPr lang="ru-RU" b="1" u="sng" dirty="0" err="1" smtClean="0"/>
              <a:t>миелобласт</a:t>
            </a:r>
            <a:r>
              <a:rPr lang="ru-RU" dirty="0" smtClean="0"/>
              <a:t> </a:t>
            </a:r>
            <a:r>
              <a:rPr lang="ru-RU" dirty="0"/>
              <a:t>- крупная клетка со </a:t>
            </a:r>
            <a:r>
              <a:rPr lang="ru-RU" dirty="0" err="1"/>
              <a:t>слабобазофильной</a:t>
            </a:r>
            <a:r>
              <a:rPr lang="ru-RU" dirty="0"/>
              <a:t> цитоплазмой и ядром </a:t>
            </a:r>
            <a:r>
              <a:rPr lang="ru-RU" dirty="0" smtClean="0"/>
              <a:t>с </a:t>
            </a:r>
            <a:r>
              <a:rPr lang="ru-RU" dirty="0" err="1" smtClean="0"/>
              <a:t>эухроматином</a:t>
            </a:r>
            <a:r>
              <a:rPr lang="ru-RU" dirty="0"/>
              <a:t>. </a:t>
            </a:r>
            <a:r>
              <a:rPr lang="ru-RU" b="1" u="sng" dirty="0" err="1"/>
              <a:t>Промиелоцит</a:t>
            </a:r>
            <a:r>
              <a:rPr lang="ru-RU" u="sng" dirty="0"/>
              <a:t> </a:t>
            </a:r>
            <a:r>
              <a:rPr lang="ru-RU" dirty="0"/>
              <a:t>- со </a:t>
            </a:r>
            <a:r>
              <a:rPr lang="ru-RU" dirty="0" err="1"/>
              <a:t>слабобазофильной</a:t>
            </a:r>
            <a:r>
              <a:rPr lang="ru-RU" dirty="0"/>
              <a:t> цитоплазмой и </a:t>
            </a:r>
            <a:r>
              <a:rPr lang="ru-RU" dirty="0" smtClean="0"/>
              <a:t>ядром с </a:t>
            </a:r>
            <a:r>
              <a:rPr lang="ru-RU" dirty="0" err="1"/>
              <a:t>эухроматином</a:t>
            </a:r>
            <a:r>
              <a:rPr lang="ru-RU" dirty="0"/>
              <a:t> , небольшим количеством специфических </a:t>
            </a:r>
            <a:r>
              <a:rPr lang="ru-RU" dirty="0" smtClean="0"/>
              <a:t>гранул (</a:t>
            </a:r>
            <a:r>
              <a:rPr lang="ru-RU" dirty="0" err="1" smtClean="0"/>
              <a:t>нейтрофильный</a:t>
            </a:r>
            <a:r>
              <a:rPr lang="ru-RU" dirty="0" smtClean="0"/>
              <a:t> </a:t>
            </a:r>
            <a:r>
              <a:rPr lang="ru-RU" dirty="0" err="1"/>
              <a:t>промиелоцит</a:t>
            </a:r>
            <a:r>
              <a:rPr lang="ru-RU" dirty="0"/>
              <a:t>, </a:t>
            </a:r>
            <a:r>
              <a:rPr lang="ru-RU" dirty="0" err="1"/>
              <a:t>базофильный</a:t>
            </a:r>
            <a:r>
              <a:rPr lang="ru-RU" dirty="0"/>
              <a:t> </a:t>
            </a:r>
            <a:r>
              <a:rPr lang="ru-RU" dirty="0" err="1"/>
              <a:t>промиелоцит</a:t>
            </a:r>
            <a:r>
              <a:rPr lang="ru-RU" dirty="0"/>
              <a:t>, </a:t>
            </a:r>
            <a:r>
              <a:rPr lang="ru-RU" dirty="0" err="1" smtClean="0"/>
              <a:t>оксифильный</a:t>
            </a:r>
            <a:r>
              <a:rPr lang="ru-RU" dirty="0" smtClean="0"/>
              <a:t> </a:t>
            </a:r>
            <a:r>
              <a:rPr lang="ru-RU" dirty="0" err="1" smtClean="0"/>
              <a:t>промиелоцит</a:t>
            </a:r>
            <a:r>
              <a:rPr lang="ru-RU" u="sng" dirty="0"/>
              <a:t>)</a:t>
            </a:r>
            <a:r>
              <a:rPr lang="ru-RU" dirty="0"/>
              <a:t>. </a:t>
            </a:r>
            <a:r>
              <a:rPr lang="ru-RU" b="1" u="sng" dirty="0"/>
              <a:t>Миелоцит</a:t>
            </a:r>
            <a:r>
              <a:rPr lang="ru-RU" u="sng" dirty="0"/>
              <a:t> </a:t>
            </a:r>
            <a:r>
              <a:rPr lang="ru-RU" dirty="0"/>
              <a:t>- в цитоплазме гораздо большее </a:t>
            </a:r>
            <a:r>
              <a:rPr lang="ru-RU" dirty="0" smtClean="0"/>
              <a:t>количество специфических </a:t>
            </a:r>
            <a:r>
              <a:rPr lang="ru-RU" dirty="0"/>
              <a:t>гранул, позволяющих четко </a:t>
            </a:r>
            <a:r>
              <a:rPr lang="ru-RU" dirty="0" err="1" smtClean="0"/>
              <a:t>разли-чать</a:t>
            </a:r>
            <a:r>
              <a:rPr lang="ru-RU" dirty="0" smtClean="0"/>
              <a:t> миелоциты </a:t>
            </a:r>
            <a:r>
              <a:rPr lang="ru-RU" dirty="0" err="1" smtClean="0"/>
              <a:t>нейтрофильные</a:t>
            </a:r>
            <a:r>
              <a:rPr lang="ru-RU" dirty="0"/>
              <a:t>, </a:t>
            </a:r>
            <a:r>
              <a:rPr lang="ru-RU" dirty="0" err="1"/>
              <a:t>базофильные</a:t>
            </a:r>
            <a:r>
              <a:rPr lang="ru-RU" dirty="0"/>
              <a:t>, эозинофильные. Хроматин ядра </a:t>
            </a:r>
            <a:r>
              <a:rPr lang="ru-RU" dirty="0" smtClean="0"/>
              <a:t>более конденсирован</a:t>
            </a:r>
            <a:r>
              <a:rPr lang="ru-RU" dirty="0"/>
              <a:t>. </a:t>
            </a:r>
            <a:r>
              <a:rPr lang="ru-RU" b="1" u="sng" dirty="0" err="1"/>
              <a:t>Метамиелоциты</a:t>
            </a:r>
            <a:r>
              <a:rPr lang="ru-RU" dirty="0"/>
              <a:t> - хроматин конденсирован, форма </a:t>
            </a:r>
            <a:r>
              <a:rPr lang="ru-RU" dirty="0" smtClean="0"/>
              <a:t>ядра становится </a:t>
            </a:r>
            <a:r>
              <a:rPr lang="ru-RU" dirty="0"/>
              <a:t>бобовидной, количество специфических гранул увеличивается.</a:t>
            </a:r>
          </a:p>
          <a:p>
            <a:r>
              <a:rPr lang="ru-RU" b="1" u="sng" dirty="0" err="1" smtClean="0"/>
              <a:t>Базофильный</a:t>
            </a:r>
            <a:r>
              <a:rPr lang="ru-RU" b="1" u="sng" dirty="0" smtClean="0"/>
              <a:t> </a:t>
            </a:r>
            <a:r>
              <a:rPr lang="ru-RU" b="1" u="sng" dirty="0" err="1"/>
              <a:t>эритробласт</a:t>
            </a:r>
            <a:r>
              <a:rPr lang="ru-RU" b="1" u="sng" dirty="0"/>
              <a:t> </a:t>
            </a:r>
            <a:r>
              <a:rPr lang="ru-RU" dirty="0"/>
              <a:t>имеет резко </a:t>
            </a:r>
            <a:r>
              <a:rPr lang="ru-RU" dirty="0" err="1"/>
              <a:t>базофильную</a:t>
            </a:r>
            <a:r>
              <a:rPr lang="ru-RU" dirty="0"/>
              <a:t> цитоплазму, </a:t>
            </a:r>
            <a:r>
              <a:rPr lang="ru-RU" dirty="0" smtClean="0"/>
              <a:t>в ядре </a:t>
            </a:r>
            <a:r>
              <a:rPr lang="ru-RU" dirty="0" err="1" smtClean="0"/>
              <a:t>эухро-матин</a:t>
            </a:r>
            <a:r>
              <a:rPr lang="ru-RU" dirty="0"/>
              <a:t>. </a:t>
            </a:r>
            <a:r>
              <a:rPr lang="ru-RU" b="1" u="sng" dirty="0" err="1"/>
              <a:t>Полихроматофильный</a:t>
            </a:r>
            <a:r>
              <a:rPr lang="ru-RU" b="1" u="sng" dirty="0"/>
              <a:t> </a:t>
            </a:r>
            <a:r>
              <a:rPr lang="ru-RU" b="1" u="sng" dirty="0" err="1"/>
              <a:t>эритробласт</a:t>
            </a:r>
            <a:r>
              <a:rPr lang="ru-RU" b="1" u="sng" dirty="0"/>
              <a:t> </a:t>
            </a:r>
            <a:r>
              <a:rPr lang="ru-RU" dirty="0" smtClean="0"/>
              <a:t>– цитоплазма приобретает </a:t>
            </a:r>
            <a:r>
              <a:rPr lang="ru-RU" dirty="0"/>
              <a:t>серый цвет, в ядре хроматин в конденсированном </a:t>
            </a:r>
            <a:r>
              <a:rPr lang="ru-RU" dirty="0" smtClean="0"/>
              <a:t>состоянии. </a:t>
            </a:r>
            <a:r>
              <a:rPr lang="ru-RU" b="1" u="sng" dirty="0" err="1" smtClean="0"/>
              <a:t>Оксифильный</a:t>
            </a:r>
            <a:r>
              <a:rPr lang="ru-RU" b="1" u="sng" dirty="0" smtClean="0"/>
              <a:t> </a:t>
            </a:r>
            <a:r>
              <a:rPr lang="ru-RU" b="1" u="sng" dirty="0" err="1"/>
              <a:t>эритробласт</a:t>
            </a:r>
            <a:r>
              <a:rPr lang="ru-RU" b="1" u="sng" dirty="0"/>
              <a:t> </a:t>
            </a:r>
            <a:r>
              <a:rPr lang="ru-RU" dirty="0" smtClean="0"/>
              <a:t>– цитоплазма </a:t>
            </a:r>
            <a:r>
              <a:rPr lang="ru-RU" dirty="0"/>
              <a:t>резко </a:t>
            </a:r>
            <a:r>
              <a:rPr lang="ru-RU" dirty="0" err="1"/>
              <a:t>оксифильна</a:t>
            </a:r>
            <a:r>
              <a:rPr lang="ru-RU" dirty="0"/>
              <a:t>, </a:t>
            </a:r>
            <a:r>
              <a:rPr lang="ru-RU" dirty="0" smtClean="0"/>
              <a:t>ядро маленькое</a:t>
            </a:r>
            <a:r>
              <a:rPr lang="ru-RU" dirty="0"/>
              <a:t>, темное, часто находится на периферии клетки. </a:t>
            </a:r>
            <a:r>
              <a:rPr lang="ru-RU" b="1" u="sng" dirty="0"/>
              <a:t>Мегакариоцит</a:t>
            </a:r>
            <a:r>
              <a:rPr lang="ru-RU" dirty="0"/>
              <a:t> </a:t>
            </a:r>
            <a:r>
              <a:rPr lang="ru-RU" dirty="0" smtClean="0"/>
              <a:t>-крупная </a:t>
            </a:r>
            <a:r>
              <a:rPr lang="ru-RU" dirty="0"/>
              <a:t>клетка округлой или неправильной формы, ядро </a:t>
            </a:r>
            <a:r>
              <a:rPr lang="ru-RU" dirty="0" err="1" smtClean="0"/>
              <a:t>дольчатое,цитоплазма</a:t>
            </a:r>
            <a:r>
              <a:rPr lang="ru-RU" dirty="0" smtClean="0"/>
              <a:t> </a:t>
            </a:r>
            <a:r>
              <a:rPr lang="ru-RU" dirty="0" err="1"/>
              <a:t>оксифильная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739673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8126"/>
            <a:ext cx="9143999" cy="621987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Препарат 2. Красный костный мозг. Окраска по Романовскому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Гимзе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(иммерсионный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объектив).</a:t>
            </a:r>
          </a:p>
        </p:txBody>
      </p:sp>
    </p:spTree>
    <p:extLst>
      <p:ext uri="{BB962C8B-B14F-4D97-AF65-F5344CB8AC3E}">
        <p14:creationId xmlns:p14="http://schemas.microsoft.com/office/powerpoint/2010/main" val="2254123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txBody>
          <a:bodyPr>
            <a:normAutofit/>
          </a:bodyPr>
          <a:lstStyle/>
          <a:p>
            <a:pPr algn="ctr"/>
            <a:r>
              <a:rPr lang="ru-RU" sz="1800" dirty="0"/>
              <a:t>Препарат 3. Кровяные островки. Зародыш курицы на стадии образования</a:t>
            </a:r>
            <a:br>
              <a:rPr lang="ru-RU" sz="1800" dirty="0"/>
            </a:br>
            <a:r>
              <a:rPr lang="ru-RU" sz="1800" dirty="0"/>
              <a:t>туловищных и амниотических складок.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9144000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12448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289</TotalTime>
  <Words>433</Words>
  <Application>Microsoft Office PowerPoint</Application>
  <PresentationFormat>Экран (4:3)</PresentationFormat>
  <Paragraphs>32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Трек</vt:lpstr>
      <vt:lpstr>         Занятие № 7  Тема: “УНИТАРНАЯ ТЕОРИЯ КРОВЕТВОРЕНИЯ. ГЕМОПОЭЗ.”</vt:lpstr>
      <vt:lpstr>Презентация PowerPoint</vt:lpstr>
      <vt:lpstr>Презентация PowerPoint</vt:lpstr>
      <vt:lpstr>         Микропрепараты для самостоятельной работы</vt:lpstr>
      <vt:lpstr>  Препарат 1. Красный костный мозг. Окраска по Романовскому - Гимзе.</vt:lpstr>
      <vt:lpstr>Презентация PowerPoint</vt:lpstr>
      <vt:lpstr>Препарат 2. Красный костный мозг. Окраска по Романовскому - Гимзе (иммерсионный объектив).</vt:lpstr>
      <vt:lpstr>Презентация PowerPoint</vt:lpstr>
      <vt:lpstr>Препарат 3. Кровяные островки. Зародыш курицы на стадии образования туловищных и амниотических складок.</vt:lpstr>
      <vt:lpstr>            Схемы для зарисовки    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Схемы для опроса и самоконтроля.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“УНИТАРНАЯ ТЕОРИЯ КРОВЕТВОРЕНИЯ. ГЕМОПОЭЗ.”</dc:title>
  <dc:creator>Вика</dc:creator>
  <cp:lastModifiedBy>Админ</cp:lastModifiedBy>
  <cp:revision>27</cp:revision>
  <dcterms:created xsi:type="dcterms:W3CDTF">2013-01-13T10:40:11Z</dcterms:created>
  <dcterms:modified xsi:type="dcterms:W3CDTF">2013-02-05T08:30:11Z</dcterms:modified>
</cp:coreProperties>
</file>