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76" r:id="rId3"/>
    <p:sldId id="277" r:id="rId4"/>
    <p:sldId id="278" r:id="rId5"/>
    <p:sldId id="279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2" r:id="rId16"/>
    <p:sldId id="290" r:id="rId17"/>
    <p:sldId id="291" r:id="rId18"/>
    <p:sldId id="294" r:id="rId19"/>
    <p:sldId id="295" r:id="rId20"/>
    <p:sldId id="293" r:id="rId21"/>
    <p:sldId id="296" r:id="rId22"/>
    <p:sldId id="297" r:id="rId23"/>
    <p:sldId id="301" r:id="rId24"/>
    <p:sldId id="299" r:id="rId25"/>
    <p:sldId id="300" r:id="rId26"/>
    <p:sldId id="298" r:id="rId27"/>
    <p:sldId id="302" r:id="rId28"/>
    <p:sldId id="303" r:id="rId29"/>
    <p:sldId id="304" r:id="rId30"/>
    <p:sldId id="305" r:id="rId31"/>
    <p:sldId id="270" r:id="rId32"/>
    <p:sldId id="269" r:id="rId33"/>
    <p:sldId id="263" r:id="rId34"/>
    <p:sldId id="306" r:id="rId35"/>
    <p:sldId id="307" r:id="rId36"/>
    <p:sldId id="308" r:id="rId37"/>
    <p:sldId id="309" r:id="rId38"/>
    <p:sldId id="310" r:id="rId39"/>
    <p:sldId id="268" r:id="rId40"/>
    <p:sldId id="311" r:id="rId41"/>
    <p:sldId id="312" r:id="rId42"/>
    <p:sldId id="313" r:id="rId43"/>
    <p:sldId id="324" r:id="rId44"/>
    <p:sldId id="325" r:id="rId45"/>
    <p:sldId id="326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 </a:t>
            </a:r>
            <a:r>
              <a:rPr lang="ru-RU" dirty="0" smtClean="0"/>
              <a:t>8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Тема: </a:t>
            </a:r>
            <a:r>
              <a:rPr lang="ru-RU" dirty="0" smtClean="0"/>
              <a:t>“РЫХЛАЯ ВОЛОКНИСТАЯ НЕОФОРМ-ЛЕННАЯ СОЕДИНИТЕЛЬНАЯ ТКАНЬ”</a:t>
            </a:r>
            <a:endParaRPr lang="ru-RU" dirty="0"/>
          </a:p>
        </p:txBody>
      </p:sp>
      <p:pic>
        <p:nvPicPr>
          <p:cNvPr id="3" name="Picture 2" descr="C:\Users\Админ\Desktop\Комплект для занятий 1-курс\images\f05_1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1901787" cy="18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2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" y="764704"/>
            <a:ext cx="9145705" cy="6093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3. Плазматические клетки. Окраска метиловым -зеленым – </a:t>
            </a:r>
            <a:r>
              <a:rPr lang="ru-RU" b="1" dirty="0" err="1"/>
              <a:t>пиронином</a:t>
            </a:r>
            <a:r>
              <a:rPr lang="ru-RU" b="1" dirty="0"/>
              <a:t> (по Л.К. </a:t>
            </a:r>
            <a:r>
              <a:rPr lang="ru-RU" b="1" dirty="0" err="1"/>
              <a:t>Жункейра</a:t>
            </a:r>
            <a:r>
              <a:rPr lang="ru-RU" b="1" dirty="0"/>
              <a:t>, </a:t>
            </a:r>
            <a:r>
              <a:rPr lang="ru-RU" b="1" dirty="0" err="1"/>
              <a:t>Ж.Карнейро</a:t>
            </a:r>
            <a:r>
              <a:rPr lang="ru-RU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94055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540" y="148478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Препарат 4.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Липоциты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сальника.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Окраска гематоксилином-эозином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Под м/у увидеть скопление жировых клеток в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адвентиции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кровеносных </a:t>
            </a:r>
            <a:r>
              <a:rPr lang="ru-RU" dirty="0">
                <a:latin typeface="Arial" pitchFamily="34" charset="0"/>
                <a:cs typeface="Arial" pitchFamily="34" charset="0"/>
              </a:rPr>
              <a:t>сосудов.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Адипоциты</a:t>
            </a:r>
            <a:r>
              <a:rPr lang="ru-RU" dirty="0">
                <a:latin typeface="Arial" pitchFamily="34" charset="0"/>
                <a:cs typeface="Arial" pitchFamily="34" charset="0"/>
              </a:rPr>
              <a:t> - крупные округлые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клетки, содержащие </a:t>
            </a:r>
            <a:r>
              <a:rPr lang="ru-RU" dirty="0">
                <a:latin typeface="Arial" pitchFamily="34" charset="0"/>
                <a:cs typeface="Arial" pitchFamily="34" charset="0"/>
              </a:rPr>
              <a:t>вакуоль с каплей жира,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окру-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женную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узким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ободком цитоплазмы</a:t>
            </a:r>
            <a:r>
              <a:rPr lang="ru-RU" dirty="0">
                <a:latin typeface="Arial" pitchFamily="34" charset="0"/>
                <a:cs typeface="Arial" pitchFamily="34" charset="0"/>
              </a:rPr>
              <a:t>. Ядро и другие органеллы оттеснены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пе-риферию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Под </a:t>
            </a:r>
            <a:r>
              <a:rPr lang="ru-RU" dirty="0">
                <a:latin typeface="Arial" pitchFamily="34" charset="0"/>
                <a:cs typeface="Arial" pitchFamily="34" charset="0"/>
              </a:rPr>
              <a:t>б/у отметить интенсивную окраску в желтый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цвет цитоплазмы </a:t>
            </a:r>
            <a:r>
              <a:rPr lang="ru-RU" dirty="0">
                <a:latin typeface="Arial" pitchFamily="34" charset="0"/>
                <a:cs typeface="Arial" pitchFamily="34" charset="0"/>
              </a:rPr>
              <a:t>жировых клеток.</a:t>
            </a:r>
          </a:p>
        </p:txBody>
      </p:sp>
    </p:spTree>
    <p:extLst>
      <p:ext uri="{BB962C8B-B14F-4D97-AF65-F5344CB8AC3E}">
        <p14:creationId xmlns:p14="http://schemas.microsoft.com/office/powerpoint/2010/main" val="104139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" y="404664"/>
            <a:ext cx="9149471" cy="64447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1" y="1"/>
            <a:ext cx="8964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4. </a:t>
            </a:r>
            <a:r>
              <a:rPr lang="ru-RU" b="1" dirty="0" err="1"/>
              <a:t>Липоциты</a:t>
            </a:r>
            <a:r>
              <a:rPr lang="ru-RU" b="1" dirty="0"/>
              <a:t> </a:t>
            </a:r>
            <a:r>
              <a:rPr lang="ru-RU" b="1" dirty="0" smtClean="0"/>
              <a:t>сальника. Окраска гематоксилином-эозином.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4261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электронные микрофотографии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11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NewRomanPS-BoldMT"/>
            </a:endParaRPr>
          </a:p>
          <a:p>
            <a:pPr algn="ctr"/>
            <a:endParaRPr lang="ru-RU" b="1" dirty="0">
              <a:latin typeface="TimesNewRomanPS-BoldMT"/>
            </a:endParaRPr>
          </a:p>
          <a:p>
            <a:pPr algn="ctr"/>
            <a:endParaRPr lang="ru-RU" b="1" dirty="0" smtClean="0">
              <a:latin typeface="TimesNewRomanPS-BoldMT"/>
            </a:endParaRPr>
          </a:p>
          <a:p>
            <a:pPr algn="ctr"/>
            <a:r>
              <a:rPr lang="ru-RU" b="1" dirty="0" smtClean="0">
                <a:latin typeface="TimesNewRomanPS-BoldMT"/>
              </a:rPr>
              <a:t>Список электронных микрофотографий:</a:t>
            </a:r>
          </a:p>
          <a:p>
            <a:pPr algn="ctr"/>
            <a:endParaRPr lang="ru-RU" b="1" dirty="0">
              <a:latin typeface="TimesNewRomanPS-BoldMT"/>
            </a:endParaRPr>
          </a:p>
          <a:p>
            <a:r>
              <a:rPr lang="ru-RU" dirty="0">
                <a:latin typeface="TimesNewRomanPSMT"/>
              </a:rPr>
              <a:t>1. </a:t>
            </a:r>
            <a:r>
              <a:rPr lang="ru-RU" dirty="0" smtClean="0">
                <a:latin typeface="TimesNewRomanPSMT"/>
              </a:rPr>
              <a:t>Фибробласт</a:t>
            </a:r>
            <a:r>
              <a:rPr lang="ru-RU" dirty="0">
                <a:latin typeface="TimesNewRomanPSMT"/>
              </a:rPr>
              <a:t>.</a:t>
            </a:r>
          </a:p>
          <a:p>
            <a:r>
              <a:rPr lang="ru-RU" dirty="0">
                <a:latin typeface="TimesNewRomanPSMT"/>
              </a:rPr>
              <a:t>2. Макрофаг. </a:t>
            </a:r>
            <a:endParaRPr lang="ru-RU" dirty="0" smtClean="0">
              <a:latin typeface="TimesNewRomanPSMT"/>
            </a:endParaRPr>
          </a:p>
          <a:p>
            <a:r>
              <a:rPr lang="ru-RU" dirty="0" smtClean="0">
                <a:latin typeface="TimesNewRomanPSMT"/>
              </a:rPr>
              <a:t>3</a:t>
            </a:r>
            <a:r>
              <a:rPr lang="ru-RU" dirty="0">
                <a:latin typeface="TimesNewRomanPSMT"/>
              </a:rPr>
              <a:t>. Тканевой </a:t>
            </a:r>
            <a:r>
              <a:rPr lang="ru-RU" dirty="0" smtClean="0">
                <a:latin typeface="TimesNewRomanPSMT"/>
              </a:rPr>
              <a:t>базофил.</a:t>
            </a:r>
            <a:endParaRPr lang="ru-RU" dirty="0">
              <a:latin typeface="TimesNewRomanPSMT"/>
            </a:endParaRPr>
          </a:p>
          <a:p>
            <a:r>
              <a:rPr lang="ru-RU" dirty="0">
                <a:latin typeface="TimesNewRomanPSMT"/>
              </a:rPr>
              <a:t>4. Плазматическая </a:t>
            </a:r>
            <a:r>
              <a:rPr lang="ru-RU" dirty="0" smtClean="0">
                <a:latin typeface="TimesNewRomanPSMT"/>
              </a:rPr>
              <a:t>клетка.</a:t>
            </a:r>
            <a:endParaRPr lang="ru-RU" dirty="0">
              <a:latin typeface="TimesNewRomanPSMT"/>
            </a:endParaRPr>
          </a:p>
          <a:p>
            <a:r>
              <a:rPr lang="ru-RU" dirty="0">
                <a:latin typeface="TimesNewRomanPSMT"/>
              </a:rPr>
              <a:t>5. Коллагеновые </a:t>
            </a:r>
            <a:r>
              <a:rPr lang="ru-RU" dirty="0" smtClean="0">
                <a:latin typeface="TimesNewRomanPSMT"/>
              </a:rPr>
              <a:t>фибриллы.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40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Фибробласт.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332"/>
            <a:ext cx="914400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87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Макрофаг.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914400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01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Макрофаг.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" y="369332"/>
            <a:ext cx="9150641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5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Тканевой </a:t>
            </a:r>
            <a:r>
              <a:rPr lang="ru-RU" b="1" dirty="0" smtClean="0"/>
              <a:t>базофил (тучная клетка).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880"/>
            <a:ext cx="9144000" cy="6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8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Тканевой </a:t>
            </a:r>
            <a:r>
              <a:rPr lang="ru-RU" b="1" dirty="0" smtClean="0"/>
              <a:t>базофил (тучная клетка).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682"/>
            <a:ext cx="9144000" cy="641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37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cs typeface="Arial" pitchFamily="34" charset="0"/>
              </a:rPr>
              <a:t>ЦЕЛЬ </a:t>
            </a:r>
            <a:r>
              <a:rPr lang="ru-RU" b="1" dirty="0">
                <a:cs typeface="Arial" pitchFamily="34" charset="0"/>
              </a:rPr>
              <a:t>ЗАНЯТИЯ: </a:t>
            </a:r>
            <a:endParaRPr lang="ru-RU" b="1" dirty="0" smtClean="0">
              <a:cs typeface="Arial" pitchFamily="34" charset="0"/>
            </a:endParaRPr>
          </a:p>
          <a:p>
            <a:pPr algn="ctr"/>
            <a:endParaRPr lang="ru-RU" b="1" dirty="0" smtClean="0"/>
          </a:p>
          <a:p>
            <a:pPr algn="just"/>
            <a:r>
              <a:rPr lang="ru-RU" dirty="0" smtClean="0"/>
              <a:t>Изучить </a:t>
            </a:r>
            <a:r>
              <a:rPr lang="ru-RU" dirty="0"/>
              <a:t>источники развития и клеточный </a:t>
            </a:r>
            <a:r>
              <a:rPr lang="ru-RU" dirty="0" smtClean="0"/>
              <a:t>состав рыхлой </a:t>
            </a:r>
            <a:r>
              <a:rPr lang="ru-RU" dirty="0"/>
              <a:t>волокнистой соединительной ткани. </a:t>
            </a:r>
            <a:r>
              <a:rPr lang="ru-RU" dirty="0" smtClean="0"/>
              <a:t>Рассмотреть морфологические </a:t>
            </a:r>
            <a:r>
              <a:rPr lang="ru-RU" dirty="0"/>
              <a:t>и функциональные особенности клеток при СМ </a:t>
            </a:r>
            <a:r>
              <a:rPr lang="ru-RU" dirty="0" smtClean="0"/>
              <a:t>и ЭМ</a:t>
            </a:r>
            <a:r>
              <a:rPr lang="ru-RU" dirty="0"/>
              <a:t>. Изучить компоненты межклеточного вещества </a:t>
            </a:r>
            <a:r>
              <a:rPr lang="ru-RU" dirty="0" smtClean="0"/>
              <a:t>рыхлой волокнистой </a:t>
            </a:r>
            <a:r>
              <a:rPr lang="ru-RU" dirty="0"/>
              <a:t>соединительной ткани, молекулярный состав </a:t>
            </a:r>
            <a:r>
              <a:rPr lang="ru-RU" dirty="0" smtClean="0"/>
              <a:t>и организацию </a:t>
            </a:r>
            <a:r>
              <a:rPr lang="ru-RU" dirty="0"/>
              <a:t>матрикса. Иметь представление о типах коллагена </a:t>
            </a:r>
            <a:r>
              <a:rPr lang="ru-RU" dirty="0" smtClean="0"/>
              <a:t>в соединительных </a:t>
            </a:r>
            <a:r>
              <a:rPr lang="ru-RU" dirty="0"/>
              <a:t>тканях. Изучить биосинтез и </a:t>
            </a:r>
            <a:r>
              <a:rPr lang="ru-RU" dirty="0" err="1" smtClean="0"/>
              <a:t>фибриллогенез</a:t>
            </a:r>
            <a:r>
              <a:rPr lang="ru-RU" dirty="0" smtClean="0"/>
              <a:t> коллагеновых </a:t>
            </a:r>
            <a:r>
              <a:rPr lang="ru-RU" dirty="0"/>
              <a:t>волокон.</a:t>
            </a:r>
          </a:p>
        </p:txBody>
      </p:sp>
    </p:spTree>
    <p:extLst>
      <p:ext uri="{BB962C8B-B14F-4D97-AF65-F5344CB8AC3E}">
        <p14:creationId xmlns:p14="http://schemas.microsoft.com/office/powerpoint/2010/main" val="188700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Плазматическая клетка.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" y="369332"/>
            <a:ext cx="9129115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5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294"/>
            <a:ext cx="9109385" cy="64100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Коллагеновые фибриллы</a:t>
            </a:r>
          </a:p>
        </p:txBody>
      </p:sp>
    </p:spTree>
    <p:extLst>
      <p:ext uri="{BB962C8B-B14F-4D97-AF65-F5344CB8AC3E}">
        <p14:creationId xmlns:p14="http://schemas.microsoft.com/office/powerpoint/2010/main" val="1501067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036496" cy="4699992"/>
          </a:xfrm>
        </p:spPr>
        <p:txBody>
          <a:bodyPr/>
          <a:lstStyle/>
          <a:p>
            <a:pPr algn="ctr"/>
            <a:r>
              <a:rPr lang="ru-RU" dirty="0"/>
              <a:t>Схемы для </a:t>
            </a:r>
            <a:r>
              <a:rPr lang="ru-RU" dirty="0" smtClean="0"/>
              <a:t>зарисовки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82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КЛЕТКИ И МЕЖКЛЕТОЧНОЕ ВЕЩЕСТВО РВСТ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" y="476672"/>
            <a:ext cx="910040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1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Фибробласты и фиброциты.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345"/>
            <a:ext cx="9144000" cy="63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244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8988552" cy="50405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Уровни организации коллагенового волокна.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7045"/>
            <a:ext cx="8028384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4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3111"/>
            <a:ext cx="7668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8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6" y="4482186"/>
            <a:ext cx="3126363" cy="2331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9333"/>
            <a:ext cx="3096344" cy="41128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3851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Тучная </a:t>
            </a:r>
            <a:r>
              <a:rPr lang="ru-RU" b="1" dirty="0"/>
              <a:t>клетка (</a:t>
            </a:r>
            <a:r>
              <a:rPr lang="ru-RU" b="1" dirty="0" err="1" smtClean="0"/>
              <a:t>лаброцит</a:t>
            </a:r>
            <a:r>
              <a:rPr lang="ru-RU" b="1" dirty="0" smtClean="0"/>
              <a:t>).</a:t>
            </a:r>
            <a:endParaRPr lang="ru-RU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9333"/>
            <a:ext cx="5196550" cy="644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1"/>
            <a:ext cx="519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Плазмоцит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67365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для опроса и самоконтроля.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036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908720"/>
            <a:ext cx="910850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1"/>
            <a:ext cx="89289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Контрольные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вопросы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1. Классификация волокнистых соединительных тканей.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Рыхлая волокнистая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соеди-нительная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ткань. Общая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морфо-функциональная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характеристика.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2. Клеточный состав рыхлой волокнистой соединительной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ткани.Источники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развития.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3.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Дифферон</a:t>
            </a:r>
            <a:r>
              <a:rPr lang="ru-RU" dirty="0">
                <a:latin typeface="Arial" pitchFamily="34" charset="0"/>
                <a:cs typeface="Arial" pitchFamily="34" charset="0"/>
              </a:rPr>
              <a:t> фибробластов. Световая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электронная микроскопия</a:t>
            </a:r>
            <a:r>
              <a:rPr lang="ru-RU" dirty="0">
                <a:latin typeface="Arial" pitchFamily="34" charset="0"/>
                <a:cs typeface="Arial" pitchFamily="34" charset="0"/>
              </a:rPr>
              <a:t>. Функции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фибро-бластов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4. Макрофаги (гистиоциты). Световая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электронная микроскопия</a:t>
            </a:r>
            <a:r>
              <a:rPr lang="ru-RU" dirty="0">
                <a:latin typeface="Arial" pitchFamily="34" charset="0"/>
                <a:cs typeface="Arial" pitchFamily="34" charset="0"/>
              </a:rPr>
              <a:t>. Роль макрофагов в иммунных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реакциях организма</a:t>
            </a:r>
            <a:r>
              <a:rPr lang="ru-RU" dirty="0">
                <a:latin typeface="Arial" pitchFamily="34" charset="0"/>
                <a:cs typeface="Arial" pitchFamily="34" charset="0"/>
              </a:rPr>
              <a:t>. Система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мононуклеарных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фаго-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цитов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5. Тучные клетки (тканевые базофилы). Световая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электронная микроскопия</a:t>
            </a:r>
            <a:r>
              <a:rPr lang="ru-RU" dirty="0">
                <a:latin typeface="Arial" pitchFamily="34" charset="0"/>
                <a:cs typeface="Arial" pitchFamily="34" charset="0"/>
              </a:rPr>
              <a:t>. Функции. Участие тучных клеток 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развитии аллергических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реакций.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6. Плазматические клетки. Световая и электронная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микроскопия.Роль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плаз-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моцитов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в реакциях гуморального иммунитета.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7. Основное вещество (матрикс) рыхлой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волокнистой соединительной </a:t>
            </a:r>
            <a:r>
              <a:rPr lang="ru-RU" dirty="0">
                <a:latin typeface="Arial" pitchFamily="34" charset="0"/>
                <a:cs typeface="Arial" pitchFamily="34" charset="0"/>
              </a:rPr>
              <a:t>ткани.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Моле-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кулярный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состав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организация матрикса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8. Химический состав и уровни структурной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организации коллагеновых </a:t>
            </a:r>
            <a:r>
              <a:rPr lang="ru-RU" dirty="0">
                <a:latin typeface="Arial" pitchFamily="34" charset="0"/>
                <a:cs typeface="Arial" pitchFamily="34" charset="0"/>
              </a:rPr>
              <a:t>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элас-тических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волокон. Типы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коллагена. Локализация </a:t>
            </a:r>
            <a:r>
              <a:rPr lang="ru-RU" dirty="0">
                <a:latin typeface="Arial" pitchFamily="34" charset="0"/>
                <a:cs typeface="Arial" pitchFamily="34" charset="0"/>
              </a:rPr>
              <a:t>в организме.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9. Биосинтез 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фибриллогенез</a:t>
            </a:r>
            <a:r>
              <a:rPr lang="ru-RU" dirty="0">
                <a:latin typeface="Arial" pitchFamily="34" charset="0"/>
                <a:cs typeface="Arial" pitchFamily="34" charset="0"/>
              </a:rPr>
              <a:t> коллагеновых волокон.</a:t>
            </a:r>
          </a:p>
        </p:txBody>
      </p:sp>
    </p:spTree>
    <p:extLst>
      <p:ext uri="{BB962C8B-B14F-4D97-AF65-F5344CB8AC3E}">
        <p14:creationId xmlns:p14="http://schemas.microsoft.com/office/powerpoint/2010/main" val="3568385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" y="0"/>
            <a:ext cx="913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88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ика\Desktop\призентации гистология\Новая папка\РС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3" y="0"/>
            <a:ext cx="9172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9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ика\Desktop\призентации гистология\Новая папка\7\p00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" y="0"/>
            <a:ext cx="9018499" cy="6858000"/>
          </a:xfrm>
        </p:spPr>
      </p:pic>
    </p:spTree>
    <p:extLst>
      <p:ext uri="{BB962C8B-B14F-4D97-AF65-F5344CB8AC3E}">
        <p14:creationId xmlns:p14="http://schemas.microsoft.com/office/powerpoint/2010/main" val="33202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7" y="260648"/>
            <a:ext cx="7089150" cy="63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0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6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8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0"/>
            <a:ext cx="9132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82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"/>
            <a:ext cx="9144000" cy="684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74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ика\Desktop\призентации гистология\Новая папка\7\22602o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7"/>
            <a:ext cx="9123917" cy="68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1601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Микропрепараты для самостоятельной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2190479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60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" y="0"/>
            <a:ext cx="9145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1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8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" y="-11050"/>
            <a:ext cx="9124357" cy="68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12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39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46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29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76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" y="0"/>
            <a:ext cx="9138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00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" y="1916832"/>
            <a:ext cx="9140858" cy="24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8"/>
            <a:ext cx="88569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1. Рыхлая волокнистая соединительная ткань</a:t>
            </a:r>
          </a:p>
          <a:p>
            <a:pPr algn="ctr"/>
            <a:r>
              <a:rPr lang="ru-RU" b="1" dirty="0"/>
              <a:t>(пленочный препарат). Окраска железным гематоксилином 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 у выбрать участок препарата. Под б/у увидеть клетки </a:t>
            </a:r>
            <a:r>
              <a:rPr lang="ru-RU" dirty="0" smtClean="0"/>
              <a:t>и межклеточное </a:t>
            </a:r>
            <a:r>
              <a:rPr lang="ru-RU" dirty="0"/>
              <a:t>вещество (коллагеновые волокна - </a:t>
            </a:r>
            <a:r>
              <a:rPr lang="ru-RU" dirty="0" smtClean="0"/>
              <a:t>толстые, волнообразные </a:t>
            </a:r>
            <a:r>
              <a:rPr lang="ru-RU" dirty="0"/>
              <a:t>и эластические волокна – тонкие, ветвящиеся, </a:t>
            </a:r>
            <a:r>
              <a:rPr lang="ru-RU" dirty="0" smtClean="0"/>
              <a:t>и аморфное </a:t>
            </a:r>
            <a:r>
              <a:rPr lang="ru-RU" dirty="0"/>
              <a:t>вещество</a:t>
            </a:r>
            <a:r>
              <a:rPr lang="ru-RU" dirty="0" smtClean="0"/>
              <a:t>). Среди </a:t>
            </a:r>
            <a:r>
              <a:rPr lang="ru-RU" dirty="0"/>
              <a:t>клеточных элементов преобладают фибробласты (</a:t>
            </a:r>
            <a:r>
              <a:rPr lang="ru-RU" dirty="0" smtClean="0"/>
              <a:t>клетки </a:t>
            </a:r>
            <a:r>
              <a:rPr lang="ru-RU" dirty="0" err="1" smtClean="0"/>
              <a:t>отростчатой</a:t>
            </a:r>
            <a:r>
              <a:rPr lang="ru-RU" dirty="0" smtClean="0"/>
              <a:t> </a:t>
            </a:r>
            <a:r>
              <a:rPr lang="ru-RU" dirty="0"/>
              <a:t>формы со светлыми ядрами) и макрофаги (клетки с</a:t>
            </a:r>
          </a:p>
          <a:p>
            <a:r>
              <a:rPr lang="ru-RU" dirty="0"/>
              <a:t>мелкими темными ядрами, четкими границами и вакуолями </a:t>
            </a:r>
            <a:r>
              <a:rPr lang="ru-RU" dirty="0" smtClean="0"/>
              <a:t>в цитоплазме</a:t>
            </a:r>
            <a:r>
              <a:rPr lang="ru-RU" dirty="0"/>
              <a:t>). </a:t>
            </a:r>
            <a:r>
              <a:rPr lang="ru-RU" dirty="0" err="1" smtClean="0"/>
              <a:t>Встре</a:t>
            </a:r>
            <a:r>
              <a:rPr lang="ru-RU" dirty="0" smtClean="0"/>
              <a:t>-чаются </a:t>
            </a:r>
            <a:r>
              <a:rPr lang="ru-RU" dirty="0"/>
              <a:t>и другие клеточные элементы.</a:t>
            </a:r>
          </a:p>
        </p:txBody>
      </p:sp>
    </p:spTree>
    <p:extLst>
      <p:ext uri="{BB962C8B-B14F-4D97-AF65-F5344CB8AC3E}">
        <p14:creationId xmlns:p14="http://schemas.microsoft.com/office/powerpoint/2010/main" val="2599065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64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912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8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56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32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76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6" y="-2983"/>
            <a:ext cx="9151175" cy="68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25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0"/>
            <a:ext cx="9108504" cy="686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9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646331"/>
            <a:ext cx="9132703" cy="621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Рыхлая волокнистая соединительная </a:t>
            </a:r>
            <a:r>
              <a:rPr lang="ru-RU" b="1" dirty="0" smtClean="0"/>
              <a:t>ткань (пленочный </a:t>
            </a:r>
            <a:r>
              <a:rPr lang="ru-RU" b="1" dirty="0"/>
              <a:t>препарат). Окраска железным гематоксилином .</a:t>
            </a:r>
          </a:p>
        </p:txBody>
      </p:sp>
    </p:spTree>
    <p:extLst>
      <p:ext uri="{BB962C8B-B14F-4D97-AF65-F5344CB8AC3E}">
        <p14:creationId xmlns:p14="http://schemas.microsoft.com/office/powerpoint/2010/main" val="193022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484784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Препарат 2. Тучные клетки (пленочный препарат ).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Окраска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альциановым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синим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Под м/ у увидеть скопления тучных клеток по ходу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кровеносных сосудов</a:t>
            </a:r>
            <a:r>
              <a:rPr lang="ru-RU" dirty="0">
                <a:latin typeface="Arial" pitchFamily="34" charset="0"/>
                <a:cs typeface="Arial" pitchFamily="34" charset="0"/>
              </a:rPr>
              <a:t>. Под б/у рассмотреть крупные клетки округлой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или овальной </a:t>
            </a:r>
            <a:r>
              <a:rPr lang="ru-RU" dirty="0">
                <a:latin typeface="Arial" pitchFamily="34" charset="0"/>
                <a:cs typeface="Arial" pitchFamily="34" charset="0"/>
              </a:rPr>
              <a:t>формы, цитоплазма которых заполнена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интенсивно окрашенными </a:t>
            </a:r>
            <a:r>
              <a:rPr lang="ru-RU" dirty="0">
                <a:latin typeface="Arial" pitchFamily="34" charset="0"/>
                <a:cs typeface="Arial" pitchFamily="34" charset="0"/>
              </a:rPr>
              <a:t>гранулами.</a:t>
            </a:r>
          </a:p>
        </p:txBody>
      </p:sp>
    </p:spTree>
    <p:extLst>
      <p:ext uri="{BB962C8B-B14F-4D97-AF65-F5344CB8AC3E}">
        <p14:creationId xmlns:p14="http://schemas.microsoft.com/office/powerpoint/2010/main" val="49095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Тучные клетки (пленочный препарат ). Окраска </a:t>
            </a:r>
            <a:r>
              <a:rPr lang="ru-RU" b="1" dirty="0" err="1"/>
              <a:t>альциановым</a:t>
            </a:r>
            <a:r>
              <a:rPr lang="ru-RU" b="1" dirty="0"/>
              <a:t> синим.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369332"/>
            <a:ext cx="9136647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2737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Препарат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3. Плазматические клетки. Окраска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метиловым-зеленым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пиронином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(по Л.К.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Жункейра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Ж.Карнейро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Под м/у увидеть небольшие клетки овальной или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округлой формы</a:t>
            </a:r>
            <a:r>
              <a:rPr lang="ru-RU" dirty="0">
                <a:latin typeface="Arial" pitchFamily="34" charset="0"/>
                <a:cs typeface="Arial" pitchFamily="34" charset="0"/>
              </a:rPr>
              <a:t>. Под б/у или с иммерсией изучить строение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плазмоцита.Обратить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внимание на эксцентричное расположение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ядер, характер </a:t>
            </a:r>
            <a:r>
              <a:rPr lang="ru-RU" dirty="0">
                <a:latin typeface="Arial" pitchFamily="34" charset="0"/>
                <a:cs typeface="Arial" pitchFamily="34" charset="0"/>
              </a:rPr>
              <a:t>хроматина в “виде колеса со спицами“, базофилию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цитоплазмы и зону «светлого дворика».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31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149</TotalTime>
  <Words>583</Words>
  <Application>Microsoft Office PowerPoint</Application>
  <PresentationFormat>Экран (4:3)</PresentationFormat>
  <Paragraphs>75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Трек</vt:lpstr>
      <vt:lpstr>         Занятие № 8  Тема: “РЫХЛАЯ ВОЛОКНИСТАЯ НЕОФОРМ-ЛЕННАЯ СОЕДИНИТЕЛЬНАЯ ТКАНЬ”</vt:lpstr>
      <vt:lpstr>Презентация PowerPoint</vt:lpstr>
      <vt:lpstr>Презентация PowerPoint</vt:lpstr>
      <vt:lpstr>Микропрепараты для самостоятельной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электронные микрофотографии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Схемы для зарисовки</vt:lpstr>
      <vt:lpstr>КЛЕТКИ И МЕЖКЛЕТОЧНОЕ ВЕЩЕСТВО РВСТ</vt:lpstr>
      <vt:lpstr>Фибробласты и фиброциты.</vt:lpstr>
      <vt:lpstr>Уровни организации коллагенового волокна.</vt:lpstr>
      <vt:lpstr>Презентация PowerPoint</vt:lpstr>
      <vt:lpstr>Презентация PowerPoint</vt:lpstr>
      <vt:lpstr>         Схемы для опроса и самоконтроля.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“ РЫХЛАЯ ВОЛОКНИСТАЯ НЕОФОРМЛЕННАЯ СОЕДИНИТЕЛЬНАЯ ТКАНЬ”</dc:title>
  <dc:creator>Вика</dc:creator>
  <cp:lastModifiedBy>Админ</cp:lastModifiedBy>
  <cp:revision>24</cp:revision>
  <dcterms:created xsi:type="dcterms:W3CDTF">2013-01-13T11:59:14Z</dcterms:created>
  <dcterms:modified xsi:type="dcterms:W3CDTF">2013-02-05T08:10:22Z</dcterms:modified>
</cp:coreProperties>
</file>