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0" r:id="rId2"/>
    <p:sldId id="281" r:id="rId3"/>
    <p:sldId id="282" r:id="rId4"/>
    <p:sldId id="295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4" r:id="rId15"/>
    <p:sldId id="299" r:id="rId16"/>
    <p:sldId id="300" r:id="rId17"/>
    <p:sldId id="301" r:id="rId18"/>
    <p:sldId id="302" r:id="rId19"/>
    <p:sldId id="303" r:id="rId20"/>
    <p:sldId id="279" r:id="rId21"/>
    <p:sldId id="298" r:id="rId22"/>
    <p:sldId id="273" r:id="rId23"/>
    <p:sldId id="304" r:id="rId24"/>
    <p:sldId id="311" r:id="rId25"/>
    <p:sldId id="271" r:id="rId26"/>
    <p:sldId id="308" r:id="rId27"/>
    <p:sldId id="275" r:id="rId28"/>
    <p:sldId id="309" r:id="rId29"/>
    <p:sldId id="310" r:id="rId30"/>
    <p:sldId id="307" r:id="rId31"/>
    <p:sldId id="305" r:id="rId32"/>
    <p:sldId id="312" r:id="rId33"/>
    <p:sldId id="272" r:id="rId34"/>
    <p:sldId id="297" r:id="rId35"/>
    <p:sldId id="313" r:id="rId36"/>
    <p:sldId id="30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Занятие №9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ТЕМА</a:t>
            </a:r>
            <a:r>
              <a:rPr lang="ru-RU" dirty="0"/>
              <a:t>: “ПЛОТНАЯ ВОЛОКНИСТАЯ </a:t>
            </a:r>
            <a:r>
              <a:rPr lang="ru-RU" dirty="0" smtClean="0"/>
              <a:t>СОЕДИНИТЕЛЬНАЯ ТКАНЬ</a:t>
            </a:r>
            <a:r>
              <a:rPr lang="ru-RU" dirty="0"/>
              <a:t>. СКЕЛЕТНЫЕ СОЕДИНИТЕЛЬНЫЕ ТКАНИ”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5488"/>
            <a:ext cx="1512168" cy="168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15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4704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3. Эластический хрящ ушной раковины. </a:t>
            </a:r>
            <a:r>
              <a:rPr lang="ru-RU" b="1" dirty="0" smtClean="0"/>
              <a:t>Окраска </a:t>
            </a:r>
            <a:r>
              <a:rPr lang="ru-RU" b="1" dirty="0" err="1" smtClean="0"/>
              <a:t>орсеином</a:t>
            </a:r>
            <a:r>
              <a:rPr lang="ru-RU" b="1" dirty="0" smtClean="0"/>
              <a:t>.</a:t>
            </a:r>
          </a:p>
          <a:p>
            <a:pPr algn="ctr"/>
            <a:endParaRPr lang="ru-RU" b="1" dirty="0" smtClean="0"/>
          </a:p>
          <a:p>
            <a:r>
              <a:rPr lang="ru-RU" dirty="0" smtClean="0"/>
              <a:t>Под </a:t>
            </a:r>
            <a:r>
              <a:rPr lang="ru-RU" dirty="0"/>
              <a:t>м/у увеличением найти надхрящницу , хрящевой </a:t>
            </a:r>
            <a:r>
              <a:rPr lang="ru-RU" dirty="0" smtClean="0"/>
              <a:t>матрикс, </a:t>
            </a:r>
            <a:r>
              <a:rPr lang="ru-RU" dirty="0" err="1" smtClean="0"/>
              <a:t>хондробласты</a:t>
            </a:r>
            <a:r>
              <a:rPr lang="ru-RU" dirty="0" smtClean="0"/>
              <a:t> </a:t>
            </a:r>
            <a:r>
              <a:rPr lang="ru-RU" dirty="0"/>
              <a:t>, </a:t>
            </a:r>
            <a:r>
              <a:rPr lang="ru-RU" dirty="0" err="1"/>
              <a:t>хондроциты</a:t>
            </a:r>
            <a:r>
              <a:rPr lang="ru-RU" dirty="0"/>
              <a:t> . Под б/у рассмотреть </a:t>
            </a:r>
            <a:r>
              <a:rPr lang="ru-RU" dirty="0" err="1" smtClean="0"/>
              <a:t>хондроциты</a:t>
            </a:r>
            <a:r>
              <a:rPr lang="ru-RU" dirty="0" smtClean="0"/>
              <a:t>, лежащие </a:t>
            </a:r>
            <a:r>
              <a:rPr lang="ru-RU" dirty="0"/>
              <a:t>в лакунах поодиночке или в виде небольших ( до </a:t>
            </a:r>
            <a:r>
              <a:rPr lang="ru-RU" dirty="0" smtClean="0"/>
              <a:t>4 клеток </a:t>
            </a:r>
            <a:r>
              <a:rPr lang="ru-RU" dirty="0"/>
              <a:t>) изогенных групп . Межклеточное вещество </a:t>
            </a:r>
            <a:r>
              <a:rPr lang="ru-RU" dirty="0" smtClean="0"/>
              <a:t>пред-</a:t>
            </a:r>
            <a:r>
              <a:rPr lang="ru-RU" dirty="0" err="1" smtClean="0"/>
              <a:t>ставлено</a:t>
            </a:r>
            <a:r>
              <a:rPr lang="ru-RU" dirty="0" smtClean="0"/>
              <a:t> плотной </a:t>
            </a:r>
            <a:r>
              <a:rPr lang="ru-RU" dirty="0"/>
              <a:t>сетью эластических волокон.</a:t>
            </a:r>
          </a:p>
        </p:txBody>
      </p:sp>
    </p:spTree>
    <p:extLst>
      <p:ext uri="{BB962C8B-B14F-4D97-AF65-F5344CB8AC3E}">
        <p14:creationId xmlns:p14="http://schemas.microsoft.com/office/powerpoint/2010/main" val="126123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Эластический хрящ ушной раковины. Окраска </a:t>
            </a:r>
            <a:r>
              <a:rPr lang="ru-RU" b="1" dirty="0" err="1"/>
              <a:t>орсеином</a:t>
            </a:r>
            <a:r>
              <a:rPr lang="ru-RU" b="1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56984" cy="48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8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Эластический хрящ ушной раковины. Окраска </a:t>
            </a:r>
            <a:r>
              <a:rPr lang="ru-RU" b="1" dirty="0" err="1"/>
              <a:t>орсеином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0558"/>
            <a:ext cx="8856984" cy="51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7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4. Волокнистый хрящ межпозвоночного </a:t>
            </a:r>
            <a:r>
              <a:rPr lang="ru-RU" b="1" dirty="0" smtClean="0"/>
              <a:t>диска. Окраска </a:t>
            </a:r>
          </a:p>
          <a:p>
            <a:pPr algn="ctr"/>
            <a:r>
              <a:rPr lang="ru-RU" b="1" dirty="0" smtClean="0"/>
              <a:t>гематоксилин- эозином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endParaRPr lang="ru-RU" b="1" dirty="0"/>
          </a:p>
          <a:p>
            <a:r>
              <a:rPr lang="ru-RU" dirty="0"/>
              <a:t>Под м / у рассмотреть границу между гиалиновым </a:t>
            </a:r>
            <a:r>
              <a:rPr lang="ru-RU" dirty="0" err="1"/>
              <a:t>хрящем</a:t>
            </a:r>
            <a:r>
              <a:rPr lang="ru-RU" dirty="0"/>
              <a:t> </a:t>
            </a:r>
            <a:r>
              <a:rPr lang="ru-RU" dirty="0" smtClean="0"/>
              <a:t>и сухожилием </a:t>
            </a:r>
            <a:r>
              <a:rPr lang="ru-RU" dirty="0"/>
              <a:t>. Под б / у </a:t>
            </a:r>
            <a:r>
              <a:rPr lang="ru-RU" dirty="0" err="1"/>
              <a:t>хондроциты</a:t>
            </a:r>
            <a:r>
              <a:rPr lang="ru-RU" dirty="0"/>
              <a:t> имеют округлую </a:t>
            </a:r>
            <a:r>
              <a:rPr lang="ru-RU" dirty="0" smtClean="0"/>
              <a:t>или удлиненную </a:t>
            </a:r>
            <a:r>
              <a:rPr lang="ru-RU" dirty="0"/>
              <a:t>форму , располагаясь в лакунах </a:t>
            </a:r>
            <a:r>
              <a:rPr lang="ru-RU" dirty="0" err="1" smtClean="0"/>
              <a:t>пооди</a:t>
            </a:r>
            <a:r>
              <a:rPr lang="ru-RU" dirty="0" smtClean="0"/>
              <a:t>-ночке </a:t>
            </a:r>
            <a:r>
              <a:rPr lang="ru-RU" dirty="0"/>
              <a:t>или </a:t>
            </a:r>
            <a:r>
              <a:rPr lang="ru-RU" dirty="0" smtClean="0"/>
              <a:t>в виде </a:t>
            </a:r>
            <a:r>
              <a:rPr lang="ru-RU" dirty="0"/>
              <a:t>мелких изогенных групп. Сходство с </a:t>
            </a:r>
            <a:r>
              <a:rPr lang="ru-RU" dirty="0" smtClean="0"/>
              <a:t>фибробластами проявляется </a:t>
            </a:r>
            <a:r>
              <a:rPr lang="ru-RU" dirty="0"/>
              <a:t>на участках соединения хряща и </a:t>
            </a:r>
            <a:r>
              <a:rPr lang="ru-RU" dirty="0" smtClean="0"/>
              <a:t>сухожилия, межклеточное </a:t>
            </a:r>
            <a:r>
              <a:rPr lang="ru-RU" dirty="0"/>
              <a:t>вещество представлено </a:t>
            </a:r>
            <a:r>
              <a:rPr lang="ru-RU" dirty="0" err="1" smtClean="0"/>
              <a:t>упо-рядоченно</a:t>
            </a:r>
            <a:r>
              <a:rPr lang="ru-RU" dirty="0" smtClean="0"/>
              <a:t> расположенными </a:t>
            </a:r>
            <a:r>
              <a:rPr lang="ru-RU" dirty="0"/>
              <a:t>коллагеновыми волокнами.</a:t>
            </a:r>
          </a:p>
        </p:txBody>
      </p:sp>
    </p:spTree>
    <p:extLst>
      <p:ext uri="{BB962C8B-B14F-4D97-AF65-F5344CB8AC3E}">
        <p14:creationId xmlns:p14="http://schemas.microsoft.com/office/powerpoint/2010/main" val="170994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" y="476672"/>
            <a:ext cx="894431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9" y="1"/>
            <a:ext cx="9119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4. Волокнистый хрящ межпозвоночного </a:t>
            </a:r>
            <a:r>
              <a:rPr lang="ru-RU" b="1" dirty="0" smtClean="0"/>
              <a:t>диска.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294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</a:t>
            </a:r>
            <a:r>
              <a:rPr lang="ru-RU" dirty="0"/>
              <a:t>для зарисовки</a:t>
            </a:r>
          </a:p>
        </p:txBody>
      </p:sp>
    </p:spTree>
    <p:extLst>
      <p:ext uri="{BB962C8B-B14F-4D97-AF65-F5344CB8AC3E}">
        <p14:creationId xmlns:p14="http://schemas.microsoft.com/office/powerpoint/2010/main" val="3281003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5" y="520405"/>
            <a:ext cx="2200275" cy="613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0405"/>
            <a:ext cx="280987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91" y="2464621"/>
            <a:ext cx="2801671" cy="204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04" y="4513607"/>
            <a:ext cx="2786644" cy="21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ТИПЫ ХРЯЩЕВОЙ ТКАНИ: гиалиновая, </a:t>
            </a:r>
            <a:r>
              <a:rPr lang="ru-RU" b="1" dirty="0" smtClean="0"/>
              <a:t>эластическая, волокнистая.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4073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9144000" cy="648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Молекулярная организация хрящевого матрикса</a:t>
            </a:r>
          </a:p>
        </p:txBody>
      </p:sp>
    </p:spTree>
    <p:extLst>
      <p:ext uri="{BB962C8B-B14F-4D97-AF65-F5344CB8AC3E}">
        <p14:creationId xmlns:p14="http://schemas.microsoft.com/office/powerpoint/2010/main" val="196124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0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ОПРОСА И САМОКОНТРОЛЯ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28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51344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ЦЕЛЬ </a:t>
            </a:r>
            <a:r>
              <a:rPr lang="ru-RU" b="1" dirty="0"/>
              <a:t>ЗАНЯТИЯ </a:t>
            </a:r>
            <a:r>
              <a:rPr lang="ru-RU" dirty="0"/>
              <a:t>: </a:t>
            </a:r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строение и </a:t>
            </a:r>
            <a:r>
              <a:rPr lang="ru-RU" dirty="0" smtClean="0"/>
              <a:t>функциональные особенности </a:t>
            </a:r>
            <a:r>
              <a:rPr lang="ru-RU" dirty="0"/>
              <a:t>плотной волокнистой </a:t>
            </a:r>
            <a:r>
              <a:rPr lang="ru-RU" dirty="0" smtClean="0"/>
              <a:t>сое-</a:t>
            </a:r>
            <a:r>
              <a:rPr lang="ru-RU" dirty="0" err="1" smtClean="0"/>
              <a:t>динительной</a:t>
            </a:r>
            <a:r>
              <a:rPr lang="ru-RU" dirty="0" smtClean="0"/>
              <a:t> </a:t>
            </a:r>
            <a:r>
              <a:rPr lang="ru-RU" dirty="0"/>
              <a:t>ткани </a:t>
            </a:r>
            <a:r>
              <a:rPr lang="ru-RU" dirty="0" smtClean="0"/>
              <a:t>на примере </a:t>
            </a:r>
            <a:r>
              <a:rPr lang="ru-RU" dirty="0"/>
              <a:t>сухожилия. </a:t>
            </a:r>
            <a:r>
              <a:rPr lang="ru-RU" dirty="0" err="1"/>
              <a:t>Уяснить,что</a:t>
            </a:r>
            <a:r>
              <a:rPr lang="ru-RU" dirty="0"/>
              <a:t> в плотной волокнистой</a:t>
            </a:r>
          </a:p>
          <a:p>
            <a:r>
              <a:rPr lang="ru-RU" dirty="0"/>
              <a:t>соединительной ткани ( в отличие от рыхлой ) </a:t>
            </a:r>
            <a:r>
              <a:rPr lang="ru-RU" dirty="0" smtClean="0"/>
              <a:t>преобладают волокнистые </a:t>
            </a:r>
            <a:r>
              <a:rPr lang="ru-RU" dirty="0"/>
              <a:t>компоненты при незначительном </a:t>
            </a:r>
            <a:r>
              <a:rPr lang="ru-RU" dirty="0" smtClean="0"/>
              <a:t>количестве клеточных </a:t>
            </a:r>
            <a:r>
              <a:rPr lang="ru-RU" dirty="0"/>
              <a:t>элементов и аморфного вещества </a:t>
            </a:r>
            <a:r>
              <a:rPr lang="ru-RU" dirty="0" smtClean="0"/>
              <a:t>.При </a:t>
            </a:r>
            <a:r>
              <a:rPr lang="ru-RU" dirty="0"/>
              <a:t>изучении хрящевой ткани обратить внимание на </a:t>
            </a:r>
            <a:r>
              <a:rPr lang="ru-RU" dirty="0" smtClean="0"/>
              <a:t>ее гистогенез</a:t>
            </a:r>
            <a:r>
              <a:rPr lang="ru-RU" dirty="0"/>
              <a:t>. Иметь представление о различных </a:t>
            </a:r>
            <a:r>
              <a:rPr lang="ru-RU" dirty="0" smtClean="0"/>
              <a:t>видах хрящевой </a:t>
            </a:r>
            <a:r>
              <a:rPr lang="ru-RU" dirty="0"/>
              <a:t>ткани и их локализации. Изучить молекулярную</a:t>
            </a:r>
          </a:p>
          <a:p>
            <a:r>
              <a:rPr lang="ru-RU" dirty="0" smtClean="0"/>
              <a:t>организацию </a:t>
            </a:r>
            <a:r>
              <a:rPr lang="ru-RU" dirty="0"/>
              <a:t>хрящевого матрикса.</a:t>
            </a:r>
          </a:p>
        </p:txBody>
      </p:sp>
    </p:spTree>
    <p:extLst>
      <p:ext uri="{BB962C8B-B14F-4D97-AF65-F5344CB8AC3E}">
        <p14:creationId xmlns:p14="http://schemas.microsoft.com/office/powerpoint/2010/main" val="3716144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ика\Desktop\призентации гистология\Новая папка\П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5" y="0"/>
            <a:ext cx="9176465" cy="68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25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36" y="24726"/>
            <a:ext cx="38262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726"/>
            <a:ext cx="3518544" cy="68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8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ика\Desktop\призентации гистология\Новая папка\7\32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7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59" y="0"/>
            <a:ext cx="6408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57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4014"/>
            <a:ext cx="9132524" cy="68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Вика\Desktop\призентации гистология\Новая папка\Х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9962" cy="658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87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721"/>
            <a:ext cx="820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ка\Desktop\призентации гистология\Новая папка\7\Г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6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1"/>
            <a:ext cx="72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1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"/>
            <a:ext cx="9185384" cy="68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Контрольные </a:t>
            </a:r>
            <a:r>
              <a:rPr lang="ru-RU" b="1" dirty="0"/>
              <a:t>вопросы</a:t>
            </a:r>
            <a:r>
              <a:rPr lang="ru-RU" b="1" dirty="0" smtClean="0"/>
              <a:t>:</a:t>
            </a:r>
          </a:p>
          <a:p>
            <a:pPr algn="ctr"/>
            <a:endParaRPr lang="ru-RU" b="1" dirty="0"/>
          </a:p>
          <a:p>
            <a:r>
              <a:rPr lang="ru-RU" dirty="0"/>
              <a:t>1. Плотная волокнистая соединительная ткань , ее </a:t>
            </a:r>
            <a:r>
              <a:rPr lang="ru-RU" dirty="0" smtClean="0"/>
              <a:t>разновидности и функции. </a:t>
            </a:r>
            <a:r>
              <a:rPr lang="ru-RU" dirty="0"/>
              <a:t>Строение сухожилия.</a:t>
            </a:r>
          </a:p>
          <a:p>
            <a:r>
              <a:rPr lang="ru-RU" dirty="0"/>
              <a:t>2. Общая морфофункциональная характеристика и </a:t>
            </a:r>
            <a:r>
              <a:rPr lang="ru-RU" dirty="0" smtClean="0"/>
              <a:t>классификация хрящевых </a:t>
            </a:r>
            <a:r>
              <a:rPr lang="ru-RU" dirty="0"/>
              <a:t>тканей.</a:t>
            </a:r>
          </a:p>
          <a:p>
            <a:r>
              <a:rPr lang="ru-RU" dirty="0"/>
              <a:t>3.Гистогенез хрящевых тканей.</a:t>
            </a:r>
          </a:p>
          <a:p>
            <a:r>
              <a:rPr lang="ru-RU" dirty="0"/>
              <a:t>4. </a:t>
            </a:r>
            <a:r>
              <a:rPr lang="ru-RU" dirty="0" err="1"/>
              <a:t>Дифферон</a:t>
            </a:r>
            <a:r>
              <a:rPr lang="ru-RU" dirty="0"/>
              <a:t> хрящевой ткани ( </a:t>
            </a:r>
            <a:r>
              <a:rPr lang="ru-RU" dirty="0" err="1"/>
              <a:t>прехондробласты</a:t>
            </a:r>
            <a:r>
              <a:rPr lang="ru-RU" dirty="0"/>
              <a:t> , </a:t>
            </a:r>
            <a:r>
              <a:rPr lang="ru-RU" dirty="0" err="1" smtClean="0"/>
              <a:t>хондробласты</a:t>
            </a:r>
            <a:r>
              <a:rPr lang="ru-RU" dirty="0" smtClean="0"/>
              <a:t>, типы </a:t>
            </a:r>
            <a:r>
              <a:rPr lang="ru-RU" dirty="0" err="1"/>
              <a:t>хондроцитов</a:t>
            </a:r>
            <a:r>
              <a:rPr lang="ru-RU" dirty="0"/>
              <a:t> ) . Строение ( СМ и ЭМ ), функции.</a:t>
            </a:r>
          </a:p>
          <a:p>
            <a:r>
              <a:rPr lang="ru-RU" dirty="0"/>
              <a:t>5. Особенности молекулярной организации хрящевого матрикса </a:t>
            </a:r>
            <a:r>
              <a:rPr lang="ru-RU" dirty="0" smtClean="0"/>
              <a:t>в различных </a:t>
            </a:r>
            <a:r>
              <a:rPr lang="ru-RU" dirty="0"/>
              <a:t>видах хрящевой ткани.</a:t>
            </a:r>
          </a:p>
          <a:p>
            <a:r>
              <a:rPr lang="ru-RU" dirty="0"/>
              <a:t>6. Надхрящница, строение и функции. Зональность </a:t>
            </a:r>
            <a:r>
              <a:rPr lang="ru-RU" dirty="0" smtClean="0"/>
              <a:t>строения хряща </a:t>
            </a:r>
            <a:r>
              <a:rPr lang="ru-RU" dirty="0"/>
              <a:t>( на примере гиалиновой хрящевой </a:t>
            </a:r>
            <a:r>
              <a:rPr lang="ru-RU" dirty="0" smtClean="0"/>
              <a:t>ткани).Территориальный </a:t>
            </a:r>
            <a:r>
              <a:rPr lang="ru-RU" dirty="0"/>
              <a:t>и </a:t>
            </a:r>
            <a:r>
              <a:rPr lang="ru-RU" dirty="0" err="1"/>
              <a:t>интертерриториальный</a:t>
            </a:r>
            <a:r>
              <a:rPr lang="ru-RU" dirty="0"/>
              <a:t> </a:t>
            </a:r>
            <a:r>
              <a:rPr lang="ru-RU" dirty="0" smtClean="0"/>
              <a:t>матрикс.</a:t>
            </a:r>
            <a:endParaRPr lang="ru-RU" dirty="0"/>
          </a:p>
          <a:p>
            <a:r>
              <a:rPr lang="ru-RU" dirty="0"/>
              <a:t>7. Особенности строения эластического и волокнистого хряща.</a:t>
            </a:r>
          </a:p>
          <a:p>
            <a:r>
              <a:rPr lang="ru-RU" dirty="0"/>
              <a:t>8. Механизм интерстициального и аппозиционного роста </a:t>
            </a:r>
            <a:r>
              <a:rPr lang="ru-RU" dirty="0" smtClean="0"/>
              <a:t>хряща. Возрастные </a:t>
            </a:r>
            <a:r>
              <a:rPr lang="ru-RU" dirty="0"/>
              <a:t>изменения и регенерация.</a:t>
            </a:r>
          </a:p>
        </p:txBody>
      </p:sp>
    </p:spTree>
    <p:extLst>
      <p:ext uri="{BB962C8B-B14F-4D97-AF65-F5344CB8AC3E}">
        <p14:creationId xmlns:p14="http://schemas.microsoft.com/office/powerpoint/2010/main" val="3178662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695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" y="308783"/>
            <a:ext cx="9144000" cy="63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72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21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ика\Desktop\призентации гистология\Новая папка\ХТ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" y="0"/>
            <a:ext cx="913714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23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14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704856" cy="68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71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"/>
            <a:ext cx="9144000" cy="685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53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Микропрепараты </a:t>
            </a:r>
            <a:r>
              <a:rPr lang="ru-RU" dirty="0"/>
              <a:t>для самостоятельной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361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Препарат </a:t>
            </a:r>
            <a:r>
              <a:rPr lang="ru-RU" b="1" dirty="0"/>
              <a:t>1. Сухожилие в продольном разрезе. </a:t>
            </a:r>
            <a:r>
              <a:rPr lang="ru-RU" b="1" dirty="0" smtClean="0"/>
              <a:t>Окраска гематоксилин- </a:t>
            </a:r>
            <a:r>
              <a:rPr lang="ru-RU" b="1" dirty="0"/>
              <a:t>эозином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dirty="0"/>
              <a:t>Под м/у рассмотреть препарат. Под б/ у увидеть </a:t>
            </a:r>
            <a:r>
              <a:rPr lang="ru-RU" dirty="0" smtClean="0"/>
              <a:t>пучки коллагеновых </a:t>
            </a:r>
            <a:r>
              <a:rPr lang="ru-RU" dirty="0"/>
              <a:t>волокон 1 - </a:t>
            </a:r>
            <a:r>
              <a:rPr lang="ru-RU" dirty="0" err="1"/>
              <a:t>го</a:t>
            </a:r>
            <a:r>
              <a:rPr lang="ru-RU" dirty="0"/>
              <a:t> порядка , расположенные </a:t>
            </a:r>
            <a:r>
              <a:rPr lang="ru-RU" dirty="0" smtClean="0"/>
              <a:t>между слоями </a:t>
            </a:r>
            <a:r>
              <a:rPr lang="ru-RU" dirty="0"/>
              <a:t>фиброцитов, а также пучки 2 - </a:t>
            </a:r>
            <a:r>
              <a:rPr lang="ru-RU" dirty="0" err="1"/>
              <a:t>го</a:t>
            </a:r>
            <a:r>
              <a:rPr lang="ru-RU" dirty="0"/>
              <a:t> порядка , </a:t>
            </a:r>
            <a:r>
              <a:rPr lang="ru-RU" dirty="0" smtClean="0"/>
              <a:t>окруженные тонкими </a:t>
            </a:r>
            <a:r>
              <a:rPr lang="ru-RU" dirty="0"/>
              <a:t>прослойками рыхлой волокнистой </a:t>
            </a:r>
            <a:r>
              <a:rPr lang="ru-RU" dirty="0" smtClean="0"/>
              <a:t>неоформленной сое-</a:t>
            </a:r>
            <a:r>
              <a:rPr lang="ru-RU" dirty="0" err="1" smtClean="0"/>
              <a:t>динительной</a:t>
            </a:r>
            <a:r>
              <a:rPr lang="ru-RU" dirty="0" smtClean="0"/>
              <a:t> </a:t>
            </a:r>
            <a:r>
              <a:rPr lang="ru-RU" dirty="0"/>
              <a:t>ткани - </a:t>
            </a:r>
            <a:r>
              <a:rPr lang="ru-RU" dirty="0" err="1"/>
              <a:t>эндотенонием</a:t>
            </a:r>
            <a:r>
              <a:rPr lang="ru-RU" dirty="0"/>
              <a:t>. Само </a:t>
            </a:r>
            <a:r>
              <a:rPr lang="ru-RU" dirty="0" smtClean="0"/>
              <a:t>сухожилие представлено </a:t>
            </a:r>
            <a:r>
              <a:rPr lang="ru-RU" dirty="0"/>
              <a:t>пучком 3 - </a:t>
            </a:r>
            <a:r>
              <a:rPr lang="ru-RU" dirty="0" err="1"/>
              <a:t>го</a:t>
            </a:r>
            <a:r>
              <a:rPr lang="ru-RU" dirty="0"/>
              <a:t> порядка , окруженное </a:t>
            </a:r>
            <a:r>
              <a:rPr lang="ru-RU" dirty="0" smtClean="0"/>
              <a:t>снаружи </a:t>
            </a:r>
            <a:r>
              <a:rPr lang="ru-RU" dirty="0" err="1" smtClean="0"/>
              <a:t>перитенонием</a:t>
            </a:r>
            <a:r>
              <a:rPr lang="ru-RU" dirty="0" smtClean="0"/>
              <a:t> 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4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Сухожилие в продольном разрезе. Окраска гематоксилин- эозином.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9333"/>
            <a:ext cx="9144001" cy="648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0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3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2. Гиалиновый хрящ ребра. Окраска </a:t>
            </a:r>
            <a:r>
              <a:rPr lang="ru-RU" b="1" dirty="0" smtClean="0"/>
              <a:t>гематоксилин-эозином.</a:t>
            </a:r>
          </a:p>
          <a:p>
            <a:pPr algn="ctr"/>
            <a:endParaRPr lang="ru-RU" b="1" dirty="0"/>
          </a:p>
          <a:p>
            <a:r>
              <a:rPr lang="ru-RU" dirty="0"/>
              <a:t>Под м/у найти надхрящницу , сосудистую сеть , </a:t>
            </a:r>
            <a:r>
              <a:rPr lang="ru-RU" dirty="0" err="1" smtClean="0"/>
              <a:t>хондробласты.Под</a:t>
            </a:r>
            <a:r>
              <a:rPr lang="ru-RU" dirty="0" smtClean="0"/>
              <a:t> </a:t>
            </a:r>
            <a:r>
              <a:rPr lang="ru-RU" dirty="0"/>
              <a:t>б/ у рассмотреть слабо </a:t>
            </a:r>
            <a:r>
              <a:rPr lang="ru-RU" dirty="0" err="1"/>
              <a:t>оксифильную</a:t>
            </a:r>
            <a:r>
              <a:rPr lang="ru-RU" dirty="0"/>
              <a:t> зону молодого </a:t>
            </a:r>
            <a:r>
              <a:rPr lang="ru-RU" dirty="0" err="1" smtClean="0"/>
              <a:t>хряща,располагающуюся</a:t>
            </a:r>
            <a:r>
              <a:rPr lang="ru-RU" dirty="0" smtClean="0"/>
              <a:t> </a:t>
            </a:r>
            <a:r>
              <a:rPr lang="ru-RU" dirty="0"/>
              <a:t>под надхрящницей. Обратить внимание , </a:t>
            </a:r>
            <a:r>
              <a:rPr lang="ru-RU" dirty="0" smtClean="0"/>
              <a:t>что вокруг </a:t>
            </a:r>
            <a:r>
              <a:rPr lang="ru-RU" dirty="0"/>
              <a:t>более дифференцированных хрящевых клеток и</a:t>
            </a:r>
          </a:p>
          <a:p>
            <a:r>
              <a:rPr lang="ru-RU" dirty="0"/>
              <a:t>изогенных групп </a:t>
            </a:r>
            <a:r>
              <a:rPr lang="ru-RU" dirty="0" err="1"/>
              <a:t>хондроцитов</a:t>
            </a:r>
            <a:r>
              <a:rPr lang="ru-RU" dirty="0"/>
              <a:t> в зоне зрелого </a:t>
            </a:r>
            <a:r>
              <a:rPr lang="ru-RU" dirty="0" smtClean="0"/>
              <a:t>хряща межклеточное </a:t>
            </a:r>
            <a:r>
              <a:rPr lang="ru-RU" dirty="0"/>
              <a:t>вещество имеет вид </a:t>
            </a:r>
            <a:r>
              <a:rPr lang="ru-RU" dirty="0" err="1"/>
              <a:t>базофильной</a:t>
            </a:r>
            <a:r>
              <a:rPr lang="ru-RU" dirty="0"/>
              <a:t> </a:t>
            </a:r>
            <a:r>
              <a:rPr lang="ru-RU" dirty="0" smtClean="0"/>
              <a:t>хрящевой территории </a:t>
            </a:r>
            <a:r>
              <a:rPr lang="ru-RU" dirty="0"/>
              <a:t>( территориальный матрикс </a:t>
            </a:r>
            <a:r>
              <a:rPr lang="ru-RU" dirty="0" smtClean="0"/>
              <a:t>). </a:t>
            </a:r>
            <a:r>
              <a:rPr lang="ru-RU" dirty="0" err="1" smtClean="0"/>
              <a:t>Интертерриториаль-ный</a:t>
            </a:r>
            <a:r>
              <a:rPr lang="ru-RU" dirty="0" smtClean="0"/>
              <a:t> матрикс </a:t>
            </a:r>
            <a:r>
              <a:rPr lang="ru-RU" dirty="0"/>
              <a:t>характеризуется </a:t>
            </a:r>
            <a:r>
              <a:rPr lang="ru-RU" dirty="0" err="1"/>
              <a:t>слабобазофильной</a:t>
            </a:r>
            <a:r>
              <a:rPr lang="ru-RU" dirty="0"/>
              <a:t> или </a:t>
            </a:r>
            <a:r>
              <a:rPr lang="ru-RU" dirty="0" err="1" smtClean="0"/>
              <a:t>оксифильной</a:t>
            </a:r>
            <a:r>
              <a:rPr lang="ru-RU" dirty="0" smtClean="0"/>
              <a:t> окраской 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639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Гиалиновый хрящ ребра. Окраска гематоксилин-эозином.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144000" cy="636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97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Гиалиновый хрящ ребра. Окраска гематоксилин-эозином.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" y="620688"/>
            <a:ext cx="89886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0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</TotalTime>
  <Words>508</Words>
  <Application>Microsoft Office PowerPoint</Application>
  <PresentationFormat>Экран (4:3)</PresentationFormat>
  <Paragraphs>64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        Занятие №9  ТЕМА: “ПЛОТНАЯ ВОЛОКНИСТАЯ СОЕДИНИТЕЛЬНАЯ ТКАНЬ. СКЕЛЕТНЫЕ СОЕДИНИТЕЛЬНЫЕ ТКАНИ”</vt:lpstr>
      <vt:lpstr>Презентация PowerPoint</vt:lpstr>
      <vt:lpstr>Презентация PowerPoint</vt:lpstr>
      <vt:lpstr>        Микропрепараты для самостоятельной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Схемы для зарисовки</vt:lpstr>
      <vt:lpstr>Презентация PowerPoint</vt:lpstr>
      <vt:lpstr>Презентация PowerPoint</vt:lpstr>
      <vt:lpstr>Презентация PowerPoint</vt:lpstr>
      <vt:lpstr>        СХЕМЫ ДЛЯ ОПРОСА И САМОКОНТРОЛЯ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Админ</cp:lastModifiedBy>
  <cp:revision>23</cp:revision>
  <dcterms:created xsi:type="dcterms:W3CDTF">2013-01-13T14:13:30Z</dcterms:created>
  <dcterms:modified xsi:type="dcterms:W3CDTF">2013-02-05T07:59:53Z</dcterms:modified>
</cp:coreProperties>
</file>