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7" r:id="rId3"/>
  </p:sldMasterIdLst>
  <p:sldIdLst>
    <p:sldId id="256" r:id="rId4"/>
    <p:sldId id="286" r:id="rId5"/>
    <p:sldId id="279" r:id="rId6"/>
    <p:sldId id="409" r:id="rId7"/>
    <p:sldId id="413" r:id="rId8"/>
    <p:sldId id="280" r:id="rId9"/>
    <p:sldId id="411" r:id="rId10"/>
    <p:sldId id="414" r:id="rId11"/>
    <p:sldId id="407" r:id="rId12"/>
    <p:sldId id="410" r:id="rId13"/>
    <p:sldId id="292" r:id="rId14"/>
    <p:sldId id="294" r:id="rId15"/>
    <p:sldId id="293" r:id="rId16"/>
    <p:sldId id="283" r:id="rId17"/>
    <p:sldId id="412" r:id="rId18"/>
    <p:sldId id="350" r:id="rId19"/>
    <p:sldId id="347" r:id="rId20"/>
    <p:sldId id="349" r:id="rId21"/>
    <p:sldId id="383" r:id="rId22"/>
    <p:sldId id="386" r:id="rId23"/>
    <p:sldId id="388" r:id="rId24"/>
    <p:sldId id="395" r:id="rId25"/>
    <p:sldId id="323" r:id="rId26"/>
    <p:sldId id="324" r:id="rId27"/>
    <p:sldId id="398" r:id="rId28"/>
    <p:sldId id="404" r:id="rId29"/>
    <p:sldId id="405" r:id="rId30"/>
    <p:sldId id="399" r:id="rId31"/>
    <p:sldId id="330" r:id="rId32"/>
    <p:sldId id="389" r:id="rId33"/>
    <p:sldId id="390" r:id="rId34"/>
    <p:sldId id="391" r:id="rId35"/>
    <p:sldId id="373" r:id="rId36"/>
    <p:sldId id="376" r:id="rId37"/>
    <p:sldId id="313" r:id="rId38"/>
    <p:sldId id="311" r:id="rId39"/>
    <p:sldId id="384" r:id="rId40"/>
    <p:sldId id="314" r:id="rId41"/>
    <p:sldId id="31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134D25"/>
    <a:srgbClr val="F35637"/>
    <a:srgbClr val="E21EC6"/>
    <a:srgbClr val="CC0000"/>
    <a:srgbClr val="CC3300"/>
    <a:srgbClr val="E9B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1;&#1080;&#1089;&#1090;%20Microsoft%20Excel%20(3)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7;&#1086;&#1095;&#1080;%2027.04.2017\2007_&#1042;&#1089;&#1103;%20&#1073;&#1072;&#1079;&#1072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7;&#1086;&#1095;&#1080;%2027.04.2017\&#1052;&#1086;&#1080;%20&#1090;&#1072;&#1073;&#1083;&#1080;&#1094;&#1099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1;&#1080;&#1089;&#1090;%20Microsoft%20Excel%20(3)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7;&#1086;&#1095;&#1080;%2027.04.2017\&#1051;&#1080;&#1089;&#1090;%20Microsoft%20Excel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7;&#1086;&#1095;&#1080;%2027.04.2017\&#1051;&#1080;&#1089;&#1090;%20Microsoft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3;&#1086;&#1074;&#1072;&#1103;%20&#1087;&#1072;&#1087;&#1082;&#1072;%20(2)\2013%202007%20&#1088;&#1091;&#1082;&#1080;%20&#1080;%20&#1085;&#1086;&#1075;&#108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3;&#1086;&#1074;&#1072;&#1103;%20&#1087;&#1072;&#1087;&#1082;&#1072;%20(2)\2013%202007%20&#1088;&#1091;&#1082;&#1080;%20&#1080;%20&#1085;&#1086;&#1075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краснодар!$D$5</c:f>
              <c:strCache>
                <c:ptCount val="1"/>
                <c:pt idx="0">
                  <c:v>ДТП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70000"/>
                    <a:satMod val="130000"/>
                  </a:schemeClr>
                </a:gs>
                <a:gs pos="43000">
                  <a:schemeClr val="dk1">
                    <a:tint val="44000"/>
                    <a:satMod val="165000"/>
                  </a:schemeClr>
                </a:gs>
                <a:gs pos="93000">
                  <a:schemeClr val="dk1">
                    <a:tint val="15000"/>
                    <a:satMod val="165000"/>
                  </a:schemeClr>
                </a:gs>
                <a:gs pos="100000">
                  <a:schemeClr val="dk1">
                    <a:tint val="5000"/>
                    <a:satMod val="250000"/>
                  </a:scheme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chemeClr val="dk1">
                  <a:shade val="50000"/>
                  <a:satMod val="103000"/>
                </a:schemeClr>
              </a:solidFill>
              <a:prstDash val="solid"/>
            </a:ln>
            <a:effectLst>
              <a:outerShdw blurRad="57150" dist="38100" dir="5400000" algn="ctr" rotWithShape="0">
                <a:schemeClr val="dk1">
                  <a:shade val="9000"/>
                  <a:satMod val="105000"/>
                  <a:alpha val="48000"/>
                </a:schemeClr>
              </a:outerShdw>
            </a:effectLst>
          </c:spPr>
          <c:invertIfNegative val="0"/>
          <c:cat>
            <c:strRef>
              <c:f>краснодар!$C$6:$C$10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                (10 мес.)</c:v>
                </c:pt>
              </c:strCache>
            </c:strRef>
          </c:cat>
          <c:val>
            <c:numRef>
              <c:f>краснодар!$D$6:$D$10</c:f>
              <c:numCache>
                <c:formatCode>General</c:formatCode>
                <c:ptCount val="5"/>
                <c:pt idx="0">
                  <c:v>7026</c:v>
                </c:pt>
                <c:pt idx="1">
                  <c:v>6829</c:v>
                </c:pt>
                <c:pt idx="2">
                  <c:v>6282</c:v>
                </c:pt>
                <c:pt idx="3">
                  <c:v>6386</c:v>
                </c:pt>
                <c:pt idx="4">
                  <c:v>5207</c:v>
                </c:pt>
              </c:numCache>
            </c:numRef>
          </c:val>
        </c:ser>
        <c:ser>
          <c:idx val="1"/>
          <c:order val="1"/>
          <c:tx>
            <c:strRef>
              <c:f>краснодар!$E$5</c:f>
              <c:strCache>
                <c:ptCount val="1"/>
                <c:pt idx="0">
                  <c:v>ранены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краснодар!$C$6:$C$10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                (10 мес.)</c:v>
                </c:pt>
              </c:strCache>
            </c:strRef>
          </c:cat>
          <c:val>
            <c:numRef>
              <c:f>краснодар!$E$6:$E$10</c:f>
              <c:numCache>
                <c:formatCode>General</c:formatCode>
                <c:ptCount val="5"/>
                <c:pt idx="0">
                  <c:v>8203</c:v>
                </c:pt>
                <c:pt idx="1">
                  <c:v>8068</c:v>
                </c:pt>
                <c:pt idx="2">
                  <c:v>7488</c:v>
                </c:pt>
                <c:pt idx="3">
                  <c:v>7550</c:v>
                </c:pt>
                <c:pt idx="4">
                  <c:v>6368</c:v>
                </c:pt>
              </c:numCache>
            </c:numRef>
          </c:val>
        </c:ser>
        <c:ser>
          <c:idx val="2"/>
          <c:order val="2"/>
          <c:tx>
            <c:strRef>
              <c:f>краснодар!$F$5</c:f>
              <c:strCache>
                <c:ptCount val="1"/>
                <c:pt idx="0">
                  <c:v>погибли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краснодар!$C$6:$C$10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                (10 мес.)</c:v>
                </c:pt>
              </c:strCache>
            </c:strRef>
          </c:cat>
          <c:val>
            <c:numRef>
              <c:f>краснодар!$F$6:$F$10</c:f>
              <c:numCache>
                <c:formatCode>General</c:formatCode>
                <c:ptCount val="5"/>
                <c:pt idx="0">
                  <c:v>1348</c:v>
                </c:pt>
                <c:pt idx="1">
                  <c:v>1383</c:v>
                </c:pt>
                <c:pt idx="2">
                  <c:v>1132</c:v>
                </c:pt>
                <c:pt idx="3">
                  <c:v>1072</c:v>
                </c:pt>
                <c:pt idx="4">
                  <c:v>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263488"/>
        <c:axId val="195265280"/>
        <c:axId val="0"/>
      </c:bar3DChart>
      <c:catAx>
        <c:axId val="19526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95265280"/>
        <c:crosses val="autoZero"/>
        <c:auto val="1"/>
        <c:lblAlgn val="ctr"/>
        <c:lblOffset val="100"/>
        <c:noMultiLvlLbl val="0"/>
      </c:catAx>
      <c:valAx>
        <c:axId val="195265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526348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794467281413182E-2"/>
          <c:y val="3.8408492806354846E-2"/>
          <c:w val="0.86597526041167827"/>
          <c:h val="0.85892084039273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Лист7!$H$20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Лист7!$G$21:$G$26</c:f>
              <c:strCache>
                <c:ptCount val="6"/>
                <c:pt idx="0">
                  <c:v>Без вреда</c:v>
                </c:pt>
                <c:pt idx="1">
                  <c:v>ЛВЗ</c:v>
                </c:pt>
                <c:pt idx="2">
                  <c:v>СТВЗ</c:v>
                </c:pt>
                <c:pt idx="3">
                  <c:v>ТВЗ</c:v>
                </c:pt>
                <c:pt idx="4">
                  <c:v>Впрос не решен</c:v>
                </c:pt>
                <c:pt idx="5">
                  <c:v>Повреждений не обнаружено</c:v>
                </c:pt>
              </c:strCache>
            </c:strRef>
          </c:cat>
          <c:val>
            <c:numRef>
              <c:f>Лист7!$H$21:$H$26</c:f>
              <c:numCache>
                <c:formatCode>0.0%</c:formatCode>
                <c:ptCount val="6"/>
                <c:pt idx="0">
                  <c:v>9.5000000000000001E-2</c:v>
                </c:pt>
                <c:pt idx="1">
                  <c:v>0.33200000000000002</c:v>
                </c:pt>
                <c:pt idx="2">
                  <c:v>0.38800000000000001</c:v>
                </c:pt>
                <c:pt idx="3">
                  <c:v>0.15</c:v>
                </c:pt>
                <c:pt idx="4">
                  <c:v>2.5000000000000001E-2</c:v>
                </c:pt>
                <c:pt idx="5" formatCode="0%">
                  <c:v>0.01</c:v>
                </c:pt>
              </c:numCache>
            </c:numRef>
          </c:val>
        </c:ser>
        <c:ser>
          <c:idx val="1"/>
          <c:order val="1"/>
          <c:tx>
            <c:strRef>
              <c:f>Лист7!$I$20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Лист7!$G$21:$G$26</c:f>
              <c:strCache>
                <c:ptCount val="6"/>
                <c:pt idx="0">
                  <c:v>Без вреда</c:v>
                </c:pt>
                <c:pt idx="1">
                  <c:v>ЛВЗ</c:v>
                </c:pt>
                <c:pt idx="2">
                  <c:v>СТВЗ</c:v>
                </c:pt>
                <c:pt idx="3">
                  <c:v>ТВЗ</c:v>
                </c:pt>
                <c:pt idx="4">
                  <c:v>Впрос не решен</c:v>
                </c:pt>
                <c:pt idx="5">
                  <c:v>Повреждений не обнаружено</c:v>
                </c:pt>
              </c:strCache>
            </c:strRef>
          </c:cat>
          <c:val>
            <c:numRef>
              <c:f>Лист7!$I$21:$I$26</c:f>
              <c:numCache>
                <c:formatCode>0.0%</c:formatCode>
                <c:ptCount val="6"/>
                <c:pt idx="0">
                  <c:v>0.19600000000000001</c:v>
                </c:pt>
                <c:pt idx="1">
                  <c:v>0.246</c:v>
                </c:pt>
                <c:pt idx="2">
                  <c:v>0.20599999999999999</c:v>
                </c:pt>
                <c:pt idx="3">
                  <c:v>0.24199999999999999</c:v>
                </c:pt>
                <c:pt idx="4">
                  <c:v>8.3000000000000004E-2</c:v>
                </c:pt>
                <c:pt idx="5">
                  <c:v>2.1000000000000001E-2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153536"/>
        <c:axId val="199155072"/>
      </c:barChart>
      <c:catAx>
        <c:axId val="199153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9155072"/>
        <c:crossesAt val="0"/>
        <c:auto val="1"/>
        <c:lblAlgn val="ctr"/>
        <c:lblOffset val="100"/>
        <c:noMultiLvlLbl val="0"/>
      </c:catAx>
      <c:valAx>
        <c:axId val="19915507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9153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74683751613801"/>
          <c:y val="0.11096575206921457"/>
          <c:w val="0.11481279378919583"/>
          <c:h val="0.20211252569158986"/>
        </c:manualLayout>
      </c:layout>
      <c:overlay val="0"/>
      <c:txPr>
        <a:bodyPr/>
        <a:lstStyle/>
        <a:p>
          <a:pPr>
            <a:defRPr sz="2000"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77777777777779E-2"/>
          <c:y val="4.0740711349532603E-2"/>
          <c:w val="0.96944444444444455"/>
          <c:h val="0.832278510330658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'[Регистрационный журнал2014.xlsx]Лист1'!$Y$24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 w="3175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dLbls>
            <c:dLbl>
              <c:idx val="6"/>
              <c:layout>
                <c:manualLayout>
                  <c:x val="0"/>
                  <c:y val="3.030303030303030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rPr>
                      <a:t>2,8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'[Регистрационный журнал2014.xlsx]Лист1'!$X$25:$X$31</c:f>
              <c:strCache>
                <c:ptCount val="7"/>
                <c:pt idx="0">
                  <c:v>Повреждений не выявлено</c:v>
                </c:pt>
                <c:pt idx="1">
                  <c:v>Без вреда</c:v>
                </c:pt>
                <c:pt idx="2">
                  <c:v>Легкий вред</c:v>
                </c:pt>
                <c:pt idx="3">
                  <c:v>Средней тяжести вред</c:v>
                </c:pt>
                <c:pt idx="4">
                  <c:v>Тяжкий вред</c:v>
                </c:pt>
                <c:pt idx="5">
                  <c:v>вопрос не решен</c:v>
                </c:pt>
                <c:pt idx="6">
                  <c:v>оценке не подлежит</c:v>
                </c:pt>
              </c:strCache>
            </c:strRef>
          </c:cat>
          <c:val>
            <c:numRef>
              <c:f>'[Регистрационный журнал2014.xlsx]Лист1'!$Y$25:$Y$31</c:f>
              <c:numCache>
                <c:formatCode>General</c:formatCode>
                <c:ptCount val="7"/>
                <c:pt idx="0">
                  <c:v>8.1</c:v>
                </c:pt>
                <c:pt idx="1">
                  <c:v>22.3</c:v>
                </c:pt>
                <c:pt idx="2">
                  <c:v>19.899999999999999</c:v>
                </c:pt>
                <c:pt idx="3">
                  <c:v>19.399999999999999</c:v>
                </c:pt>
                <c:pt idx="4">
                  <c:v>22.4</c:v>
                </c:pt>
                <c:pt idx="5">
                  <c:v>5.2</c:v>
                </c:pt>
                <c:pt idx="6">
                  <c:v>2.8</c:v>
                </c:pt>
              </c:numCache>
            </c:numRef>
          </c:val>
        </c:ser>
        <c:ser>
          <c:idx val="1"/>
          <c:order val="1"/>
          <c:tx>
            <c:strRef>
              <c:f>'[Регистрационный журнал2014.xlsx]Лист1'!$Z$24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B0F0"/>
            </a:solidFill>
            <a:ln w="3175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dLbls>
            <c:dLbl>
              <c:idx val="6"/>
              <c:layout>
                <c:manualLayout>
                  <c:x val="4.9068460192475939E-2"/>
                  <c:y val="3.3692572832341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'[Регистрационный журнал2014.xlsx]Лист1'!$X$25:$X$31</c:f>
              <c:strCache>
                <c:ptCount val="7"/>
                <c:pt idx="0">
                  <c:v>Повреждений не выявлено</c:v>
                </c:pt>
                <c:pt idx="1">
                  <c:v>Без вреда</c:v>
                </c:pt>
                <c:pt idx="2">
                  <c:v>Легкий вред</c:v>
                </c:pt>
                <c:pt idx="3">
                  <c:v>Средней тяжести вред</c:v>
                </c:pt>
                <c:pt idx="4">
                  <c:v>Тяжкий вред</c:v>
                </c:pt>
                <c:pt idx="5">
                  <c:v>вопрос не решен</c:v>
                </c:pt>
                <c:pt idx="6">
                  <c:v>оценке не подлежит</c:v>
                </c:pt>
              </c:strCache>
            </c:strRef>
          </c:cat>
          <c:val>
            <c:numRef>
              <c:f>'[Регистрационный журнал2014.xlsx]Лист1'!$Z$25:$Z$31</c:f>
              <c:numCache>
                <c:formatCode>General</c:formatCode>
                <c:ptCount val="7"/>
                <c:pt idx="0">
                  <c:v>8.4</c:v>
                </c:pt>
                <c:pt idx="1">
                  <c:v>24.6</c:v>
                </c:pt>
                <c:pt idx="2">
                  <c:v>21.4</c:v>
                </c:pt>
                <c:pt idx="3">
                  <c:v>17.3</c:v>
                </c:pt>
                <c:pt idx="4">
                  <c:v>18.399999999999999</c:v>
                </c:pt>
                <c:pt idx="5">
                  <c:v>8</c:v>
                </c:pt>
                <c:pt idx="6">
                  <c:v>1.9000000000000001</c:v>
                </c:pt>
              </c:numCache>
            </c:numRef>
          </c:val>
        </c:ser>
        <c:ser>
          <c:idx val="2"/>
          <c:order val="2"/>
          <c:tx>
            <c:strRef>
              <c:f>'[Регистрационный журнал2014.xlsx]Лист1'!$AA$24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lt1"/>
            </a:solidFill>
            <a:ln w="3175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dLbls>
            <c:dLbl>
              <c:idx val="6"/>
              <c:layout>
                <c:manualLayout>
                  <c:x val="0"/>
                  <c:y val="-3.7878787878787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'[Регистрационный журнал2014.xlsx]Лист1'!$X$25:$X$31</c:f>
              <c:strCache>
                <c:ptCount val="7"/>
                <c:pt idx="0">
                  <c:v>Повреждений не выявлено</c:v>
                </c:pt>
                <c:pt idx="1">
                  <c:v>Без вреда</c:v>
                </c:pt>
                <c:pt idx="2">
                  <c:v>Легкий вред</c:v>
                </c:pt>
                <c:pt idx="3">
                  <c:v>Средней тяжести вред</c:v>
                </c:pt>
                <c:pt idx="4">
                  <c:v>Тяжкий вред</c:v>
                </c:pt>
                <c:pt idx="5">
                  <c:v>вопрос не решен</c:v>
                </c:pt>
                <c:pt idx="6">
                  <c:v>оценке не подлежит</c:v>
                </c:pt>
              </c:strCache>
            </c:strRef>
          </c:cat>
          <c:val>
            <c:numRef>
              <c:f>'[Регистрационный журнал2014.xlsx]Лист1'!$AA$25:$AA$31</c:f>
              <c:numCache>
                <c:formatCode>General</c:formatCode>
                <c:ptCount val="7"/>
                <c:pt idx="0">
                  <c:v>12.1</c:v>
                </c:pt>
                <c:pt idx="1">
                  <c:v>24.1</c:v>
                </c:pt>
                <c:pt idx="2">
                  <c:v>19.3</c:v>
                </c:pt>
                <c:pt idx="3">
                  <c:v>16.5</c:v>
                </c:pt>
                <c:pt idx="4">
                  <c:v>19.100000000000001</c:v>
                </c:pt>
                <c:pt idx="5">
                  <c:v>7.1</c:v>
                </c:pt>
                <c:pt idx="6">
                  <c:v>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0792704"/>
        <c:axId val="200876416"/>
      </c:barChart>
      <c:catAx>
        <c:axId val="2007927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00876416"/>
        <c:crosses val="autoZero"/>
        <c:auto val="1"/>
        <c:lblAlgn val="ctr"/>
        <c:lblOffset val="100"/>
        <c:noMultiLvlLbl val="0"/>
      </c:catAx>
      <c:valAx>
        <c:axId val="200876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079270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6453127734033247"/>
          <c:y val="4.0375672544320479E-2"/>
          <c:w val="0.51183245844269454"/>
          <c:h val="0.17375633405502985"/>
        </c:manualLayout>
      </c:layout>
      <c:overlay val="0"/>
      <c:txPr>
        <a:bodyPr/>
        <a:lstStyle/>
        <a:p>
          <a:pPr>
            <a:defRPr sz="20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8255398016131939E-2"/>
          <c:y val="7.898164580797256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внутрисалонной травмы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0000"/>
                      <a:satMod val="130000"/>
                    </a:schemeClr>
                  </a:gs>
                  <a:gs pos="43000">
                    <a:schemeClr val="accent2">
                      <a:tint val="44000"/>
                      <a:satMod val="165000"/>
                    </a:schemeClr>
                  </a:gs>
                  <a:gs pos="93000">
                    <a:schemeClr val="accent2">
                      <a:tint val="15000"/>
                      <a:satMod val="165000"/>
                    </a:schemeClr>
                  </a:gs>
                  <a:gs pos="100000">
                    <a:schemeClr val="accent2">
                      <a:tint val="5000"/>
                      <a:satMod val="2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chemeClr val="accent2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2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Lbls>
            <c:dLbl>
              <c:idx val="0"/>
              <c:layout>
                <c:manualLayout>
                  <c:x val="-0.21133991784540723"/>
                  <c:y val="1.6124325264337457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9876612177453129"/>
                  <c:y val="-7.93430403902785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Травма в салоне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4.37</c:v>
                </c:pt>
                <c:pt idx="1">
                  <c:v>5.63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</c:legend>
    <c:plotVisOnly val="1"/>
    <c:dispBlanksAs val="zero"/>
    <c:showDLblsOverMax val="0"/>
  </c:chart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023566378633149"/>
          <c:y val="2.67893209750891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внутрисалонной травмы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chemeClr val="accent1">
                  <a:lumMod val="50000"/>
                  <a:lumOff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Pt>
            <c:idx val="3"/>
            <c:bubble3D val="0"/>
            <c:spPr>
              <a:solidFill>
                <a:schemeClr val="accent5"/>
              </a:solidFill>
              <a:ln w="25400" cap="flat" cmpd="sng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5628442948951884"/>
                  <c:y val="-0.109998006621392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9596588132689231E-3"/>
                  <c:y val="-2.4089083984521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3347242238867821"/>
                  <c:y val="-3.076532027476984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Водитель</c:v>
                </c:pt>
                <c:pt idx="1">
                  <c:v>Пассажир переднего сидения</c:v>
                </c:pt>
                <c:pt idx="2">
                  <c:v>Пассажир заднего сидения</c:v>
                </c:pt>
                <c:pt idx="3">
                  <c:v>Место не указано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4.8</c:v>
                </c:pt>
                <c:pt idx="1">
                  <c:v>2.2000000000000002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/>
      <c:overlay val="0"/>
    </c:legend>
    <c:plotVisOnly val="1"/>
    <c:dispBlanksAs val="zero"/>
    <c:showDLblsOverMax val="0"/>
  </c:chart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Мягкие ткани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Водители</c:v>
                </c:pt>
                <c:pt idx="1">
                  <c:v>Пассажиры переднего сидения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0.52</c:v>
                </c:pt>
                <c:pt idx="1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Внутричерепная травма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Водители</c:v>
                </c:pt>
                <c:pt idx="1">
                  <c:v>Пассажиры переднего сидения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0.2</c:v>
                </c:pt>
                <c:pt idx="1">
                  <c:v>0.27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Переломы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Водители</c:v>
                </c:pt>
                <c:pt idx="1">
                  <c:v>Пассажиры переднего сидения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5.3000000000000005E-2</c:v>
                </c:pt>
                <c:pt idx="1">
                  <c:v>6.0000000000000005E-2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996160"/>
        <c:axId val="241997696"/>
        <c:axId val="0"/>
      </c:bar3DChart>
      <c:catAx>
        <c:axId val="241996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1997696"/>
        <c:crosses val="autoZero"/>
        <c:auto val="1"/>
        <c:lblAlgn val="ctr"/>
        <c:lblOffset val="100"/>
        <c:noMultiLvlLbl val="0"/>
      </c:catAx>
      <c:valAx>
        <c:axId val="241997696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199616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Пассажиры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Ребра</c:v>
                </c:pt>
                <c:pt idx="1">
                  <c:v>Позвоночник</c:v>
                </c:pt>
                <c:pt idx="2">
                  <c:v>Грудина</c:v>
                </c:pt>
                <c:pt idx="3">
                  <c:v>Лопатка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0.1</c:v>
                </c:pt>
                <c:pt idx="1">
                  <c:v>4.200000000000001E-2</c:v>
                </c:pt>
                <c:pt idx="2">
                  <c:v>4.200000000000001E-2</c:v>
                </c:pt>
                <c:pt idx="3">
                  <c:v>1.4E-2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Водители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Ребра</c:v>
                </c:pt>
                <c:pt idx="1">
                  <c:v>Позвоночник</c:v>
                </c:pt>
                <c:pt idx="2">
                  <c:v>Грудина</c:v>
                </c:pt>
                <c:pt idx="3">
                  <c:v>Лопатка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7.8000000000000014E-2</c:v>
                </c:pt>
                <c:pt idx="1">
                  <c:v>9.0000000000000028E-3</c:v>
                </c:pt>
                <c:pt idx="2">
                  <c:v>2.8000000000000001E-2</c:v>
                </c:pt>
                <c:pt idx="3">
                  <c:v>6.000000000000001E-3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180864"/>
        <c:axId val="242182400"/>
        <c:axId val="0"/>
      </c:bar3DChart>
      <c:catAx>
        <c:axId val="2421808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2182400"/>
        <c:crosses val="autoZero"/>
        <c:auto val="1"/>
        <c:lblAlgn val="ctr"/>
        <c:lblOffset val="100"/>
        <c:noMultiLvlLbl val="0"/>
      </c:catAx>
      <c:valAx>
        <c:axId val="242182400"/>
        <c:scaling>
          <c:orientation val="minMax"/>
          <c:max val="0.1"/>
          <c:min val="0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21808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28243721712081"/>
          <c:y val="4.0576417338274967E-2"/>
          <c:w val="0.82360071908274279"/>
          <c:h val="0.58718436390615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Пассажир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Ушиб легких</c:v>
                </c:pt>
                <c:pt idx="1">
                  <c:v>Гемоторакс</c:v>
                </c:pt>
                <c:pt idx="2">
                  <c:v>Пневмоторакс</c:v>
                </c:pt>
                <c:pt idx="3">
                  <c:v>Гемопневмоторакс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7.8000000000000014E-2</c:v>
                </c:pt>
                <c:pt idx="1">
                  <c:v>2.8000000000000001E-2</c:v>
                </c:pt>
                <c:pt idx="2">
                  <c:v>2.1000000000000005E-2</c:v>
                </c:pt>
                <c:pt idx="3">
                  <c:v>2.8000000000000001E-2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Водитель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Ушиб легких</c:v>
                </c:pt>
                <c:pt idx="1">
                  <c:v>Гемоторакс</c:v>
                </c:pt>
                <c:pt idx="2">
                  <c:v>Пневмоторакс</c:v>
                </c:pt>
                <c:pt idx="3">
                  <c:v>Гемопневмоторакс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4.5999999999999999E-2</c:v>
                </c:pt>
                <c:pt idx="1">
                  <c:v>1.4999999999999998E-2</c:v>
                </c:pt>
                <c:pt idx="2">
                  <c:v>6.000000000000001E-3</c:v>
                </c:pt>
                <c:pt idx="3">
                  <c:v>6.000000000000001E-3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307072"/>
        <c:axId val="242308608"/>
      </c:barChart>
      <c:catAx>
        <c:axId val="242307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2308608"/>
        <c:crosses val="autoZero"/>
        <c:auto val="1"/>
        <c:lblAlgn val="ctr"/>
        <c:lblOffset val="100"/>
        <c:noMultiLvlLbl val="0"/>
      </c:catAx>
      <c:valAx>
        <c:axId val="242308608"/>
        <c:scaling>
          <c:orientation val="minMax"/>
          <c:max val="0.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2307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8684268575633296"/>
          <c:y val="2.7569828007449129E-2"/>
          <c:w val="0.60972593222331173"/>
          <c:h val="6.2222870213625367E-2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513322367975354E-2"/>
          <c:y val="4.3610154427285858E-2"/>
          <c:w val="0.89071381409292372"/>
          <c:h val="0.783775506425211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краснодар!$C$33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краснодар!$D$32:$H$32</c:f>
              <c:strCache>
                <c:ptCount val="5"/>
                <c:pt idx="0">
                  <c:v>ДТП</c:v>
                </c:pt>
                <c:pt idx="1">
                  <c:v>погибли (ГИБДД)</c:v>
                </c:pt>
                <c:pt idx="2">
                  <c:v>погибли (Бюро СМЭ</c:v>
                </c:pt>
                <c:pt idx="3">
                  <c:v>ранены (ГИБДД)</c:v>
                </c:pt>
                <c:pt idx="4">
                  <c:v>ранены (Бюро СМЭ)</c:v>
                </c:pt>
              </c:strCache>
            </c:strRef>
          </c:cat>
          <c:val>
            <c:numRef>
              <c:f>краснодар!$D$33:$H$33</c:f>
              <c:numCache>
                <c:formatCode>General</c:formatCode>
                <c:ptCount val="5"/>
                <c:pt idx="0">
                  <c:v>1056</c:v>
                </c:pt>
                <c:pt idx="1">
                  <c:v>79</c:v>
                </c:pt>
                <c:pt idx="2">
                  <c:v>191</c:v>
                </c:pt>
                <c:pt idx="3">
                  <c:v>1255</c:v>
                </c:pt>
                <c:pt idx="4">
                  <c:v>1886</c:v>
                </c:pt>
              </c:numCache>
            </c:numRef>
          </c:val>
        </c:ser>
        <c:ser>
          <c:idx val="1"/>
          <c:order val="1"/>
          <c:tx>
            <c:strRef>
              <c:f>краснодар!$C$34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краснодар!$D$32:$H$32</c:f>
              <c:strCache>
                <c:ptCount val="5"/>
                <c:pt idx="0">
                  <c:v>ДТП</c:v>
                </c:pt>
                <c:pt idx="1">
                  <c:v>погибли (ГИБДД)</c:v>
                </c:pt>
                <c:pt idx="2">
                  <c:v>погибли (Бюро СМЭ</c:v>
                </c:pt>
                <c:pt idx="3">
                  <c:v>ранены (ГИБДД)</c:v>
                </c:pt>
                <c:pt idx="4">
                  <c:v>ранены (Бюро СМЭ)</c:v>
                </c:pt>
              </c:strCache>
            </c:strRef>
          </c:cat>
          <c:val>
            <c:numRef>
              <c:f>краснодар!$D$34:$H$34</c:f>
              <c:numCache>
                <c:formatCode>General</c:formatCode>
                <c:ptCount val="5"/>
                <c:pt idx="0">
                  <c:v>1067</c:v>
                </c:pt>
                <c:pt idx="1">
                  <c:v>75</c:v>
                </c:pt>
                <c:pt idx="2">
                  <c:v>123</c:v>
                </c:pt>
                <c:pt idx="3">
                  <c:v>1228</c:v>
                </c:pt>
                <c:pt idx="4">
                  <c:v>1866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284352"/>
        <c:axId val="197936256"/>
        <c:axId val="0"/>
      </c:bar3DChart>
      <c:catAx>
        <c:axId val="195284352"/>
        <c:scaling>
          <c:orientation val="minMax"/>
        </c:scaling>
        <c:delete val="0"/>
        <c:axPos val="b"/>
        <c:majorTickMark val="none"/>
        <c:minorTickMark val="none"/>
        <c:tickLblPos val="nextTo"/>
        <c:crossAx val="197936256"/>
        <c:crosses val="autoZero"/>
        <c:auto val="1"/>
        <c:lblAlgn val="ctr"/>
        <c:lblOffset val="100"/>
        <c:noMultiLvlLbl val="0"/>
      </c:catAx>
      <c:valAx>
        <c:axId val="1979362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52843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ru-RU" sz="2800" dirty="0"/>
              <a:t>Динамика </a:t>
            </a:r>
            <a:r>
              <a:rPr lang="ru-RU" sz="2800" dirty="0" err="1"/>
              <a:t>несмертельной</a:t>
            </a:r>
            <a:r>
              <a:rPr lang="ru-RU" sz="2800" dirty="0"/>
              <a:t> </a:t>
            </a:r>
            <a:r>
              <a:rPr lang="ru-RU" sz="2800" dirty="0" err="1"/>
              <a:t>автотравмы</a:t>
            </a:r>
            <a:r>
              <a:rPr lang="ru-RU" sz="2800" dirty="0"/>
              <a:t> </a:t>
            </a:r>
            <a:r>
              <a:rPr lang="ru-RU" sz="2800" dirty="0" smtClean="0"/>
              <a:t>     </a:t>
            </a:r>
          </a:p>
          <a:p>
            <a:pPr>
              <a:defRPr sz="2800"/>
            </a:pPr>
            <a:r>
              <a:rPr lang="ru-RU" sz="2800" dirty="0" smtClean="0"/>
              <a:t>в </a:t>
            </a:r>
            <a:r>
              <a:rPr lang="ru-RU" sz="2800" dirty="0"/>
              <a:t>городе Краснодаре</a:t>
            </a:r>
          </a:p>
        </c:rich>
      </c:tx>
      <c:layout>
        <c:manualLayout>
          <c:xMode val="edge"/>
          <c:yMode val="edge"/>
          <c:x val="0.13327417401801292"/>
          <c:y val="5.611750209572674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584951881014873"/>
          <c:y val="0.23223388743073786"/>
          <c:w val="0.58853937007874002"/>
          <c:h val="0.6144021580635754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Лист1!$C$9</c:f>
              <c:strCache>
                <c:ptCount val="1"/>
                <c:pt idx="0">
                  <c:v>Автотравма (всего)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Лист1!$D$8:$P$8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Лист1!$D$9:$P$9</c:f>
              <c:numCache>
                <c:formatCode>General</c:formatCode>
                <c:ptCount val="13"/>
                <c:pt idx="0">
                  <c:v>1026</c:v>
                </c:pt>
                <c:pt idx="1">
                  <c:v>869</c:v>
                </c:pt>
                <c:pt idx="2">
                  <c:v>1022</c:v>
                </c:pt>
                <c:pt idx="3">
                  <c:v>897</c:v>
                </c:pt>
                <c:pt idx="4">
                  <c:v>952</c:v>
                </c:pt>
                <c:pt idx="5">
                  <c:v>986</c:v>
                </c:pt>
                <c:pt idx="6">
                  <c:v>1143</c:v>
                </c:pt>
                <c:pt idx="7">
                  <c:v>1412</c:v>
                </c:pt>
                <c:pt idx="8">
                  <c:v>1474</c:v>
                </c:pt>
                <c:pt idx="9">
                  <c:v>1678</c:v>
                </c:pt>
                <c:pt idx="10">
                  <c:v>2012</c:v>
                </c:pt>
                <c:pt idx="11">
                  <c:v>2152</c:v>
                </c:pt>
                <c:pt idx="12">
                  <c:v>2115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Лист1!$C$10</c:f>
              <c:strCache>
                <c:ptCount val="1"/>
                <c:pt idx="0">
                  <c:v>автотравма (кол-во случаев)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Лист1!$D$8:$P$8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Лист1!$D$10:$P$10</c:f>
              <c:numCache>
                <c:formatCode>General</c:formatCode>
                <c:ptCount val="13"/>
                <c:pt idx="0">
                  <c:v>943</c:v>
                </c:pt>
                <c:pt idx="1">
                  <c:v>794</c:v>
                </c:pt>
                <c:pt idx="2">
                  <c:v>948</c:v>
                </c:pt>
                <c:pt idx="3">
                  <c:v>844</c:v>
                </c:pt>
                <c:pt idx="4">
                  <c:v>896</c:v>
                </c:pt>
                <c:pt idx="5">
                  <c:v>887</c:v>
                </c:pt>
                <c:pt idx="6">
                  <c:v>1002</c:v>
                </c:pt>
                <c:pt idx="7">
                  <c:v>1245</c:v>
                </c:pt>
                <c:pt idx="8">
                  <c:v>1261</c:v>
                </c:pt>
                <c:pt idx="9">
                  <c:v>1512</c:v>
                </c:pt>
                <c:pt idx="10">
                  <c:v>1792</c:v>
                </c:pt>
                <c:pt idx="11">
                  <c:v>1886</c:v>
                </c:pt>
                <c:pt idx="12">
                  <c:v>1866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954944"/>
        <c:axId val="195888256"/>
      </c:lineChart>
      <c:catAx>
        <c:axId val="19795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95888256"/>
        <c:crosses val="autoZero"/>
        <c:auto val="1"/>
        <c:lblAlgn val="ctr"/>
        <c:lblOffset val="100"/>
        <c:noMultiLvlLbl val="0"/>
      </c:catAx>
      <c:valAx>
        <c:axId val="1958882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r>
                  <a:rPr lang="ru-RU" sz="1600" b="1">
                    <a:latin typeface="Arial" pitchFamily="34" charset="0"/>
                    <a:cs typeface="Arial" pitchFamily="34" charset="0"/>
                  </a:rPr>
                  <a:t>Количество</a:t>
                </a:r>
                <a:r>
                  <a:rPr lang="ru-RU" sz="1600" b="1" baseline="0">
                    <a:latin typeface="Arial" pitchFamily="34" charset="0"/>
                    <a:cs typeface="Arial" pitchFamily="34" charset="0"/>
                  </a:rPr>
                  <a:t> случаев</a:t>
                </a:r>
                <a:endParaRPr lang="ru-RU" sz="1600" b="1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7954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7222222222223"/>
          <c:y val="0.20124662201468183"/>
          <c:w val="0.22061111111111115"/>
          <c:h val="0.5128353442262471"/>
        </c:manualLayout>
      </c:layout>
      <c:overlay val="0"/>
      <c:txPr>
        <a:bodyPr/>
        <a:lstStyle/>
        <a:p>
          <a:pPr>
            <a:defRPr sz="2000" b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Рост </a:t>
            </a:r>
            <a:r>
              <a:rPr lang="ru-RU" sz="2100" dirty="0" err="1">
                <a:latin typeface="Arial" pitchFamily="34" charset="0"/>
                <a:cs typeface="Arial" pitchFamily="34" charset="0"/>
              </a:rPr>
              <a:t>несмертельной</a:t>
            </a:r>
            <a:r>
              <a:rPr lang="ru-RU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 err="1">
                <a:latin typeface="Arial" pitchFamily="34" charset="0"/>
                <a:cs typeface="Arial" pitchFamily="34" charset="0"/>
              </a:rPr>
              <a:t>автотравмы</a:t>
            </a:r>
            <a:r>
              <a:rPr lang="ru-RU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100" baseline="0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 городе </a:t>
            </a:r>
            <a:r>
              <a:rPr lang="ru-RU" sz="2100" baseline="0" dirty="0" smtClean="0">
                <a:latin typeface="Arial" pitchFamily="34" charset="0"/>
                <a:cs typeface="Arial" pitchFamily="34" charset="0"/>
              </a:rPr>
              <a:t>Краснодаре (ГБУЗ «Бюро СМЭ»)</a:t>
            </a:r>
            <a:endParaRPr lang="ru-RU" sz="21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5784334339343384"/>
          <c:y val="2.229956569321161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Лист1!$R$4</c:f>
              <c:strCache>
                <c:ptCount val="1"/>
                <c:pt idx="0">
                  <c:v>Автотравма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Лист1!$S$2:$W$2</c:f>
              <c:numCache>
                <c:formatCode>General</c:formatCode>
                <c:ptCount val="5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  <c:pt idx="4">
                  <c:v>2016</c:v>
                </c:pt>
              </c:numCache>
            </c:numRef>
          </c:cat>
          <c:val>
            <c:numRef>
              <c:f>Лист1!$S$4:$W$4</c:f>
              <c:numCache>
                <c:formatCode>General</c:formatCode>
                <c:ptCount val="5"/>
                <c:pt idx="0">
                  <c:v>1026</c:v>
                </c:pt>
                <c:pt idx="1">
                  <c:v>897</c:v>
                </c:pt>
                <c:pt idx="2">
                  <c:v>1143</c:v>
                </c:pt>
                <c:pt idx="3">
                  <c:v>1678</c:v>
                </c:pt>
                <c:pt idx="4">
                  <c:v>2115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95929984"/>
        <c:axId val="195931520"/>
      </c:barChart>
      <c:catAx>
        <c:axId val="19592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95931520"/>
        <c:crosses val="autoZero"/>
        <c:auto val="1"/>
        <c:lblAlgn val="ctr"/>
        <c:lblOffset val="100"/>
        <c:noMultiLvlLbl val="0"/>
      </c:catAx>
      <c:valAx>
        <c:axId val="195931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r>
                  <a:rPr lang="ru-RU" sz="2000" b="1" dirty="0">
                    <a:latin typeface="Arial" pitchFamily="34" charset="0"/>
                    <a:cs typeface="Arial" pitchFamily="34" charset="0"/>
                  </a:rPr>
                  <a:t>Количество </a:t>
                </a:r>
                <a:r>
                  <a:rPr lang="ru-RU" sz="2000" b="1" dirty="0" smtClean="0">
                    <a:latin typeface="Arial" pitchFamily="34" charset="0"/>
                    <a:cs typeface="Arial" pitchFamily="34" charset="0"/>
                  </a:rPr>
                  <a:t>случаев</a:t>
                </a:r>
                <a:r>
                  <a:rPr lang="ru-RU" sz="2000" b="1" baseline="0" dirty="0" smtClean="0"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ru-RU" sz="2000" b="1" dirty="0" err="1" smtClean="0">
                    <a:latin typeface="Arial" pitchFamily="34" charset="0"/>
                    <a:cs typeface="Arial" pitchFamily="34" charset="0"/>
                  </a:rPr>
                  <a:t>отн</a:t>
                </a:r>
                <a:r>
                  <a:rPr lang="ru-RU" sz="2000" b="1" dirty="0" smtClean="0">
                    <a:latin typeface="Arial" pitchFamily="34" charset="0"/>
                    <a:cs typeface="Arial" pitchFamily="34" charset="0"/>
                  </a:rPr>
                  <a:t>.)</a:t>
                </a:r>
                <a:endParaRPr lang="ru-RU" sz="2000" b="1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9.5081951408521173E-2"/>
              <c:y val="0.247981940121983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59299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Лист1!$A$2:$A$10</c:f>
              <c:strCache>
                <c:ptCount val="9"/>
                <c:pt idx="0">
                  <c:v>0-2  </c:v>
                </c:pt>
                <c:pt idx="1">
                  <c:v>3-7</c:v>
                </c:pt>
                <c:pt idx="2">
                  <c:v>8-2 (м);           8-11 (ж) </c:v>
                </c:pt>
                <c:pt idx="3">
                  <c:v>13-6 (м);           12-15 (ж) </c:v>
                </c:pt>
                <c:pt idx="4">
                  <c:v>17 -21 (м);            16 -20  (ж) </c:v>
                </c:pt>
                <c:pt idx="5">
                  <c:v>22-35 (м);          21-35 (ж) </c:v>
                </c:pt>
                <c:pt idx="6">
                  <c:v>36-60 (м);              36-55  (ж) </c:v>
                </c:pt>
                <c:pt idx="7">
                  <c:v>61-75 (м);           56-75  (ж) </c:v>
                </c:pt>
                <c:pt idx="8">
                  <c:v>76 -90 лет      и выше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0.7</c:v>
                </c:pt>
                <c:pt idx="1">
                  <c:v>2</c:v>
                </c:pt>
                <c:pt idx="2">
                  <c:v>3.4</c:v>
                </c:pt>
                <c:pt idx="3">
                  <c:v>2</c:v>
                </c:pt>
                <c:pt idx="4">
                  <c:v>13.4</c:v>
                </c:pt>
                <c:pt idx="5">
                  <c:v>45.2</c:v>
                </c:pt>
                <c:pt idx="6">
                  <c:v>27.4</c:v>
                </c:pt>
                <c:pt idx="7">
                  <c:v>4.7</c:v>
                </c:pt>
                <c:pt idx="8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Лист1!$A$2:$A$10</c:f>
              <c:strCache>
                <c:ptCount val="9"/>
                <c:pt idx="0">
                  <c:v>0-2  </c:v>
                </c:pt>
                <c:pt idx="1">
                  <c:v>3-7</c:v>
                </c:pt>
                <c:pt idx="2">
                  <c:v>8-2 (м);           8-11 (ж) </c:v>
                </c:pt>
                <c:pt idx="3">
                  <c:v>13-6 (м);           12-15 (ж) </c:v>
                </c:pt>
                <c:pt idx="4">
                  <c:v>17 -21 (м);            16 -20  (ж) </c:v>
                </c:pt>
                <c:pt idx="5">
                  <c:v>22-35 (м);          21-35 (ж) </c:v>
                </c:pt>
                <c:pt idx="6">
                  <c:v>36-60 (м);              36-55  (ж) </c:v>
                </c:pt>
                <c:pt idx="7">
                  <c:v>61-75 (м);           56-75  (ж) </c:v>
                </c:pt>
                <c:pt idx="8">
                  <c:v>76 -90 лет      и выше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0.5</c:v>
                </c:pt>
                <c:pt idx="1">
                  <c:v>1.2</c:v>
                </c:pt>
                <c:pt idx="2">
                  <c:v>1.5</c:v>
                </c:pt>
                <c:pt idx="3">
                  <c:v>2.5</c:v>
                </c:pt>
                <c:pt idx="4">
                  <c:v>11.5</c:v>
                </c:pt>
                <c:pt idx="5">
                  <c:v>39.5</c:v>
                </c:pt>
                <c:pt idx="6">
                  <c:v>23</c:v>
                </c:pt>
                <c:pt idx="7">
                  <c:v>15.5</c:v>
                </c:pt>
                <c:pt idx="8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981888"/>
        <c:axId val="198991872"/>
      </c:barChart>
      <c:catAx>
        <c:axId val="1989818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8991872"/>
        <c:crosses val="autoZero"/>
        <c:auto val="1"/>
        <c:lblAlgn val="ctr"/>
        <c:lblOffset val="100"/>
        <c:noMultiLvlLbl val="0"/>
      </c:catAx>
      <c:valAx>
        <c:axId val="1989918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8981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17"/>
            <c:spPr>
              <a:gradFill rotWithShape="1">
                <a:gsLst>
                  <a:gs pos="0">
                    <a:schemeClr val="accent1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1">
                      <a:tint val="86000"/>
                      <a:satMod val="115000"/>
                    </a:schemeClr>
                  </a:gs>
                  <a:gs pos="100000">
                    <a:schemeClr val="accent1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hemeClr val="accent1">
                    <a:shade val="9000"/>
                    <a:satMod val="105000"/>
                    <a:alpha val="48000"/>
                  </a:schemeClr>
                </a:outerShdw>
              </a:effectLst>
              <a:scene3d>
                <a:camera prst="orthographicFront" fov="0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38100" dir="5400000" algn="ctr" rotWithShape="0">
                  <a:schemeClr val="accent1">
                    <a:shade val="9000"/>
                    <a:satMod val="105000"/>
                    <a:alpha val="48000"/>
                  </a:schemeClr>
                </a:outerShdw>
              </a:effectLst>
              <a:scene3d>
                <a:camera prst="orthographicFront" fov="0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</c:dPt>
          <c:dLbls>
            <c:dLbl>
              <c:idx val="0"/>
              <c:layout>
                <c:manualLayout>
                  <c:x val="-0.17293392634052893"/>
                  <c:y val="-1.664678278851507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580436599656098"/>
                  <c:y val="-2.313210848643919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PowerPoint]Лист1'!$A$60:$A$61</c:f>
              <c:strCache>
                <c:ptCount val="2"/>
                <c:pt idx="0">
                  <c:v>муж.</c:v>
                </c:pt>
                <c:pt idx="1">
                  <c:v>жен.</c:v>
                </c:pt>
              </c:strCache>
            </c:strRef>
          </c:cat>
          <c:val>
            <c:numRef>
              <c:f>'[Диаграмма в Microsoft PowerPoint]Лист1'!$B$60:$B$61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715873500911911"/>
          <c:y val="6.6425952277219188E-2"/>
          <c:w val="0.51651998056777748"/>
          <c:h val="0.838339399346867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12</a:t>
                    </a:r>
                    <a:r>
                      <a:rPr lang="ru-RU" sz="2000" smtClean="0"/>
                      <a:t>,</a:t>
                    </a:r>
                    <a:r>
                      <a:rPr lang="en-US" sz="2000" smtClean="0"/>
                      <a:t>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28</a:t>
                    </a:r>
                    <a:r>
                      <a:rPr lang="ru-RU" sz="2000" smtClean="0"/>
                      <a:t>,</a:t>
                    </a:r>
                    <a:r>
                      <a:rPr lang="en-US" sz="2000" smtClean="0"/>
                      <a:t>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14</a:t>
                    </a:r>
                    <a:r>
                      <a:rPr lang="ru-RU" sz="2000" smtClean="0"/>
                      <a:t>,</a:t>
                    </a:r>
                    <a:r>
                      <a:rPr lang="en-US" sz="200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 dirty="0"/>
                      <a:t>44,4</a:t>
                    </a:r>
                    <a:r>
                      <a:rPr lang="ru-RU" sz="2000" dirty="0"/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0%" sourceLinked="0"/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в рамках административного расследования (после личного обращения)</c:v>
                </c:pt>
                <c:pt idx="2">
                  <c:v>в рамках административного расследования (после проведенной экспертизы)</c:v>
                </c:pt>
                <c:pt idx="3">
                  <c:v>в рамках уголовного расследования (после проведенной экспертизы в рамках административного расследования)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12.9</c:v>
                </c:pt>
                <c:pt idx="1">
                  <c:v>28.1</c:v>
                </c:pt>
                <c:pt idx="2">
                  <c:v>14.6</c:v>
                </c:pt>
                <c:pt idx="3">
                  <c:v>44.4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в рамках административного расследования (после личного обращения)</c:v>
                </c:pt>
                <c:pt idx="2">
                  <c:v>в рамках административного расследования (после проведенной экспертизы)</c:v>
                </c:pt>
                <c:pt idx="3">
                  <c:v>в рамках уголовного расследования (после проведенной экспертизы в рамках административного расследования)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209536"/>
        <c:axId val="242211456"/>
      </c:barChart>
      <c:catAx>
        <c:axId val="242209536"/>
        <c:scaling>
          <c:orientation val="minMax"/>
        </c:scaling>
        <c:delete val="0"/>
        <c:axPos val="l"/>
        <c:majorTickMark val="out"/>
        <c:minorTickMark val="none"/>
        <c:tickLblPos val="nextTo"/>
        <c:crossAx val="242211456"/>
        <c:crosses val="autoZero"/>
        <c:auto val="1"/>
        <c:lblAlgn val="ctr"/>
        <c:lblOffset val="100"/>
        <c:noMultiLvlLbl val="0"/>
      </c:catAx>
      <c:valAx>
        <c:axId val="2422114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42209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37756391562167E-2"/>
          <c:y val="4.0325444926080499E-2"/>
          <c:w val="0.8843548896665695"/>
          <c:h val="0.823255237516793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Лист2!$AG$7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cat>
            <c:strRef>
              <c:f>Лист2!$AF$8:$AF$12</c:f>
              <c:strCache>
                <c:ptCount val="5"/>
                <c:pt idx="0">
                  <c:v>1 - плечевой кости</c:v>
                </c:pt>
                <c:pt idx="1">
                  <c:v>2 - костей предплечья</c:v>
                </c:pt>
                <c:pt idx="2">
                  <c:v>3 - кисти</c:v>
                </c:pt>
                <c:pt idx="3">
                  <c:v>4 - ключицы</c:v>
                </c:pt>
                <c:pt idx="4">
                  <c:v>5 - лопатки</c:v>
                </c:pt>
              </c:strCache>
            </c:strRef>
          </c:cat>
          <c:val>
            <c:numRef>
              <c:f>Лист2!$AG$8:$AG$12</c:f>
              <c:numCache>
                <c:formatCode>0.0</c:formatCode>
                <c:ptCount val="5"/>
                <c:pt idx="0">
                  <c:v>33.04</c:v>
                </c:pt>
                <c:pt idx="1">
                  <c:v>25</c:v>
                </c:pt>
                <c:pt idx="2">
                  <c:v>15.18</c:v>
                </c:pt>
                <c:pt idx="3">
                  <c:v>24.11</c:v>
                </c:pt>
                <c:pt idx="4">
                  <c:v>2.68</c:v>
                </c:pt>
              </c:numCache>
            </c:numRef>
          </c:val>
        </c:ser>
        <c:ser>
          <c:idx val="1"/>
          <c:order val="1"/>
          <c:tx>
            <c:strRef>
              <c:f>Лист2!$AH$7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Лист2!$AF$8:$AF$12</c:f>
              <c:strCache>
                <c:ptCount val="5"/>
                <c:pt idx="0">
                  <c:v>1 - плечевой кости</c:v>
                </c:pt>
                <c:pt idx="1">
                  <c:v>2 - костей предплечья</c:v>
                </c:pt>
                <c:pt idx="2">
                  <c:v>3 - кисти</c:v>
                </c:pt>
                <c:pt idx="3">
                  <c:v>4 - ключицы</c:v>
                </c:pt>
                <c:pt idx="4">
                  <c:v>5 - лопатки</c:v>
                </c:pt>
              </c:strCache>
            </c:strRef>
          </c:cat>
          <c:val>
            <c:numRef>
              <c:f>Лист2!$AH$8:$AH$12</c:f>
              <c:numCache>
                <c:formatCode>0.0</c:formatCode>
                <c:ptCount val="5"/>
                <c:pt idx="0">
                  <c:v>24.29</c:v>
                </c:pt>
                <c:pt idx="1">
                  <c:v>39.29</c:v>
                </c:pt>
                <c:pt idx="2">
                  <c:v>15.71</c:v>
                </c:pt>
                <c:pt idx="3">
                  <c:v>18.57</c:v>
                </c:pt>
                <c:pt idx="4">
                  <c:v>2.14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069696"/>
        <c:axId val="199071232"/>
        <c:axId val="0"/>
      </c:bar3DChart>
      <c:catAx>
        <c:axId val="1990696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9071232"/>
        <c:crosses val="autoZero"/>
        <c:auto val="1"/>
        <c:lblAlgn val="ctr"/>
        <c:lblOffset val="100"/>
        <c:noMultiLvlLbl val="0"/>
      </c:catAx>
      <c:valAx>
        <c:axId val="19907123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9069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10005346553898"/>
          <c:y val="7.8671364915363834E-2"/>
          <c:w val="0.10420858850976961"/>
          <c:h val="0.15404936897374311"/>
        </c:manualLayout>
      </c:layout>
      <c:overlay val="0"/>
      <c:txPr>
        <a:bodyPr/>
        <a:lstStyle/>
        <a:p>
          <a:pPr>
            <a:defRPr sz="1800">
              <a:latin typeface="Arial Rounded MT Bold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025331468393347E-2"/>
          <c:y val="3.8291877551788367E-2"/>
          <c:w val="0.89677488351246826"/>
          <c:h val="0.82087668629701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Лист2!$AG$20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c:spPr>
          <c:invertIfNegative val="0"/>
          <c:cat>
            <c:strRef>
              <c:f>Лист2!$AF$21:$AF$24</c:f>
              <c:strCache>
                <c:ptCount val="4"/>
                <c:pt idx="0">
                  <c:v>1 - бедренной кости</c:v>
                </c:pt>
                <c:pt idx="1">
                  <c:v>2 - надколенника</c:v>
                </c:pt>
                <c:pt idx="2">
                  <c:v>2 - костей голени</c:v>
                </c:pt>
                <c:pt idx="3">
                  <c:v>4 - стопы</c:v>
                </c:pt>
              </c:strCache>
            </c:strRef>
          </c:cat>
          <c:val>
            <c:numRef>
              <c:f>Лист2!$AG$21:$AG$24</c:f>
              <c:numCache>
                <c:formatCode>0.0</c:formatCode>
                <c:ptCount val="4"/>
                <c:pt idx="0">
                  <c:v>22.5</c:v>
                </c:pt>
                <c:pt idx="1">
                  <c:v>5.4</c:v>
                </c:pt>
                <c:pt idx="2">
                  <c:v>58.2</c:v>
                </c:pt>
                <c:pt idx="3">
                  <c:v>14.9</c:v>
                </c:pt>
              </c:numCache>
            </c:numRef>
          </c:val>
        </c:ser>
        <c:ser>
          <c:idx val="1"/>
          <c:order val="1"/>
          <c:tx>
            <c:strRef>
              <c:f>Лист2!$AH$20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Лист2!$AF$21:$AF$24</c:f>
              <c:strCache>
                <c:ptCount val="4"/>
                <c:pt idx="0">
                  <c:v>1 - бедренной кости</c:v>
                </c:pt>
                <c:pt idx="1">
                  <c:v>2 - надколенника</c:v>
                </c:pt>
                <c:pt idx="2">
                  <c:v>2 - костей голени</c:v>
                </c:pt>
                <c:pt idx="3">
                  <c:v>4 - стопы</c:v>
                </c:pt>
              </c:strCache>
            </c:strRef>
          </c:cat>
          <c:val>
            <c:numRef>
              <c:f>Лист2!$AH$21:$AH$24</c:f>
              <c:numCache>
                <c:formatCode>0.0</c:formatCode>
                <c:ptCount val="4"/>
                <c:pt idx="0">
                  <c:v>35.799999999999997</c:v>
                </c:pt>
                <c:pt idx="1">
                  <c:v>4.5999999999999996</c:v>
                </c:pt>
                <c:pt idx="2">
                  <c:v>49.4</c:v>
                </c:pt>
                <c:pt idx="3">
                  <c:v>10.199999999999999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097344"/>
        <c:axId val="199123712"/>
        <c:axId val="0"/>
      </c:bar3DChart>
      <c:catAx>
        <c:axId val="199097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9123712"/>
        <c:crosses val="autoZero"/>
        <c:auto val="1"/>
        <c:lblAlgn val="ctr"/>
        <c:lblOffset val="100"/>
        <c:noMultiLvlLbl val="0"/>
      </c:catAx>
      <c:valAx>
        <c:axId val="19912371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9097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204237041088501"/>
          <c:y val="0.17234990310259835"/>
          <c:w val="0.13519758488373088"/>
          <c:h val="0.23414927844362074"/>
        </c:manualLayout>
      </c:layout>
      <c:overlay val="0"/>
      <c:txPr>
        <a:bodyPr/>
        <a:lstStyle/>
        <a:p>
          <a:pPr>
            <a:defRPr sz="18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F16CD-7F75-49DB-8182-06A0CF9966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317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28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99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1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91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263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8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912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47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48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18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1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41460-32CF-4F70-A69D-F2F70FC62D2E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E9A3-8529-4ACE-9F41-50E9B506B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g.ru/gazeta/rg/2008/11/28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bzIP-ftrWc.jpg"/>
          <p:cNvPicPr>
            <a:picLocks noChangeAspect="1"/>
          </p:cNvPicPr>
          <p:nvPr/>
        </p:nvPicPr>
        <p:blipFill>
          <a:blip r:embed="rId2" cstate="print">
            <a:lum bright="-17000" contrast="-8000"/>
          </a:blip>
          <a:stretch>
            <a:fillRect/>
          </a:stretch>
        </p:blipFill>
        <p:spPr>
          <a:xfrm>
            <a:off x="214282" y="1214422"/>
            <a:ext cx="2000233" cy="232031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3714752"/>
            <a:ext cx="4393058" cy="228601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Докладчик ассистент кафедры судебной медицины</a:t>
            </a:r>
          </a:p>
          <a:p>
            <a:r>
              <a:rPr lang="ru-RU" i="1" dirty="0" smtClean="0">
                <a:solidFill>
                  <a:schemeClr val="tx1"/>
                </a:solidFill>
              </a:rPr>
              <a:t>Ануприенко Сергей Анатольевич</a:t>
            </a:r>
          </a:p>
          <a:p>
            <a:endParaRPr lang="ru-RU" i="1" dirty="0" smtClean="0">
              <a:solidFill>
                <a:srgbClr val="FFC000"/>
              </a:solidFill>
            </a:endParaRPr>
          </a:p>
          <a:p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1500174"/>
            <a:ext cx="7715272" cy="1571636"/>
          </a:xfrm>
        </p:spPr>
        <p:txBody>
          <a:bodyPr>
            <a:noAutofit/>
          </a:bodyPr>
          <a:lstStyle/>
          <a:p>
            <a:r>
              <a:rPr lang="ru-RU" sz="3600" dirty="0" smtClean="0"/>
              <a:t> Судебно-медицинский анализ </a:t>
            </a:r>
            <a:r>
              <a:rPr lang="ru-RU" sz="3600" dirty="0" err="1" smtClean="0"/>
              <a:t>несмертельной</a:t>
            </a:r>
            <a:r>
              <a:rPr lang="ru-RU" sz="3600" dirty="0" smtClean="0"/>
              <a:t> </a:t>
            </a:r>
            <a:r>
              <a:rPr lang="ru-RU" sz="3600" dirty="0" err="1" smtClean="0"/>
              <a:t>автотравмы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в городе Краснодаре</a:t>
            </a:r>
            <a:endParaRPr lang="ru-RU" sz="36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3400" y="357166"/>
            <a:ext cx="8253442" cy="78581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i="1" dirty="0" smtClean="0">
                <a:solidFill>
                  <a:srgbClr val="FFC000"/>
                </a:solidFill>
              </a:rPr>
              <a:t>ФГБОУ ВО </a:t>
            </a:r>
            <a:r>
              <a:rPr lang="ru-RU" sz="3600" b="1" i="1" dirty="0" err="1" smtClean="0">
                <a:solidFill>
                  <a:srgbClr val="FFC000"/>
                </a:solidFill>
              </a:rPr>
              <a:t>КубГМУ</a:t>
            </a:r>
            <a:r>
              <a:rPr lang="ru-RU" sz="3600" b="1" i="1" dirty="0" smtClean="0">
                <a:solidFill>
                  <a:srgbClr val="FFC000"/>
                </a:solidFill>
              </a:rPr>
              <a:t> Минздрава России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428860" y="6000768"/>
            <a:ext cx="3607934" cy="609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Краснодар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ru-RU" sz="26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29" name="Picture 1" descr="C:\Users\AnuprienkoSA\Desktop\2410_690x4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714752"/>
            <a:ext cx="3429024" cy="22860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792678"/>
              </p:ext>
            </p:extLst>
          </p:nvPr>
        </p:nvGraphicFramePr>
        <p:xfrm>
          <a:off x="107504" y="1340768"/>
          <a:ext cx="8856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704088"/>
            <a:ext cx="7571184" cy="5646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Показатели ДТТ в г. Краснодаре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71420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/>
              <a:t>Из Правил </a:t>
            </a:r>
            <a:r>
              <a:rPr lang="ru-RU" sz="2600" b="1" dirty="0"/>
              <a:t>учета дорожно-транспортных </a:t>
            </a:r>
            <a:r>
              <a:rPr lang="ru-RU" sz="2600" b="1" dirty="0" smtClean="0"/>
              <a:t>происшествий</a:t>
            </a:r>
            <a:br>
              <a:rPr lang="ru-RU" sz="2600" b="1" dirty="0" smtClean="0"/>
            </a:br>
            <a:r>
              <a:rPr lang="ru-RU" sz="1800" b="1" dirty="0" smtClean="0"/>
              <a:t>(Постановление </a:t>
            </a:r>
            <a:r>
              <a:rPr lang="ru-RU" sz="1800" b="1" dirty="0"/>
              <a:t>Правительства РФ от 29 июня 1995 г. N </a:t>
            </a:r>
            <a:r>
              <a:rPr lang="ru-RU" sz="1800" b="1" dirty="0" smtClean="0"/>
              <a:t>647 с изм. от</a:t>
            </a:r>
            <a:r>
              <a:rPr lang="ru-RU" sz="1800" dirty="0"/>
              <a:t> </a:t>
            </a:r>
            <a:r>
              <a:rPr lang="ru-RU" sz="1800" b="1" dirty="0"/>
              <a:t>4 сентября 2012 г</a:t>
            </a:r>
            <a:r>
              <a:rPr lang="ru-RU" sz="1800" b="1" dirty="0" smtClean="0"/>
              <a:t>.)</a:t>
            </a:r>
            <a:br>
              <a:rPr lang="ru-RU" sz="1800" b="1" dirty="0" smtClean="0"/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раздел. Общие положения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ru-RU" sz="2000" b="1" dirty="0" smtClean="0"/>
              <a:t>п.2</a:t>
            </a:r>
            <a:r>
              <a:rPr lang="ru-RU" sz="2000" b="1" dirty="0"/>
              <a:t>. Основные понятия и термины, используемые в настоящих Правилах: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568952" cy="43924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Georgia" pitchFamily="18" charset="0"/>
              </a:rPr>
              <a:t>"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дорожно-транспортное происшествие</a:t>
            </a:r>
            <a:r>
              <a:rPr lang="ru-RU" dirty="0" smtClean="0">
                <a:latin typeface="Georgia" pitchFamily="18" charset="0"/>
              </a:rPr>
              <a:t>« (ДТП) </a:t>
            </a:r>
            <a:r>
              <a:rPr lang="ru-RU" sz="2400" dirty="0">
                <a:latin typeface="Georgia" pitchFamily="18" charset="0"/>
              </a:rPr>
              <a:t>- событие, возникшее в процессе движения по дороге транспортного средства и с его участием, при котором </a:t>
            </a:r>
            <a:r>
              <a:rPr lang="ru-RU" sz="2400" b="1" dirty="0">
                <a:latin typeface="Georgia" pitchFamily="18" charset="0"/>
              </a:rPr>
              <a:t>погибли или ранены люди</a:t>
            </a:r>
            <a:r>
              <a:rPr lang="ru-RU" sz="2400" dirty="0">
                <a:latin typeface="Georgia" pitchFamily="18" charset="0"/>
              </a:rPr>
              <a:t>, повреждены транспортные средства, груз, сооружения</a:t>
            </a:r>
            <a:r>
              <a:rPr lang="ru-RU" sz="2400" dirty="0" smtClean="0">
                <a:latin typeface="Georgia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"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погибший" </a:t>
            </a:r>
            <a:r>
              <a:rPr lang="ru-RU" sz="2400" dirty="0">
                <a:latin typeface="Georgia" pitchFamily="18" charset="0"/>
              </a:rPr>
              <a:t>- лицо, погибшее </a:t>
            </a:r>
            <a:r>
              <a:rPr lang="ru-RU" sz="2400" b="1" dirty="0">
                <a:latin typeface="Georgia" pitchFamily="18" charset="0"/>
              </a:rPr>
              <a:t>на месте </a:t>
            </a:r>
            <a:r>
              <a:rPr lang="ru-RU" sz="2400" dirty="0" smtClean="0">
                <a:latin typeface="Georgia" pitchFamily="18" charset="0"/>
              </a:rPr>
              <a:t>ДТП, </a:t>
            </a:r>
            <a:r>
              <a:rPr lang="ru-RU" sz="2400" dirty="0">
                <a:latin typeface="Georgia" pitchFamily="18" charset="0"/>
              </a:rPr>
              <a:t>либо умершее от его последствий </a:t>
            </a:r>
            <a:r>
              <a:rPr lang="ru-RU" sz="2400" b="1" dirty="0">
                <a:latin typeface="Georgia" pitchFamily="18" charset="0"/>
              </a:rPr>
              <a:t>в течение 30 последующих суток</a:t>
            </a:r>
            <a:r>
              <a:rPr lang="ru-RU" sz="2400" dirty="0">
                <a:latin typeface="Georgia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"раненый" </a:t>
            </a:r>
            <a:r>
              <a:rPr lang="ru-RU" sz="2400" dirty="0">
                <a:latin typeface="Georgia" pitchFamily="18" charset="0"/>
              </a:rPr>
              <a:t>- лицо, получившее в </a:t>
            </a:r>
            <a:r>
              <a:rPr lang="ru-RU" sz="2400" dirty="0" smtClean="0">
                <a:latin typeface="Georgia" pitchFamily="18" charset="0"/>
              </a:rPr>
              <a:t>ДТП </a:t>
            </a:r>
            <a:r>
              <a:rPr lang="ru-RU" sz="2400" dirty="0">
                <a:latin typeface="Georgia" pitchFamily="18" charset="0"/>
              </a:rPr>
              <a:t>телесные повреждения, обусловившие его госпитализацию </a:t>
            </a:r>
            <a:r>
              <a:rPr lang="ru-RU" sz="2400" b="1" u="sng" dirty="0">
                <a:latin typeface="Georgia" pitchFamily="18" charset="0"/>
              </a:rPr>
              <a:t>на срок не менее одних </a:t>
            </a:r>
            <a:r>
              <a:rPr lang="ru-RU" sz="2400" b="1" u="sng" dirty="0" smtClean="0">
                <a:latin typeface="Georgia" pitchFamily="18" charset="0"/>
              </a:rPr>
              <a:t>суток, </a:t>
            </a:r>
            <a:r>
              <a:rPr lang="ru-RU" sz="2400" b="1" u="sng" dirty="0">
                <a:latin typeface="Georgia" pitchFamily="18" charset="0"/>
              </a:rPr>
              <a:t>либо необходимость амбулаторного лечения</a:t>
            </a:r>
            <a:r>
              <a:rPr lang="ru-RU" sz="2400" dirty="0">
                <a:latin typeface="Georgia" pitchFamily="18" charset="0"/>
              </a:rPr>
              <a:t>.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56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8"/>
    </mc:Choice>
    <mc:Fallback xmlns="">
      <p:transition spd="slow" advTm="1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32856"/>
            <a:ext cx="8928992" cy="446449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Мед.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организации обязаны </a:t>
            </a:r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немедленно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сообщить в органы внутренних дел по месту своего нахождения: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- о </a:t>
            </a:r>
            <a:r>
              <a:rPr lang="ru-RU" sz="32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раненых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ДТП,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обратившихся или доставленных для оказания медицинской помощи, а также о доставленных </a:t>
            </a:r>
            <a:r>
              <a:rPr lang="ru-RU" sz="32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погибших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ДТП;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- о </a:t>
            </a:r>
            <a:r>
              <a:rPr lang="ru-RU" sz="32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раненых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ДТП,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направл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-х.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в другие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мед.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организации.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26. Медицинские организации в срок, не превышающий </a:t>
            </a:r>
            <a:r>
              <a:rPr lang="ru-RU" sz="32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одни сутки</a:t>
            </a:r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обязаны сообщить в органы внутренних дел по месту своего нахождения сведения о </a:t>
            </a:r>
            <a:r>
              <a:rPr lang="ru-RU" sz="32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раненых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скончавшихся в течение </a:t>
            </a:r>
            <a:r>
              <a:rPr lang="ru-RU" sz="32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 суток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ДТП.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42493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chemeClr val="tx1"/>
                </a:solidFill>
              </a:rPr>
              <a:t>Учет </a:t>
            </a:r>
            <a:r>
              <a:rPr lang="ru-RU" sz="3100" b="1" dirty="0">
                <a:solidFill>
                  <a:schemeClr val="tx1"/>
                </a:solidFill>
              </a:rPr>
              <a:t>погибших и раненых в дорожно-транспортных происшествиях в медицинских </a:t>
            </a:r>
            <a:r>
              <a:rPr lang="ru-RU" sz="3100" b="1" dirty="0" smtClean="0">
                <a:solidFill>
                  <a:schemeClr val="tx1"/>
                </a:solidFill>
              </a:rPr>
              <a:t>организациях</a:t>
            </a:r>
            <a:r>
              <a:rPr lang="ru-RU" sz="3100" dirty="0" smtClean="0">
                <a:solidFill>
                  <a:schemeClr val="tx1"/>
                </a:solidFill>
              </a:rPr>
              <a:t/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(</a:t>
            </a:r>
            <a:r>
              <a:rPr lang="en-US" sz="2200" b="1" dirty="0" smtClean="0">
                <a:solidFill>
                  <a:schemeClr val="tx1"/>
                </a:solidFill>
              </a:rPr>
              <a:t>V </a:t>
            </a:r>
            <a:r>
              <a:rPr lang="ru-RU" sz="2200" b="1" dirty="0" smtClean="0">
                <a:solidFill>
                  <a:schemeClr val="tx1"/>
                </a:solidFill>
              </a:rPr>
              <a:t>раздел.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Учет погибших и раненых в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ДТП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медицинских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организациях)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9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4"/>
    </mc:Choice>
    <mc:Fallback xmlns="">
      <p:transition spd="slow" advTm="433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15224"/>
            <a:ext cx="8928992" cy="5342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28 ноября 2008 г.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  <a:hlinkClick r:id="rId2"/>
              </a:rPr>
              <a:t>Российская газета - Федеральный выпуск №4802 (0)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Постановление Правительства Российской Федерации от 19 ноября 2008 г. N 859 г.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Москва</a:t>
            </a:r>
          </a:p>
          <a:p>
            <a:pPr marL="0" indent="0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"О внесении изменений в Правила учета дорожно-транспортных происшествий" 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Правительство Российской Федерации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постановляет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1. Утвердить изменения, которые вносятся в Правила учета дорожно-транспортных происшествий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утвержденные постановлением Правительства Российской Федерации от 29 июня 1995 г. N 647 (Собрание законодательства Российской Федерации, 1995, N 28, ст. 2681; 1998, N 32, ст. 3910; 2005, N 7, ст. 560).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2. Министерству внутренних дел Российской Федерации: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обеспечить в 2009 году учет дорожно-транспортных происшествий и сведений о раненых, скончавшихся в течение 7 и в течение 30 суток от их последствий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давать совместно с Министерством здравоохранения и социального развития Российской Федерации необходимые разъяснения по вопросам, связанным с применением настоящего постановления.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3. Настоящее постановление вступает в силу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1 января 2009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marL="0" indent="0" algn="r"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Председатель Правительства 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Российской Федерации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В. Путин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5" y="692696"/>
            <a:ext cx="7920881" cy="82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5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"/>
    </mc:Choice>
    <mc:Fallback xmlns="">
      <p:transition spd="slow" advTm="318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392102"/>
              </p:ext>
            </p:extLst>
          </p:nvPr>
        </p:nvGraphicFramePr>
        <p:xfrm>
          <a:off x="395536" y="332656"/>
          <a:ext cx="8568952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90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384074"/>
              </p:ext>
            </p:extLst>
          </p:nvPr>
        </p:nvGraphicFramePr>
        <p:xfrm>
          <a:off x="179512" y="764704"/>
          <a:ext cx="871296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76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856984" cy="2232248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Цель исследования: </a:t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выявление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характера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повреждений, </a:t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анализ  оценки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тяжести вреда здоровью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3170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Изучены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2575 «Заключений экспертов» </a:t>
            </a:r>
            <a:r>
              <a:rPr lang="ru-RU" dirty="0">
                <a:latin typeface="Arial" pitchFamily="34" charset="0"/>
                <a:cs typeface="Arial" pitchFamily="34" charset="0"/>
              </a:rPr>
              <a:t>и «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Актов  </a:t>
            </a:r>
            <a:r>
              <a:rPr lang="ru-RU" dirty="0">
                <a:latin typeface="Arial" pitchFamily="34" charset="0"/>
                <a:cs typeface="Arial" pitchFamily="34" charset="0"/>
              </a:rPr>
              <a:t>судебно-медицинских освидетельствований»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архива </a:t>
            </a:r>
            <a:r>
              <a:rPr lang="ru-RU" dirty="0">
                <a:latin typeface="Arial" pitchFamily="34" charset="0"/>
                <a:cs typeface="Arial" pitchFamily="34" charset="0"/>
              </a:rPr>
              <a:t>отдела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судебно-медицинской </a:t>
            </a:r>
            <a:r>
              <a:rPr lang="ru-RU" dirty="0">
                <a:latin typeface="Arial" pitchFamily="34" charset="0"/>
                <a:cs typeface="Arial" pitchFamily="34" charset="0"/>
              </a:rPr>
              <a:t>экспертизы потерпевших, обвиняемых и других лиц ГБУЗ «Бюро СМЭ» в отношении лиц, пострадавших при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автотравме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территории города Краснодара 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2007 и </a:t>
            </a:r>
            <a:r>
              <a:rPr lang="ru-RU" dirty="0">
                <a:latin typeface="Arial" pitchFamily="34" charset="0"/>
                <a:cs typeface="Arial" pitchFamily="34" charset="0"/>
              </a:rPr>
              <a:t>2013 году.</a:t>
            </a:r>
          </a:p>
          <a:p>
            <a:pPr marL="0" indent="0" algn="ctr">
              <a:buNone/>
            </a:pPr>
            <a:r>
              <a:rPr lang="ru-RU" dirty="0" smtClean="0"/>
              <a:t>Информацию </a:t>
            </a:r>
            <a:r>
              <a:rPr lang="ru-RU" dirty="0"/>
              <a:t>обрабатывали при помощи программы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err="1" smtClean="0"/>
              <a:t>Microsoft</a:t>
            </a:r>
            <a:r>
              <a:rPr lang="ru-RU" dirty="0" smtClean="0"/>
              <a:t> </a:t>
            </a:r>
            <a:r>
              <a:rPr lang="ru-RU" dirty="0" err="1"/>
              <a:t>Excel</a:t>
            </a:r>
            <a:r>
              <a:rPr lang="ru-RU" dirty="0"/>
              <a:t> </a:t>
            </a:r>
            <a:r>
              <a:rPr lang="ru-RU" sz="3800" dirty="0"/>
              <a:t>2010</a:t>
            </a:r>
            <a:r>
              <a:rPr lang="ru-RU" dirty="0"/>
              <a:t> с использованием для обработки таких данных как пол, возраст, расположение пострадавших, место, время, вид происшествия, локализация повреждений, причиненный вред здоровью.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60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640960" cy="7086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Распределение пострадавших </a:t>
            </a:r>
            <a:r>
              <a:rPr lang="ru-RU" sz="2800" b="1" dirty="0"/>
              <a:t>в ДТП </a:t>
            </a:r>
            <a:r>
              <a:rPr lang="ru-RU" sz="2800" b="1" dirty="0" smtClean="0"/>
              <a:t>по полу и возрасту </a:t>
            </a:r>
            <a:r>
              <a:rPr lang="ru-RU" sz="1200" b="1" dirty="0" smtClean="0">
                <a:solidFill>
                  <a:schemeClr val="tx1"/>
                </a:solidFill>
              </a:rPr>
              <a:t>(2013 г.)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488286"/>
              </p:ext>
            </p:extLst>
          </p:nvPr>
        </p:nvGraphicFramePr>
        <p:xfrm>
          <a:off x="359024" y="1529409"/>
          <a:ext cx="8784976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593008"/>
              </p:ext>
            </p:extLst>
          </p:nvPr>
        </p:nvGraphicFramePr>
        <p:xfrm>
          <a:off x="1043608" y="1988840"/>
          <a:ext cx="309634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17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79296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Случаи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повторной регистрации пострадавших при автодорожной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травме (171 – 11%) 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09382030"/>
              </p:ext>
            </p:extLst>
          </p:nvPr>
        </p:nvGraphicFramePr>
        <p:xfrm>
          <a:off x="107504" y="2060849"/>
          <a:ext cx="878497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20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Переломы верхних </a:t>
            </a:r>
            <a:r>
              <a:rPr lang="ru-RU" b="1" dirty="0" smtClean="0">
                <a:solidFill>
                  <a:schemeClr val="tx1"/>
                </a:solidFill>
              </a:rPr>
              <a:t>конечностей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</a:rPr>
              <a:t>2007 г. - 12,5%, 2013 г. - 8,3% </a:t>
            </a:r>
            <a:r>
              <a:rPr lang="ru-RU" sz="3600" b="1" dirty="0" smtClean="0">
                <a:solidFill>
                  <a:srgbClr val="00B050"/>
                </a:solidFill>
              </a:rPr>
              <a:t>(-4,2%)</a:t>
            </a:r>
            <a:endParaRPr lang="ru-RU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733125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29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8" y="295680"/>
            <a:ext cx="8589971" cy="622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Переломы </a:t>
            </a:r>
            <a:r>
              <a:rPr lang="ru-RU" b="1" dirty="0" smtClean="0">
                <a:solidFill>
                  <a:schemeClr val="tx1"/>
                </a:solidFill>
              </a:rPr>
              <a:t>нижних конечностей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2007 г. </a:t>
            </a:r>
            <a:r>
              <a:rPr lang="ru-RU" sz="3600" b="1" dirty="0" smtClean="0">
                <a:solidFill>
                  <a:schemeClr val="tx1"/>
                </a:solidFill>
              </a:rPr>
              <a:t>– 20,7%, </a:t>
            </a:r>
            <a:r>
              <a:rPr lang="ru-RU" sz="3600" b="1" dirty="0">
                <a:solidFill>
                  <a:schemeClr val="tx1"/>
                </a:solidFill>
              </a:rPr>
              <a:t>2013 г. </a:t>
            </a:r>
            <a:r>
              <a:rPr lang="ru-RU" sz="3600" b="1" dirty="0" smtClean="0">
                <a:solidFill>
                  <a:schemeClr val="tx1"/>
                </a:solidFill>
              </a:rPr>
              <a:t>– 18,6% </a:t>
            </a:r>
            <a:r>
              <a:rPr lang="ru-RU" sz="3600" b="1" dirty="0" smtClean="0">
                <a:solidFill>
                  <a:srgbClr val="00B050"/>
                </a:solidFill>
              </a:rPr>
              <a:t>(-2,1%)</a:t>
            </a:r>
            <a:endParaRPr lang="ru-RU" sz="36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670099"/>
              </p:ext>
            </p:extLst>
          </p:nvPr>
        </p:nvGraphicFramePr>
        <p:xfrm>
          <a:off x="323528" y="2057400"/>
          <a:ext cx="8424936" cy="425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67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Тяжесть 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вреда здоровью у пострадавших в ДТП 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Краснодаре в 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2007и 2013 гг. 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случаях </a:t>
            </a:r>
            <a:r>
              <a:rPr lang="ru-RU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автотравмы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243879"/>
              </p:ext>
            </p:extLst>
          </p:nvPr>
        </p:nvGraphicFramePr>
        <p:xfrm>
          <a:off x="179512" y="1988840"/>
          <a:ext cx="87849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55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10801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Оценка тяжести вреда здоровью у пострадавших в ДТП в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 Краснодаре в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2014-16 гг.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случаях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автотравмы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342362"/>
              </p:ext>
            </p:extLst>
          </p:nvPr>
        </p:nvGraphicFramePr>
        <p:xfrm>
          <a:off x="4762" y="1484784"/>
          <a:ext cx="91440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99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ТРАВМА В САЛОНЕ АВТОМОБИЛЯ</a:t>
            </a:r>
            <a:endParaRPr lang="ru-RU" sz="4000" b="1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0800459"/>
              </p:ext>
            </p:extLst>
          </p:nvPr>
        </p:nvGraphicFramePr>
        <p:xfrm>
          <a:off x="457200" y="1784648"/>
          <a:ext cx="4040188" cy="4341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19141536"/>
              </p:ext>
            </p:extLst>
          </p:nvPr>
        </p:nvGraphicFramePr>
        <p:xfrm>
          <a:off x="4644008" y="1784648"/>
          <a:ext cx="4041775" cy="4740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Выгнутая вверх стрелка 14"/>
          <p:cNvSpPr/>
          <p:nvPr/>
        </p:nvSpPr>
        <p:spPr>
          <a:xfrm>
            <a:off x="3995936" y="1784648"/>
            <a:ext cx="1656184" cy="1572344"/>
          </a:xfrm>
          <a:prstGeom prst="curvedDownArrow">
            <a:avLst>
              <a:gd name="adj1" fmla="val 25000"/>
              <a:gd name="adj2" fmla="val 5266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31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ТРАВМА ГОЛОВЫ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859606"/>
              </p:ext>
            </p:extLst>
          </p:nvPr>
        </p:nvGraphicFramePr>
        <p:xfrm>
          <a:off x="467544" y="191683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6"/>
          <p:cNvSpPr txBox="1">
            <a:spLocks/>
          </p:cNvSpPr>
          <p:nvPr/>
        </p:nvSpPr>
        <p:spPr bwMode="auto">
          <a:xfrm>
            <a:off x="467544" y="1407220"/>
            <a:ext cx="82296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1" kern="0" dirty="0" smtClean="0">
                <a:solidFill>
                  <a:schemeClr val="tx1"/>
                </a:solidFill>
              </a:rPr>
              <a:t>СРАВНЕНИЕ ХАРАКТЕРА ТРАВМЫ ГОЛОВЫ У ВОДИТЕЛЕЙ </a:t>
            </a:r>
          </a:p>
          <a:p>
            <a:r>
              <a:rPr lang="ru-RU" sz="1800" b="1" kern="0" dirty="0" smtClean="0">
                <a:solidFill>
                  <a:schemeClr val="tx1"/>
                </a:solidFill>
              </a:rPr>
              <a:t>И ПАССАЖИРОВ ПЕРЕДНЕГО СИДЕНИЯ</a:t>
            </a:r>
            <a:endParaRPr lang="ru-RU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Характер повреждений головы и их частота </a:t>
            </a:r>
            <a:r>
              <a:rPr lang="ru-RU" sz="3200" dirty="0" smtClean="0"/>
              <a:t>(%)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121929"/>
              </p:ext>
            </p:extLst>
          </p:nvPr>
        </p:nvGraphicFramePr>
        <p:xfrm>
          <a:off x="107504" y="1628797"/>
          <a:ext cx="8928992" cy="5112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6053"/>
                <a:gridCol w="3166053"/>
                <a:gridCol w="1156726"/>
                <a:gridCol w="1440160"/>
              </a:tblGrid>
              <a:tr h="695336">
                <a:tc gridSpan="2">
                  <a:txBody>
                    <a:bodyPr/>
                    <a:lstStyle/>
                    <a:p>
                      <a:pPr marL="1301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Характер повреждений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Водители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45">
                          <a:effectLst/>
                        </a:rPr>
                        <a:t>Пассажиры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36285">
                <a:tc rowSpan="5">
                  <a:txBody>
                    <a:bodyPr/>
                    <a:lstStyle/>
                    <a:p>
                      <a:pPr marL="3175" marR="20701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5" dirty="0">
                          <a:effectLst/>
                        </a:rPr>
                        <a:t>Повреждения мягких </a:t>
                      </a:r>
                      <a:r>
                        <a:rPr lang="ru-RU" sz="1800" b="1" spc="-30" dirty="0">
                          <a:effectLst/>
                        </a:rPr>
                        <a:t>тканей головы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45">
                          <a:effectLst/>
                        </a:rPr>
                        <a:t>Ушибы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75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18,1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b"/>
                </a:tc>
              </a:tr>
              <a:tr h="336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40" dirty="0">
                          <a:effectLst/>
                        </a:rPr>
                        <a:t>Ссадины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6,6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336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5" dirty="0">
                          <a:effectLst/>
                        </a:rPr>
                        <a:t>Раны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5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16,6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336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Ушибы и ссадины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2,7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336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Раны и ссадины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336285">
                <a:tc rowSpan="3">
                  <a:txBody>
                    <a:bodyPr/>
                    <a:lstStyle/>
                    <a:p>
                      <a:pPr marL="31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5" dirty="0">
                          <a:effectLst/>
                        </a:rPr>
                        <a:t>Переломы черепа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Лицевой отдел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1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b"/>
                </a:tc>
              </a:tr>
              <a:tr h="336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Мозговой отдел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336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5" dirty="0">
                          <a:effectLst/>
                        </a:rPr>
                        <a:t>Сочетанные переломы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695336">
                <a:tc rowSpan="3"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5" dirty="0">
                          <a:effectLst/>
                        </a:rPr>
                        <a:t>Внутричерепная травма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Сотрясение головного мозга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6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13,8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75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18,3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b"/>
                </a:tc>
              </a:tr>
              <a:tr h="336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25" dirty="0">
                          <a:effectLst/>
                        </a:rPr>
                        <a:t>Ушиб головного мозга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695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0" dirty="0">
                          <a:effectLst/>
                        </a:rPr>
                        <a:t>Внутримозговое кровоизлияние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2,5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9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2852936"/>
            <a:ext cx="3966592" cy="1512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Повреждения грудной клетки обнаружены 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у 22,5% водителей и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у 23,9% пассажиров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41021405"/>
              </p:ext>
            </p:extLst>
          </p:nvPr>
        </p:nvGraphicFramePr>
        <p:xfrm>
          <a:off x="4139952" y="1556793"/>
          <a:ext cx="4896544" cy="4929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40618" y="908720"/>
            <a:ext cx="853583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b="1" kern="0" dirty="0" smtClean="0">
                <a:solidFill>
                  <a:schemeClr val="tx1"/>
                </a:solidFill>
              </a:rPr>
              <a:t>Структура переломов грудной клетки </a:t>
            </a:r>
          </a:p>
          <a:p>
            <a:r>
              <a:rPr lang="ru-RU" sz="2800" b="1" kern="0" dirty="0" smtClean="0">
                <a:solidFill>
                  <a:schemeClr val="tx1"/>
                </a:solidFill>
              </a:rPr>
              <a:t>(водители и пассажиры)</a:t>
            </a:r>
            <a:endParaRPr lang="ru-RU" sz="2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354162"/>
          </a:xfrm>
        </p:spPr>
        <p:txBody>
          <a:bodyPr>
            <a:normAutofit/>
          </a:bodyPr>
          <a:lstStyle/>
          <a:p>
            <a:r>
              <a:rPr lang="ru-RU" sz="3200" b="1" kern="0" dirty="0">
                <a:solidFill>
                  <a:schemeClr val="tx1"/>
                </a:solidFill>
              </a:rPr>
              <a:t>Структура травмы внутренних органов грудной клетки у водителей и пассажиров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79512" y="1988840"/>
            <a:ext cx="3600400" cy="36004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Травмы внутренних органов обнаружены у 5,9% водителей и 9,8% пассажиров переднего сидения.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1 случай разрыва легкого у пассажира. </a:t>
            </a:r>
          </a:p>
          <a:p>
            <a:pPr marL="0" indent="0">
              <a:buNone/>
            </a:pPr>
            <a:endParaRPr lang="ru-RU" sz="24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72732420"/>
              </p:ext>
            </p:extLst>
          </p:nvPr>
        </p:nvGraphicFramePr>
        <p:xfrm>
          <a:off x="3995936" y="1844824"/>
          <a:ext cx="4968552" cy="471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63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640960" cy="708688"/>
          </a:xfrm>
        </p:spPr>
        <p:txBody>
          <a:bodyPr>
            <a:normAutofit/>
          </a:bodyPr>
          <a:lstStyle/>
          <a:p>
            <a:r>
              <a:rPr lang="ru-RU" sz="2800" dirty="0"/>
              <a:t>Характер повреждений грудной клетки и их частота (в %)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739386"/>
              </p:ext>
            </p:extLst>
          </p:nvPr>
        </p:nvGraphicFramePr>
        <p:xfrm>
          <a:off x="179512" y="1628799"/>
          <a:ext cx="8784976" cy="51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1298"/>
                <a:gridCol w="2341350"/>
                <a:gridCol w="1443834"/>
                <a:gridCol w="1508494"/>
              </a:tblGrid>
              <a:tr h="517217">
                <a:tc gridSpan="2">
                  <a:txBody>
                    <a:bodyPr/>
                    <a:lstStyle/>
                    <a:p>
                      <a:pPr marL="129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0" dirty="0">
                          <a:effectLst/>
                        </a:rPr>
                        <a:t>Характер повреждений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0">
                          <a:effectLst/>
                        </a:rPr>
                        <a:t>Водители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45">
                          <a:effectLst/>
                        </a:rPr>
                        <a:t>Пассажиры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517217">
                <a:tc gridSpan="2">
                  <a:txBody>
                    <a:bodyPr/>
                    <a:lstStyle/>
                    <a:p>
                      <a:pPr marL="31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 dirty="0">
                          <a:effectLst/>
                        </a:rPr>
                        <a:t>Повреждения мягких тканей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210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75">
                          <a:effectLst/>
                        </a:rPr>
                        <a:t>19,1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60">
                          <a:effectLst/>
                        </a:rPr>
                        <a:t>15,6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497990">
                <a:tc rowSpan="4">
                  <a:txBody>
                    <a:bodyPr/>
                    <a:lstStyle/>
                    <a:p>
                      <a:pPr marL="31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 dirty="0">
                          <a:effectLst/>
                        </a:rPr>
                        <a:t>Переломы костей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0" dirty="0">
                          <a:effectLst/>
                        </a:rPr>
                        <a:t>Ребра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marR="3536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7,8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10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</a:tr>
              <a:tr h="517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 dirty="0">
                          <a:effectLst/>
                        </a:rPr>
                        <a:t>Грудина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536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20">
                          <a:effectLst/>
                        </a:rPr>
                        <a:t>-    2,8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4,2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497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 dirty="0">
                          <a:effectLst/>
                        </a:rPr>
                        <a:t>Грудные позвонки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536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0,9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4,2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497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0" dirty="0">
                          <a:effectLst/>
                        </a:rPr>
                        <a:t>Лопатка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536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0,6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1,4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497990">
                <a:tc rowSpan="4"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>
                          <a:effectLst/>
                        </a:rPr>
                        <a:t>Травма внутренних органов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>
                          <a:effectLst/>
                        </a:rPr>
                        <a:t>Ушиб лёгких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marR="3536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4,6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7,8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b"/>
                </a:tc>
              </a:tr>
              <a:tr h="497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>
                          <a:effectLst/>
                        </a:rPr>
                        <a:t>Гемоторакс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5687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1,5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2,8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517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>
                          <a:effectLst/>
                        </a:rPr>
                        <a:t>Пневмоторакс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505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0,6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2,1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553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35">
                          <a:effectLst/>
                        </a:rPr>
                        <a:t>Гемопневмоторакс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505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0,6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2,8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9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ПЕРЕЛОМЫ КОСТЕЙ ТАЗА И КОНЕЧНОСТЕЙ</a:t>
            </a:r>
            <a:endParaRPr lang="ru-RU" sz="28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57174657"/>
              </p:ext>
            </p:extLst>
          </p:nvPr>
        </p:nvGraphicFramePr>
        <p:xfrm>
          <a:off x="467544" y="1628798"/>
          <a:ext cx="8229600" cy="5015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580728"/>
                <a:gridCol w="2534072"/>
                <a:gridCol w="2743200"/>
              </a:tblGrid>
              <a:tr h="421086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ЛОКАЛИЗАЦИЯ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ВОДИТЕЛИ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ПАССАЖИРЫ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73104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Кости</a:t>
                      </a:r>
                      <a:r>
                        <a:rPr lang="ru-RU" b="1" baseline="0" dirty="0" smtClean="0">
                          <a:latin typeface="Arial" pitchFamily="34" charset="0"/>
                          <a:cs typeface="Arial" pitchFamily="34" charset="0"/>
                        </a:rPr>
                        <a:t> таза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4,6%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4,9%</a:t>
                      </a:r>
                    </a:p>
                    <a:p>
                      <a:pPr algn="ctr"/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</a:tr>
              <a:tr h="421086">
                <a:tc rowSpan="3"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Кости верхних конечностей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плечо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0,9%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2,1%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210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предплечье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3,8%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6,3%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046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кисть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1,2%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2,8%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21086">
                <a:tc rowSpan="3"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Кости нижних конечностей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b="1" smtClean="0">
                          <a:latin typeface="Arial" pitchFamily="34" charset="0"/>
                          <a:cs typeface="Arial" pitchFamily="34" charset="0"/>
                        </a:rPr>
                        <a:t>бедро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4,7%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9,8%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210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голень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2,8%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4,2%</a:t>
                      </a:r>
                    </a:p>
                  </a:txBody>
                  <a:tcPr anchor="ctr"/>
                </a:tc>
              </a:tr>
              <a:tr h="94914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стопа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0,3%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0,7%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3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РЕЙТИНГ РЕГИОНОВ РФ ПО ОБЕСПЕЧЕННОСТИ ЛЕГКОВЫМИ АВТОМОБИЛЯМИ НА 1000 ЖИТЕЛЕЙ (шт.)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(аналитическое агентство «АВТОСТАТ» авг. 2016 г.)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726172"/>
              </p:ext>
            </p:extLst>
          </p:nvPr>
        </p:nvGraphicFramePr>
        <p:xfrm>
          <a:off x="179512" y="1844824"/>
          <a:ext cx="4471989" cy="471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618"/>
                <a:gridCol w="2418077"/>
                <a:gridCol w="1567294"/>
              </a:tblGrid>
              <a:tr h="272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регион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Камчатский край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472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Приморский край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437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Московская обл.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347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28.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Краснодарский край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304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Ростовская обл.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292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Адыгея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271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Астраханская обл.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270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Волгоградская обл.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261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Ставропольский край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261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68.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Калмыкия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228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74.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Кабардино-Балкария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213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Карачаево-Черкессия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182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Дагестан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171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Ингушетия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82.</a:t>
                      </a:r>
                      <a:endParaRPr lang="ru-RU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Чечня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</a:t>
                      </a:r>
                      <a:endParaRPr lang="ru-RU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7277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600" b="1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ВСЕГО по России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290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http://vesnat.ru/nuda/vtoraya-sankt-peterburgskaya-gimnaziya-konferenciya-labirinti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157" y="1888766"/>
            <a:ext cx="4067959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ТРАВМА ШЕИ</a:t>
            </a:r>
            <a:endParaRPr lang="ru-RU" sz="4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4328220" cy="576064"/>
          </a:xfrm>
        </p:spPr>
        <p:txBody>
          <a:bodyPr/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ПОВРЕЖДЕНИЯ МЯГКИХ ТКАНЕЙ 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5947916"/>
              </p:ext>
            </p:extLst>
          </p:nvPr>
        </p:nvGraphicFramePr>
        <p:xfrm>
          <a:off x="107503" y="1844824"/>
          <a:ext cx="4032449" cy="172819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96981"/>
                <a:gridCol w="1235468"/>
              </a:tblGrid>
              <a:tr h="4639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ВИД ПОВРЕЖДЕНИЯ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</a:tr>
              <a:tr h="441094">
                <a:tc>
                  <a:txBody>
                    <a:bodyPr/>
                    <a:lstStyle/>
                    <a:p>
                      <a:r>
                        <a:rPr lang="ru-RU" sz="1800" b="1" i="0" baseline="0" dirty="0" smtClean="0">
                          <a:latin typeface="Arial" pitchFamily="34" charset="0"/>
                          <a:cs typeface="Arial" pitchFamily="34" charset="0"/>
                        </a:rPr>
                        <a:t>ушибы мягких тканей</a:t>
                      </a:r>
                      <a:endParaRPr lang="ru-RU" sz="18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Arial" pitchFamily="34" charset="0"/>
                          <a:cs typeface="Arial" pitchFamily="34" charset="0"/>
                        </a:rPr>
                        <a:t>90%</a:t>
                      </a:r>
                      <a:endParaRPr lang="ru-RU" sz="18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</a:tr>
              <a:tr h="446552">
                <a:tc>
                  <a:txBody>
                    <a:bodyPr/>
                    <a:lstStyle/>
                    <a:p>
                      <a:r>
                        <a:rPr lang="ru-RU" sz="1800" b="1" i="0" dirty="0" smtClean="0">
                          <a:latin typeface="Arial" pitchFamily="34" charset="0"/>
                          <a:cs typeface="Arial" pitchFamily="34" charset="0"/>
                        </a:rPr>
                        <a:t>ссадины</a:t>
                      </a:r>
                      <a:endParaRPr lang="ru-RU" sz="18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Arial" pitchFamily="34" charset="0"/>
                          <a:cs typeface="Arial" pitchFamily="34" charset="0"/>
                        </a:rPr>
                        <a:t>27%</a:t>
                      </a:r>
                      <a:endParaRPr lang="ru-RU" sz="18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</a:tr>
              <a:tr h="376617">
                <a:tc>
                  <a:txBody>
                    <a:bodyPr/>
                    <a:lstStyle/>
                    <a:p>
                      <a:r>
                        <a:rPr lang="ru-RU" sz="1800" b="1" i="0" dirty="0" smtClean="0">
                          <a:latin typeface="Arial" pitchFamily="34" charset="0"/>
                          <a:cs typeface="Arial" pitchFamily="34" charset="0"/>
                        </a:rPr>
                        <a:t>раны</a:t>
                      </a:r>
                      <a:endParaRPr lang="ru-RU" sz="18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Arial" pitchFamily="34" charset="0"/>
                          <a:cs typeface="Arial" pitchFamily="34" charset="0"/>
                        </a:rPr>
                        <a:t>4,3%</a:t>
                      </a:r>
                      <a:endParaRPr lang="ru-RU" sz="18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990" marR="89990"/>
                </a:tc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5976" y="1196752"/>
            <a:ext cx="4329807" cy="57606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ПОВРЕЖДЕНИЯ ШОП 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88986389"/>
              </p:ext>
            </p:extLst>
          </p:nvPr>
        </p:nvGraphicFramePr>
        <p:xfrm>
          <a:off x="4355976" y="1844825"/>
          <a:ext cx="4536504" cy="172819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977081"/>
                <a:gridCol w="1559423"/>
              </a:tblGrid>
              <a:tr h="4234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ВИД ТРАВМЫ ШОП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</a:tr>
              <a:tr h="41406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вывих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14%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</a:tr>
              <a:tr h="457164">
                <a:tc>
                  <a:txBody>
                    <a:bodyPr/>
                    <a:lstStyle/>
                    <a:p>
                      <a:r>
                        <a:rPr lang="ru-RU" b="1" smtClean="0">
                          <a:latin typeface="Arial" pitchFamily="34" charset="0"/>
                          <a:cs typeface="Arial" pitchFamily="34" charset="0"/>
                        </a:rPr>
                        <a:t>перелом-вывих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8%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</a:tr>
              <a:tr h="4335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перелом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78%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137" marR="84137"/>
                </a:tc>
              </a:tr>
            </a:tbl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986285"/>
              </p:ext>
            </p:extLst>
          </p:nvPr>
        </p:nvGraphicFramePr>
        <p:xfrm>
          <a:off x="611560" y="3717032"/>
          <a:ext cx="2314600" cy="29667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29157"/>
                <a:gridCol w="1385443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ПЕРЕЛОМЫ ШОП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-I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C-II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C-III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C-IV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5%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C-V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11,5%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C-VI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17%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C-VII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39%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809906"/>
              </p:ext>
            </p:extLst>
          </p:nvPr>
        </p:nvGraphicFramePr>
        <p:xfrm>
          <a:off x="3995936" y="3861048"/>
          <a:ext cx="4906888" cy="2763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538736"/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ДИАГНОЗ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Кол-во случаев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«Ушиб шеи»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«Ушиб ШОП»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«Хлыстовая травма шеи»</a:t>
                      </a:r>
                      <a:endParaRPr lang="ru-RU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«Дисторсия ШОП»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«Растяжение мышечно-связочного аппарата шеи»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2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Международная классификация болезней 10-го пересмотра (МКБ-10</a:t>
            </a:r>
            <a:r>
              <a:rPr lang="ru-RU" sz="3600" b="1" dirty="0" smtClean="0"/>
              <a:t>)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978499"/>
              </p:ext>
            </p:extLst>
          </p:nvPr>
        </p:nvGraphicFramePr>
        <p:xfrm>
          <a:off x="179512" y="2060841"/>
          <a:ext cx="8712968" cy="446450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773325"/>
                <a:gridCol w="7939643"/>
              </a:tblGrid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Код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Нозология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S10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Поверхностная травма шеи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S11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Открытая рана шеи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S12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Перелом шейного отдела позвоночника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S13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Вывихи, растяжения, и перенапряжение </a:t>
                      </a:r>
                      <a:r>
                        <a:rPr lang="ru-RU" sz="14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капсульно</a:t>
                      </a: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-связочного аппарата на уровне шеи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S14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Травма нервов и спинного мозга на уровне шеи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S15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Травма кровеносных сосудов на уровне шеи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S16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Травма мышц и сухожилий на уровне шеи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S17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Размозжение шеи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S18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Травматическая ампутация на уровне шеи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S19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и неуточненные травмы шеи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S19.7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 </a:t>
                      </a:r>
                      <a:r>
                        <a:rPr lang="ru-RU" sz="14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Множ</a:t>
                      </a: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травмы шеи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S19.8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 Др. </a:t>
                      </a:r>
                      <a:r>
                        <a:rPr lang="ru-RU" sz="14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уточ</a:t>
                      </a: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травмы шеи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S19.9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 Травма шеи </a:t>
                      </a:r>
                      <a:r>
                        <a:rPr lang="ru-RU" sz="14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неуточн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58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Биомеханика травмы ШОП</a:t>
            </a:r>
            <a:endParaRPr lang="ru-RU" b="1" dirty="0"/>
          </a:p>
        </p:txBody>
      </p:sp>
      <p:pic>
        <p:nvPicPr>
          <p:cNvPr id="5" name="Хлыстовая травма шейного отдела позвоночника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484784"/>
            <a:ext cx="8598864" cy="4833480"/>
          </a:xfrm>
        </p:spPr>
      </p:pic>
    </p:spTree>
    <p:extLst>
      <p:ext uri="{BB962C8B-B14F-4D97-AF65-F5344CB8AC3E}">
        <p14:creationId xmlns:p14="http://schemas.microsoft.com/office/powerpoint/2010/main" val="29440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Детский ДТТ</a:t>
            </a:r>
          </a:p>
        </p:txBody>
      </p:sp>
      <p:pic>
        <p:nvPicPr>
          <p:cNvPr id="4" name="_mp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  <p:extLst>
      <p:ext uri="{BB962C8B-B14F-4D97-AF65-F5344CB8AC3E}">
        <p14:creationId xmlns:p14="http://schemas.microsoft.com/office/powerpoint/2010/main" val="24541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568952" cy="85270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tx1"/>
                </a:solidFill>
              </a:rPr>
              <a:t>Характер повреждений конечностей и их частота (в %)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317088"/>
              </p:ext>
            </p:extLst>
          </p:nvPr>
        </p:nvGraphicFramePr>
        <p:xfrm>
          <a:off x="251519" y="1628799"/>
          <a:ext cx="8784978" cy="5040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6225"/>
                <a:gridCol w="2736304"/>
                <a:gridCol w="1440160"/>
                <a:gridCol w="1319472"/>
                <a:gridCol w="1272817"/>
              </a:tblGrid>
              <a:tr h="88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Характер </a:t>
                      </a: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повреждений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Пешеходы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Пассажиры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Водители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99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Ушибы мягких тканей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13,6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40,8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0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Кровоподтеки 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14,7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7,2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15,4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0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3. Ссадины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23,9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78,8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0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4. Раны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11,8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31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8. Переломы 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верхних конечностей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39,7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- нижних конечностей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11,8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17,4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19,2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5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01.09.2015 ДТП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0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Детский ДТТ</a:t>
            </a:r>
            <a:endParaRPr lang="ru-RU" dirty="0"/>
          </a:p>
        </p:txBody>
      </p:sp>
      <p:pic>
        <p:nvPicPr>
          <p:cNvPr id="6" name="_01_2015_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  <p:extLst>
      <p:ext uri="{BB962C8B-B14F-4D97-AF65-F5344CB8AC3E}">
        <p14:creationId xmlns:p14="http://schemas.microsoft.com/office/powerpoint/2010/main" val="253761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0566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ОПРЕДЕЛЕНИЕ </a:t>
            </a:r>
            <a:r>
              <a:rPr lang="ru-RU" sz="2400" b="1" dirty="0"/>
              <a:t>МЕХАНИЗМА НЕСМЕРТЕЛЬНОЙ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АВТОМОБИЛЬНОЙ </a:t>
            </a:r>
            <a:r>
              <a:rPr lang="ru-RU" sz="2400" b="1" dirty="0" smtClean="0"/>
              <a:t>ТРАВМЫ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53012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несвоевременное представление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определений/постановлений о назначении судебно-медицинской экспертизы, в связи с чем, экспертизы проводятся спустя значительное время после травмы, когда большая часть повреждений заживает без следов;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б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неполные записи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 медицинской документации (мед. картах стационарного и амбулаторного больного) — фиксируются главным образом наиболее тяжелые повреждения и мало внимания уделяется менее существенным с клинической точки зрения повреждениям, таким, например, как кровоподтеки, ссадины, которые, однако, могут иметь решающее значение при определении механизма травмы тела;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преимущественное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проведение экспертиз по медицинским документам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без освидетельствования потерпевших;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г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заинтересованность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сокрытии обстоятельств дела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др.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Своевременный </a:t>
            </a:r>
            <a:r>
              <a:rPr lang="ru-RU" sz="2000" dirty="0">
                <a:solidFill>
                  <a:srgbClr val="FF0000"/>
                </a:solidFill>
              </a:rPr>
              <a:t>и целенаправленный осмотр </a:t>
            </a:r>
            <a:r>
              <a:rPr lang="ru-RU" sz="2000" dirty="0" smtClean="0">
                <a:solidFill>
                  <a:srgbClr val="FF0000"/>
                </a:solidFill>
              </a:rPr>
              <a:t>пострадавших </a:t>
            </a:r>
            <a:r>
              <a:rPr lang="ru-RU" sz="2000" dirty="0">
                <a:solidFill>
                  <a:srgbClr val="FF0000"/>
                </a:solidFill>
              </a:rPr>
              <a:t>позволял бы выявить максимум повреждений, что </a:t>
            </a:r>
            <a:r>
              <a:rPr lang="ru-RU" sz="2000" dirty="0" smtClean="0">
                <a:solidFill>
                  <a:srgbClr val="FF0000"/>
                </a:solidFill>
              </a:rPr>
              <a:t>позволяло бы </a:t>
            </a:r>
            <a:r>
              <a:rPr lang="ru-RU" sz="2000" dirty="0">
                <a:solidFill>
                  <a:srgbClr val="FF0000"/>
                </a:solidFill>
              </a:rPr>
              <a:t>более точно решать вопрос о механизме травмы тела или уточнить его </a:t>
            </a:r>
            <a:r>
              <a:rPr lang="ru-RU" sz="2000" dirty="0" smtClean="0">
                <a:solidFill>
                  <a:srgbClr val="FF0000"/>
                </a:solidFill>
              </a:rPr>
              <a:t>детали.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_29_0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60648"/>
            <a:ext cx="8928992" cy="6063953"/>
          </a:xfrm>
        </p:spPr>
      </p:pic>
    </p:spTree>
    <p:extLst>
      <p:ext uri="{BB962C8B-B14F-4D97-AF65-F5344CB8AC3E}">
        <p14:creationId xmlns:p14="http://schemas.microsoft.com/office/powerpoint/2010/main" val="14311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76" y="3433938"/>
            <a:ext cx="3920124" cy="343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31" y="-60849"/>
            <a:ext cx="3940869" cy="369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5200772" cy="332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080"/>
            <a:ext cx="5220072" cy="376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3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1967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Обеспеченность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легковыми автомобилями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   1 тыс. населения городов-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миллионников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России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779456"/>
              </p:ext>
            </p:extLst>
          </p:nvPr>
        </p:nvGraphicFramePr>
        <p:xfrm>
          <a:off x="179511" y="1196751"/>
          <a:ext cx="8784977" cy="5544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536"/>
                <a:gridCol w="2451785"/>
                <a:gridCol w="1690724"/>
                <a:gridCol w="1856987"/>
                <a:gridCol w="2356945"/>
              </a:tblGrid>
              <a:tr h="346539">
                <a:tc>
                  <a:txBody>
                    <a:bodyPr/>
                    <a:lstStyle/>
                    <a:p>
                      <a:pPr algn="l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автопарк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население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Обеспеченность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Самара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390,9</a:t>
                      </a:r>
                      <a:endParaRPr lang="ru-RU" sz="20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1171,0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334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Санкт-Петербург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1665,3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5225,7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Воронеж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318,4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1032,4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3782,8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12330,1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Казань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2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368,5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1217,0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Екатеринбург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>
                          <a:effectLst/>
                          <a:latin typeface="Arial" pitchFamily="34" charset="0"/>
                          <a:cs typeface="Arial" pitchFamily="34" charset="0"/>
                        </a:rPr>
                        <a:t>446,5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1477,7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Красноярск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>
                          <a:effectLst/>
                          <a:latin typeface="Arial" pitchFamily="34" charset="0"/>
                          <a:cs typeface="Arial" pitchFamily="34" charset="0"/>
                        </a:rPr>
                        <a:t>312,5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1067,9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293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Ростов- на -</a:t>
                      </a:r>
                      <a:r>
                        <a:rPr lang="ru-RU" sz="2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Дону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25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319,2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2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1119,9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Уфа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>
                          <a:effectLst/>
                          <a:latin typeface="Arial" pitchFamily="34" charset="0"/>
                          <a:cs typeface="Arial" pitchFamily="34" charset="0"/>
                        </a:rPr>
                        <a:t>311,6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1121,4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Нижний Новгород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352,0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1275,5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Новосибирск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>
                          <a:effectLst/>
                          <a:latin typeface="Arial" pitchFamily="34" charset="0"/>
                          <a:cs typeface="Arial" pitchFamily="34" charset="0"/>
                        </a:rPr>
                        <a:t>433,1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5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1584,1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Омск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>
                          <a:effectLst/>
                          <a:latin typeface="Arial" pitchFamily="34" charset="0"/>
                          <a:cs typeface="Arial" pitchFamily="34" charset="0"/>
                        </a:rPr>
                        <a:t>321,3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1178,1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Челябинск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>
                          <a:effectLst/>
                          <a:latin typeface="Arial" pitchFamily="34" charset="0"/>
                          <a:cs typeface="Arial" pitchFamily="34" charset="0"/>
                        </a:rPr>
                        <a:t>320,4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1192,0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269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Волгоград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256,3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spc="-10">
                          <a:effectLst/>
                          <a:latin typeface="Arial" pitchFamily="34" charset="0"/>
                          <a:cs typeface="Arial" pitchFamily="34" charset="0"/>
                        </a:rPr>
                        <a:t>1016,1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252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Пермь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246,5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1041,9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6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4000" cy="660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8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47248" cy="292838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По данным правоохранительных органов, в настоящее время в Краснодаре официально проживает 1 318 142 человека </a:t>
            </a:r>
            <a:r>
              <a:rPr lang="ru-RU" sz="1800" dirty="0" smtClean="0"/>
              <a:t>(16-й город-</a:t>
            </a:r>
            <a:r>
              <a:rPr lang="ru-RU" sz="1800" dirty="0" err="1" smtClean="0"/>
              <a:t>миллионник</a:t>
            </a:r>
            <a:r>
              <a:rPr lang="ru-RU" sz="1800" dirty="0" smtClean="0"/>
              <a:t>!) , </a:t>
            </a:r>
            <a:br>
              <a:rPr lang="ru-RU" sz="1800" dirty="0" smtClean="0"/>
            </a:br>
            <a:r>
              <a:rPr lang="ru-RU" sz="1800" dirty="0" smtClean="0"/>
              <a:t>зарегистрировано </a:t>
            </a:r>
            <a:r>
              <a:rPr lang="ru-RU" sz="1800" dirty="0"/>
              <a:t>394 тыс. 376 машин. Ежедневно в город въезжают</a:t>
            </a:r>
            <a:br>
              <a:rPr lang="ru-RU" sz="1800" dirty="0"/>
            </a:br>
            <a:r>
              <a:rPr lang="ru-RU" sz="1800" dirty="0"/>
              <a:t>около 150 тысяч автомобилей.</a:t>
            </a:r>
            <a:br>
              <a:rPr lang="ru-RU" sz="1800" dirty="0"/>
            </a:br>
            <a:r>
              <a:rPr lang="ru-RU" sz="1800" dirty="0" smtClean="0"/>
              <a:t>Согласно данным аналитического агентства «АВТОСТАТ»,</a:t>
            </a:r>
            <a:br>
              <a:rPr lang="ru-RU" sz="1800" dirty="0" smtClean="0"/>
            </a:br>
            <a:r>
              <a:rPr lang="ru-RU" sz="1800" dirty="0" smtClean="0"/>
              <a:t>Краснодар занимает ведущее место в России по количеству автомобилей на душу населения (на 1000 жителей — 306 или 406 авто).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3686f3661d74bcd967c82ac2075a94c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3500438"/>
            <a:ext cx="6667500" cy="3152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77240"/>
          </a:xfrm>
        </p:spPr>
        <p:txBody>
          <a:bodyPr>
            <a:normAutofit/>
          </a:bodyPr>
          <a:lstStyle/>
          <a:p>
            <a:r>
              <a:rPr lang="ru-RU" sz="1600" b="1" dirty="0"/>
              <a:t>в Краснодаре проживает 1 миллион 250 тысяч человек</a:t>
            </a:r>
            <a:r>
              <a:rPr lang="ru-RU" sz="1600" b="1" dirty="0" smtClean="0"/>
              <a:t>, </a:t>
            </a:r>
            <a:r>
              <a:rPr lang="ru-RU" sz="1600" b="1" dirty="0"/>
              <a:t>«По официальным данным статистики, на 1 января 2016 года население Краснодара составило 950 тысяч человек, </a:t>
            </a:r>
            <a:r>
              <a:rPr lang="ru-RU" sz="1600" b="1" dirty="0" smtClean="0"/>
              <a:t>По данным </a:t>
            </a:r>
            <a:r>
              <a:rPr lang="ru-RU" sz="1600" b="1" dirty="0"/>
              <a:t>полиции, </a:t>
            </a:r>
            <a:r>
              <a:rPr lang="ru-RU" sz="1600" b="1" dirty="0" err="1" smtClean="0"/>
              <a:t>поликлини</a:t>
            </a:r>
            <a:r>
              <a:rPr lang="ru-RU" sz="1600" b="1" dirty="0" smtClean="0"/>
              <a:t> и</a:t>
            </a:r>
            <a:r>
              <a:rPr lang="ru-RU" sz="1600" b="1" dirty="0"/>
              <a:t> пенсионного фонда, </a:t>
            </a:r>
            <a:r>
              <a:rPr lang="ru-RU" sz="1600" b="1" dirty="0" smtClean="0"/>
              <a:t>- в</a:t>
            </a:r>
            <a:r>
              <a:rPr lang="ru-RU" sz="1600" b="1" dirty="0"/>
              <a:t> нашем городе сегодня проживает уже более 1 миллиона 250 тысяч человек</a:t>
            </a:r>
            <a:r>
              <a:rPr lang="ru-RU" sz="1600" b="1" dirty="0" smtClean="0"/>
              <a:t>».</a:t>
            </a:r>
            <a:br>
              <a:rPr lang="ru-RU" sz="1600" b="1" dirty="0" smtClean="0"/>
            </a:br>
            <a:r>
              <a:rPr lang="ru-RU" sz="1400" i="1" dirty="0"/>
              <a:t>По данным правоохранительных органов, в настоящее время в Краснодаре официально проживает 1 318 142 человека. Но официальный статус города-</a:t>
            </a:r>
            <a:r>
              <a:rPr lang="ru-RU" sz="1400" i="1" dirty="0" err="1"/>
              <a:t>миллионника</a:t>
            </a:r>
            <a:r>
              <a:rPr lang="ru-RU" sz="1400" i="1" dirty="0"/>
              <a:t> краевой центр может получить не раньше, чем через два года – по итогам Всероссийской переписи населения.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Кто где живет?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Цифра 1 318 14, которую называет краснодарская полиция – это численность граждан РФ, состоящих в Краснодаре на учете по месту жительства и пребывания. На самом деле, как мы полагаем, в Краснодаре может проживать около полутора миллионов человек – с учетом тех, кто не прошел регистрацию и прописан в другом регионе.</a:t>
            </a:r>
            <a:br>
              <a:rPr lang="ru-RU" sz="1400" dirty="0"/>
            </a:br>
            <a:r>
              <a:rPr lang="ru-RU" sz="1400" dirty="0"/>
              <a:t>На этой диаграмме видно, как менялась численность населения в краевом центре с каждым годом. Если в 2010 году в Краснодаре было зарегистрировано 744 777 человек, в </a:t>
            </a:r>
            <a:br>
              <a:rPr lang="ru-RU" sz="1400" dirty="0"/>
            </a:br>
            <a:r>
              <a:rPr lang="ru-RU" sz="1400" dirty="0"/>
              <a:t>2014 - 951 198 жителей, то в 2017 году – уже 1 318 142 горожан. Эти цифры на своей </a:t>
            </a:r>
            <a:r>
              <a:rPr lang="ru-RU" sz="1400" dirty="0">
                <a:hlinkClick r:id="rId2"/>
              </a:rPr>
              <a:t>странице </a:t>
            </a:r>
            <a:r>
              <a:rPr lang="ru-RU" sz="1400" dirty="0"/>
              <a:t>в </a:t>
            </a:r>
            <a:r>
              <a:rPr lang="ru-RU" sz="1400" dirty="0" err="1"/>
              <a:t>фейсбуке</a:t>
            </a:r>
            <a:r>
              <a:rPr lang="ru-RU" sz="1400" dirty="0"/>
              <a:t> со ссылкой на данные УВД по г. Краснодару привел помощник мэра </a:t>
            </a:r>
            <a:r>
              <a:rPr lang="ru-RU" sz="1400" b="1" dirty="0"/>
              <a:t>Владимир Вербицкий.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Таким образом, прирост населения в Краснодаре за 7 лет составил 76%.</a:t>
            </a:r>
            <a:br>
              <a:rPr lang="ru-RU" sz="1400" dirty="0"/>
            </a:b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4039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По данным на конец </a:t>
            </a:r>
            <a:r>
              <a:rPr lang="ru-RU" dirty="0" smtClean="0"/>
              <a:t>сентября 2017 г., </a:t>
            </a:r>
            <a:r>
              <a:rPr lang="ru-RU" dirty="0"/>
              <a:t>в Краснодаре зарегистрировано 394 тыс. 376 </a:t>
            </a:r>
            <a:r>
              <a:rPr lang="ru-RU" dirty="0" smtClean="0"/>
              <a:t>машин. </a:t>
            </a:r>
            <a:r>
              <a:rPr lang="ru-RU" dirty="0"/>
              <a:t>В статистике не учтены машины, которые по факту находятся в Краснодаре, а зарегистрированы в других городах. Ежедневно иногородний трафик в краевой центр составляет 150 тыс. автомобилей.</a:t>
            </a:r>
          </a:p>
          <a:p>
            <a:r>
              <a:rPr lang="ru-RU" dirty="0"/>
              <a:t>Вербицкий рассказал, что в советских городах-</a:t>
            </a:r>
            <a:r>
              <a:rPr lang="ru-RU" dirty="0" err="1"/>
              <a:t>миллионниках</a:t>
            </a:r>
            <a:r>
              <a:rPr lang="ru-RU" dirty="0"/>
              <a:t> улицы строились с расчетом 170–180 автомобилей на 1 тыс. жителей. Краснодар к таким городам не относился, поэтому его пропускная способность еще ниже. При этом даже для </a:t>
            </a:r>
            <a:r>
              <a:rPr lang="ru-RU" dirty="0" err="1"/>
              <a:t>миллионника</a:t>
            </a:r>
            <a:r>
              <a:rPr lang="ru-RU" dirty="0"/>
              <a:t> столица Кубани принимает машин значительно больше максимальной отметки.</a:t>
            </a:r>
          </a:p>
          <a:p>
            <a:r>
              <a:rPr lang="ru-RU" i="1" dirty="0"/>
              <a:t>«Если считать от официальной статистики — 406 машин на 1 тыс. жителей, если от фактической — 303. Но эта разница не делает ситуацию лучше. Это все равно в два раза больше, чем могут пропустить дороги </a:t>
            </a:r>
            <a:r>
              <a:rPr lang="ru-RU" i="1" dirty="0" err="1"/>
              <a:t>миллионника</a:t>
            </a:r>
            <a:r>
              <a:rPr lang="ru-RU" i="1" dirty="0"/>
              <a:t>,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44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731787"/>
              </p:ext>
            </p:extLst>
          </p:nvPr>
        </p:nvGraphicFramePr>
        <p:xfrm>
          <a:off x="107504" y="1628800"/>
          <a:ext cx="8928992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457200" y="548680"/>
            <a:ext cx="8229600" cy="108012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solidFill>
                  <a:schemeClr val="tx1"/>
                </a:solidFill>
              </a:rPr>
              <a:t>Показатели ДТТ в Краснодарском крае</a:t>
            </a:r>
            <a:r>
              <a:rPr lang="ru-RU" sz="2800" b="1" smtClean="0">
                <a:solidFill>
                  <a:schemeClr val="tx1"/>
                </a:solidFill>
              </a:rPr>
              <a:t/>
            </a:r>
            <a:br>
              <a:rPr lang="ru-RU" sz="2800" b="1" smtClean="0">
                <a:solidFill>
                  <a:schemeClr val="tx1"/>
                </a:solidFill>
              </a:rPr>
            </a:br>
            <a:r>
              <a:rPr lang="ru-RU" sz="2800" b="1" smtClean="0">
                <a:solidFill>
                  <a:schemeClr val="tx1"/>
                </a:solidFill>
              </a:rPr>
              <a:t>(</a:t>
            </a:r>
            <a:r>
              <a:rPr lang="ru-RU" sz="2200" b="1" smtClean="0">
                <a:solidFill>
                  <a:schemeClr val="tx1"/>
                </a:solidFill>
              </a:rPr>
              <a:t>по данным ГИБДД)</a:t>
            </a:r>
            <a:endParaRPr lang="ru-RU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2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Солнцестояние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Солнцестояние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6817</TotalTime>
  <Words>1343</Words>
  <Application>Microsoft Office PowerPoint</Application>
  <PresentationFormat>Экран (4:3)</PresentationFormat>
  <Paragraphs>422</Paragraphs>
  <Slides>39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Поток</vt:lpstr>
      <vt:lpstr>Справедливость</vt:lpstr>
      <vt:lpstr>Тема Office</vt:lpstr>
      <vt:lpstr> Судебно-медицинский анализ несмертельной автотравмы  в городе Краснодаре</vt:lpstr>
      <vt:lpstr>Презентация PowerPoint</vt:lpstr>
      <vt:lpstr>РЕЙТИНГ РЕГИОНОВ РФ ПО ОБЕСПЕЧЕННОСТИ ЛЕГКОВЫМИ АВТОМОБИЛЯМИ НА 1000 ЖИТЕЛЕЙ (шт.) (аналитическое агентство «АВТОСТАТ» авг. 2016 г.)</vt:lpstr>
      <vt:lpstr>Обеспеченность легковыми автомобилями на    1 тыс. населения городов-миллионников России</vt:lpstr>
      <vt:lpstr>Презентация PowerPoint</vt:lpstr>
      <vt:lpstr>  По данным правоохранительных органов, в настоящее время в Краснодаре официально проживает 1 318 142 человека (16-й город-миллионник!) ,  зарегистрировано 394 тыс. 376 машин. Ежедневно в город въезжают около 150 тысяч автомобилей. Согласно данным аналитического агентства «АВТОСТАТ», Краснодар занимает ведущее место в России по количеству автомобилей на душу населения (на 1000 жителей — 306 или 406 авто).  </vt:lpstr>
      <vt:lpstr>в Краснодаре проживает 1 миллион 250 тысяч человек, «По официальным данным статистики, на 1 января 2016 года население Краснодара составило 950 тысяч человек, По данным полиции, поликлини и пенсионного фонда, - в нашем городе сегодня проживает уже более 1 миллиона 250 тысяч человек». По данным правоохранительных органов, в настоящее время в Краснодаре официально проживает 1 318 142 человека. Но официальный статус города-миллионника краевой центр может получить не раньше, чем через два года – по итогам Всероссийской переписи населения. Кто где живет? Цифра 1 318 14, которую называет краснодарская полиция – это численность граждан РФ, состоящих в Краснодаре на учете по месту жительства и пребывания. На самом деле, как мы полагаем, в Краснодаре может проживать около полутора миллионов человек – с учетом тех, кто не прошел регистрацию и прописан в другом регионе. На этой диаграмме видно, как менялась численность населения в краевом центре с каждым годом. Если в 2010 году в Краснодаре было зарегистрировано 744 777 человек, в  2014 - 951 198 жителей, то в 2017 году – уже 1 318 142 горожан. Эти цифры на своей странице в фейсбуке со ссылкой на данные УВД по г. Краснодару привел помощник мэра Владимир Вербицкий. Таким образом, прирост населения в Краснодаре за 7 лет составил 76%. </vt:lpstr>
      <vt:lpstr>Презентация PowerPoint</vt:lpstr>
      <vt:lpstr>Презентация PowerPoint</vt:lpstr>
      <vt:lpstr>Показатели ДТТ в г. Краснодаре</vt:lpstr>
      <vt:lpstr>Из Правил учета дорожно-транспортных происшествий (Постановление Правительства РФ от 29 июня 1995 г. N 647 с изм. от 4 сентября 2012 г.) I раздел. Общие положения п.2. Основные понятия и термины, используемые в настоящих Правилах:</vt:lpstr>
      <vt:lpstr> Учет погибших и раненых в дорожно-транспортных происшествиях в медицинских организациях (V раздел. Учет погибших и раненых в ДТП в медицинских организациях)</vt:lpstr>
      <vt:lpstr>Презентация PowerPoint</vt:lpstr>
      <vt:lpstr>Презентация PowerPoint</vt:lpstr>
      <vt:lpstr>Презентация PowerPoint</vt:lpstr>
      <vt:lpstr>Цель исследования:  выявление характера повреждений,  анализ  оценки тяжести вреда здоровью. </vt:lpstr>
      <vt:lpstr>Распределение пострадавших в ДТП по полу и возрасту (2013 г.)</vt:lpstr>
      <vt:lpstr>Случаи повторной регистрации пострадавших при автодорожной травме (171 – 11%) </vt:lpstr>
      <vt:lpstr>Переломы верхних конечностей 2007 г. - 12,5%, 2013 г. - 8,3% (-4,2%)</vt:lpstr>
      <vt:lpstr>Переломы нижних конечностей 2007 г. – 20,7%, 2013 г. – 18,6% (-2,1%)</vt:lpstr>
      <vt:lpstr>Тяжесть вреда здоровью у пострадавших в ДТП  в г. Краснодаре в 2007и 2013 гг. в случаях автотравмы.</vt:lpstr>
      <vt:lpstr>Оценка тяжести вреда здоровью у пострадавших в ДТП в г. Краснодаре в 2014-16 гг. в случаях автотравмы.</vt:lpstr>
      <vt:lpstr>ТРАВМА В САЛОНЕ АВТОМОБИЛЯ</vt:lpstr>
      <vt:lpstr>ТРАВМА ГОЛОВЫ</vt:lpstr>
      <vt:lpstr>Характер повреждений головы и их частота (%)</vt:lpstr>
      <vt:lpstr>Презентация PowerPoint</vt:lpstr>
      <vt:lpstr>Структура травмы внутренних органов грудной клетки у водителей и пассажиров</vt:lpstr>
      <vt:lpstr>Характер повреждений грудной клетки и их частота (в %) </vt:lpstr>
      <vt:lpstr>ПЕРЕЛОМЫ КОСТЕЙ ТАЗА И КОНЕЧНОСТЕЙ</vt:lpstr>
      <vt:lpstr>ТРАВМА ШЕИ</vt:lpstr>
      <vt:lpstr>Международная классификация болезней 10-го пересмотра (МКБ-10)</vt:lpstr>
      <vt:lpstr>Биомеханика травмы ШОП</vt:lpstr>
      <vt:lpstr>Детский ДТТ</vt:lpstr>
      <vt:lpstr>Характер повреждений конечностей и их частота (в %) </vt:lpstr>
      <vt:lpstr>Презентация PowerPoint</vt:lpstr>
      <vt:lpstr>Детский ДТТ</vt:lpstr>
      <vt:lpstr>ОПРЕДЕЛЕНИЕ МЕХАНИЗМА НЕСМЕРТЕЛЬНОЙ АВТОМОБИЛЬНОЙ ТРАВМЫ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ОТНОШЕНИЕ СТУДЕНТОВ К АКТУАЛЬНЫМ ВОПРОСАМ ФОРМИРОВАНИЯ ПРОФЕССИОНАЛЬНОГО ОБЛИКА ВРАЧА</dc:title>
  <dc:creator>Голикова</dc:creator>
  <cp:lastModifiedBy>User</cp:lastModifiedBy>
  <cp:revision>243</cp:revision>
  <cp:lastPrinted>2017-04-26T15:55:17Z</cp:lastPrinted>
  <dcterms:created xsi:type="dcterms:W3CDTF">2016-04-04T15:31:09Z</dcterms:created>
  <dcterms:modified xsi:type="dcterms:W3CDTF">2017-12-06T11:08:35Z</dcterms:modified>
</cp:coreProperties>
</file>