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4"/>
  </p:notesMasterIdLst>
  <p:sldIdLst>
    <p:sldId id="256" r:id="rId2"/>
    <p:sldId id="337" r:id="rId3"/>
    <p:sldId id="342" r:id="rId4"/>
    <p:sldId id="363" r:id="rId5"/>
    <p:sldId id="349" r:id="rId6"/>
    <p:sldId id="344" r:id="rId7"/>
    <p:sldId id="364" r:id="rId8"/>
    <p:sldId id="340" r:id="rId9"/>
    <p:sldId id="353" r:id="rId10"/>
    <p:sldId id="346" r:id="rId11"/>
    <p:sldId id="348" r:id="rId12"/>
    <p:sldId id="366" r:id="rId13"/>
    <p:sldId id="374" r:id="rId14"/>
    <p:sldId id="338" r:id="rId15"/>
    <p:sldId id="345" r:id="rId16"/>
    <p:sldId id="347" r:id="rId17"/>
    <p:sldId id="341" r:id="rId18"/>
    <p:sldId id="339" r:id="rId19"/>
    <p:sldId id="351" r:id="rId20"/>
    <p:sldId id="367" r:id="rId21"/>
    <p:sldId id="352" r:id="rId22"/>
    <p:sldId id="368" r:id="rId23"/>
    <p:sldId id="369" r:id="rId24"/>
    <p:sldId id="370" r:id="rId25"/>
    <p:sldId id="350" r:id="rId26"/>
    <p:sldId id="365" r:id="rId27"/>
    <p:sldId id="343" r:id="rId28"/>
    <p:sldId id="271" r:id="rId29"/>
    <p:sldId id="272" r:id="rId30"/>
    <p:sldId id="301" r:id="rId31"/>
    <p:sldId id="273" r:id="rId32"/>
    <p:sldId id="302" r:id="rId33"/>
    <p:sldId id="358" r:id="rId34"/>
    <p:sldId id="274" r:id="rId35"/>
    <p:sldId id="260" r:id="rId36"/>
    <p:sldId id="269" r:id="rId37"/>
    <p:sldId id="290" r:id="rId38"/>
    <p:sldId id="289" r:id="rId39"/>
    <p:sldId id="288" r:id="rId40"/>
    <p:sldId id="263" r:id="rId41"/>
    <p:sldId id="268" r:id="rId42"/>
    <p:sldId id="293" r:id="rId43"/>
    <p:sldId id="292" r:id="rId44"/>
    <p:sldId id="371" r:id="rId45"/>
    <p:sldId id="372" r:id="rId46"/>
    <p:sldId id="373" r:id="rId47"/>
    <p:sldId id="275" r:id="rId48"/>
    <p:sldId id="306" r:id="rId49"/>
    <p:sldId id="357" r:id="rId50"/>
    <p:sldId id="307" r:id="rId51"/>
    <p:sldId id="308" r:id="rId52"/>
    <p:sldId id="309" r:id="rId53"/>
    <p:sldId id="303" r:id="rId54"/>
    <p:sldId id="304" r:id="rId55"/>
    <p:sldId id="335" r:id="rId56"/>
    <p:sldId id="336" r:id="rId57"/>
    <p:sldId id="359" r:id="rId58"/>
    <p:sldId id="360" r:id="rId59"/>
    <p:sldId id="361" r:id="rId60"/>
    <p:sldId id="362" r:id="rId61"/>
    <p:sldId id="312" r:id="rId62"/>
    <p:sldId id="313" r:id="rId63"/>
    <p:sldId id="356" r:id="rId64"/>
    <p:sldId id="334" r:id="rId65"/>
    <p:sldId id="314" r:id="rId66"/>
    <p:sldId id="315" r:id="rId67"/>
    <p:sldId id="317" r:id="rId68"/>
    <p:sldId id="355" r:id="rId69"/>
    <p:sldId id="316" r:id="rId70"/>
    <p:sldId id="318" r:id="rId71"/>
    <p:sldId id="319" r:id="rId72"/>
    <p:sldId id="320" r:id="rId73"/>
    <p:sldId id="321" r:id="rId74"/>
    <p:sldId id="322" r:id="rId75"/>
    <p:sldId id="325" r:id="rId76"/>
    <p:sldId id="327" r:id="rId77"/>
    <p:sldId id="328" r:id="rId78"/>
    <p:sldId id="329" r:id="rId79"/>
    <p:sldId id="330" r:id="rId80"/>
    <p:sldId id="331" r:id="rId81"/>
    <p:sldId id="332" r:id="rId82"/>
    <p:sldId id="305" r:id="rId8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890" autoAdjust="0"/>
    <p:restoredTop sz="98970" autoAdjust="0"/>
  </p:normalViewPr>
  <p:slideViewPr>
    <p:cSldViewPr snapToGrid="0">
      <p:cViewPr>
        <p:scale>
          <a:sx n="80" d="100"/>
          <a:sy n="80" d="100"/>
        </p:scale>
        <p:origin x="-2514" y="-8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9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Средний медперсонал</c:v>
                </c:pt>
                <c:pt idx="2">
                  <c:v>Младший медперсонал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277</c:v>
                </c:pt>
                <c:pt idx="1">
                  <c:v>1025</c:v>
                </c:pt>
                <c:pt idx="2">
                  <c:v>396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Средний медперсонал</c:v>
                </c:pt>
                <c:pt idx="2">
                  <c:v>Младший медперсонал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281</c:v>
                </c:pt>
                <c:pt idx="1">
                  <c:v>1001</c:v>
                </c:pt>
                <c:pt idx="2">
                  <c:v>387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Средний медперсонал</c:v>
                </c:pt>
                <c:pt idx="2">
                  <c:v>Младший медперсонал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282</c:v>
                </c:pt>
                <c:pt idx="1">
                  <c:v>995</c:v>
                </c:pt>
                <c:pt idx="2">
                  <c:v>353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Средний медперсонал</c:v>
                </c:pt>
                <c:pt idx="2">
                  <c:v>Младший медперсонал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282</c:v>
                </c:pt>
                <c:pt idx="1">
                  <c:v>995</c:v>
                </c:pt>
                <c:pt idx="2">
                  <c:v>247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2516480"/>
        <c:axId val="132559232"/>
      </c:barChart>
      <c:catAx>
        <c:axId val="132516480"/>
        <c:scaling>
          <c:orientation val="minMax"/>
        </c:scaling>
        <c:delete val="0"/>
        <c:axPos val="b"/>
        <c:majorTickMark val="out"/>
        <c:minorTickMark val="none"/>
        <c:tickLblPos val="nextTo"/>
        <c:crossAx val="132559232"/>
        <c:crosses val="autoZero"/>
        <c:auto val="1"/>
        <c:lblAlgn val="ctr"/>
        <c:lblOffset val="100"/>
        <c:noMultiLvlLbl val="0"/>
      </c:catAx>
      <c:valAx>
        <c:axId val="132559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25164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Всего по учреждению</c:v>
                </c:pt>
                <c:pt idx="1">
                  <c:v>Врачи</c:v>
                </c:pt>
                <c:pt idx="2">
                  <c:v>Средний медперсонал</c:v>
                </c:pt>
                <c:pt idx="3">
                  <c:v>Младший медперсонал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17973.830000000002</c:v>
                </c:pt>
                <c:pt idx="1">
                  <c:v>38418.97</c:v>
                </c:pt>
                <c:pt idx="2">
                  <c:v>15290.51</c:v>
                </c:pt>
                <c:pt idx="3">
                  <c:v>10691.949999999983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Всего по учреждению</c:v>
                </c:pt>
                <c:pt idx="1">
                  <c:v>Врачи</c:v>
                </c:pt>
                <c:pt idx="2">
                  <c:v>Средний медперсонал</c:v>
                </c:pt>
                <c:pt idx="3">
                  <c:v>Младший медперсонал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 formatCode="General">
                  <c:v>19677.22</c:v>
                </c:pt>
                <c:pt idx="1">
                  <c:v>41190.47</c:v>
                </c:pt>
                <c:pt idx="2" formatCode="General">
                  <c:v>17268.780000000021</c:v>
                </c:pt>
                <c:pt idx="3" formatCode="General">
                  <c:v>11896.83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Всего по учреждению</c:v>
                </c:pt>
                <c:pt idx="1">
                  <c:v>Врачи</c:v>
                </c:pt>
                <c:pt idx="2">
                  <c:v>Средний медперсонал</c:v>
                </c:pt>
                <c:pt idx="3">
                  <c:v>Младший медперсонал</c:v>
                </c:pt>
              </c:strCache>
            </c:strRef>
          </c:cat>
          <c:val>
            <c:numRef>
              <c:f>Лист1!$D$2:$D$5</c:f>
              <c:numCache>
                <c:formatCode>#,##0.00</c:formatCode>
                <c:ptCount val="4"/>
                <c:pt idx="0" formatCode="General">
                  <c:v>26213.940000000021</c:v>
                </c:pt>
                <c:pt idx="1">
                  <c:v>55362.400000000001</c:v>
                </c:pt>
                <c:pt idx="2" formatCode="General">
                  <c:v>22522.1</c:v>
                </c:pt>
                <c:pt idx="3" formatCode="General">
                  <c:v>19444.43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Всего по учреждению</c:v>
                </c:pt>
                <c:pt idx="1">
                  <c:v>Врачи</c:v>
                </c:pt>
                <c:pt idx="2">
                  <c:v>Средний медперсонал</c:v>
                </c:pt>
                <c:pt idx="3">
                  <c:v>Младший медперсонал</c:v>
                </c:pt>
              </c:strCache>
            </c:strRef>
          </c:cat>
          <c:val>
            <c:numRef>
              <c:f>Лист1!$E$2:$E$5</c:f>
              <c:numCache>
                <c:formatCode>#,##0.00</c:formatCode>
                <c:ptCount val="4"/>
                <c:pt idx="0" formatCode="General">
                  <c:v>27845.75</c:v>
                </c:pt>
                <c:pt idx="1">
                  <c:v>59472.4</c:v>
                </c:pt>
                <c:pt idx="2" formatCode="General">
                  <c:v>24290.440000000021</c:v>
                </c:pt>
                <c:pt idx="3" formatCode="General">
                  <c:v>20175.349999999933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5475584"/>
        <c:axId val="225477376"/>
      </c:barChart>
      <c:catAx>
        <c:axId val="2254755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25477376"/>
        <c:crosses val="autoZero"/>
        <c:auto val="1"/>
        <c:lblAlgn val="ctr"/>
        <c:lblOffset val="100"/>
        <c:noMultiLvlLbl val="0"/>
      </c:catAx>
      <c:valAx>
        <c:axId val="225477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2547558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B0850-A625-4378-87E8-36AB3121CE21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D7C4E-E06C-459D-9504-51D392099A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972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D7C4E-E06C-459D-9504-51D392099AC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72935-55B0-4B23-84EA-780FD8956289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BDA2-12A8-4212-89B8-81AA42A9265B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4F71F-A6CE-4B39-AC87-77ED42C7962D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7A05-7A76-4919-8ED6-0C7189333752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C5EE9-E8A1-44C5-A739-45542A2EBE11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F1627-74DD-4B40-B436-06AE54D48B00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C2704-BE23-4AB1-93DB-FB67DA374385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ADFC6-8F8C-4561-9719-761CD675B8E8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C34BB-00F9-40E0-BBE0-0E04BDB6073D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828B6-D213-46D6-824D-7E19C25B8774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6958-0AB5-44DC-B8BA-626FE219F692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380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3C02-1A29-4035-AC16-4E1899FF8C36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6650F-A5CB-4456-AAE3-E5B21312AD61}" type="datetime1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0%BE%D0%B4%D0%B4%D1%83%D0%B1%D0%BD%D1%8B%D0%B9,_%D0%98%D0%B2%D0%B0%D0%BD_%D0%9C%D0%B0%D0%BA%D1%81%D0%B8%D0%BC%D0%BE%D0%B2%D0%B8%D1%87#cite_note-_cee65f3e85be5404-13" TargetMode="External"/><Relationship Id="rId2" Type="http://schemas.openxmlformats.org/officeDocument/2006/relationships/hyperlink" Target="https://ru.wikipedia.org/wiki/%D0%9C%D1%83%D0%B7%D0%B5%D0%B9_%D0%9F%D0%BE%D0%B4%D0%B4%D1%83%D0%B1%D0%BD%D0%BE%D0%B3%D0%BE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3722" y="1485898"/>
            <a:ext cx="7420707" cy="3508133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г. ЕЙСК</a:t>
            </a:r>
            <a:br>
              <a:rPr lang="ru-RU" sz="6600" b="1" dirty="0" smtClean="0">
                <a:solidFill>
                  <a:schemeClr val="bg1"/>
                </a:solidFill>
                <a:latin typeface="Garamond" panose="02020404030301010803" pitchFamily="18" charset="0"/>
              </a:rPr>
            </a:br>
            <a:r>
              <a:rPr lang="ru-RU" sz="66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ГБУЗ «</a:t>
            </a:r>
            <a:r>
              <a:rPr lang="ru-RU" sz="6600" b="1" dirty="0" err="1" smtClean="0">
                <a:solidFill>
                  <a:schemeClr val="bg1"/>
                </a:solidFill>
                <a:latin typeface="Garamond" panose="02020404030301010803" pitchFamily="18" charset="0"/>
              </a:rPr>
              <a:t>Ейская</a:t>
            </a:r>
            <a:r>
              <a:rPr lang="ru-RU" sz="66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 </a:t>
            </a:r>
            <a:r>
              <a:rPr lang="ru-RU" sz="6600" b="1" dirty="0">
                <a:solidFill>
                  <a:schemeClr val="bg1"/>
                </a:solidFill>
                <a:latin typeface="Garamond" panose="02020404030301010803" pitchFamily="18" charset="0"/>
              </a:rPr>
              <a:t>ЦРБ» МЗ КК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1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2050" name="Picture 2" descr="C:\Users\N\Desktop\Фото ейск\648638_delfinariy_basseyn_delfinyi_3888x2592_www.Gde-Fon.c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49880" y="-144421"/>
            <a:ext cx="15240000" cy="80177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1849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9218" name="Picture 2" descr="C:\Users\N\Desktop\Фото ейск\sharm_dolphin2_flcikr_Martin_Hronsk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40830" y="3649176"/>
            <a:ext cx="79894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Ейске активно развивается индустрия семейного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отдыха: -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2007 году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на Приморской набережной был построен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дельфинарий и «Акулий риф», 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2008 году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рядом с ним появился аквапарк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  новый спортивный комплекс «Солнечный». В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2008 году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рядом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ним построены плавательный бассейн и ледовый дворец «Снежинка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Ейский океанариум «Акулий риф»Отдых на азовском море - Жилье в Ейс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375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698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1028" name="Picture 4" descr="Спортивный комплекс в Ейске, ледовый дворец Снежин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" y="0"/>
            <a:ext cx="4634675" cy="393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Отдых в Ейске | Мини гостиница У Азовского мор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740" y="3419475"/>
            <a:ext cx="4928259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Ледовый дворец Снежинка (каток) в Ейске: расписание, цены, сайт, отзыв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374" y="0"/>
            <a:ext cx="4651870" cy="343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Снежинка, спортивный комплекс, Казачья ул., 1А, Ейск, Россия — Яндекс.Карт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" y="3930732"/>
            <a:ext cx="4207163" cy="292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696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45" y="202223"/>
            <a:ext cx="9213361" cy="665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40186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8194" name="Picture 2" descr="C:\Users\N\Desktop\Фото ейск\dsc05274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63500"/>
            <a:ext cx="9629775" cy="67294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210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3074" name="Picture 2" descr="C:\Users\N\Desktop\Фото ейск\EEWVxIjWsAAns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0" y="-381000"/>
            <a:ext cx="11430000" cy="76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2222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2050" name="Picture 2" descr="Поездка в Краснодарский край на Азовское море в станицу Должанская — Geely  MK Cross, 1.5 л., 2014 года на DRIV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252" y="-142505"/>
            <a:ext cx="10105902" cy="748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5602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9749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4098" name="Picture 2" descr="Парк Поддубного (Ейск): аттракционы, фото, адрес, отдых, описа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5938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00361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1886" y="486888"/>
            <a:ext cx="853835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ноябре 1939 года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борцу Ивану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Поддубному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Кремле за выдающиеся заслуги «в деле развития советского спорта» был вручён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Трудового Красного знамени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присвоено звание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Заслуженного  артиста РСФСР.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Ковёр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покинул в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 году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70-летнем возрасте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 войны проживал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оккупированной немцами территории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нашем городе, в Ейске.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Ответил отказом поехать в Германию и готовить немецких спортсменов, сказав: «Я — русский борец. Им 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останусь»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1945 году присвоено звание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«заслуженный мастер спорта СССР»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Максимович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Поддубный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скончался в Ейске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августа 1949 году,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78-м году жизни,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инфаркта .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Похоронен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городском парке, ныне носящем его имя. Здесь же ему установлен памятник, а неподалеку расположены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Музей Поддубного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Поддубного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 спортивная школа его имени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могиле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Поддубного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высечено: «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русский богатырь лежит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aseline="30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[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1669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5122" name="Picture 2" descr="Ейск (памятник Мордюковой) — Мегаэнциклопедия Кирилла и Мефодия —  медиаобъек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863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8465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0005" y="28846"/>
            <a:ext cx="895399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Ейска, на углу улиц Ленина и Победы, рядом с гостиницей "Ейск" стоит памятник народной артистке СССР Нонне (</a:t>
            </a:r>
            <a:r>
              <a:rPr lang="ru-RU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Ноябрине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Викторовне Мордюковой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Нонна Мордюкова провела детство в Краснодарском крае. Во время Великой Отечественной войны хутор, где она жила с матерью, братьями и сестрами, был оккупирован немцами. Что бы Нонну не отправили на принудительные работы в Германию, девочка была вынуждена скрываться от захватчиков. В 1944 году ее семья переехала в Ейск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 актриса говорила, что Ейск – город ее юности и мечты. Там она обучалась музыке, ходила в кино и на танцы. Оттуда в 1945 году, окончив 10 класс, Нонна уехала в Москву поступать во ВГИК, так как еще с детства мечтала стать киноактрисой. После просмотра фильма "Богдан Хмельницкий" она написала письмо исполнителю главной роли Николаю </a:t>
            </a:r>
            <a:r>
              <a:rPr lang="ru-RU" sz="2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Мордвинову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именно он в ответном письме посоветовал ей поступать во ВГИК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 не забыл свою знаменитую землячку. Кроме памятника работы Ирины Макаровой, открытого в 2008 году, Ноне Мордюковой посвящены несколько стендов в краеведческом музее Ейска.</a:t>
            </a:r>
          </a:p>
        </p:txBody>
      </p:sp>
    </p:spTree>
    <p:extLst>
      <p:ext uri="{BB962C8B-B14F-4D97-AF65-F5344CB8AC3E}">
        <p14:creationId xmlns:p14="http://schemas.microsoft.com/office/powerpoint/2010/main" val="19564336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2050" name="Picture 2" descr="https://otdih.nakubani.ru/m/catalogBig/541bdf3c75139ebb7f17f993/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7320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Недалеко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памятника Ноне Мордюковой, на том же перекрестке, но с другой стороны улицы Ленина в Ейске установлен памятник великому русскому актеру и режиссеру, народному артисту СССР Сергею Федоровичу Бондарчуку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Бондарчук родился в 1920 году в селе Березовка. С 1932 по 1938 годы Бондарчук жил в Ейске. Как говорил сам актер: "Это был маленький тихий городок со всеми приметами провинциального захолустья. Мальчишкой бегал по пыльным улицам". Еще учась в школе, он начал посещать театральный кружок, где и принял твердое решения стать актером. Его отец не хотел, чтобы его сын стал "комедиантом", и хотел отправить Сергея учиться на инженера. Однако, после многочисленных просьб сдался и разрешил ему ехать в Москву поступать во ВГИК.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знаменитому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ейчанину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 открыт в 16 июня 2007 года. На скульптурной композиции актер сидит в кресле, на котором позади Сергея Федоровича лежит шинель. С 1942 года Сергей Федорович был солдатом и участвовал в обороне Кавказа. 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скульптурная композиция является первым памятником кинорежиссеру, актеру, педагогу, народному артисту, обладателю Оскара Сергею Бондарчуку в России. В Ейском </a:t>
            </a:r>
            <a:r>
              <a:rPr lang="ru-RU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краеведческом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музее ему посвящены несколько стендов.</a:t>
            </a:r>
          </a:p>
        </p:txBody>
      </p:sp>
    </p:spTree>
    <p:extLst>
      <p:ext uri="{BB962C8B-B14F-4D97-AF65-F5344CB8AC3E}">
        <p14:creationId xmlns:p14="http://schemas.microsoft.com/office/powerpoint/2010/main" val="37430726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1026" name="Picture 2" descr="Санаторий &quot;Ейск&quot;, Краснодарский край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1917" y="-1656609"/>
            <a:ext cx="11720946" cy="8514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9344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4379" y="190004"/>
            <a:ext cx="889461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Развито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 санаторно-курортное лечение Основоположником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 является известный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основанный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1921 году,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однин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старейших санаториев Краснодарского края на Азовском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побережье,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богатой лечебной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базой санаторий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«Ейск» c водо-,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грязе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бальнеолечением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больных опорно-двигательного аппарата, гинекологических больных и другие направления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 является подлинным оазисом зелени в краю степей. С двух сторон город омывается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Азовским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морем. Ейск обладает уникальными природными и климатическими условиями, которые в свою очередь благоприятно влияют на здоровье гостей и жителей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города.</a:t>
            </a:r>
          </a:p>
        </p:txBody>
      </p:sp>
    </p:spTree>
    <p:extLst>
      <p:ext uri="{BB962C8B-B14F-4D97-AF65-F5344CB8AC3E}">
        <p14:creationId xmlns:p14="http://schemas.microsoft.com/office/powerpoint/2010/main" val="26844791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6146" name="Picture 2" descr="C:\Users\N\Desktop\Фото ейск\XXXL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0"/>
            <a:ext cx="97536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82932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4126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dirty="0" smtClean="0">
                <a:cs typeface="Arial" panose="020B0604020202020204" pitchFamily="34" charset="0"/>
              </a:rPr>
              <a:t>	</a:t>
            </a:r>
            <a:r>
              <a:rPr lang="ru-RU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Медицинскую 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помощь населению муниципального образования </a:t>
            </a:r>
            <a:r>
              <a:rPr lang="ru-RU" sz="2400" dirty="0" err="1">
                <a:solidFill>
                  <a:schemeClr val="bg1"/>
                </a:solidFill>
                <a:cs typeface="Arial" panose="020B0604020202020204" pitchFamily="34" charset="0"/>
              </a:rPr>
              <a:t>Ейский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 район оказывают структурные подразделения ГБУЗ «</a:t>
            </a:r>
            <a:r>
              <a:rPr lang="ru-RU" sz="2400" dirty="0" err="1">
                <a:solidFill>
                  <a:schemeClr val="bg1"/>
                </a:solidFill>
                <a:cs typeface="Arial" panose="020B0604020202020204" pitchFamily="34" charset="0"/>
              </a:rPr>
              <a:t>Ейская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 ЦРБ» МЗ КК</a:t>
            </a:r>
            <a:r>
              <a:rPr lang="ru-RU" sz="24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общей мощностью 943 койки.</a:t>
            </a:r>
          </a:p>
          <a:p>
            <a:pPr algn="just"/>
            <a:r>
              <a:rPr lang="en-US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	</a:t>
            </a:r>
            <a:r>
              <a:rPr lang="ru-RU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Стационарную 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медицинскую помощь населению оказывают:</a:t>
            </a:r>
          </a:p>
          <a:p>
            <a:pPr algn="just"/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25 круглосуточных отделений стационара в </a:t>
            </a:r>
            <a:r>
              <a:rPr lang="ru-RU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городе</a:t>
            </a:r>
            <a:r>
              <a:rPr lang="en-US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, </a:t>
            </a:r>
            <a:r>
              <a:rPr lang="ru-RU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5 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круглосуточных отделений стационара в участковых </a:t>
            </a:r>
            <a:r>
              <a:rPr lang="ru-RU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больницах: пос. 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Октябрьский, ст. Ясенская, ст. </a:t>
            </a:r>
            <a:r>
              <a:rPr lang="ru-RU" sz="2400" dirty="0" err="1">
                <a:solidFill>
                  <a:schemeClr val="bg1"/>
                </a:solidFill>
                <a:cs typeface="Arial" panose="020B0604020202020204" pitchFamily="34" charset="0"/>
              </a:rPr>
              <a:t>Копанская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, ст. Должанская, ст. Камышеватская. </a:t>
            </a:r>
          </a:p>
          <a:p>
            <a:pPr algn="just"/>
            <a:r>
              <a:rPr lang="en-US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	</a:t>
            </a:r>
            <a:r>
              <a:rPr lang="ru-RU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Круглосуточный 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стационар рассчитан на 679 коек, в том числе 30 коек сестринского ухода (в участковых больницах </a:t>
            </a:r>
            <a:r>
              <a:rPr lang="ru-RU" sz="2400" dirty="0" err="1">
                <a:solidFill>
                  <a:schemeClr val="bg1"/>
                </a:solidFill>
                <a:cs typeface="Arial" panose="020B0604020202020204" pitchFamily="34" charset="0"/>
              </a:rPr>
              <a:t>ст.Камышеватская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 и </a:t>
            </a:r>
            <a:r>
              <a:rPr lang="ru-RU" sz="2400" dirty="0" err="1">
                <a:solidFill>
                  <a:schemeClr val="bg1"/>
                </a:solidFill>
                <a:cs typeface="Arial" panose="020B0604020202020204" pitchFamily="34" charset="0"/>
              </a:rPr>
              <a:t>ст.Ясенская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), финансируемых за счёт средств краевого бюджета. </a:t>
            </a:r>
            <a:endParaRPr lang="ru-RU" sz="240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just"/>
            <a:r>
              <a:rPr lang="ru-RU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               На </a:t>
            </a:r>
            <a:r>
              <a:rPr lang="ru-RU" sz="2400" dirty="0">
                <a:solidFill>
                  <a:schemeClr val="bg1"/>
                </a:solidFill>
                <a:cs typeface="Arial" panose="020B0604020202020204" pitchFamily="34" charset="0"/>
              </a:rPr>
              <a:t>базе круглосуточных стационаров открыто 67 коек дневного стационара. На базе поликлинических отделений, при поликлиниках участковых больниц, амбулаториях ВОП открыто 197 коек дневных стационаров.</a:t>
            </a:r>
          </a:p>
          <a:p>
            <a:pPr algn="just"/>
            <a:endParaRPr lang="ru-RU" sz="24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ru-RU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28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120060"/>
      </p:ext>
    </p:extLst>
  </p:cSld>
  <p:clrMapOvr>
    <a:masterClrMapping/>
  </p:clrMapOvr>
  <p:transition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808" y="534390"/>
            <a:ext cx="8660423" cy="5830784"/>
          </a:xfrm>
        </p:spPr>
        <p:txBody>
          <a:bodyPr/>
          <a:lstStyle/>
          <a:p>
            <a:endParaRPr lang="en-US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  <a:cs typeface="Arial" panose="020B0604020202020204" pitchFamily="34" charset="0"/>
              </a:rPr>
              <a:t>	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Амбулаторно-поликлиническую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медицинскую помощь общей мощностью 3 850 посещений в смену оказывают:</a:t>
            </a: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поликлинические отделения №1,2,3 для взрослых;</a:t>
            </a: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поликлинические отделения № 1,2;</a:t>
            </a: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женская консультация;</a:t>
            </a: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поликлиники участковых больниц;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амбулатории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амбулатории ВОП, офис ВОП в п.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Широчанка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фельдшерско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акушерских пунктов.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2020 году с помощью МЗ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КК приобретен и функционирует оснащенный современным оборудованием - мобильный медицинский комплекс.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29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434090"/>
      </p:ext>
    </p:extLst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122" name="Picture 2" descr="C:\Users\N\Desktop\Фото ейск\Vid_sverkh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476750" y="-2443163"/>
            <a:ext cx="18097500" cy="117443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13806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58966" y="0"/>
            <a:ext cx="9684320" cy="7263240"/>
          </a:xfr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30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354" y="510639"/>
            <a:ext cx="8537331" cy="5640779"/>
          </a:xfrm>
        </p:spPr>
        <p:txBody>
          <a:bodyPr>
            <a:normAutofit/>
          </a:bodyPr>
          <a:lstStyle/>
          <a:p>
            <a:endParaRPr lang="en-US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en-US" dirty="0" smtClean="0">
                <a:solidFill>
                  <a:schemeClr val="bg1"/>
                </a:solidFill>
              </a:rPr>
              <a:t>	</a:t>
            </a:r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Специализированную 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медицинскую помощь оказывают травматологический, педиатрический и Региональный сосудистый центры.</a:t>
            </a:r>
          </a:p>
          <a:p>
            <a:pPr marL="0" indent="0" algn="just">
              <a:buNone/>
            </a:pPr>
            <a:r>
              <a:rPr lang="en-US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сосудистый центр (РСЦ) – один из крупнейших в регионе. Он открылся в марте 2013 года и обслуживает население 8-ми районов северной зоны Краснодарского края – </a:t>
            </a:r>
            <a:r>
              <a:rPr lang="ru-RU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Ейского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Староминского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Старощербиновского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Крыловского, </a:t>
            </a:r>
            <a:r>
              <a:rPr lang="ru-RU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Кущёвского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Каневского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Ленинградского и </a:t>
            </a:r>
            <a:r>
              <a:rPr lang="ru-RU" sz="2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Приморско-Ахтарского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Это более 541 тыс. жителей. </a:t>
            </a:r>
            <a:r>
              <a:rPr lang="ru-RU" sz="2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оснащён современным медицинским оборудованием, которое позволяет выполнять высокотехнологичные операции, проводить высокоточную диагностику. </a:t>
            </a:r>
          </a:p>
          <a:p>
            <a:endParaRPr lang="ru-RU" sz="2600" b="1" dirty="0">
              <a:solidFill>
                <a:schemeClr val="bg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31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4430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20969" y="-303258"/>
            <a:ext cx="10047809" cy="7161258"/>
          </a:xfr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32</a:t>
            </a:fld>
            <a:endParaRPr lang="ru-RU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5122" name="Picture 2" descr="\\192.168.0.4\data\Отдел кадров\ВОРОНОВА Н.О\!!!!!! 1 12 2020\IMG_53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9966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9277" y="1007941"/>
            <a:ext cx="8616461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	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	</a:t>
            </a:r>
            <a:r>
              <a:rPr lang="ru-RU" sz="2800" b="1" dirty="0" smtClean="0">
                <a:solidFill>
                  <a:schemeClr val="bg1"/>
                </a:solidFill>
              </a:rPr>
              <a:t>Скорую </a:t>
            </a:r>
            <a:r>
              <a:rPr lang="ru-RU" sz="2800" b="1" dirty="0">
                <a:solidFill>
                  <a:schemeClr val="bg1"/>
                </a:solidFill>
              </a:rPr>
              <a:t>медицинскую помощь оказывает станция скорой медицинской помощи на 48 тыс. вызовов в год, состоящая всего из 17 выездных бригад, 9 из которых обслуживают население города, 8 – района.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bg1"/>
                </a:solidFill>
              </a:rPr>
              <a:t>	</a:t>
            </a:r>
            <a:r>
              <a:rPr lang="ru-RU" sz="2800" b="1" dirty="0" smtClean="0">
                <a:solidFill>
                  <a:schemeClr val="bg1"/>
                </a:solidFill>
              </a:rPr>
              <a:t>Паллиативную </a:t>
            </a:r>
            <a:r>
              <a:rPr lang="ru-RU" sz="2800" b="1" dirty="0">
                <a:solidFill>
                  <a:schemeClr val="bg1"/>
                </a:solidFill>
              </a:rPr>
              <a:t>медицинскую помощь оказывает паллиативное отделение на 38 коек.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bg1"/>
                </a:solidFill>
              </a:rPr>
              <a:t>	</a:t>
            </a:r>
            <a:r>
              <a:rPr lang="ru-RU" sz="2800" b="1" dirty="0" smtClean="0">
                <a:solidFill>
                  <a:schemeClr val="bg1"/>
                </a:solidFill>
              </a:rPr>
              <a:t>На </a:t>
            </a:r>
            <a:r>
              <a:rPr lang="ru-RU" sz="2800" b="1" dirty="0">
                <a:solidFill>
                  <a:schemeClr val="bg1"/>
                </a:solidFill>
              </a:rPr>
              <a:t>базе поликлинического отделения № 3 функционирует Центр амбулаторной онкологической помощи.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bg1"/>
                </a:solidFill>
              </a:rPr>
              <a:t>	</a:t>
            </a:r>
            <a:r>
              <a:rPr lang="ru-RU" sz="2800" b="1" dirty="0" smtClean="0">
                <a:solidFill>
                  <a:schemeClr val="bg1"/>
                </a:solidFill>
              </a:rPr>
              <a:t>В </a:t>
            </a:r>
            <a:r>
              <a:rPr lang="ru-RU" sz="2800" b="1" dirty="0">
                <a:solidFill>
                  <a:schemeClr val="bg1"/>
                </a:solidFill>
              </a:rPr>
              <a:t>октябре 2019 г. на базе терапевтического отделения открыто 5 коек гериатрического отделения.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34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405531"/>
      </p:ext>
    </p:extLst>
  </p:cSld>
  <p:clrMapOvr>
    <a:masterClrMapping/>
  </p:clrMapOvr>
  <p:transition>
    <p:wipe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657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9" y="254978"/>
            <a:ext cx="8783515" cy="1310054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Для </a:t>
            </a:r>
            <a:r>
              <a:rPr lang="ru-RU" sz="2800" b="1" dirty="0">
                <a:solidFill>
                  <a:schemeClr val="bg1"/>
                </a:solidFill>
                <a:latin typeface="Garamond" panose="02020404030301010803" pitchFamily="18" charset="0"/>
              </a:rPr>
              <a:t>улучшения условий оказания медицинской помощи жителям </a:t>
            </a:r>
            <a:r>
              <a:rPr lang="ru-RU" sz="28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Ейского</a:t>
            </a:r>
            <a:r>
              <a:rPr lang="ru-RU" sz="2800" b="1" dirty="0">
                <a:solidFill>
                  <a:schemeClr val="bg1"/>
                </a:solidFill>
                <a:latin typeface="Garamond" panose="02020404030301010803" pitchFamily="18" charset="0"/>
              </a:rPr>
              <a:t> района с 2020 по 2025 г. запланировано строительство </a:t>
            </a:r>
            <a:r>
              <a:rPr lang="ru-RU" sz="28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8 офисов ВОП</a:t>
            </a:r>
            <a:r>
              <a:rPr lang="ru-RU" sz="2800" b="1" dirty="0">
                <a:solidFill>
                  <a:schemeClr val="bg1"/>
                </a:solidFill>
                <a:latin typeface="Garamond" panose="02020404030301010803" pitchFamily="18" charset="0"/>
              </a:rPr>
              <a:t>:</a:t>
            </a:r>
            <a:r>
              <a:rPr lang="ru-RU" sz="2800" dirty="0">
                <a:solidFill>
                  <a:schemeClr val="bg1"/>
                </a:solidFill>
              </a:rPr>
              <a:t/>
            </a:r>
            <a:br>
              <a:rPr lang="ru-RU" sz="2800" dirty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562" y="2171699"/>
            <a:ext cx="8625253" cy="4431324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 .	пос.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Широчанка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пос.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Моревка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г.	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ос. Краснофлотский и пос. Воронцовка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	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ос.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Кухаривка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	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ос. Комсомолец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	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ос. Советский 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	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ос. Степной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35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31992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365127"/>
            <a:ext cx="8352692" cy="1173528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Кадровый состав ГБУЗ </a:t>
            </a:r>
            <a:r>
              <a:rPr lang="ru-RU" sz="32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Ейская</a:t>
            </a:r>
            <a:r>
              <a:rPr lang="ru-RU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 ЦРБ МЗ КК</a:t>
            </a:r>
            <a:endParaRPr lang="ru-RU" sz="3200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7405088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36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132499"/>
      </p:ext>
    </p:extLst>
  </p:cSld>
  <p:clrMapOvr>
    <a:masterClrMapping/>
  </p:clrMapOvr>
  <p:transition>
    <p:comb dir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93382" cy="697675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562" y="653143"/>
            <a:ext cx="8678007" cy="554577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Для привлечения квалифицированных кадров в структурные подразделения учреждения проводятся следующие мероприятия: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1. Информация о вакансиях размещена на сайте Центра занятости населения МО </a:t>
            </a:r>
            <a:r>
              <a:rPr lang="ru-RU" sz="2400" dirty="0" err="1">
                <a:solidFill>
                  <a:schemeClr val="bg1"/>
                </a:solidFill>
              </a:rPr>
              <a:t>Ейский</a:t>
            </a:r>
            <a:r>
              <a:rPr lang="ru-RU" sz="2400" dirty="0">
                <a:solidFill>
                  <a:schemeClr val="bg1"/>
                </a:solidFill>
              </a:rPr>
              <a:t> район, на сайте министерства здравоохранения Краснодарского </a:t>
            </a:r>
            <a:r>
              <a:rPr lang="ru-RU" sz="2400" dirty="0" smtClean="0">
                <a:solidFill>
                  <a:schemeClr val="bg1"/>
                </a:solidFill>
              </a:rPr>
              <a:t>края </a:t>
            </a:r>
            <a:r>
              <a:rPr lang="ru-RU" sz="2400" dirty="0">
                <a:solidFill>
                  <a:schemeClr val="bg1"/>
                </a:solidFill>
              </a:rPr>
              <a:t>ГБУЗ «МИАЦ» министерства здравоохранения Краснодарского края, официальном сайте учреждения.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Участие в ярмарках вакансий в </a:t>
            </a:r>
            <a:r>
              <a:rPr lang="ru-RU" sz="2400" dirty="0" smtClean="0">
                <a:solidFill>
                  <a:schemeClr val="bg1"/>
                </a:solidFill>
              </a:rPr>
              <a:t>городе и в образовательных </a:t>
            </a:r>
            <a:r>
              <a:rPr lang="ru-RU" sz="2400" dirty="0">
                <a:solidFill>
                  <a:schemeClr val="bg1"/>
                </a:solidFill>
              </a:rPr>
              <a:t>учреждениях. 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Продолжается </a:t>
            </a:r>
            <a:r>
              <a:rPr lang="ru-RU" sz="2400" dirty="0">
                <a:solidFill>
                  <a:schemeClr val="bg1"/>
                </a:solidFill>
              </a:rPr>
              <a:t>работа по заключению договоров на целевой прием и целевое обучение, в соответствии с постановлением правительства Российской федерации №302 от 21.03.2019 года «О целевом обучении по образовательным программам среднего профессионального и высшего образования и признании утратившим силу Постановления Правительства Российской Федерации от 27 ноября 2013 года №1076». </a:t>
            </a:r>
            <a:endParaRPr lang="ru-RU" sz="2400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bg1"/>
                </a:solidFill>
              </a:rPr>
              <a:t>Заключено 24 договоров на целевое обучение, заключено 7 договоров на обучение в ординатуре. </a:t>
            </a:r>
          </a:p>
          <a:p>
            <a:pPr marL="0" indent="0" algn="just">
              <a:buNone/>
            </a:pPr>
            <a:endParaRPr lang="ru-RU" sz="2400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37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147060"/>
      </p:ext>
    </p:extLst>
  </p:cSld>
  <p:clrMapOvr>
    <a:masterClrMapping/>
  </p:clrMapOvr>
  <p:transition>
    <p:wipe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938" y="534390"/>
            <a:ext cx="8686800" cy="5759532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3300" dirty="0" smtClean="0">
                <a:solidFill>
                  <a:schemeClr val="bg1"/>
                </a:solidFill>
              </a:rPr>
              <a:t>2. </a:t>
            </a:r>
            <a:r>
              <a:rPr lang="ru-RU" sz="3800" b="1" dirty="0">
                <a:solidFill>
                  <a:schemeClr val="bg1"/>
                </a:solidFill>
              </a:rPr>
              <a:t>Действуют программы, предусматривающие оказание мер социальной поддержки медицинским работникам (предоставление служебного жилья, оплата за аренду жилья, компенсация расходов на ЖКХ):</a:t>
            </a:r>
          </a:p>
          <a:p>
            <a:pPr marL="0" indent="0" algn="just">
              <a:buNone/>
            </a:pPr>
            <a:r>
              <a:rPr lang="ru-RU" sz="3800" b="1" dirty="0">
                <a:solidFill>
                  <a:schemeClr val="bg1"/>
                </a:solidFill>
              </a:rPr>
              <a:t>- выплаты, связанные с денежным возмещением за </a:t>
            </a:r>
            <a:r>
              <a:rPr lang="ru-RU" sz="3800" b="1" dirty="0" smtClean="0">
                <a:solidFill>
                  <a:schemeClr val="bg1"/>
                </a:solidFill>
              </a:rPr>
              <a:t>аренду </a:t>
            </a:r>
            <a:r>
              <a:rPr lang="ru-RU" sz="3800" b="1" dirty="0">
                <a:solidFill>
                  <a:schemeClr val="bg1"/>
                </a:solidFill>
              </a:rPr>
              <a:t>жилых помещений врачам – специалистам производится из </a:t>
            </a:r>
            <a:r>
              <a:rPr lang="ru-RU" sz="3800" b="1" dirty="0" smtClean="0">
                <a:solidFill>
                  <a:schemeClr val="bg1"/>
                </a:solidFill>
              </a:rPr>
              <a:t>средств</a:t>
            </a:r>
            <a:r>
              <a:rPr lang="ru-RU" sz="3800" b="1" dirty="0">
                <a:solidFill>
                  <a:schemeClr val="bg1"/>
                </a:solidFill>
              </a:rPr>
              <a:t> </a:t>
            </a:r>
            <a:r>
              <a:rPr lang="ru-RU" sz="3800" b="1" dirty="0" smtClean="0">
                <a:solidFill>
                  <a:schemeClr val="bg1"/>
                </a:solidFill>
              </a:rPr>
              <a:t>федерального бюджета, в связи с изменения </a:t>
            </a:r>
            <a:r>
              <a:rPr lang="ru-RU" sz="3800" b="1" dirty="0">
                <a:solidFill>
                  <a:schemeClr val="bg1"/>
                </a:solidFill>
              </a:rPr>
              <a:t>в статью 43 закона «Об охране здоровья населения Краснодарского края»</a:t>
            </a:r>
            <a:r>
              <a:rPr lang="ru-RU" sz="3800" b="1" dirty="0" smtClean="0">
                <a:solidFill>
                  <a:schemeClr val="bg1"/>
                </a:solidFill>
              </a:rPr>
              <a:t>; </a:t>
            </a:r>
            <a:endParaRPr lang="ru-RU" sz="3800" b="1" dirty="0">
              <a:solidFill>
                <a:schemeClr val="bg1"/>
              </a:solidFill>
            </a:endParaRPr>
          </a:p>
          <a:p>
            <a:pPr algn="just">
              <a:buFontTx/>
              <a:buChar char="-"/>
            </a:pPr>
            <a:r>
              <a:rPr lang="ru-RU" sz="3800" b="1" dirty="0" smtClean="0">
                <a:solidFill>
                  <a:schemeClr val="bg1"/>
                </a:solidFill>
              </a:rPr>
              <a:t>в </a:t>
            </a:r>
            <a:r>
              <a:rPr lang="ru-RU" sz="3800" b="1" dirty="0">
                <a:solidFill>
                  <a:schemeClr val="bg1"/>
                </a:solidFill>
              </a:rPr>
              <a:t>соответствии с Постановлением губернатора Краснодарского края №65 от 04.02.2005 «О предоставлении мер социальной поддержки по оплате жилья, отопления и освещения отдельным категориям граждан, работающим и проживающим в сельских населенных пунктах или поселках городского типа</a:t>
            </a:r>
            <a:r>
              <a:rPr lang="ru-RU" sz="3800" b="1" dirty="0" smtClean="0">
                <a:solidFill>
                  <a:schemeClr val="bg1"/>
                </a:solidFill>
              </a:rPr>
              <a:t>»;</a:t>
            </a:r>
          </a:p>
          <a:p>
            <a:pPr algn="just">
              <a:buFontTx/>
              <a:buChar char="-"/>
            </a:pPr>
            <a:r>
              <a:rPr lang="ru-RU" sz="3800" b="1" dirty="0">
                <a:solidFill>
                  <a:schemeClr val="bg1"/>
                </a:solidFill>
              </a:rPr>
              <a:t>в соответствии с постановления главы администрации (губернатора) Краснодарского края от 16 февраля 2010 г. №70 «Об утверждении Положения о порядке ведения учета граждан в качестве нуждающихся в служебных жилых помещениях жилищного фонда Краснодарского края» - ведется постановка и учет нуждающихся в жилье сотрудников</a:t>
            </a:r>
            <a:r>
              <a:rPr lang="ru-RU" sz="3800" b="1" dirty="0" smtClean="0">
                <a:solidFill>
                  <a:schemeClr val="bg1"/>
                </a:solidFill>
              </a:rPr>
              <a:t>. </a:t>
            </a:r>
            <a:endParaRPr lang="ru-RU" sz="3800" b="1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      В 2020 году </a:t>
            </a:r>
            <a:r>
              <a:rPr lang="ru-RU" sz="3800" b="1" dirty="0" err="1" smtClean="0">
                <a:solidFill>
                  <a:schemeClr val="bg1"/>
                </a:solidFill>
              </a:rPr>
              <a:t>приоберетено</a:t>
            </a:r>
            <a:r>
              <a:rPr lang="ru-RU" sz="3800" b="1" dirty="0" smtClean="0">
                <a:solidFill>
                  <a:schemeClr val="bg1"/>
                </a:solidFill>
              </a:rPr>
              <a:t> две квартиры служебного жилья в рамках программы Краснодарского края «Развитие здравоохранения», поданы заявки для участия в данной программе в 2021-2023 годах.</a:t>
            </a:r>
            <a:endParaRPr lang="ru-RU" sz="3800" b="1" dirty="0">
              <a:solidFill>
                <a:schemeClr val="bg1"/>
              </a:solidFill>
            </a:endParaRPr>
          </a:p>
          <a:p>
            <a:endParaRPr lang="ru-RU" sz="3800" dirty="0">
              <a:solidFill>
                <a:schemeClr val="bg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38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895685"/>
      </p:ext>
    </p:extLst>
  </p:cSld>
  <p:clrMapOvr>
    <a:masterClrMapping/>
  </p:clrMapOvr>
  <p:transition>
    <p:wipe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6957" y="756139"/>
            <a:ext cx="8497765" cy="5820507"/>
          </a:xfrm>
        </p:spPr>
        <p:txBody>
          <a:bodyPr>
            <a:normAutofit/>
          </a:bodyPr>
          <a:lstStyle/>
          <a:p>
            <a:pPr marL="0" indent="0" algn="just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предоставление </a:t>
            </a:r>
            <a:r>
              <a:rPr lang="ru-RU" dirty="0">
                <a:solidFill>
                  <a:schemeClr val="bg1"/>
                </a:solidFill>
              </a:rPr>
              <a:t>земельного участка в соответствии с Законом Краснодарского края от 23.07.2015 № 3232-КЗ «Об установлении специальностей и муниципальных образований, на территориях которых гражданам, работающим по основному месту работы, предоставляются земельные участки, находящиеся в государственной или муниципальной собственности, в безвозмездное пользование»; за последние три года земельные участки предоставлены 14 врачам-специалистам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marL="0" indent="0" algn="just"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3.В соответствии со статьей 51 Федерального закона от 29 ноября 2010 года № 326-ФЗ «Об обязательном медицинском страховании в Российской Федерации» и статьей 72 Федерального закона от 21 ноября 2011 года № 323-ФЗ «Об основах охраны здоровья граждан в РФ», в целях реализации постановления главы администрации (губернатора) Краснодарского края от 12 октября 2015 года № 966 «Об утверждении государственной программы Краснодарского края «Развитие здравоохранения» учреждение участвует в программе «Земский доктор» с единовременной компенсационной выплатой. </a:t>
            </a:r>
          </a:p>
          <a:p>
            <a:pPr marL="0" indent="0" algn="just">
              <a:buFontTx/>
              <a:buChar char="-"/>
            </a:pPr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39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223866"/>
      </p:ext>
    </p:extLst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65019" y="415636"/>
            <a:ext cx="812272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 — курортный город 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Азовского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побережья на юге 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края, является административным центром </a:t>
            </a:r>
            <a:r>
              <a:rPr lang="ru-RU" sz="2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Ейского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Пятый по численности населения город края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Днём основания города считается 19 августа 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1848 года, в августа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года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город Ейск отметил своё 170-летие. Ейск внесён в список исторических мест России. </a:t>
            </a:r>
            <a:endParaRPr lang="ru-RU" sz="2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 условно делится на несколько районов. Наибольший интерес для туристов и гостей города обычно представляет </a:t>
            </a:r>
            <a:r>
              <a:rPr lang="ru-RU" sz="2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Ейская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коса,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которой сосредоточены большинство баз отдыха, главные городские пляжи, а также яхт-клуб и один из городских парков аттракционов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городской косе примыкает припортовая зона, включающая территорию </a:t>
            </a:r>
            <a:r>
              <a:rPr lang="ru-RU" sz="2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Ейский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морской порт, железнодорожной станцией (вокзал). 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Ведется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</a:t>
            </a:r>
            <a:r>
              <a:rPr lang="ru-RU" sz="2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ейского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аэропорта, построены новые взлетные 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полосы.</a:t>
            </a: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7078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Земский доктор</a:t>
            </a:r>
            <a:endParaRPr lang="ru-RU" sz="40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005" y="1448790"/>
            <a:ext cx="8593510" cy="50710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программе «Земский доктор» приняты на работу</a:t>
            </a:r>
            <a:r>
              <a:rPr lang="en-US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г. 	5 врачей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г.	4 врача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г. 	5 врачей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г. 	4 врача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г.        3 врача и 1 фельдшер по программе  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«Земский фельдшер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г.         3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врача и 1 фельдшер по программе   «Земский фельдшер»</a:t>
            </a:r>
            <a:endParaRPr lang="ru-RU" sz="2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 большому сожалению, но в данной программе участвуют 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вакантные должности в участковых больницах, амбулаториях 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фельдшерско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акушерских 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пунктах, 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 количеством 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населения. В </a:t>
            </a: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Ейск население более 50 тысяч человек. </a:t>
            </a:r>
            <a:endParaRPr lang="ru-RU" sz="2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40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26768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9278720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4715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Заработная плата</a:t>
            </a:r>
            <a:endParaRPr lang="ru-RU" sz="40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41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435763"/>
      </p:ext>
    </p:extLst>
  </p:cSld>
  <p:clrMapOvr>
    <a:masterClrMapping/>
  </p:clrMapOvr>
  <p:transition>
    <p:comb dir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016" y="726586"/>
            <a:ext cx="8774723" cy="53892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Активно ведутся ремонтные работы в отделениях и подразделениях :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b="1" dirty="0" smtClean="0">
                <a:solidFill>
                  <a:schemeClr val="bg1"/>
                </a:solidFill>
              </a:rPr>
              <a:t>Монтаж </a:t>
            </a:r>
            <a:r>
              <a:rPr lang="ru-RU" sz="2000" b="1" dirty="0" smtClean="0">
                <a:solidFill>
                  <a:schemeClr val="bg1"/>
                </a:solidFill>
              </a:rPr>
              <a:t>централизованной системы подачи кислорода  на 1,2,3 этажи акушерско-гинекологического отделения.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b="1" dirty="0" smtClean="0">
                <a:solidFill>
                  <a:schemeClr val="bg1"/>
                </a:solidFill>
              </a:rPr>
              <a:t>Текущий </a:t>
            </a:r>
            <a:r>
              <a:rPr lang="ru-RU" sz="2000" b="1" dirty="0" smtClean="0">
                <a:solidFill>
                  <a:schemeClr val="bg1"/>
                </a:solidFill>
              </a:rPr>
              <a:t>ремонт здания поликлиники №3(дневной стационар).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b="1" dirty="0" smtClean="0">
                <a:solidFill>
                  <a:schemeClr val="bg1"/>
                </a:solidFill>
              </a:rPr>
              <a:t>Текущий </a:t>
            </a:r>
            <a:r>
              <a:rPr lang="ru-RU" sz="2000" b="1" dirty="0" smtClean="0">
                <a:solidFill>
                  <a:schemeClr val="bg1"/>
                </a:solidFill>
              </a:rPr>
              <a:t>ремонт канализационного колодца в ст. Камышеватская ул. Мира 2а.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Смена отдельного участка трубопровода (канализация), по адресу г. Ейск ул. Энгельса 145.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Текущий ремонт травматологического отделения.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Текущий ремонт нежилых помещений входная зона приемного отделения, ЦСО.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Текущий ремонт  кровли на зданиях больничного городка.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Капитальный ремонт фасада здания поликлинического отделения №2.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Текущий ремонт помещений в здании терапевтического отделения №1) и реанимационного отделения.</a:t>
            </a:r>
          </a:p>
          <a:p>
            <a:pPr marL="0" indent="0">
              <a:lnSpc>
                <a:spcPct val="120000"/>
              </a:lnSpc>
              <a:buNone/>
            </a:pPr>
            <a:endParaRPr lang="ru-RU" sz="1600" dirty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42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159566"/>
      </p:ext>
    </p:extLst>
  </p:cSld>
  <p:clrMapOvr>
    <a:masterClrMapping/>
  </p:clrMapOvr>
  <p:transition>
    <p:pul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430" y="665018"/>
            <a:ext cx="8792308" cy="551015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u="sng" dirty="0" smtClean="0">
                <a:solidFill>
                  <a:schemeClr val="bg1"/>
                </a:solidFill>
              </a:rPr>
              <a:t>2019 год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 - 1. Засыпка грунтом территории по адресу: Краснодарский край, </a:t>
            </a:r>
            <a:r>
              <a:rPr lang="ru-RU" dirty="0" err="1" smtClean="0">
                <a:solidFill>
                  <a:schemeClr val="bg1"/>
                </a:solidFill>
              </a:rPr>
              <a:t>Ейский</a:t>
            </a:r>
            <a:r>
              <a:rPr lang="ru-RU" dirty="0" smtClean="0">
                <a:solidFill>
                  <a:schemeClr val="bg1"/>
                </a:solidFill>
              </a:rPr>
              <a:t> район, г. Ейск, ул. Энгельса, 145.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- 2. Засыпка территории щебнем - автомобильная площадка на  территории ГБУЗ «</a:t>
            </a:r>
            <a:r>
              <a:rPr lang="ru-RU" dirty="0" err="1" smtClean="0">
                <a:solidFill>
                  <a:schemeClr val="bg1"/>
                </a:solidFill>
              </a:rPr>
              <a:t>Ейская</a:t>
            </a:r>
            <a:r>
              <a:rPr lang="ru-RU" dirty="0" smtClean="0">
                <a:solidFill>
                  <a:schemeClr val="bg1"/>
                </a:solidFill>
              </a:rPr>
              <a:t> ЦРБ» МЗ КК.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- 3. Капитальный ремонт помещений </a:t>
            </a:r>
            <a:r>
              <a:rPr lang="ru-RU" dirty="0">
                <a:solidFill>
                  <a:schemeClr val="bg1"/>
                </a:solidFill>
              </a:rPr>
              <a:t>участковой больницы станицы </a:t>
            </a:r>
            <a:r>
              <a:rPr lang="ru-RU" dirty="0" smtClean="0">
                <a:solidFill>
                  <a:schemeClr val="bg1"/>
                </a:solidFill>
              </a:rPr>
              <a:t>Ясенская, расположенных по адресу: ул. Ленина,19, ст. Ясенская, </a:t>
            </a:r>
            <a:r>
              <a:rPr lang="ru-RU" dirty="0" err="1" smtClean="0">
                <a:solidFill>
                  <a:schemeClr val="bg1"/>
                </a:solidFill>
              </a:rPr>
              <a:t>Ейский</a:t>
            </a:r>
            <a:r>
              <a:rPr lang="ru-RU" dirty="0" smtClean="0">
                <a:solidFill>
                  <a:schemeClr val="bg1"/>
                </a:solidFill>
              </a:rPr>
              <a:t> район, Краснодарский край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4. Капитальный ремонт детского поликлинического отделения №2 , расположенного по адресу: Краснодарский край, г. Ейск, ул. </a:t>
            </a:r>
            <a:r>
              <a:rPr lang="ru-RU" dirty="0" err="1" smtClean="0">
                <a:solidFill>
                  <a:schemeClr val="bg1"/>
                </a:solidFill>
              </a:rPr>
              <a:t>Б.Хмельницкого</a:t>
            </a:r>
            <a:r>
              <a:rPr lang="ru-RU" dirty="0" smtClean="0">
                <a:solidFill>
                  <a:schemeClr val="bg1"/>
                </a:solidFill>
              </a:rPr>
              <a:t> ,97. </a:t>
            </a:r>
          </a:p>
          <a:p>
            <a:pPr marL="0" indent="0">
              <a:buNone/>
            </a:pPr>
            <a:r>
              <a:rPr lang="ru-RU" u="sng" dirty="0" smtClean="0">
                <a:solidFill>
                  <a:schemeClr val="bg1"/>
                </a:solidFill>
              </a:rPr>
              <a:t>2020 год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- Капитальный ремонт взрослого инфекционного отделения.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Текущий ремонт неврологического отделения, ФАП пос. Заводской, амбулатории пос. Воронцовка.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bg1"/>
                </a:solidFill>
              </a:rPr>
              <a:t>Благоустройство территории больничного городка ГБУЗ «</a:t>
            </a:r>
            <a:r>
              <a:rPr lang="ru-RU" dirty="0" err="1" smtClean="0">
                <a:solidFill>
                  <a:schemeClr val="bg1"/>
                </a:solidFill>
              </a:rPr>
              <a:t>Ейская</a:t>
            </a:r>
            <a:r>
              <a:rPr lang="ru-RU" dirty="0" smtClean="0">
                <a:solidFill>
                  <a:schemeClr val="bg1"/>
                </a:solidFill>
              </a:rPr>
              <a:t> ЦРБ» </a:t>
            </a:r>
            <a:r>
              <a:rPr lang="ru-RU" dirty="0" err="1" smtClean="0">
                <a:solidFill>
                  <a:schemeClr val="bg1"/>
                </a:solidFill>
              </a:rPr>
              <a:t>мЗ</a:t>
            </a:r>
            <a:r>
              <a:rPr lang="ru-RU" dirty="0" smtClean="0">
                <a:solidFill>
                  <a:schemeClr val="bg1"/>
                </a:solidFill>
              </a:rPr>
              <a:t> КК – посадка роз, укладка </a:t>
            </a:r>
            <a:r>
              <a:rPr lang="ru-RU" dirty="0" err="1" smtClean="0">
                <a:solidFill>
                  <a:schemeClr val="bg1"/>
                </a:solidFill>
              </a:rPr>
              <a:t>тратуарной</a:t>
            </a:r>
            <a:r>
              <a:rPr lang="ru-RU" dirty="0" smtClean="0">
                <a:solidFill>
                  <a:schemeClr val="bg1"/>
                </a:solidFill>
              </a:rPr>
              <a:t> плитки. </a:t>
            </a:r>
          </a:p>
          <a:p>
            <a:pPr>
              <a:buFontTx/>
              <a:buChar char="-"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43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81031"/>
      </p:ext>
    </p:extLst>
  </p:cSld>
  <p:clrMapOvr>
    <a:masterClrMapping/>
  </p:clrMapOvr>
  <p:transition>
    <p:pull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44</a:t>
            </a:fld>
            <a:endParaRPr lang="ru-RU"/>
          </a:p>
        </p:txBody>
      </p:sp>
      <p:pic>
        <p:nvPicPr>
          <p:cNvPr id="2050" name="Picture 2" descr="C:\Users\User\Downloads\IMG-20201202-WA0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504" y="-137664"/>
            <a:ext cx="9488385" cy="747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2467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45</a:t>
            </a:fld>
            <a:endParaRPr lang="ru-RU"/>
          </a:p>
        </p:txBody>
      </p:sp>
      <p:pic>
        <p:nvPicPr>
          <p:cNvPr id="3074" name="Picture 2" descr="C:\Users\User\Downloads\IMG-20201202-WA0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6671" y="-106878"/>
            <a:ext cx="11910675" cy="696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7699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46</a:t>
            </a:fld>
            <a:endParaRPr lang="ru-RU"/>
          </a:p>
        </p:txBody>
      </p:sp>
      <p:pic>
        <p:nvPicPr>
          <p:cNvPr id="4098" name="Picture 2" descr="C:\Users\User\Downloads\IMG-20201202-WA0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2452" y="1"/>
            <a:ext cx="10164580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9089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638" y="975947"/>
            <a:ext cx="8581292" cy="44752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smtClean="0">
                <a:solidFill>
                  <a:schemeClr val="bg1"/>
                </a:solidFill>
              </a:rPr>
              <a:t>	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47</a:t>
            </a:fld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ownloads\IMG-20201202-WA00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1888" y="-475014"/>
            <a:ext cx="10275888" cy="733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185169"/>
      </p:ext>
    </p:extLst>
  </p:cSld>
  <p:clrMapOvr>
    <a:masterClrMapping/>
  </p:clrMapOvr>
  <p:transition>
    <p:wipe dir="d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65731"/>
          </a:xfrm>
          <a:prstGeom prst="rect">
            <a:avLst/>
          </a:prstGeom>
        </p:spPr>
      </p:pic>
      <p:pic>
        <p:nvPicPr>
          <p:cNvPr id="5" name="Содержимое 4" descr="WhatsApp Image 2019-11-20 at 10.16.27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8932" y="691417"/>
            <a:ext cx="3996883" cy="5726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4" descr="WhatsApp Image 2019-11-20 at 10.16.27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03864" y="712177"/>
            <a:ext cx="3941198" cy="57413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48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49</a:t>
            </a:fld>
            <a:endParaRPr lang="ru-RU"/>
          </a:p>
        </p:txBody>
      </p:sp>
      <p:pic>
        <p:nvPicPr>
          <p:cNvPr id="4098" name="Picture 2" descr="\\192.168.0.4\data\Отдел кадров\ВОРОНОВА Н.О\!!!!!! 1 12 2020\IMG_53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9759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10242" name="Picture 2" descr="C:\Users\N\Desktop\Фото ейск\1449049560_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063663" y="-6510338"/>
            <a:ext cx="37271326" cy="19878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65731"/>
          </a:xfrm>
          <a:prstGeom prst="rect">
            <a:avLst/>
          </a:prstGeom>
        </p:spPr>
      </p:pic>
      <p:pic>
        <p:nvPicPr>
          <p:cNvPr id="5" name="Содержимое 4" descr="WhatsApp Image 2019-11-20 at 10.19.50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599" y="496398"/>
            <a:ext cx="4234275" cy="6159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4" descr="WhatsApp Image 2019-11-20 at 10.19.5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6816" y="483577"/>
            <a:ext cx="4234275" cy="6137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98627" y="6675437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50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ld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G_20191120_0921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1" y="502449"/>
            <a:ext cx="3692768" cy="58543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20191120_0922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48908" y="1512278"/>
            <a:ext cx="4562474" cy="37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51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l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G_20191120_0948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3334" y="228600"/>
            <a:ext cx="3846635" cy="63568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20191120_0949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15961" y="228599"/>
            <a:ext cx="4321419" cy="6365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  <p:transition>
    <p:pull dir="rd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Karkuha\Downloads\WhatsApp Image 2019-10-17 at 15.25.23 (1)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-285750"/>
            <a:ext cx="9906000" cy="7429500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449158" y="6492875"/>
            <a:ext cx="2057400" cy="365125"/>
          </a:xfrm>
        </p:spPr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53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Karkuha\Downloads\WhatsApp Image 2019-10-17 at 15.25.2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985239" cy="6858000"/>
          </a:xfrm>
          <a:prstGeom prst="rect">
            <a:avLst/>
          </a:prstGeom>
          <a:noFill/>
        </p:spPr>
      </p:pic>
      <p:pic>
        <p:nvPicPr>
          <p:cNvPr id="2052" name="Picture 4" descr="C:\Users\Karkuha\Downloads\WhatsApp Image 2019-10-17 at 15.25.27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1271" y="0"/>
            <a:ext cx="5064370" cy="6858000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54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Karkuha\Downloads\WhatsApp Image 2019-10-17 at 15.25.26.jpe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58260" y="211015"/>
            <a:ext cx="4369777" cy="3121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Karkuha\Downloads\WhatsApp Image 2019-10-17 at 15.25.27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2338" y="191234"/>
            <a:ext cx="4317025" cy="3141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55</a:t>
            </a:fld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6" name="Picture 4" descr="C:\Users\Karkuha\Downloads\WhatsApp Image 2019-10-17 at 15.25.27.jpe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56993" y="3437792"/>
            <a:ext cx="4314092" cy="32355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C:\Users\Karkuha\Downloads\WhatsApp Image 2019-10-17 at 15.25.27.jpe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28600" y="3467101"/>
            <a:ext cx="4278922" cy="3209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Karkuha\Downloads\WhatsApp Image 2019-10-17 at 15.25.26.jpe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83576" y="232996"/>
            <a:ext cx="8141677" cy="61062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56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8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57</a:t>
            </a:fld>
            <a:endParaRPr lang="ru-RU"/>
          </a:p>
        </p:txBody>
      </p:sp>
      <p:pic>
        <p:nvPicPr>
          <p:cNvPr id="6146" name="Picture 2" descr="\\192.168.0.4\data\Отдел кадров\ВОРОНОВА Н.О\!!!!!! 1 12 2020\IMG_53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1509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58</a:t>
            </a:fld>
            <a:endParaRPr lang="ru-RU"/>
          </a:p>
        </p:txBody>
      </p:sp>
      <p:pic>
        <p:nvPicPr>
          <p:cNvPr id="7170" name="Picture 2" descr="\\192.168.0.4\data\Отдел кадров\ВОРОНОВА Н.О\!!!!!! 1 12 2020\IMG_53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518106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59</a:t>
            </a:fld>
            <a:endParaRPr lang="ru-RU"/>
          </a:p>
        </p:txBody>
      </p:sp>
      <p:pic>
        <p:nvPicPr>
          <p:cNvPr id="8194" name="Picture 2" descr="\\192.168.0.4\data\Отдел кадров\ВОРОНОВА Н.О\!!!!!! 1 12 2020\IMG_53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044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7170" name="Picture 2" descr="C:\Users\N\Desktop\Фото ейск\IMG_3948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72400" y="-4800600"/>
            <a:ext cx="24688800" cy="1645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25784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60</a:t>
            </a:fld>
            <a:endParaRPr lang="ru-RU"/>
          </a:p>
        </p:txBody>
      </p:sp>
      <p:pic>
        <p:nvPicPr>
          <p:cNvPr id="9218" name="Picture 2" descr="\\192.168.0.4\data\Отдел кадров\ВОРОНОВА Н.О\!!!!!! 1 12 2020\IMG_53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0"/>
            <a:ext cx="9186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05618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16" y="315072"/>
            <a:ext cx="8999984" cy="604867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Проводится работа по оснащению  ГБУЗ «</a:t>
            </a:r>
            <a:r>
              <a:rPr lang="ru-RU" sz="2400" b="1" dirty="0" err="1" smtClean="0">
                <a:solidFill>
                  <a:schemeClr val="bg1"/>
                </a:solidFill>
              </a:rPr>
              <a:t>Ейская</a:t>
            </a:r>
            <a:r>
              <a:rPr lang="ru-RU" sz="2400" b="1" dirty="0" smtClean="0">
                <a:solidFill>
                  <a:schemeClr val="bg1"/>
                </a:solidFill>
              </a:rPr>
              <a:t> ЦРБ» МЗ КК оборудованием. Из тяжелого оборудования в  2019 г. закуплено: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- КТ и МРТ оборудование.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- 2 рентгеновских диагностических стационарных комплекса, которые установлены в детском поликлиническом отделении № 1 и в рентгенологическом отделении;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- получены 3 аппарата ультразвукового исследования экспертного класса. Установлены в детских поликлинических отделениях № 1,2  и  диагностическом отделении .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- 15.10. 2019 г. поликлиническом отделении № 2 установлен и введен в эксплуатацию новый цифровой </a:t>
            </a:r>
            <a:r>
              <a:rPr lang="ru-RU" sz="2400" b="1" dirty="0" err="1" smtClean="0">
                <a:solidFill>
                  <a:schemeClr val="bg1"/>
                </a:solidFill>
              </a:rPr>
              <a:t>флюорограф</a:t>
            </a:r>
            <a:r>
              <a:rPr lang="ru-RU" sz="2400" b="1" dirty="0" smtClean="0">
                <a:solidFill>
                  <a:schemeClr val="bg1"/>
                </a:solidFill>
              </a:rPr>
              <a:t>. Что позволило улучшить качество проводимого исследования и улучшить удобство прохождения флюорографического исследования для пациентов.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 До этого флюорографическое исследование проводилось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на передвижном </a:t>
            </a:r>
            <a:r>
              <a:rPr lang="ru-RU" sz="2400" b="1" dirty="0" err="1" smtClean="0">
                <a:solidFill>
                  <a:schemeClr val="bg1"/>
                </a:solidFill>
              </a:rPr>
              <a:t>флюорографе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61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62</a:t>
            </a:fld>
            <a:endParaRPr lang="ru-RU" sz="1400">
              <a:solidFill>
                <a:schemeClr val="tx1"/>
              </a:solidFill>
            </a:endParaRPr>
          </a:p>
        </p:txBody>
      </p:sp>
      <p:pic>
        <p:nvPicPr>
          <p:cNvPr id="4" name="Содержимое 3" descr="post_n150_26022015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935038"/>
            <a:ext cx="3852863" cy="5076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2677" y="931983"/>
            <a:ext cx="4088423" cy="50467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63</a:t>
            </a:fld>
            <a:endParaRPr lang="ru-RU"/>
          </a:p>
        </p:txBody>
      </p:sp>
      <p:pic>
        <p:nvPicPr>
          <p:cNvPr id="3074" name="Picture 2" descr="\\192.168.0.4\data\Отдел кадров\ВОРОНОВА Н.О\!!!!!! 1 12 2020\IMG_53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4555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t_n150_260220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908720"/>
            <a:ext cx="3807422" cy="5076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2121" y="949568"/>
            <a:ext cx="3785088" cy="50467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64</a:t>
            </a:fld>
            <a:endParaRPr lang="ru-RU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4320480" cy="3226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Содержимое 5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0262" y="2132856"/>
            <a:ext cx="4252304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5" descr="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573016"/>
            <a:ext cx="4248472" cy="30472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65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post_n150_2602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764704"/>
            <a:ext cx="3701562" cy="489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764704"/>
            <a:ext cx="3708412" cy="49445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66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t_n150_2602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740701"/>
            <a:ext cx="3744416" cy="4992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764704"/>
            <a:ext cx="3672408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67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68</a:t>
            </a:fld>
            <a:endParaRPr lang="ru-RU"/>
          </a:p>
        </p:txBody>
      </p:sp>
      <p:pic>
        <p:nvPicPr>
          <p:cNvPr id="2050" name="Picture 2" descr="\\192.168.0.4\data\Отдел кадров\ВОРОНОВА Н.О\!!!!!! 1 12 2020\IMG_54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0372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95536" y="1443841"/>
            <a:ext cx="838842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 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В рамках регионального проекта «Развитие детского здравоохранения Краснодарского края, включая создание современной инфраструктуры оказания медицинской помощи детям» детские поликлинические отделения № 1, 2  были оснащены </a:t>
            </a:r>
            <a:r>
              <a:rPr lang="ru-RU" sz="2800" dirty="0" err="1" smtClean="0">
                <a:solidFill>
                  <a:schemeClr val="bg1"/>
                </a:solidFill>
              </a:rPr>
              <a:t>лор-установками</a:t>
            </a:r>
            <a:r>
              <a:rPr lang="ru-RU" sz="2800" dirty="0" smtClean="0">
                <a:solidFill>
                  <a:schemeClr val="bg1"/>
                </a:solidFill>
              </a:rPr>
              <a:t> и офтальмологическим оборудованием.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69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32508" y="178130"/>
            <a:ext cx="881149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 часто называют «российской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меккой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сёрфингистов». Первые соревнования по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виндсёрфингу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были проведены на базе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Ейского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яхт-клуба ещё в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1999 году.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Ейске и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Ейском районе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распространены различные активные виды отдыха: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туризм,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конный спорт,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прыжки с парашютом,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охота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рыбалка.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в начале мая в акватории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Таганрогского залива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проходит парусный фестиваль крейсерских яхт «Парусная весна в городе Ейске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Ейске имеется кадетский корпус,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училища,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четыре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колледжа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проводят подготовку специалистов по медицинскому, педагогическому, сельскохозяйственному, экономическому, морскому и другим направлениям.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имеется 5 детско-юношеских спортивных школ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отделениями  баскетбола,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волейбола,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картинг,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бокса,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восточного боевого единоборства (каратэ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шотокан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греко-римской борьбе,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гандбола,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лёгкой атлетики,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парусного спорта, плавания,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прыжков на батуте, тенниса, кикбоксинга, футбола, шахмат и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морского многоборья.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место в Ейске занимают морские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спорта: виндсёрфинг,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кайтсёрфинг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вейкбординг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водные лыжи,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яхтинг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276736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95536" y="181959"/>
            <a:ext cx="838842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600" b="1" dirty="0" smtClean="0">
                <a:solidFill>
                  <a:schemeClr val="bg1"/>
                </a:solidFill>
              </a:rPr>
              <a:t>Кроме того, детскими поликлиническими отделениями было получено следующее оборудование:</a:t>
            </a:r>
          </a:p>
          <a:p>
            <a:r>
              <a:rPr lang="ru-RU" sz="2600" b="1" dirty="0" smtClean="0">
                <a:solidFill>
                  <a:schemeClr val="bg1"/>
                </a:solidFill>
              </a:rPr>
              <a:t>- дефибриллятор-монитор.</a:t>
            </a:r>
          </a:p>
          <a:p>
            <a:r>
              <a:rPr lang="ru-RU" sz="2600" b="1" dirty="0" smtClean="0">
                <a:solidFill>
                  <a:schemeClr val="bg1"/>
                </a:solidFill>
              </a:rPr>
              <a:t>- анализатор автоматический гематологический, </a:t>
            </a:r>
          </a:p>
          <a:p>
            <a:r>
              <a:rPr lang="ru-RU" sz="2600" b="1" dirty="0" smtClean="0">
                <a:solidFill>
                  <a:schemeClr val="bg1"/>
                </a:solidFill>
              </a:rPr>
              <a:t>- велоэргометр медицинский.</a:t>
            </a:r>
          </a:p>
          <a:p>
            <a:r>
              <a:rPr lang="ru-RU" sz="2600" b="1" dirty="0" smtClean="0">
                <a:solidFill>
                  <a:schemeClr val="bg1"/>
                </a:solidFill>
              </a:rPr>
              <a:t>- аппарат для механотерапии «</a:t>
            </a:r>
            <a:r>
              <a:rPr lang="ru-RU" sz="2600" b="1" dirty="0" err="1" smtClean="0">
                <a:solidFill>
                  <a:schemeClr val="bg1"/>
                </a:solidFill>
              </a:rPr>
              <a:t>Орторент</a:t>
            </a:r>
            <a:r>
              <a:rPr lang="ru-RU" sz="2600" b="1" dirty="0" smtClean="0">
                <a:solidFill>
                  <a:schemeClr val="bg1"/>
                </a:solidFill>
              </a:rPr>
              <a:t>».</a:t>
            </a:r>
          </a:p>
          <a:p>
            <a:r>
              <a:rPr lang="ru-RU" sz="2600" b="1" dirty="0" smtClean="0">
                <a:solidFill>
                  <a:schemeClr val="bg1"/>
                </a:solidFill>
              </a:rPr>
              <a:t>- устройство электронное «</a:t>
            </a:r>
            <a:r>
              <a:rPr lang="ru-RU" sz="2600" b="1" dirty="0" err="1" smtClean="0">
                <a:solidFill>
                  <a:schemeClr val="bg1"/>
                </a:solidFill>
              </a:rPr>
              <a:t>Стабилотреножер</a:t>
            </a:r>
            <a:r>
              <a:rPr lang="ru-RU" sz="2600" b="1" dirty="0" smtClean="0">
                <a:solidFill>
                  <a:schemeClr val="bg1"/>
                </a:solidFill>
              </a:rPr>
              <a:t>».</a:t>
            </a:r>
          </a:p>
          <a:p>
            <a:r>
              <a:rPr lang="ru-RU" sz="2600" b="1" dirty="0" smtClean="0">
                <a:solidFill>
                  <a:schemeClr val="bg1"/>
                </a:solidFill>
              </a:rPr>
              <a:t>- </a:t>
            </a:r>
            <a:r>
              <a:rPr lang="ru-RU" sz="2600" b="1" dirty="0" err="1" smtClean="0">
                <a:solidFill>
                  <a:schemeClr val="bg1"/>
                </a:solidFill>
              </a:rPr>
              <a:t>авторефкератометр</a:t>
            </a:r>
            <a:r>
              <a:rPr lang="ru-RU" sz="26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600" b="1" dirty="0" smtClean="0">
                <a:solidFill>
                  <a:schemeClr val="bg1"/>
                </a:solidFill>
              </a:rPr>
              <a:t>- аппарат ультразвуковой медицинский диагностический. </a:t>
            </a:r>
          </a:p>
          <a:p>
            <a:r>
              <a:rPr lang="ru-RU" sz="2600" b="1" dirty="0" smtClean="0">
                <a:solidFill>
                  <a:schemeClr val="bg1"/>
                </a:solidFill>
              </a:rPr>
              <a:t>- комплекс рентгеновский диагностический стационарный. </a:t>
            </a:r>
          </a:p>
          <a:p>
            <a:r>
              <a:rPr lang="ru-RU" sz="2600" b="1" dirty="0" smtClean="0">
                <a:solidFill>
                  <a:schemeClr val="bg1"/>
                </a:solidFill>
              </a:rPr>
              <a:t>- лампа щелевая. </a:t>
            </a:r>
          </a:p>
          <a:p>
            <a:r>
              <a:rPr lang="ru-RU" sz="2600" b="1" dirty="0" smtClean="0">
                <a:solidFill>
                  <a:schemeClr val="bg1"/>
                </a:solidFill>
              </a:rPr>
              <a:t>- электрокардиограф 12-канальный с регистрацией ЭКГ миниатюрный. </a:t>
            </a:r>
          </a:p>
          <a:p>
            <a:r>
              <a:rPr lang="ru-RU" sz="2600" b="1" dirty="0" smtClean="0">
                <a:solidFill>
                  <a:schemeClr val="bg1"/>
                </a:solidFill>
              </a:rPr>
              <a:t>- анализатор мочи для лабораторной диагностики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70</a:t>
            </a:fld>
            <a:endParaRPr lang="ru-RU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3" descr="post_n150_2602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268760"/>
            <a:ext cx="2736304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268760"/>
            <a:ext cx="3966201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71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t_n150_2602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320480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3501008"/>
            <a:ext cx="4320480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3" descr="post_n150_26022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88640"/>
            <a:ext cx="4320480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72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t_n150_2602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740701"/>
            <a:ext cx="3744416" cy="49925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764704"/>
            <a:ext cx="3564396" cy="4968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73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t_n150_2602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740701"/>
            <a:ext cx="3744416" cy="4992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692696"/>
            <a:ext cx="3708412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74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t_n150_2602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6460" y="3132284"/>
            <a:ext cx="3744415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66547" y="3105908"/>
            <a:ext cx="3888432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75</a:t>
            </a:fld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35931" y="496879"/>
            <a:ext cx="878497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u="sng" dirty="0" smtClean="0">
                <a:solidFill>
                  <a:schemeClr val="bg1"/>
                </a:solidFill>
              </a:rPr>
              <a:t>в поликлиническое отделение № 3: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- спирограф микропроцессорный портативный.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</a:t>
            </a:r>
            <a:r>
              <a:rPr lang="ru-RU" sz="2800" dirty="0" err="1" smtClean="0">
                <a:solidFill>
                  <a:schemeClr val="bg1"/>
                </a:solidFill>
              </a:rPr>
              <a:t>инфузионный</a:t>
            </a:r>
            <a:r>
              <a:rPr lang="ru-RU" sz="2800" dirty="0" smtClean="0">
                <a:solidFill>
                  <a:schemeClr val="bg1"/>
                </a:solidFill>
              </a:rPr>
              <a:t> насос.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гастроскоп,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</a:t>
            </a:r>
            <a:r>
              <a:rPr lang="ru-RU" sz="2800" dirty="0" err="1" smtClean="0">
                <a:solidFill>
                  <a:schemeClr val="bg1"/>
                </a:solidFill>
              </a:rPr>
              <a:t>колоноскоп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t_n150_2602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068960"/>
            <a:ext cx="2664296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2060848"/>
            <a:ext cx="2520280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3" descr="post_n150_26022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332656"/>
            <a:ext cx="2612723" cy="2398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Содержимое 3" descr="post_n150_260220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1916832"/>
            <a:ext cx="2520280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76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u="sng" dirty="0" smtClean="0">
                <a:solidFill>
                  <a:schemeClr val="bg1"/>
                </a:solidFill>
              </a:rPr>
              <a:t>в неврологическом отделении:</a:t>
            </a: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- опора страховочная «Стапель».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988840"/>
            <a:ext cx="4111104" cy="4111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77</a:t>
            </a:fld>
            <a:endParaRPr lang="ru-RU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3510390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267404"/>
            <a:ext cx="835683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 </a:t>
            </a:r>
            <a:r>
              <a:rPr lang="ru-RU" sz="24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диагностическое отделение приобретено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- аппарат ультразвуковой медицинский диагностический.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спирограф микропроцессорный портативный.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8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2204864"/>
            <a:ext cx="4179812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78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564904"/>
            <a:ext cx="2808312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2564904"/>
            <a:ext cx="2952328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39552" y="332656"/>
            <a:ext cx="75056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 хирургическом отделении: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- комплекс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эндохирургический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мобильный.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- дрель аккумуляторная для сверления костей.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монитор для визуализации в хирургии.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6" name="Содержимое 3" descr="post_n150_26022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90410" y="2564903"/>
            <a:ext cx="2635187" cy="28803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79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1026" name="Picture 2" descr="C:\Users\N\Desktop\Фото ейск\681228_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953000" y="-2786063"/>
            <a:ext cx="19050000" cy="12430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5022033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708920"/>
            <a:ext cx="3944026" cy="26277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3" descr="post_n150_26022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9556" y="1742655"/>
            <a:ext cx="3324119" cy="47271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686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3568" y="476672"/>
            <a:ext cx="756084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в перинатальный центр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- система регистрации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отоакустической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эмиссии.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- экспресс-анализатор газов крови, электролитов,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гематокрита, метаболитов 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</a:rPr>
              <a:t>71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08758" y="36553"/>
            <a:ext cx="8367698" cy="657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Все вышеперечисленное и другое оборудование, полученное ГБУЗ «</a:t>
            </a:r>
            <a:r>
              <a:rPr lang="ru-RU" sz="3600" b="1" dirty="0" err="1" smtClean="0">
                <a:solidFill>
                  <a:schemeClr val="bg1"/>
                </a:solidFill>
              </a:rPr>
              <a:t>Ейская</a:t>
            </a:r>
            <a:r>
              <a:rPr lang="ru-RU" sz="3600" b="1" dirty="0" smtClean="0">
                <a:solidFill>
                  <a:schemeClr val="bg1"/>
                </a:solidFill>
              </a:rPr>
              <a:t> ЦРБ» МЗ КК позволит врачам быстро и качественно проводить диагностическое исследование, что в свою очередь позволит более точно и своевременно устанавливать диагноз, сократить время ожидания прохождения диагностического исследования и позволит оказывать населению </a:t>
            </a:r>
            <a:r>
              <a:rPr lang="ru-RU" sz="3600" b="1" dirty="0" err="1" smtClean="0">
                <a:solidFill>
                  <a:schemeClr val="bg1"/>
                </a:solidFill>
              </a:rPr>
              <a:t>Ейского</a:t>
            </a:r>
            <a:r>
              <a:rPr lang="ru-RU" sz="3600" b="1" dirty="0" smtClean="0">
                <a:solidFill>
                  <a:schemeClr val="bg1"/>
                </a:solidFill>
              </a:rPr>
              <a:t> района более качественную и своевременную  медицинскую помощь.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81</a:t>
            </a:fld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6573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5027" y="878774"/>
            <a:ext cx="7886700" cy="549162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bg1"/>
                </a:solidFill>
              </a:rPr>
              <a:t>Спасибо за внимание!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bg1"/>
                </a:solidFill>
              </a:rPr>
              <a:t>Благодарим за понимание,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bg1"/>
                </a:solidFill>
              </a:rPr>
              <a:t>Ждем Вас!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bg1"/>
                </a:solidFill>
              </a:rPr>
              <a:t>Надеемся </a:t>
            </a:r>
            <a:r>
              <a:rPr lang="ru-RU" sz="4400" b="1" dirty="0" smtClean="0">
                <a:solidFill>
                  <a:schemeClr val="bg1"/>
                </a:solidFill>
              </a:rPr>
              <a:t>на сотрудничество</a:t>
            </a:r>
            <a:r>
              <a:rPr lang="ru-RU" sz="4400" dirty="0" smtClean="0">
                <a:solidFill>
                  <a:schemeClr val="bg1"/>
                </a:solidFill>
              </a:rPr>
              <a:t>!</a:t>
            </a:r>
          </a:p>
          <a:p>
            <a:pPr algn="ctr">
              <a:buNone/>
            </a:pPr>
            <a:endParaRPr lang="ru-RU" sz="4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Телефон для контакта: 88613230766 </a:t>
            </a:r>
          </a:p>
          <a:p>
            <a:pPr algn="ctr">
              <a:buNone/>
            </a:pPr>
            <a:r>
              <a:rPr lang="ru-RU" sz="4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89182192824</a:t>
            </a:r>
            <a:endParaRPr lang="ru-RU" sz="44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z="1400" smtClean="0">
                <a:solidFill>
                  <a:schemeClr val="tx1"/>
                </a:solidFill>
              </a:rPr>
              <a:pPr/>
              <a:t>82</a:t>
            </a:fld>
            <a:endParaRPr lang="ru-RU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3074" name="Picture 2" descr="ТОП 7 достопримечательностей Должанской - описание, фото, маршруты, отзывы  - Куда на Ю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55" y="-973777"/>
            <a:ext cx="11020302" cy="792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978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TM01790491[[fn=Mylar]]</Template>
  <TotalTime>1204</TotalTime>
  <Words>1454</Words>
  <Application>Microsoft Office PowerPoint</Application>
  <PresentationFormat>Экран (4:3)</PresentationFormat>
  <Paragraphs>225</Paragraphs>
  <Slides>82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82</vt:i4>
      </vt:variant>
    </vt:vector>
  </HeadingPairs>
  <TitlesOfParts>
    <vt:vector size="83" baseType="lpstr">
      <vt:lpstr>Тема Office</vt:lpstr>
      <vt:lpstr>г. ЕЙСК ГБУЗ «Ейская ЦРБ» МЗ КК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Для улучшения условий оказания медицинской помощи жителям Ейского района с 2020 по 2025 г. запланировано строительство 8 офисов ВОП: </vt:lpstr>
      <vt:lpstr>Кадровый состав ГБУЗ Ейская ЦРБ МЗ КК</vt:lpstr>
      <vt:lpstr>Презентация PowerPoint</vt:lpstr>
      <vt:lpstr>Презентация PowerPoint</vt:lpstr>
      <vt:lpstr>Презентация PowerPoint</vt:lpstr>
      <vt:lpstr>Земский доктор</vt:lpstr>
      <vt:lpstr>Заработная плата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Проводится работа по оснащению  ГБУЗ «Ейская ЦРБ» МЗ КК оборудованием. Из тяжелого оборудования в  2019 г. закуплено:   - КТ и МРТ оборудование. - 2 рентгеновских диагностических стационарных комплекса, которые установлены в детском поликлиническом отделении № 1 и в рентгенологическом отделении; - получены 3 аппарата ультразвукового исследования экспертного класса. Установлены в детских поликлинических отделениях № 1,2  и  диагностическом отделении . - 15.10. 2019 г. поликлиническом отделении № 2 установлен и введен в эксплуатацию новый цифровой флюорограф. Что позволило улучшить качество проводимого исследования и улучшить удобство прохождения флюорографического исследования для пациентов.  До этого флюорографическое исследование проводилось на передвижном флюорографе.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неврологическом отделении: - опора страховочная «Стапель».</vt:lpstr>
      <vt:lpstr>в диагностическое отделение приобретено: - аппарат ультразвуковой медицинский диагностический. - спирограф микропроцессорный портативный. </vt:lpstr>
      <vt:lpstr>в хирургическом отделении: - комплекс эндохирургический мобильный.  - дрель аккумуляторная для сверления костей.  - монитор для визуализации в хирургии. </vt:lpstr>
      <vt:lpstr>в перинатальный центр: - система регистрации отоакустической эмиссии.  - экспресс-анализатор газов крови, электролитов,  гематокрита, метаболитов </vt:lpstr>
      <vt:lpstr>Все вышеперечисленное и другое оборудование, полученное ГБУЗ «Ейская ЦРБ» МЗ КК позволит врачам быстро и качественно проводить диагностическое исследование, что в свою очередь позволит более точно и своевременно устанавливать диагноз, сократить время ожидания прохождения диагностического исследования и позволит оказывать населению Ейского района более качественную и своевременную  медицинскую помощь.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163</cp:revision>
  <dcterms:created xsi:type="dcterms:W3CDTF">2014-11-21T11:00:06Z</dcterms:created>
  <dcterms:modified xsi:type="dcterms:W3CDTF">2020-12-15T15:03:04Z</dcterms:modified>
</cp:coreProperties>
</file>