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9933"/>
    <a:srgbClr val="FF99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88" autoAdjust="0"/>
    <p:restoredTop sz="94718" autoAdjust="0"/>
  </p:normalViewPr>
  <p:slideViewPr>
    <p:cSldViewPr>
      <p:cViewPr varScale="1">
        <p:scale>
          <a:sx n="70" d="100"/>
          <a:sy n="70" d="100"/>
        </p:scale>
        <p:origin x="-1386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21DEE25-5C1B-4EE6-AD8D-524242876B13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C4E605-680A-4CA8-BC63-7E53552EDE19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C4E605-680A-4CA8-BC63-7E53552EDE19}" type="slidenum">
              <a:rPr lang="ru-RU" smtClean="0"/>
              <a:pPr/>
              <a:t>3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ru-RU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Вставка рисунка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491EBE97-AF8D-4699-828C-ABF243D85038}" type="datetimeFigureOut">
              <a:rPr lang="ru-RU" smtClean="0"/>
              <a:pPr/>
              <a:t>27.11.2020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7F217D3A-8999-4A14-AFCA-C0463A6482D6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 l="-25000" r="-2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Заголовок 11"/>
          <p:cNvSpPr>
            <a:spLocks noGrp="1"/>
          </p:cNvSpPr>
          <p:nvPr>
            <p:ph type="title"/>
          </p:nvPr>
        </p:nvSpPr>
        <p:spPr>
          <a:xfrm>
            <a:off x="1357290" y="5357826"/>
            <a:ext cx="7086600" cy="1000132"/>
          </a:xfrm>
        </p:spPr>
        <p:txBody>
          <a:bodyPr/>
          <a:lstStyle/>
          <a:p>
            <a:pPr algn="ctr"/>
            <a:r>
              <a:rPr lang="ru-RU" sz="2800" dirty="0" smtClean="0">
                <a:solidFill>
                  <a:srgbClr val="FFFF00"/>
                </a:solidFill>
                <a:effectLst/>
                <a:latin typeface="+mn-lt"/>
              </a:rPr>
              <a:t>Краснодарский край, Темрюкский район, г. Темрюк, ул. Таманская, д. 69 «А»</a:t>
            </a:r>
            <a:endParaRPr lang="ru-RU" sz="2800" dirty="0">
              <a:solidFill>
                <a:srgbClr val="FFFF00"/>
              </a:solidFill>
              <a:effectLst/>
              <a:latin typeface="+mn-lt"/>
            </a:endParaRPr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1142976" y="4143380"/>
            <a:ext cx="7086600" cy="785818"/>
          </a:xfrm>
        </p:spPr>
        <p:txBody>
          <a:bodyPr>
            <a:noAutofit/>
          </a:bodyPr>
          <a:lstStyle/>
          <a:p>
            <a:pPr algn="ctr"/>
            <a:r>
              <a:rPr lang="ru-RU" sz="4400" b="1" i="1" dirty="0" smtClean="0">
                <a:solidFill>
                  <a:srgbClr val="002060"/>
                </a:solidFill>
              </a:rPr>
              <a:t>ГБУЗ «Темрюкская ЦРБ» МЗ КК</a:t>
            </a:r>
            <a:endParaRPr lang="ru-RU" sz="4400" b="1" i="1" dirty="0">
              <a:solidFill>
                <a:srgbClr val="00206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tx2">
                <a:lumMod val="75000"/>
              </a:schemeClr>
            </a:gs>
            <a:gs pos="100000">
              <a:schemeClr val="bg1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Текст 8"/>
          <p:cNvSpPr>
            <a:spLocks noGrp="1"/>
          </p:cNvSpPr>
          <p:nvPr>
            <p:ph type="body" idx="2"/>
          </p:nvPr>
        </p:nvSpPr>
        <p:spPr>
          <a:xfrm>
            <a:off x="357158" y="285728"/>
            <a:ext cx="8429684" cy="3500461"/>
          </a:xfrm>
        </p:spPr>
        <p:txBody>
          <a:bodyPr>
            <a:normAutofit fontScale="25000" lnSpcReduction="20000"/>
          </a:bodyPr>
          <a:lstStyle/>
          <a:p>
            <a:r>
              <a:rPr lang="ru-RU" sz="7200" dirty="0" smtClean="0"/>
              <a:t>В ГБУЗ «Темрюкская ЦРБ» МЗ КК работают 1275 специалистов, из них 224 врачей, что составляет 62,3 %.</a:t>
            </a:r>
          </a:p>
          <a:p>
            <a:r>
              <a:rPr lang="ru-RU" sz="7200" dirty="0" smtClean="0"/>
              <a:t>Укомплектованность врачами первичного звена составляет 81%, узкими специалистами – 57,3%.</a:t>
            </a:r>
          </a:p>
          <a:p>
            <a:r>
              <a:rPr lang="ru-RU" sz="7200" dirty="0" smtClean="0"/>
              <a:t>Всего работают по программам с 2016г. - 87 человек, из них «Земский доктор» - 49 врачей и «Земский фельдшер» - 38 фельдшеров.</a:t>
            </a:r>
          </a:p>
          <a:p>
            <a:r>
              <a:rPr lang="ru-RU" sz="7200" dirty="0" smtClean="0"/>
              <a:t>Гарантии при трудоустройстве в ГБУЗ «Темрюкская ЦРБ» МЗ КК</a:t>
            </a:r>
          </a:p>
          <a:p>
            <a:r>
              <a:rPr lang="ru-RU" sz="7200" dirty="0" smtClean="0"/>
              <a:t> производится возмещение расходов за наем жилого помещения приглашенным врачам через администрацию Темрюкского района и министерство здравоохранения Краснодарского края.</a:t>
            </a:r>
          </a:p>
          <a:p>
            <a:r>
              <a:rPr lang="ru-RU" sz="7200" dirty="0" smtClean="0"/>
              <a:t>- производится возмещение расходов за жилищно-коммунальные услуги через министерство здравоохранения Краснодарского края.</a:t>
            </a:r>
          </a:p>
          <a:p>
            <a:r>
              <a:rPr lang="ru-RU" sz="7200" dirty="0" smtClean="0"/>
              <a:t>- для приглашенных специалистов работает программа по предоставлению земельных участков через администрацию Темрюкского района.</a:t>
            </a:r>
            <a:endParaRPr lang="ru-RU" sz="7200" b="1" i="1" dirty="0" smtClean="0"/>
          </a:p>
          <a:p>
            <a:r>
              <a:rPr lang="ru-RU" sz="7200" dirty="0" smtClean="0"/>
              <a:t>- предоставляется служебное жилье, по приглашению от главного врача.</a:t>
            </a:r>
          </a:p>
          <a:p>
            <a:pPr>
              <a:buFontTx/>
              <a:buChar char="-"/>
            </a:pPr>
            <a:r>
              <a:rPr lang="ru-RU" sz="7200" dirty="0" smtClean="0"/>
              <a:t>предоставление участков под ИЖС </a:t>
            </a:r>
          </a:p>
          <a:p>
            <a:r>
              <a:rPr lang="ru-RU" sz="7200" dirty="0" smtClean="0"/>
              <a:t>(село, город)</a:t>
            </a:r>
          </a:p>
          <a:p>
            <a:r>
              <a:rPr lang="ru-RU" sz="7200" dirty="0" smtClean="0"/>
              <a:t> - доплата за стаж от 15% до 60% </a:t>
            </a:r>
          </a:p>
          <a:p>
            <a:r>
              <a:rPr lang="ru-RU" sz="7200" dirty="0" smtClean="0"/>
              <a:t>(город, село)</a:t>
            </a:r>
          </a:p>
          <a:p>
            <a:r>
              <a:rPr lang="ru-RU" sz="7200" dirty="0" smtClean="0"/>
              <a:t> - доплата за категорию </a:t>
            </a:r>
          </a:p>
          <a:p>
            <a:r>
              <a:rPr lang="ru-RU" sz="7200" dirty="0" smtClean="0"/>
              <a:t>(при наличии категории)</a:t>
            </a:r>
          </a:p>
          <a:p>
            <a:r>
              <a:rPr lang="ru-RU" sz="7200" dirty="0" smtClean="0"/>
              <a:t>- доплата за вредные условия труда</a:t>
            </a:r>
          </a:p>
          <a:p>
            <a:pPr>
              <a:buFontTx/>
              <a:buChar char="-"/>
            </a:pPr>
            <a:r>
              <a:rPr lang="ru-RU" sz="7200" dirty="0" smtClean="0"/>
              <a:t>доплата за работу в сельской </a:t>
            </a:r>
          </a:p>
          <a:p>
            <a:r>
              <a:rPr lang="ru-RU" sz="7200" dirty="0" smtClean="0"/>
              <a:t>местности - 25%</a:t>
            </a:r>
          </a:p>
          <a:p>
            <a:r>
              <a:rPr lang="ru-RU" sz="7200" dirty="0" smtClean="0"/>
              <a:t> </a:t>
            </a:r>
          </a:p>
          <a:p>
            <a:endParaRPr lang="ru-RU" dirty="0"/>
          </a:p>
        </p:txBody>
      </p:sp>
      <p:pic>
        <p:nvPicPr>
          <p:cNvPr id="10" name="Содержимое 9" descr="images.jpg"/>
          <p:cNvPicPr>
            <a:picLocks noGrp="1" noChangeAspect="1"/>
          </p:cNvPicPr>
          <p:nvPr>
            <p:ph sz="half" idx="1"/>
          </p:nvPr>
        </p:nvPicPr>
        <p:blipFill>
          <a:blip r:embed="rId2" cstate="print"/>
          <a:stretch>
            <a:fillRect/>
          </a:stretch>
        </p:blipFill>
        <p:spPr>
          <a:xfrm>
            <a:off x="4286248" y="4000504"/>
            <a:ext cx="4857752" cy="2857496"/>
          </a:xfr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tx2">
                <a:lumMod val="75000"/>
              </a:schemeClr>
            </a:gs>
            <a:gs pos="100000">
              <a:schemeClr val="bg1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Рисунок 8"/>
          <p:cNvGraphicFramePr>
            <a:graphicFrameLocks noGrp="1"/>
          </p:cNvGraphicFramePr>
          <p:nvPr>
            <p:ph type="pic" idx="1"/>
          </p:nvPr>
        </p:nvGraphicFramePr>
        <p:xfrm>
          <a:off x="285720" y="714356"/>
          <a:ext cx="8643998" cy="5853768"/>
        </p:xfrm>
        <a:graphic>
          <a:graphicData uri="http://schemas.openxmlformats.org/drawingml/2006/table">
            <a:tbl>
              <a:tblPr/>
              <a:tblGrid>
                <a:gridCol w="1992427"/>
                <a:gridCol w="2157486"/>
                <a:gridCol w="829985"/>
                <a:gridCol w="1334528"/>
                <a:gridCol w="995044"/>
                <a:gridCol w="1334528"/>
              </a:tblGrid>
              <a:tr h="85725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1" dirty="0">
                          <a:latin typeface="Times New Roman"/>
                          <a:ea typeface="Times New Roman"/>
                          <a:cs typeface="Times New Roman"/>
                        </a:rPr>
                        <a:t>Должность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1" dirty="0">
                          <a:latin typeface="Times New Roman"/>
                          <a:ea typeface="Times New Roman"/>
                          <a:cs typeface="Times New Roman"/>
                        </a:rPr>
                        <a:t>Структурное подразделение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1">
                          <a:latin typeface="Times New Roman"/>
                          <a:ea typeface="Times New Roman"/>
                          <a:cs typeface="Times New Roman"/>
                        </a:rPr>
                        <a:t>Количество вакантных ставок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1">
                          <a:latin typeface="Times New Roman"/>
                          <a:ea typeface="Calibri"/>
                          <a:cs typeface="Times New Roman"/>
                        </a:rPr>
                        <a:t>Заработная плата(должностной оклад + все виды доплат)(руб)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1">
                          <a:latin typeface="Times New Roman"/>
                          <a:ea typeface="Calibri"/>
                          <a:cs typeface="Times New Roman"/>
                        </a:rPr>
                        <a:t>Возможность совместительства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b="1" dirty="0">
                          <a:latin typeface="Times New Roman"/>
                          <a:ea typeface="Calibri"/>
                          <a:cs typeface="Times New Roman"/>
                        </a:rPr>
                        <a:t>Возможность направления на повышение квалификации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01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Врач-кардиолог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Терапевтическое отделение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Calibri"/>
                          <a:cs typeface="Times New Roman"/>
                        </a:rPr>
                        <a:t>15000,00-33400,00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040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Врач по медицинской профилактике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15000,00-37000,00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01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Врач ЛФК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15000,00-37000,00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9196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Врач-акушер-гинеколог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Таманская </a:t>
                      </a:r>
                      <a:r>
                        <a:rPr lang="ru-RU" sz="1200" dirty="0" err="1">
                          <a:latin typeface="Times New Roman"/>
                          <a:ea typeface="Times New Roman"/>
                          <a:cs typeface="Times New Roman"/>
                        </a:rPr>
                        <a:t>уч.больница</a:t>
                      </a: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, Женская консультация, гинекологическое отделение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3,00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19300,00-37000,00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9353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Врач-терапевт участковый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отделение, Курчанская амбулатория, Сенновская амбулатория, Голубицкая амбулатория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5,00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15800,00-42000,00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01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Врач-эндокринолог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15800,00-34000,00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9196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Врач-инфекционист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отделение, Детское инфекционное отделение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3,00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15800,00-34000,00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040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Врач – сурдолог-оториноларинголог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15000,00-32000,00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01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Врач- офтальмолог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15800,00-37000,00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509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Врач-рентгенолог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Рентген. кабинет поликлинического отделения; кабинет компьютерной томографии, рентген.кабинет Старотит.уч. больницы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5,00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Calibri"/>
                          <a:cs typeface="Times New Roman"/>
                        </a:rPr>
                        <a:t>16300,00-42000,00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9422" marR="4942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7" name="Текст 6"/>
          <p:cNvSpPr>
            <a:spLocks noGrp="1"/>
          </p:cNvSpPr>
          <p:nvPr>
            <p:ph type="body" sz="half" idx="2"/>
          </p:nvPr>
        </p:nvSpPr>
        <p:spPr>
          <a:xfrm>
            <a:off x="1571604" y="0"/>
            <a:ext cx="6715172" cy="714356"/>
          </a:xfrm>
        </p:spPr>
        <p:txBody>
          <a:bodyPr>
            <a:noAutofit/>
          </a:bodyPr>
          <a:lstStyle/>
          <a:p>
            <a:r>
              <a:rPr lang="ru-RU" sz="1200" b="1" dirty="0" smtClean="0"/>
              <a:t>Вакансии для трудоустройства выпускников</a:t>
            </a:r>
          </a:p>
          <a:p>
            <a:r>
              <a:rPr lang="ru-RU" sz="1200" b="1" dirty="0" smtClean="0"/>
              <a:t>Контактный телефон для информации при трудоустройстве</a:t>
            </a:r>
          </a:p>
          <a:p>
            <a:r>
              <a:rPr lang="ru-RU" sz="1200" b="1" dirty="0" smtClean="0"/>
              <a:t> тел. 8-861-48-5-39-25 отдел кадров, </a:t>
            </a:r>
            <a:r>
              <a:rPr lang="ru-RU" sz="1200" dirty="0" smtClean="0"/>
              <a:t>начальник отдела кадров Федотова Т.А. 8-918-672-20-60</a:t>
            </a:r>
            <a:r>
              <a:rPr lang="ru-RU" sz="1200" b="1" dirty="0" smtClean="0"/>
              <a:t> </a:t>
            </a:r>
            <a:endParaRPr lang="ru-RU" sz="1200" b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tx2">
                <a:lumMod val="75000"/>
              </a:schemeClr>
            </a:gs>
            <a:gs pos="100000">
              <a:schemeClr val="bg1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214280" y="285733"/>
          <a:ext cx="8715437" cy="6429191"/>
        </p:xfrm>
        <a:graphic>
          <a:graphicData uri="http://schemas.openxmlformats.org/drawingml/2006/table">
            <a:tbl>
              <a:tblPr/>
              <a:tblGrid>
                <a:gridCol w="2008893"/>
                <a:gridCol w="2175319"/>
                <a:gridCol w="836844"/>
                <a:gridCol w="1345557"/>
                <a:gridCol w="1003267"/>
                <a:gridCol w="1345557"/>
              </a:tblGrid>
              <a:tr h="21226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 dirty="0">
                          <a:latin typeface="Times New Roman"/>
                          <a:ea typeface="Times New Roman"/>
                          <a:cs typeface="Times New Roman"/>
                        </a:rPr>
                        <a:t>Врач-терапевт</a:t>
                      </a:r>
                      <a:endParaRPr lang="ru-RU" sz="115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Таманская участковая больница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 dirty="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15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19300,00-42000,00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9796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Врач-травматолог-ортопед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Таманская участковая больница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300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15800,00-42000,00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45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 ультразвуковой диагностики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Старотитаровская участковая больница, женская консультация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2,00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16300,00-42000,00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17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Врач-анестезиолог-реаниматолог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Отделение анестезиологии-реанимации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19300,00-38300,00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45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Врач-приемного отделения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Приемное отделение, Таманская участковая больница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3,00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19300,00-42000,00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45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Врач-педиатр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 dirty="0" err="1">
                          <a:latin typeface="Times New Roman"/>
                          <a:ea typeface="Times New Roman"/>
                          <a:cs typeface="Times New Roman"/>
                        </a:rPr>
                        <a:t>Десткое</a:t>
                      </a:r>
                      <a:r>
                        <a:rPr lang="ru-RU" sz="1150" dirty="0">
                          <a:latin typeface="Times New Roman"/>
                          <a:ea typeface="Times New Roman"/>
                          <a:cs typeface="Times New Roman"/>
                        </a:rPr>
                        <a:t> инфекционное отделение, Центр здоровья</a:t>
                      </a:r>
                      <a:endParaRPr lang="ru-RU" sz="115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2,00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15800,00-37000,00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 dirty="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7266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Врач-хирург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Хирургическое отделение, Старотитаровская участковая больница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2,00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16300,00-42000,00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88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 СМП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Темрюкская ССМП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4,00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15800,00-43000,00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226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 – неонатолог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Акушерское отделение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16300,00-37000,00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45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 - оториноларинголог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отделение, Детская городская поликлиника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2,00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15800,00-34000,00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45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Врач-педиатр участковый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Голубицкая амбулатория, Детская городская поликлиника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2,00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19300,00-42000,00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17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Врач-эпидемиолог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Общебольничный медицинский персонал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19300,00-38300,00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226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Врач-уролог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15800,00-42000,00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6713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 общей практики (семейный врач)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Амбулатория ВОП п. Виноградный, Амбулатория ВОП п. Приморский, Голубицкая амбулатория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3,00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15800,00-42000,00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17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 функциональной диагностики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 dirty="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</a:t>
                      </a:r>
                      <a:endParaRPr lang="ru-RU" sz="115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1,00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15800,00-42000,00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453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Врач-психиатр-нарколог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Поликлиническое отделение, Детская городская поликлиника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Times New Roman"/>
                          <a:cs typeface="Times New Roman"/>
                        </a:rPr>
                        <a:t>2,00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16300,00-37000,00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50" dirty="0">
                          <a:latin typeface="Times New Roman"/>
                          <a:ea typeface="Calibri"/>
                          <a:cs typeface="Times New Roman"/>
                        </a:rPr>
                        <a:t>да</a:t>
                      </a:r>
                      <a:endParaRPr lang="ru-RU" sz="115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097" marR="330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tx2">
                <a:lumMod val="75000"/>
              </a:schemeClr>
            </a:gs>
            <a:gs pos="100000">
              <a:schemeClr val="bg1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42910" y="2571744"/>
            <a:ext cx="8229600" cy="1143000"/>
          </a:xfrm>
        </p:spPr>
        <p:txBody>
          <a:bodyPr>
            <a:noAutofit/>
          </a:bodyPr>
          <a:lstStyle/>
          <a:p>
            <a:r>
              <a:rPr lang="ru-RU" sz="6000" i="1" dirty="0" smtClean="0">
                <a:latin typeface="+mn-lt"/>
              </a:rPr>
              <a:t>Спасибо за внимание!</a:t>
            </a:r>
            <a:endParaRPr lang="ru-RU" sz="6000" i="1" dirty="0">
              <a:latin typeface="+mn-lt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пекс">
  <a:themeElements>
    <a:clrScheme name="Апекс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Апекс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Апекс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67</TotalTime>
  <Words>542</Words>
  <Application>Microsoft Office PowerPoint</Application>
  <PresentationFormat>Экран (4:3)</PresentationFormat>
  <Paragraphs>187</Paragraphs>
  <Slides>5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Апекс</vt:lpstr>
      <vt:lpstr>Краснодарский край, Темрюкский район, г. Темрюк, ул. Таманская, д. 69 «А»</vt:lpstr>
      <vt:lpstr>Слайд 2</vt:lpstr>
      <vt:lpstr>Слайд 3</vt:lpstr>
      <vt:lpstr>Слайд 4</vt:lpstr>
      <vt:lpstr>Спасибо за внимание!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ОК</dc:creator>
  <cp:lastModifiedBy>ОК</cp:lastModifiedBy>
  <cp:revision>8</cp:revision>
  <dcterms:created xsi:type="dcterms:W3CDTF">2020-11-27T07:35:16Z</dcterms:created>
  <dcterms:modified xsi:type="dcterms:W3CDTF">2020-11-27T09:58:22Z</dcterms:modified>
</cp:coreProperties>
</file>

<file path=docProps/thumbnail.jpeg>
</file>