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08" r:id="rId2"/>
  </p:sldMasterIdLst>
  <p:sldIdLst>
    <p:sldId id="287" r:id="rId3"/>
    <p:sldId id="29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67" r:id="rId14"/>
    <p:sldId id="268" r:id="rId15"/>
    <p:sldId id="269" r:id="rId16"/>
    <p:sldId id="270" r:id="rId17"/>
    <p:sldId id="274" r:id="rId18"/>
    <p:sldId id="275" r:id="rId19"/>
    <p:sldId id="276" r:id="rId20"/>
    <p:sldId id="281" r:id="rId21"/>
    <p:sldId id="280" r:id="rId22"/>
    <p:sldId id="279" r:id="rId23"/>
    <p:sldId id="283" r:id="rId24"/>
    <p:sldId id="284" r:id="rId25"/>
    <p:sldId id="285" r:id="rId26"/>
    <p:sldId id="286" r:id="rId27"/>
    <p:sldId id="290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57" d="100"/>
          <a:sy n="57" d="100"/>
        </p:scale>
        <p:origin x="-152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снизился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362797652112727E-2"/>
          <c:y val="2.8805876029423961E-2"/>
          <c:w val="0.89277227168543161"/>
          <c:h val="0.491736588350853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4"/>
            </a:solidFill>
            <a:ln w="425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6770339009951277E-2"/>
                  <c:y val="5.599025152408110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6</a:t>
                    </a:r>
                    <a:r>
                      <a:rPr lang="ru-RU" sz="1400" b="1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55587871188916E-2"/>
                  <c:y val="1.679707545722430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22</a:t>
                    </a:r>
                    <a:r>
                      <a:rPr lang="ru-RU" sz="1400" b="1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24769470058936E-2"/>
                  <c:y val="1.071966182161293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50</a:t>
                    </a:r>
                    <a:r>
                      <a:rPr lang="ru-RU" sz="1400" b="1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23080768803466E-2"/>
                  <c:y val="-1.679707545722432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</a:t>
                    </a:r>
                    <a:r>
                      <a:rPr lang="ru-RU" sz="1400" b="1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023080768803466E-2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9%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482309505293065E-3"/>
                  <c:y val="-1.399778331508139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8%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иницивтивный</c:v>
                </c:pt>
                <c:pt idx="1">
                  <c:v>пассивный</c:v>
                </c:pt>
                <c:pt idx="2">
                  <c:v>коммуникабельный</c:v>
                </c:pt>
                <c:pt idx="3">
                  <c:v>замкнутый</c:v>
                </c:pt>
                <c:pt idx="4">
                  <c:v>сообразительный</c:v>
                </c:pt>
                <c:pt idx="5">
                  <c:v>несообразительный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22</c:v>
                </c:pt>
                <c:pt idx="2">
                  <c:v>50</c:v>
                </c:pt>
                <c:pt idx="3">
                  <c:v>2</c:v>
                </c:pt>
                <c:pt idx="4">
                  <c:v>9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0227840"/>
        <c:axId val="29950720"/>
        <c:axId val="30220288"/>
      </c:bar3DChart>
      <c:catAx>
        <c:axId val="30227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9950720"/>
        <c:crosses val="autoZero"/>
        <c:auto val="1"/>
        <c:lblAlgn val="ctr"/>
        <c:lblOffset val="100"/>
        <c:noMultiLvlLbl val="0"/>
      </c:catAx>
      <c:valAx>
        <c:axId val="2995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227840"/>
        <c:crosses val="autoZero"/>
        <c:crossBetween val="between"/>
      </c:valAx>
      <c:serAx>
        <c:axId val="30220288"/>
        <c:scaling>
          <c:orientation val="minMax"/>
        </c:scaling>
        <c:delete val="1"/>
        <c:axPos val="b"/>
        <c:majorTickMark val="out"/>
        <c:minorTickMark val="none"/>
        <c:tickLblPos val="nextTo"/>
        <c:crossAx val="2995072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30483434657131E-2"/>
          <c:y val="2.657619473026589E-2"/>
          <c:w val="0.95488227406257187"/>
          <c:h val="0.875724044360367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cтаж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45000"/>
                      <a:satMod val="155000"/>
                    </a:schemeClr>
                  </a:gs>
                  <a:gs pos="60000">
                    <a:schemeClr val="accent1">
                      <a:shade val="95000"/>
                      <a:satMod val="150000"/>
                    </a:schemeClr>
                  </a:gs>
                  <a:gs pos="100000">
                    <a:schemeClr val="accent1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4250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 w="425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1.5532996333740695E-2"/>
                  <c:y val="-0.343525415578824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32996333740695E-2"/>
                  <c:y val="-0.3509614383124097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64439868438391E-2"/>
                  <c:y val="-0.2710356401372069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3684978154882E-2"/>
                  <c:y val="-0.4256278382263081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&lt;10</c:v>
                </c:pt>
                <c:pt idx="1">
                  <c:v>&lt;20</c:v>
                </c:pt>
                <c:pt idx="2">
                  <c:v>&lt;30</c:v>
                </c:pt>
                <c:pt idx="3">
                  <c:v>&gt;30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26</c:v>
                </c:pt>
                <c:pt idx="2">
                  <c:v>18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257088"/>
        <c:axId val="87258624"/>
        <c:axId val="0"/>
      </c:bar3DChart>
      <c:catAx>
        <c:axId val="87257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7258624"/>
        <c:crosses val="autoZero"/>
        <c:auto val="1"/>
        <c:lblAlgn val="ctr"/>
        <c:lblOffset val="100"/>
        <c:noMultiLvlLbl val="0"/>
      </c:catAx>
      <c:valAx>
        <c:axId val="872586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725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Распределение по полу</a:t>
            </a:r>
            <a:endParaRPr lang="ru-RU" dirty="0"/>
          </a:p>
        </c:rich>
      </c:tx>
      <c:layout>
        <c:manualLayout>
          <c:xMode val="edge"/>
          <c:yMode val="edge"/>
          <c:x val="0.21581372512360752"/>
          <c:y val="2.12282031842304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288791848830604E-2"/>
          <c:y val="0.24014398882474791"/>
          <c:w val="0.40490131314456956"/>
          <c:h val="0.652385665590133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3.1037829248437296E-3"/>
                  <c:y val="-6.671721000758150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24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037829248437296E-3"/>
                  <c:y val="-0.2638362395754359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76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мужской</c:v>
                </c:pt>
                <c:pt idx="1">
                  <c:v>женский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276928"/>
        <c:axId val="94200960"/>
      </c:barChart>
      <c:catAx>
        <c:axId val="87276928"/>
        <c:scaling>
          <c:orientation val="minMax"/>
        </c:scaling>
        <c:delete val="0"/>
        <c:axPos val="b"/>
        <c:majorTickMark val="out"/>
        <c:minorTickMark val="none"/>
        <c:tickLblPos val="nextTo"/>
        <c:crossAx val="94200960"/>
        <c:crosses val="autoZero"/>
        <c:auto val="1"/>
        <c:lblAlgn val="ctr"/>
        <c:lblOffset val="100"/>
        <c:noMultiLvlLbl val="0"/>
      </c:catAx>
      <c:valAx>
        <c:axId val="9420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27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708051762364568"/>
          <c:y val="9.1548343444535316E-2"/>
          <c:w val="0.47050484728749942"/>
          <c:h val="0.887017335050203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0.12250420243161388"/>
                  <c:y val="-0.10645606772289418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 dirty="0" smtClean="0"/>
                      <a:t>62</a:t>
                    </a:r>
                    <a:r>
                      <a:rPr lang="ru-RU" sz="2000" b="1" dirty="0" smtClean="0"/>
                      <a:t>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14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7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16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мечтал с детства</c:v>
                </c:pt>
                <c:pt idx="1">
                  <c:v>не задумывался </c:v>
                </c:pt>
                <c:pt idx="2">
                  <c:v>престиж специальности</c:v>
                </c:pt>
                <c:pt idx="3">
                  <c:v>настояли родители</c:v>
                </c:pt>
                <c:pt idx="4">
                  <c:v>получить отсрочку от армии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</c:v>
                </c:pt>
                <c:pt idx="1">
                  <c:v>14</c:v>
                </c:pt>
                <c:pt idx="2">
                  <c:v>7</c:v>
                </c:pt>
                <c:pt idx="3">
                  <c:v>16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40835201101912"/>
          <c:y val="0.18868505727913654"/>
          <c:w val="0.31728029921444967"/>
          <c:h val="0.811314942720863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526641584689601E-2"/>
          <c:y val="9.0962692919231661E-2"/>
          <c:w val="0.82359950305711993"/>
          <c:h val="0.70835277019028797"/>
        </c:manualLayout>
      </c:layout>
      <c:area3D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 w="425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4.7881200332680089E-3"/>
                  <c:y val="-0.15973067981964267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30</a:t>
                    </a:r>
                    <a:r>
                      <a:rPr lang="ru-RU" b="1" dirty="0" smtClean="0"/>
                      <a:t>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762400665360178E-3"/>
                  <c:y val="-0.10981484237600435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19</a:t>
                    </a:r>
                    <a:r>
                      <a:rPr lang="ru-RU" b="1" dirty="0" smtClean="0"/>
                      <a:t>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881200332680089E-3"/>
                  <c:y val="-0.24625146472194914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33</a:t>
                    </a:r>
                    <a:r>
                      <a:rPr lang="ru-RU" b="1" dirty="0" smtClean="0"/>
                      <a:t>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841600443572278E-3"/>
                  <c:y val="-0.1397643448421874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16</a:t>
                    </a:r>
                    <a:r>
                      <a:rPr lang="ru-RU" b="1" dirty="0" smtClean="0"/>
                      <a:t>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улучшилось</c:v>
                </c:pt>
                <c:pt idx="1">
                  <c:v>ухудшилось</c:v>
                </c:pt>
                <c:pt idx="2">
                  <c:v>осталось без изменений</c:v>
                </c:pt>
                <c:pt idx="3">
                  <c:v>затрудняются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19</c:v>
                </c:pt>
                <c:pt idx="2">
                  <c:v>33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73888"/>
        <c:axId val="29997312"/>
        <c:axId val="0"/>
      </c:area3DChart>
      <c:catAx>
        <c:axId val="29973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29997312"/>
        <c:crosses val="autoZero"/>
        <c:auto val="1"/>
        <c:lblAlgn val="ctr"/>
        <c:lblOffset val="100"/>
        <c:noMultiLvlLbl val="0"/>
      </c:catAx>
      <c:valAx>
        <c:axId val="2999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738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15911812267761E-2"/>
          <c:y val="0.11934857165942601"/>
          <c:w val="0.78679128245009811"/>
          <c:h val="0.459813087146161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92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786200779951004E-3"/>
                  <c:y val="-5.8789764100285156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планируют работать по специальности</c:v>
                </c:pt>
                <c:pt idx="1">
                  <c:v>не определились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2176378550531422"/>
          <c:y val="0.60945302614283836"/>
          <c:w val="0.69137811848066266"/>
          <c:h val="0.390393311277101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443476649094659E-2"/>
          <c:y val="8.0537612417067417E-2"/>
          <c:w val="0.92198760206729247"/>
          <c:h val="0.472600117937948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45000"/>
                      <a:satMod val="155000"/>
                    </a:schemeClr>
                  </a:gs>
                  <a:gs pos="60000">
                    <a:schemeClr val="accent4">
                      <a:shade val="95000"/>
                      <a:satMod val="150000"/>
                    </a:schemeClr>
                  </a:gs>
                  <a:gs pos="100000">
                    <a:schemeClr val="accent4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45000"/>
                      <a:satMod val="155000"/>
                    </a:schemeClr>
                  </a:gs>
                  <a:gs pos="60000">
                    <a:schemeClr val="accent6">
                      <a:shade val="95000"/>
                      <a:satMod val="150000"/>
                    </a:schemeClr>
                  </a:gs>
                  <a:gs pos="100000">
                    <a:schemeClr val="accent6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/>
              </a:sp3d>
            </c:spPr>
          </c:dPt>
          <c:dLbls>
            <c:dLbl>
              <c:idx val="0"/>
              <c:layout>
                <c:manualLayout>
                  <c:x val="2.6769908142801738E-2"/>
                  <c:y val="-0.325881215218511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61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439910715909308E-2"/>
                  <c:y val="-0.1742510933128642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21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889895658373025E-2"/>
                  <c:y val="-0.1498161820403793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18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духовный</c:v>
                </c:pt>
                <c:pt idx="1">
                  <c:v>материальный</c:v>
                </c:pt>
                <c:pt idx="2">
                  <c:v>оба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</c:v>
                </c:pt>
                <c:pt idx="1">
                  <c:v>21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3034496"/>
        <c:axId val="83036032"/>
        <c:axId val="0"/>
      </c:bar3DChart>
      <c:catAx>
        <c:axId val="8303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3036032"/>
        <c:crosses val="autoZero"/>
        <c:auto val="1"/>
        <c:lblAlgn val="ctr"/>
        <c:lblOffset val="100"/>
        <c:noMultiLvlLbl val="0"/>
      </c:catAx>
      <c:valAx>
        <c:axId val="8303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03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44466236096211E-2"/>
          <c:y val="0.26364664235014595"/>
          <c:w val="0.91098472767726324"/>
          <c:h val="0.613720009790284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 w="425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4250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1.5518914624218648E-3"/>
                  <c:y val="-0.21203358462232738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34</a:t>
                    </a:r>
                    <a:r>
                      <a:rPr lang="ru-RU" b="1" dirty="0" smtClean="0"/>
                      <a:t>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03660728665586E-3"/>
                  <c:y val="-0.1026113387230240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15</a:t>
                    </a:r>
                    <a:r>
                      <a:rPr lang="ru-RU" b="1" dirty="0" smtClean="0"/>
                      <a:t>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18914624218648E-3"/>
                  <c:y val="-0.309325246398787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51</a:t>
                    </a:r>
                    <a:r>
                      <a:rPr lang="ru-RU" b="1" dirty="0" smtClean="0"/>
                      <a:t>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Верующий доктор</c:v>
                </c:pt>
                <c:pt idx="1">
                  <c:v>Врач-атеист</c:v>
                </c:pt>
                <c:pt idx="2">
                  <c:v>Не имеет значения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15</c:v>
                </c:pt>
                <c:pt idx="2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467264"/>
        <c:axId val="83469056"/>
      </c:barChart>
      <c:catAx>
        <c:axId val="8346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3469056"/>
        <c:crosses val="autoZero"/>
        <c:auto val="1"/>
        <c:lblAlgn val="ctr"/>
        <c:lblOffset val="100"/>
        <c:noMultiLvlLbl val="0"/>
      </c:catAx>
      <c:valAx>
        <c:axId val="8346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46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16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037829248437296E-3"/>
                  <c:y val="3.0326004548900682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16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03782924843701E-3"/>
                  <c:y val="-2.7293404094010616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68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"Служение"</c:v>
                </c:pt>
                <c:pt idx="1">
                  <c:v>"Заработок"</c:v>
                </c:pt>
                <c:pt idx="2">
                  <c:v>и то,и другое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12307501001421E-2"/>
          <c:y val="7.240644285711173E-2"/>
          <c:w val="0.90718895657872878"/>
          <c:h val="0.772273396637846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425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4250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 w="425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42500" cap="flat" cmpd="sng" algn="ctr">
                <a:solidFill>
                  <a:schemeClr val="accent5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1.6180669018427106E-3"/>
                  <c:y val="-5.533154268262131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4</a:t>
                    </a:r>
                    <a:r>
                      <a:rPr lang="ru-RU" sz="20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361338036854211E-3"/>
                  <c:y val="-0.3976954630313407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53</a:t>
                    </a:r>
                    <a:r>
                      <a:rPr lang="ru-RU" sz="20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7.608087118860432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6</a:t>
                    </a:r>
                    <a:r>
                      <a:rPr lang="ru-RU" sz="2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80669018427106E-3"/>
                  <c:y val="-0.10374664252991497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8</a:t>
                    </a:r>
                    <a:r>
                      <a:rPr lang="ru-RU" sz="2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361338036854211E-3"/>
                  <c:y val="-0.1694528494655278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19</a:t>
                    </a:r>
                    <a:r>
                      <a:rPr lang="ru-RU" sz="2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ГК РФ</c:v>
                </c:pt>
                <c:pt idx="1">
                  <c:v>запретов нет</c:v>
                </c:pt>
                <c:pt idx="2">
                  <c:v>КоаАП РФ</c:v>
                </c:pt>
                <c:pt idx="3">
                  <c:v>УК РФ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53</c:v>
                </c:pt>
                <c:pt idx="2">
                  <c:v>6</c:v>
                </c:pt>
                <c:pt idx="3">
                  <c:v>8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725824"/>
        <c:axId val="93727360"/>
      </c:barChart>
      <c:catAx>
        <c:axId val="9372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3727360"/>
        <c:crosses val="autoZero"/>
        <c:auto val="1"/>
        <c:lblAlgn val="ctr"/>
        <c:lblOffset val="100"/>
        <c:noMultiLvlLbl val="0"/>
      </c:catAx>
      <c:valAx>
        <c:axId val="9372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72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0269625214056E-3"/>
          <c:y val="1.7660231725665134E-2"/>
          <c:w val="0.63673851851709962"/>
          <c:h val="0.958700916470674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2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14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844396599611533E-2"/>
                  <c:y val="-0.23407945256553414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sz="2000" b="1" dirty="0" smtClean="0"/>
                      <a:t>66%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19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вырос </c:v>
                </c:pt>
                <c:pt idx="1">
                  <c:v>снизился </c:v>
                </c:pt>
                <c:pt idx="2">
                  <c:v>остался неизменным 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66</c:v>
                </c:pt>
                <c:pt idx="2">
                  <c:v>19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110761154855644"/>
          <c:y val="0.16063622560456248"/>
          <c:w val="0.33805905511811024"/>
          <c:h val="0.572905973410361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35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10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154728711042941"/>
                  <c:y val="-0.1516384551792069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55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положительное </c:v>
                </c:pt>
                <c:pt idx="1">
                  <c:v>отрицательное</c:v>
                </c:pt>
                <c:pt idx="2">
                  <c:v>компромисное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10</c:v>
                </c:pt>
                <c:pt idx="2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19448413777775E-2"/>
          <c:y val="0"/>
          <c:w val="0.93037076340176772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согласны </c:v>
                </c:pt>
                <c:pt idx="1">
                  <c:v>не согласны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5919294407901039"/>
          <c:y val="0.7782739503566819"/>
          <c:w val="0.51578416574403607"/>
          <c:h val="0.171056610993840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4.7451789106812857E-3"/>
                  <c:y val="-0.42139663053311538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47</a:t>
                    </a:r>
                    <a:r>
                      <a:rPr lang="ru-RU" b="1" smtClean="0"/>
                      <a:t>%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0786380878315108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21</a:t>
                    </a:r>
                    <a:r>
                      <a:rPr lang="ru-RU" b="1" smtClean="0"/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817263035604286E-3"/>
                  <c:y val="-0.2362088736172171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24</a:t>
                    </a:r>
                    <a:r>
                      <a:rPr lang="ru-RU" b="1" smtClean="0"/>
                      <a:t>%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269052142417145E-3"/>
                  <c:y val="-0.1133802593362642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8</a:t>
                    </a:r>
                    <a:r>
                      <a:rPr lang="ru-RU" b="1" smtClean="0"/>
                      <a:t>%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улучшилось</c:v>
                </c:pt>
                <c:pt idx="1">
                  <c:v>ухудшилось</c:v>
                </c:pt>
                <c:pt idx="2">
                  <c:v>не изменилось</c:v>
                </c:pt>
                <c:pt idx="3">
                  <c:v>затрудняются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</c:v>
                </c:pt>
                <c:pt idx="1">
                  <c:v>21</c:v>
                </c:pt>
                <c:pt idx="2">
                  <c:v>24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улучшилось</c:v>
                </c:pt>
                <c:pt idx="1">
                  <c:v>ухудшилось</c:v>
                </c:pt>
                <c:pt idx="2">
                  <c:v>не изменилось</c:v>
                </c:pt>
                <c:pt idx="3">
                  <c:v>затрудняются ответить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улучшилось</c:v>
                </c:pt>
                <c:pt idx="1">
                  <c:v>ухудшилось</c:v>
                </c:pt>
                <c:pt idx="2">
                  <c:v>не изменилось</c:v>
                </c:pt>
                <c:pt idx="3">
                  <c:v>затрудняются ответить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923392"/>
        <c:axId val="94966912"/>
      </c:barChart>
      <c:catAx>
        <c:axId val="9492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4966912"/>
        <c:crosses val="autoZero"/>
        <c:auto val="1"/>
        <c:lblAlgn val="ctr"/>
        <c:lblOffset val="100"/>
        <c:noMultiLvlLbl val="0"/>
      </c:catAx>
      <c:valAx>
        <c:axId val="9496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92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6536057397131309E-2"/>
          <c:w val="0.92349647433343107"/>
          <c:h val="0.903463904926943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explosion val="15"/>
          </c:dPt>
          <c:dPt>
            <c:idx val="1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0.24729921277222602"/>
                  <c:y val="-8.5122865864909261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56</a:t>
                    </a:r>
                    <a:r>
                      <a:rPr lang="ru-RU" sz="1800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169396484298149"/>
                  <c:y val="1.803917781745180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44</a:t>
                    </a:r>
                    <a:r>
                      <a:rPr lang="ru-RU" sz="1800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1094936668762657"/>
          <c:y val="0.67743301426547142"/>
          <c:w val="0.57532651580786331"/>
          <c:h val="0.32256698573452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64077728737214E-2"/>
          <c:y val="5.5873935817830934E-2"/>
          <c:w val="0.85768247972447509"/>
          <c:h val="0.75693518621387745"/>
        </c:manualLayout>
      </c:layout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725321582626085E-2"/>
                  <c:y val="3.2660980055713973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14</a:t>
                    </a:r>
                    <a:r>
                      <a:rPr lang="ru-RU" sz="2000" b="1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4829121550597E-2"/>
                  <c:y val="-0.184089394107725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70</a:t>
                    </a:r>
                    <a:r>
                      <a:rPr lang="ru-RU" sz="2000" b="1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015799763938862E-2"/>
                  <c:y val="-2.939488205014257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13</a:t>
                    </a:r>
                    <a:r>
                      <a:rPr lang="ru-RU" sz="2000" b="1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912019272312573E-2"/>
                  <c:y val="-1.633046664848687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1</a:t>
                    </a:r>
                    <a:r>
                      <a:rPr lang="ru-RU" sz="2000" b="1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вырос</c:v>
                </c:pt>
                <c:pt idx="1">
                  <c:v>снизился</c:v>
                </c:pt>
                <c:pt idx="2">
                  <c:v>не изменился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70</c:v>
                </c:pt>
                <c:pt idx="2">
                  <c:v>13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03264"/>
        <c:axId val="29804800"/>
        <c:axId val="27863232"/>
      </c:area3DChart>
      <c:catAx>
        <c:axId val="29803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9804800"/>
        <c:crosses val="autoZero"/>
        <c:auto val="1"/>
        <c:lblAlgn val="ctr"/>
        <c:lblOffset val="100"/>
        <c:noMultiLvlLbl val="0"/>
      </c:catAx>
      <c:valAx>
        <c:axId val="2980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03264"/>
        <c:crosses val="autoZero"/>
        <c:crossBetween val="midCat"/>
      </c:valAx>
      <c:serAx>
        <c:axId val="27863232"/>
        <c:scaling>
          <c:orientation val="minMax"/>
        </c:scaling>
        <c:delete val="1"/>
        <c:axPos val="b"/>
        <c:majorTickMark val="out"/>
        <c:minorTickMark val="none"/>
        <c:tickLblPos val="nextTo"/>
        <c:crossAx val="29804800"/>
        <c:crosses val="autoZero"/>
      </c:ser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нет</c:v>
                </c:pt>
                <c:pt idx="2">
                  <c:v>скорее да,чем нет</c:v>
                </c:pt>
                <c:pt idx="3">
                  <c:v>скорее нет,чем да</c:v>
                </c:pt>
                <c:pt idx="4">
                  <c:v>другое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46</c:v>
                </c:pt>
                <c:pt idx="3">
                  <c:v>28</c:v>
                </c:pt>
                <c:pt idx="4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600960"/>
        <c:axId val="29820032"/>
      </c:lineChart>
      <c:catAx>
        <c:axId val="72600960"/>
        <c:scaling>
          <c:orientation val="minMax"/>
        </c:scaling>
        <c:delete val="0"/>
        <c:axPos val="b"/>
        <c:majorTickMark val="out"/>
        <c:minorTickMark val="none"/>
        <c:tickLblPos val="nextTo"/>
        <c:crossAx val="29820032"/>
        <c:crosses val="autoZero"/>
        <c:auto val="1"/>
        <c:lblAlgn val="ctr"/>
        <c:lblOffset val="100"/>
        <c:noMultiLvlLbl val="0"/>
      </c:catAx>
      <c:valAx>
        <c:axId val="2982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600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45000"/>
                      <a:satMod val="155000"/>
                    </a:schemeClr>
                  </a:gs>
                  <a:gs pos="60000">
                    <a:schemeClr val="accent5">
                      <a:shade val="95000"/>
                      <a:satMod val="150000"/>
                    </a:schemeClr>
                  </a:gs>
                  <a:gs pos="100000">
                    <a:schemeClr val="accent5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atMod val="270000"/>
                    </a:schemeClr>
                  </a:gs>
                  <a:gs pos="25000">
                    <a:schemeClr val="accent3">
                      <a:tint val="60000"/>
                      <a:satMod val="300000"/>
                    </a:schemeClr>
                  </a:gs>
                  <a:gs pos="100000">
                    <a:schemeClr val="accent3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"/>
                  <c:y val="-4.535438919779870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12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747258241147809E-3"/>
                  <c:y val="-2.834649324862419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12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494516482295618E-3"/>
                  <c:y val="-0.2636223872122049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46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47258241147809E-3"/>
                  <c:y val="-0.1445671155679833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28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скорее да,чем нет</c:v>
                </c:pt>
                <c:pt idx="3">
                  <c:v>скорее нет,чем 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46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867008"/>
        <c:axId val="29868800"/>
        <c:axId val="0"/>
      </c:bar3DChart>
      <c:catAx>
        <c:axId val="29867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9868800"/>
        <c:crosses val="autoZero"/>
        <c:auto val="1"/>
        <c:lblAlgn val="ctr"/>
        <c:lblOffset val="100"/>
        <c:noMultiLvlLbl val="0"/>
      </c:catAx>
      <c:valAx>
        <c:axId val="2986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6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3.6685492209871447E-2"/>
          <c:y val="1.8167472917321806E-2"/>
          <c:w val="0.93848424439137867"/>
          <c:h val="0.9049510991834240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снизился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45000"/>
                      <a:satMod val="155000"/>
                    </a:schemeClr>
                  </a:gs>
                  <a:gs pos="60000">
                    <a:schemeClr val="accent4">
                      <a:shade val="95000"/>
                      <a:satMod val="150000"/>
                    </a:schemeClr>
                  </a:gs>
                  <a:gs pos="100000">
                    <a:schemeClr val="accent4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65000"/>
                      <a:satMod val="270000"/>
                    </a:schemeClr>
                  </a:gs>
                  <a:gs pos="25000">
                    <a:schemeClr val="accent6">
                      <a:tint val="60000"/>
                      <a:satMod val="300000"/>
                    </a:schemeClr>
                  </a:gs>
                  <a:gs pos="100000">
                    <a:schemeClr val="accent6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45000"/>
                      <a:satMod val="155000"/>
                    </a:schemeClr>
                  </a:gs>
                  <a:gs pos="60000">
                    <a:schemeClr val="accent1">
                      <a:shade val="95000"/>
                      <a:satMod val="150000"/>
                    </a:schemeClr>
                  </a:gs>
                  <a:gs pos="100000">
                    <a:schemeClr val="accent1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/>
              </a:sp3d>
            </c:spPr>
          </c:dPt>
          <c:dLbls>
            <c:dLbl>
              <c:idx val="0"/>
              <c:layout>
                <c:manualLayout>
                  <c:x val="2.3278371936327969E-2"/>
                  <c:y val="1.276290481613154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64</a:t>
                    </a:r>
                    <a:r>
                      <a:rPr lang="ru-RU" sz="1400" b="1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708060866405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12</a:t>
                    </a:r>
                    <a:r>
                      <a:rPr lang="ru-RU" sz="1400" b="1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78371936327969E-2"/>
                  <c:y val="3.1494516482295618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22</a:t>
                    </a:r>
                    <a:r>
                      <a:rPr lang="ru-RU" sz="1400" b="1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18914624218647E-2"/>
                  <c:y val="-1.808401217069071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</a:t>
                    </a:r>
                    <a:r>
                      <a:rPr lang="ru-RU" sz="1400" b="1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снизился</c:v>
                </c:pt>
                <c:pt idx="1">
                  <c:v>вырос</c:v>
                </c:pt>
                <c:pt idx="2">
                  <c:v>не изменился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12</c:v>
                </c:pt>
                <c:pt idx="2">
                  <c:v>22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7744896"/>
        <c:axId val="27746688"/>
        <c:axId val="29852992"/>
      </c:bar3DChart>
      <c:catAx>
        <c:axId val="2774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7746688"/>
        <c:crosses val="autoZero"/>
        <c:auto val="1"/>
        <c:lblAlgn val="ctr"/>
        <c:lblOffset val="100"/>
        <c:noMultiLvlLbl val="0"/>
      </c:catAx>
      <c:valAx>
        <c:axId val="2774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44896"/>
        <c:crosses val="autoZero"/>
        <c:crossBetween val="between"/>
      </c:valAx>
      <c:serAx>
        <c:axId val="29852992"/>
        <c:scaling>
          <c:orientation val="minMax"/>
        </c:scaling>
        <c:delete val="1"/>
        <c:axPos val="b"/>
        <c:majorTickMark val="out"/>
        <c:minorTickMark val="none"/>
        <c:tickLblPos val="nextTo"/>
        <c:crossAx val="27746688"/>
        <c:crosses val="autoZero"/>
      </c:serAx>
    </c:plotArea>
    <c:plotVisOnly val="1"/>
    <c:dispBlanksAs val="gap"/>
    <c:showDLblsOverMax val="0"/>
  </c:chart>
  <c:spPr>
    <a:solidFill>
      <a:schemeClr val="lt1"/>
    </a:solidFill>
    <a:ln w="425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62%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необходим</c:v>
                </c:pt>
                <c:pt idx="1">
                  <c:v>не нужен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</c:v>
                </c:pt>
                <c:pt idx="1">
                  <c:v>14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18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342867812329154"/>
                  <c:y val="-6.693603244863631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26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968018816256297E-2"/>
                  <c:y val="-0.1321473539977039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32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высокая нравственность</c:v>
                </c:pt>
                <c:pt idx="1">
                  <c:v>целеустремленность</c:v>
                </c:pt>
                <c:pt idx="2">
                  <c:v>крепкое здоровье</c:v>
                </c:pt>
                <c:pt idx="3">
                  <c:v>способность к обучению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26</c:v>
                </c:pt>
                <c:pt idx="2">
                  <c:v>32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45000"/>
                      <a:satMod val="155000"/>
                    </a:schemeClr>
                  </a:gs>
                  <a:gs pos="60000">
                    <a:schemeClr val="accent6">
                      <a:shade val="95000"/>
                      <a:satMod val="150000"/>
                    </a:schemeClr>
                  </a:gs>
                  <a:gs pos="100000">
                    <a:schemeClr val="accent6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45000"/>
                      <a:satMod val="155000"/>
                    </a:schemeClr>
                  </a:gs>
                  <a:gs pos="60000">
                    <a:schemeClr val="accent1">
                      <a:shade val="95000"/>
                      <a:satMod val="150000"/>
                    </a:schemeClr>
                  </a:gs>
                  <a:gs pos="100000">
                    <a:schemeClr val="accent1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4250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45000"/>
                      <a:satMod val="155000"/>
                    </a:schemeClr>
                  </a:gs>
                  <a:gs pos="60000">
                    <a:schemeClr val="accent2">
                      <a:shade val="95000"/>
                      <a:satMod val="150000"/>
                    </a:schemeClr>
                  </a:gs>
                  <a:gs pos="100000">
                    <a:schemeClr val="accent2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1726480473906105E-2"/>
                  <c:y val="3.094198110541323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</a:t>
                    </a:r>
                    <a:r>
                      <a:rPr lang="ru-RU" b="1" dirty="0" smtClean="0"/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26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20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075658496874592E-3"/>
                  <c:y val="-6.1883962210826475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52%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другое</c:v>
                </c:pt>
                <c:pt idx="1">
                  <c:v>существенной разницы нет</c:v>
                </c:pt>
                <c:pt idx="2">
                  <c:v>успеваемость ниже</c:v>
                </c:pt>
                <c:pt idx="3">
                  <c:v>они учатся более осознанно и целенаправлено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26</c:v>
                </c:pt>
                <c:pt idx="2">
                  <c:v>20</c:v>
                </c:pt>
                <c:pt idx="3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30098176"/>
        <c:axId val="30099712"/>
      </c:barChart>
      <c:catAx>
        <c:axId val="30098176"/>
        <c:scaling>
          <c:orientation val="minMax"/>
        </c:scaling>
        <c:delete val="0"/>
        <c:axPos val="l"/>
        <c:majorTickMark val="none"/>
        <c:minorTickMark val="none"/>
        <c:tickLblPos val="nextTo"/>
        <c:crossAx val="30099712"/>
        <c:crosses val="autoZero"/>
        <c:auto val="1"/>
        <c:lblAlgn val="ctr"/>
        <c:lblOffset val="100"/>
        <c:noMultiLvlLbl val="0"/>
      </c:catAx>
      <c:valAx>
        <c:axId val="300997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3009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0.87209</cdr:x>
      <cdr:y>0.93151</cdr:y>
    </cdr:from>
    <cdr:to>
      <cdr:x>0.97674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0600" y="489654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лет</a:t>
          </a:r>
          <a:endParaRPr lang="ru-RU" sz="11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221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450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318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20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812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362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79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99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730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510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84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35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ФГБОУ ВО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КубГМУ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Минздрава России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судебной медицины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71800" y="5949280"/>
            <a:ext cx="4041775" cy="639762"/>
          </a:xfrm>
        </p:spPr>
        <p:txBody>
          <a:bodyPr/>
          <a:lstStyle/>
          <a:p>
            <a:r>
              <a:rPr lang="ru-RU" dirty="0" smtClean="0"/>
              <a:t>Краснодар 2017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897015"/>
            <a:ext cx="8219256" cy="10999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ТЕМА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«ВЗГЛЯД НА ОБЛИК СОВРЕМЕННОГО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СТУДЕНТА-МЕДИКА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867627" y="3861047"/>
            <a:ext cx="7276372" cy="2265115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ru-RU" sz="2300" dirty="0" smtClean="0"/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300" dirty="0" smtClean="0"/>
              <a:t>                                                                                                                     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5600" b="1" dirty="0" smtClean="0"/>
              <a:t>Работу выполнили студентки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b="1" dirty="0"/>
              <a:t> </a:t>
            </a:r>
            <a:r>
              <a:rPr lang="ru-RU" sz="5600" b="1" dirty="0" smtClean="0"/>
              <a:t>                                                                                                              13 группы,6 курса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b="1" dirty="0" smtClean="0"/>
              <a:t>                                                                                                               лечебного факультета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b="1" dirty="0" smtClean="0"/>
              <a:t>                                                                                                               Джилавян В.Л., Голикова В.Э.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b="1" dirty="0" smtClean="0"/>
              <a:t>                                                                                                              научные руководители: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b="1" dirty="0" smtClean="0"/>
              <a:t>                                                                                                              д.м.н., профессор В.А. </a:t>
            </a:r>
            <a:r>
              <a:rPr lang="ru-RU" sz="5600" b="1" dirty="0"/>
              <a:t>П</a:t>
            </a:r>
            <a:r>
              <a:rPr lang="ru-RU" sz="5600" b="1" dirty="0" smtClean="0"/>
              <a:t>ороденко,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b="1" dirty="0" smtClean="0"/>
              <a:t>                                                                                                              ассистент С.А .Ануприенко</a:t>
            </a:r>
          </a:p>
          <a:p>
            <a:endParaRPr lang="ru-RU" sz="56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44" y="1"/>
            <a:ext cx="2060848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56b31a5d8f7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232"/>
            <a:ext cx="1688115" cy="17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11416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54006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84776" cy="6480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блик современного студента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112910"/>
              </p:ext>
            </p:extLst>
          </p:nvPr>
        </p:nvGraphicFramePr>
        <p:xfrm>
          <a:off x="179512" y="1556792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1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63688" y="584684"/>
            <a:ext cx="4392488" cy="5040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Стаж работы в Вузе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98522567"/>
              </p:ext>
            </p:extLst>
          </p:nvPr>
        </p:nvGraphicFramePr>
        <p:xfrm>
          <a:off x="251520" y="1196752"/>
          <a:ext cx="61926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C:\Users\1\Desktop\0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2" r="33379"/>
          <a:stretch/>
        </p:blipFill>
        <p:spPr bwMode="auto">
          <a:xfrm>
            <a:off x="6516216" y="1268760"/>
            <a:ext cx="2304256" cy="511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749480"/>
            <a:ext cx="818388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78728"/>
              </p:ext>
            </p:extLst>
          </p:nvPr>
        </p:nvGraphicFramePr>
        <p:xfrm>
          <a:off x="467544" y="530225"/>
          <a:ext cx="8219256" cy="5779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C:\Users\1\Desktop\Без назван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1772816"/>
            <a:ext cx="3231083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9361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Почему выбрали профессию врача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925494"/>
              </p:ext>
            </p:extLst>
          </p:nvPr>
        </p:nvGraphicFramePr>
        <p:xfrm>
          <a:off x="251520" y="1412776"/>
          <a:ext cx="82809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59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1224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Отношение к выбранной профессии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911059"/>
              </p:ext>
            </p:extLst>
          </p:nvPr>
        </p:nvGraphicFramePr>
        <p:xfrm>
          <a:off x="503238" y="2060848"/>
          <a:ext cx="795719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8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8640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Дальнейшей трудоустройство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383935"/>
              </p:ext>
            </p:extLst>
          </p:nvPr>
        </p:nvGraphicFramePr>
        <p:xfrm>
          <a:off x="4788024" y="1268760"/>
          <a:ext cx="40324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 descr="C:\Users\1\Desktop\stu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8965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9361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Главенствующий фактор в лечении</a:t>
            </a:r>
            <a:endParaRPr lang="ru-RU" sz="3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110172"/>
              </p:ext>
            </p:extLst>
          </p:nvPr>
        </p:nvGraphicFramePr>
        <p:xfrm>
          <a:off x="503238" y="1988840"/>
          <a:ext cx="802920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3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Предпочтение при лечении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43844"/>
              </p:ext>
            </p:extLst>
          </p:nvPr>
        </p:nvGraphicFramePr>
        <p:xfrm>
          <a:off x="503238" y="530225"/>
          <a:ext cx="8183562" cy="563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29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56784" cy="6480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Отношение к профессии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807519"/>
              </p:ext>
            </p:extLst>
          </p:nvPr>
        </p:nvGraphicFramePr>
        <p:xfrm>
          <a:off x="0" y="1412776"/>
          <a:ext cx="850181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8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36904" cy="9361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Подарки врачам: можно или нельзя?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218707"/>
              </p:ext>
            </p:extLst>
          </p:nvPr>
        </p:nvGraphicFramePr>
        <p:xfrm>
          <a:off x="755576" y="2060848"/>
          <a:ext cx="78488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74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88" y="-19045"/>
            <a:ext cx="4374041" cy="339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1\Desktop\dfb9beb015ac360cb2de2c701e5ad2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53" y="3372417"/>
            <a:ext cx="4843147" cy="34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" y="3370308"/>
            <a:ext cx="4298578" cy="34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41" y="188640"/>
            <a:ext cx="4434136" cy="474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2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53974"/>
            <a:ext cx="6048672" cy="11521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ГК РФ статья 575.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Запрещение дарения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914" y="2196138"/>
            <a:ext cx="8183880" cy="4464496"/>
          </a:xfrm>
        </p:spPr>
        <p:txBody>
          <a:bodyPr>
            <a:noAutofit/>
          </a:bodyPr>
          <a:lstStyle/>
          <a:p>
            <a:endParaRPr lang="ru-RU" sz="1400" b="1" dirty="0"/>
          </a:p>
          <a:p>
            <a:r>
              <a:rPr lang="ru-RU" sz="1600" b="1" dirty="0" smtClean="0"/>
              <a:t>Не </a:t>
            </a:r>
            <a:r>
              <a:rPr lang="ru-RU" sz="1600" b="1" dirty="0"/>
              <a:t>допускается дарение, за исключением обычных подарков, стоимость которых не превышает </a:t>
            </a:r>
            <a:r>
              <a:rPr lang="ru-RU" sz="1600" b="1" dirty="0" smtClean="0"/>
              <a:t>трех тысяч рублей: 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1</a:t>
            </a:r>
            <a:r>
              <a:rPr lang="ru-RU" sz="1600" b="1" dirty="0"/>
              <a:t>) от имени малолетних и граждан, признанных недееспособными, их законными представителями; </a:t>
            </a:r>
          </a:p>
          <a:p>
            <a:pPr marL="0" indent="0">
              <a:buNone/>
            </a:pPr>
            <a:r>
              <a:rPr lang="ru-RU" sz="1600" b="1" dirty="0" smtClean="0"/>
              <a:t>2</a:t>
            </a:r>
            <a:r>
              <a:rPr lang="ru-RU" sz="1600" b="1" dirty="0"/>
              <a:t>) работникам образовательных организаций, </a:t>
            </a:r>
            <a:r>
              <a:rPr lang="ru-RU" sz="1600" b="1" dirty="0">
                <a:solidFill>
                  <a:srgbClr val="FF0000"/>
                </a:solidFill>
              </a:rPr>
              <a:t>медицинских организаций</a:t>
            </a:r>
            <a:r>
              <a:rPr lang="ru-RU" sz="1600" b="1" dirty="0"/>
              <a:t>, организаций, оказывающих социальные услуги, и аналогичных организаций, в том числе организаций для детей-сирот и детей, оставшихся без попечения родителей, </a:t>
            </a:r>
            <a:r>
              <a:rPr lang="ru-RU" sz="1600" b="1" dirty="0">
                <a:solidFill>
                  <a:srgbClr val="FF0000"/>
                </a:solidFill>
              </a:rPr>
              <a:t>гражданами, находящимися в них на лечении</a:t>
            </a:r>
            <a:r>
              <a:rPr lang="ru-RU" sz="1600" b="1" dirty="0"/>
              <a:t>, содержании или воспитании, </a:t>
            </a:r>
            <a:r>
              <a:rPr lang="ru-RU" sz="1600" b="1" dirty="0">
                <a:solidFill>
                  <a:srgbClr val="FF0000"/>
                </a:solidFill>
              </a:rPr>
              <a:t>супругами и родственниками этих граждан;</a:t>
            </a:r>
          </a:p>
          <a:p>
            <a:pPr marL="0" indent="0">
              <a:buNone/>
            </a:pPr>
            <a:r>
              <a:rPr lang="ru-RU" sz="1600" b="1" dirty="0" smtClean="0"/>
              <a:t>3) </a:t>
            </a:r>
            <a:r>
              <a:rPr lang="ru-RU" sz="1600" b="1" dirty="0"/>
              <a:t>государственным служащим и служащим органов муниципальных образований в связи с их должностным положением или в связи с исполнением ими служебных обязанностей; </a:t>
            </a:r>
          </a:p>
          <a:p>
            <a:pPr marL="0" indent="0">
              <a:buNone/>
            </a:pPr>
            <a:r>
              <a:rPr lang="ru-RU" sz="1600" b="1" dirty="0"/>
              <a:t>4) в отношениях между коммерческими организациями.</a:t>
            </a:r>
          </a:p>
        </p:txBody>
      </p:sp>
      <p:pic>
        <p:nvPicPr>
          <p:cNvPr id="7171" name="Picture 3" descr="C:\Users\1\Desktop\dogovor_dareniya_zapr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232248" cy="16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Отношение к получению подарков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26179"/>
              </p:ext>
            </p:extLst>
          </p:nvPr>
        </p:nvGraphicFramePr>
        <p:xfrm>
          <a:off x="611560" y="1844824"/>
          <a:ext cx="818356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77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1521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</a:rPr>
              <a:t>Уравнивание статуса профессии врача и сотрудника правоохранительных органов</a:t>
            </a:r>
            <a:endParaRPr lang="ru-RU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917217"/>
              </p:ext>
            </p:extLst>
          </p:nvPr>
        </p:nvGraphicFramePr>
        <p:xfrm>
          <a:off x="4499992" y="548680"/>
          <a:ext cx="417646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C:\Users\1\Desktop\9x7lY-llrK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0324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6480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b="0" dirty="0" smtClean="0">
                <a:solidFill>
                  <a:schemeClr val="tx1"/>
                </a:solidFill>
              </a:rPr>
              <a:t>Отношение к учебе за годы обучения</a:t>
            </a:r>
            <a:endParaRPr lang="ru-RU" sz="3000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029385"/>
              </p:ext>
            </p:extLst>
          </p:nvPr>
        </p:nvGraphicFramePr>
        <p:xfrm>
          <a:off x="395536" y="1340768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6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Роль преподавателей в формировании личности студента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359383"/>
              </p:ext>
            </p:extLst>
          </p:nvPr>
        </p:nvGraphicFramePr>
        <p:xfrm>
          <a:off x="5148064" y="-387424"/>
          <a:ext cx="3663988" cy="698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C:\Users\1\Desktop\VD94100_____2____kopija_image_middle_484_28_5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46449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Vrachi-v-S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3"/>
            <a:ext cx="9143999" cy="68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5214974" cy="4949742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1"/>
                </a:solidFill>
                <a:latin typeface="Mistral" pitchFamily="66" charset="0"/>
              </a:rPr>
              <a:t>Профессия врача - это подвиг, она требует самоотвержения, чистоты души и чистоты помыслов. Не всякий способен на это…</a:t>
            </a:r>
            <a:r>
              <a:rPr lang="ru-RU" dirty="0" smtClean="0">
                <a:solidFill>
                  <a:schemeClr val="tx1"/>
                </a:solidFill>
                <a:latin typeface="Mistral" pitchFamily="66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istral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istral" pitchFamily="66" charset="0"/>
              </a:rPr>
              <a:t>			А.П. Чехов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561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088" y="1052736"/>
            <a:ext cx="3292078" cy="4389437"/>
          </a:xfrm>
        </p:spPr>
      </p:pic>
    </p:spTree>
    <p:extLst>
      <p:ext uri="{BB962C8B-B14F-4D97-AF65-F5344CB8AC3E}">
        <p14:creationId xmlns:p14="http://schemas.microsoft.com/office/powerpoint/2010/main" val="24675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spasibo-za-vnimanie-medicin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5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912768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ультурный уровень студента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363795"/>
              </p:ext>
            </p:extLst>
          </p:nvPr>
        </p:nvGraphicFramePr>
        <p:xfrm>
          <a:off x="1143000" y="7821613"/>
          <a:ext cx="6400800" cy="7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97243479"/>
              </p:ext>
            </p:extLst>
          </p:nvPr>
        </p:nvGraphicFramePr>
        <p:xfrm>
          <a:off x="0" y="1340768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192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10801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Уровень подготовки будущего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студента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512226"/>
              </p:ext>
            </p:extLst>
          </p:nvPr>
        </p:nvGraphicFramePr>
        <p:xfrm>
          <a:off x="323528" y="1700808"/>
          <a:ext cx="84249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2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12768" cy="8640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Умеет ли современный студент учиться?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682071"/>
              </p:ext>
            </p:extLst>
          </p:nvPr>
        </p:nvGraphicFramePr>
        <p:xfrm>
          <a:off x="503238" y="7821613"/>
          <a:ext cx="8183562" cy="64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1427575"/>
              </p:ext>
            </p:extLst>
          </p:nvPr>
        </p:nvGraphicFramePr>
        <p:xfrm>
          <a:off x="323528" y="1700808"/>
          <a:ext cx="84969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092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7200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Уровень успеваемости студентов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430790"/>
              </p:ext>
            </p:extLst>
          </p:nvPr>
        </p:nvGraphicFramePr>
        <p:xfrm>
          <a:off x="395536" y="1340768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68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83880" cy="7200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Внутренний экзамен при поступлении в Вуз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518091"/>
              </p:ext>
            </p:extLst>
          </p:nvPr>
        </p:nvGraphicFramePr>
        <p:xfrm>
          <a:off x="503238" y="1556792"/>
          <a:ext cx="818356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58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48872" cy="11521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Какие качества должны быть у студента для того чтобы успешно учиться и стать хорошим врачом?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134602"/>
              </p:ext>
            </p:extLst>
          </p:nvPr>
        </p:nvGraphicFramePr>
        <p:xfrm>
          <a:off x="395536" y="1772816"/>
          <a:ext cx="83529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806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60840" cy="10801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Отличие  студентов со средним медицинским образованием от своих сокурсников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231631"/>
              </p:ext>
            </p:extLst>
          </p:nvPr>
        </p:nvGraphicFramePr>
        <p:xfrm>
          <a:off x="323528" y="1772816"/>
          <a:ext cx="85072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11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451</Words>
  <Application>Microsoft Office PowerPoint</Application>
  <PresentationFormat>Экран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Аспект</vt:lpstr>
      <vt:lpstr>Тема Office</vt:lpstr>
      <vt:lpstr>ФГБОУ ВО КубГМУ Минздрава России Кафедра судебной медицины</vt:lpstr>
      <vt:lpstr>Презентация PowerPoint</vt:lpstr>
      <vt:lpstr>Культурный уровень студента </vt:lpstr>
      <vt:lpstr>Уровень подготовки будущего студента</vt:lpstr>
      <vt:lpstr>Умеет ли современный студент учиться?</vt:lpstr>
      <vt:lpstr>Уровень успеваемости студентов</vt:lpstr>
      <vt:lpstr>Внутренний экзамен при поступлении в Вуз</vt:lpstr>
      <vt:lpstr>Какие качества должны быть у студента для того чтобы успешно учиться и стать хорошим врачом?</vt:lpstr>
      <vt:lpstr>Отличие  студентов со средним медицинским образованием от своих сокурсников</vt:lpstr>
      <vt:lpstr>Облик современного студента</vt:lpstr>
      <vt:lpstr>Стаж работы в Вузе</vt:lpstr>
      <vt:lpstr>Презентация PowerPoint</vt:lpstr>
      <vt:lpstr>Почему выбрали профессию врача</vt:lpstr>
      <vt:lpstr>Отношение к выбранной профессии</vt:lpstr>
      <vt:lpstr>Дальнейшей трудоустройство</vt:lpstr>
      <vt:lpstr>Главенствующий фактор в лечении</vt:lpstr>
      <vt:lpstr>Предпочтение при лечении</vt:lpstr>
      <vt:lpstr>Отношение к профессии</vt:lpstr>
      <vt:lpstr>Подарки врачам: можно или нельзя?</vt:lpstr>
      <vt:lpstr>ГК РФ статья 575. Запрещение дарения</vt:lpstr>
      <vt:lpstr>Отношение к получению подарков</vt:lpstr>
      <vt:lpstr>Уравнивание статуса профессии врача и сотрудника правоохранительных органов</vt:lpstr>
      <vt:lpstr>Отношение к учебе за годы обучения</vt:lpstr>
      <vt:lpstr>Роль преподавателей в формировании личности студента</vt:lpstr>
      <vt:lpstr>Презентация PowerPoint</vt:lpstr>
      <vt:lpstr>Профессия врача - это подвиг, она требует самоотвержения, чистоты души и чистоты помыслов. Не всякий способен на это…    А.П. Чехов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«ВЗГЛЯД НА ОБЛИК СОВРЕМЕННОГО СТУДЕНТА-МЕДИКА ГЛАЗАМИ ПРЕПОДАВАТЕЛЕЙ»</dc:title>
  <dc:creator>1</dc:creator>
  <cp:lastModifiedBy>User</cp:lastModifiedBy>
  <cp:revision>73</cp:revision>
  <dcterms:created xsi:type="dcterms:W3CDTF">2017-04-23T13:03:22Z</dcterms:created>
  <dcterms:modified xsi:type="dcterms:W3CDTF">2017-05-11T05:44:08Z</dcterms:modified>
</cp:coreProperties>
</file>