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7" r:id="rId2"/>
    <p:sldId id="278" r:id="rId3"/>
    <p:sldId id="279" r:id="rId4"/>
    <p:sldId id="280" r:id="rId5"/>
    <p:sldId id="281" r:id="rId6"/>
    <p:sldId id="28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rina Cherednyk" initials="IC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46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9-03T23:17:11.923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CFCC3-09ED-45FC-8E82-981A3C26AAF2}" type="datetimeFigureOut">
              <a:rPr lang="ru-RU" smtClean="0"/>
              <a:t>03.01.2017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AA21B-EA16-4182-8BEA-49D7A2EE1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489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03.01.2017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827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03.01.2017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866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03.01.2017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25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03.01.2017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41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03.01.2017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8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03.01.2017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118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03.01.2017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661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03.01.2017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218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03.01.2017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45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03.01.2017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61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03.01.2017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026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1839D-3CED-4621-9EEB-8E322CD84099}" type="datetimeFigureOut">
              <a:rPr lang="ru-RU" smtClean="0"/>
              <a:t>03.01.2017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622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276872"/>
            <a:ext cx="8640960" cy="4176464"/>
          </a:xfrm>
          <a:blipFill>
            <a:blip r:embed="rId2"/>
            <a:tile tx="0" ty="0" sx="100000" sy="100000" flip="none" algn="tl"/>
          </a:blipFill>
          <a:ln w="31750">
            <a:solidFill>
              <a:srgbClr val="000046"/>
            </a:solidFill>
          </a:ln>
        </p:spPr>
        <p:txBody>
          <a:bodyPr rtlCol="0">
            <a:normAutofit/>
          </a:bodyPr>
          <a:lstStyle/>
          <a:p>
            <a:pPr>
              <a:lnSpc>
                <a:spcPct val="50000"/>
              </a:lnSpc>
              <a:spcBef>
                <a:spcPts val="0"/>
              </a:spcBef>
              <a:defRPr/>
            </a:pPr>
            <a:endParaRPr lang="ru-RU" sz="3600" dirty="0" smtClean="0">
              <a:solidFill>
                <a:srgbClr val="000046"/>
              </a:solidFill>
              <a:latin typeface="Arial Black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ru-RU" dirty="0">
                <a:solidFill>
                  <a:srgbClr val="000046"/>
                </a:solidFill>
                <a:latin typeface="Arial Black" pitchFamily="34" charset="0"/>
              </a:rPr>
              <a:t>Единая государственная информационная система учета научно-исследовательских, опытно-конструкторских и технологических работ гражданского назначения </a:t>
            </a:r>
            <a:endParaRPr lang="ru-RU" dirty="0" smtClean="0">
              <a:solidFill>
                <a:srgbClr val="000046"/>
              </a:solidFill>
              <a:latin typeface="Arial Black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ЕГИСУ </a:t>
            </a:r>
            <a:r>
              <a:rPr lang="ru-RU" dirty="0">
                <a:solidFill>
                  <a:srgbClr val="C00000"/>
                </a:solidFill>
                <a:latin typeface="Arial Black" pitchFamily="34" charset="0"/>
              </a:rPr>
              <a:t>НИОКТР</a:t>
            </a:r>
            <a:endParaRPr lang="ru-RU" sz="32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251520" y="764705"/>
            <a:ext cx="8712968" cy="6924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1750" cmpd="tri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200" b="1" dirty="0">
                <a:solidFill>
                  <a:srgbClr val="B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charset="0"/>
              </a:rPr>
              <a:t>	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7" y="332656"/>
            <a:ext cx="1656183" cy="1656184"/>
          </a:xfrm>
          <a:prstGeom prst="flowChartConnector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1399771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C00000"/>
                </a:solidFill>
                <a:latin typeface="Arial Black" pitchFamily="34" charset="0"/>
              </a:rPr>
              <a:t>ЕГИСУ НИОКТР</a:t>
            </a:r>
            <a:br>
              <a:rPr lang="ru-RU" sz="2800" dirty="0">
                <a:solidFill>
                  <a:srgbClr val="C00000"/>
                </a:solidFill>
                <a:latin typeface="Arial Black" pitchFamily="34" charset="0"/>
              </a:rPr>
            </a:b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solidFill>
                  <a:srgbClr val="000046"/>
                </a:solidFill>
                <a:latin typeface="Arial Black" pitchFamily="34" charset="0"/>
              </a:rPr>
              <a:t>Обязательному включению в информационную систему подлежат сведения о работах, выполняемых с привлечением средств </a:t>
            </a:r>
            <a:r>
              <a:rPr lang="ru-RU" dirty="0" smtClean="0">
                <a:solidFill>
                  <a:srgbClr val="000046"/>
                </a:solidFill>
                <a:latin typeface="Arial Black" pitchFamily="34" charset="0"/>
              </a:rPr>
              <a:t>федерального бюджета. 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C00000"/>
                </a:solidFill>
                <a:latin typeface="Arial Black" pitchFamily="34" charset="0"/>
              </a:rPr>
              <a:t>Новая версия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системы</a:t>
            </a:r>
            <a:r>
              <a:rPr lang="en-US" dirty="0" smtClean="0">
                <a:solidFill>
                  <a:srgbClr val="C00000"/>
                </a:solidFill>
                <a:latin typeface="Arial Black" pitchFamily="34" charset="0"/>
              </a:rPr>
              <a:t>:</a:t>
            </a: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en-US" dirty="0">
                <a:solidFill>
                  <a:srgbClr val="000046"/>
                </a:solidFill>
                <a:latin typeface="Arial Black" pitchFamily="34" charset="0"/>
              </a:rPr>
              <a:t>http://esu.citis.ru/</a:t>
            </a:r>
            <a:endParaRPr lang="ru-RU" dirty="0">
              <a:solidFill>
                <a:srgbClr val="00004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44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0046"/>
                </a:solidFill>
                <a:latin typeface="Arial Black" pitchFamily="34" charset="0"/>
              </a:rPr>
              <a:t>Процессы работы с документами</a:t>
            </a:r>
            <a:endParaRPr lang="ru-RU" sz="3200" dirty="0">
              <a:solidFill>
                <a:srgbClr val="000046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1454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Arial Black" pitchFamily="34" charset="0"/>
              </a:rPr>
              <a:t>Зарегистрированная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РК </a:t>
            </a:r>
            <a:r>
              <a:rPr lang="ru-RU" dirty="0" smtClean="0">
                <a:solidFill>
                  <a:srgbClr val="000046"/>
                </a:solidFill>
                <a:latin typeface="Arial Black" pitchFamily="34" charset="0"/>
              </a:rPr>
              <a:t>(регистрационная карта научно-исследовательской, опытно-конструкторской и технологической работы)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Arial Black" pitchFamily="34" charset="0"/>
              </a:rPr>
              <a:t>Зарегистрированная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ИКРБС </a:t>
            </a:r>
            <a:r>
              <a:rPr lang="ru-RU" dirty="0" smtClean="0">
                <a:solidFill>
                  <a:srgbClr val="000046"/>
                </a:solidFill>
                <a:latin typeface="Arial Black" pitchFamily="34" charset="0"/>
              </a:rPr>
              <a:t>(информационная карта реферативно-библиографических сведений)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Arial Black" pitchFamily="34" charset="0"/>
              </a:rPr>
              <a:t>Зарегистрированная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ИКД </a:t>
            </a:r>
            <a:r>
              <a:rPr lang="ru-RU" dirty="0" smtClean="0">
                <a:solidFill>
                  <a:srgbClr val="000046"/>
                </a:solidFill>
                <a:latin typeface="Arial Black" pitchFamily="34" charset="0"/>
              </a:rPr>
              <a:t>(информационная карта диссертации)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67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0046"/>
                </a:solidFill>
                <a:latin typeface="Arial Black" pitchFamily="34" charset="0"/>
              </a:rPr>
              <a:t>Процессы работы с документами</a:t>
            </a:r>
            <a:endParaRPr lang="ru-RU" sz="3200" dirty="0">
              <a:solidFill>
                <a:srgbClr val="000046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1454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Arial Black" pitchFamily="34" charset="0"/>
              </a:rPr>
              <a:t>Зарегистрированная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ИКР (РИД) </a:t>
            </a:r>
            <a:r>
              <a:rPr lang="ru-RU" dirty="0" smtClean="0">
                <a:solidFill>
                  <a:srgbClr val="000046"/>
                </a:solidFill>
                <a:latin typeface="Arial Black" pitchFamily="34" charset="0"/>
              </a:rPr>
              <a:t>(регистрационная карта</a:t>
            </a:r>
            <a:r>
              <a:rPr lang="ru-RU" dirty="0">
                <a:solidFill>
                  <a:srgbClr val="000046"/>
                </a:solidFill>
                <a:latin typeface="Arial Black" pitchFamily="34" charset="0"/>
              </a:rPr>
              <a:t> результата интеллектуальной деятельности</a:t>
            </a:r>
            <a:r>
              <a:rPr lang="ru-RU" dirty="0" smtClean="0">
                <a:solidFill>
                  <a:srgbClr val="000046"/>
                </a:solidFill>
                <a:latin typeface="Arial Black" pitchFamily="34" charset="0"/>
              </a:rPr>
              <a:t>)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Arial Black" pitchFamily="34" charset="0"/>
              </a:rPr>
              <a:t>Зарегистрированная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ИКСПО </a:t>
            </a:r>
            <a:r>
              <a:rPr lang="ru-RU" dirty="0" smtClean="0">
                <a:solidFill>
                  <a:srgbClr val="000046"/>
                </a:solidFill>
                <a:latin typeface="Arial Black" pitchFamily="34" charset="0"/>
              </a:rPr>
              <a:t>(информационная карта</a:t>
            </a:r>
            <a:r>
              <a:rPr lang="ru-RU" dirty="0">
                <a:solidFill>
                  <a:srgbClr val="000046"/>
                </a:solidFill>
                <a:latin typeface="Arial Black" pitchFamily="34" charset="0"/>
              </a:rPr>
              <a:t> о состоянии правовой охраны результата интеллектуальной деятельности</a:t>
            </a:r>
            <a:r>
              <a:rPr lang="ru-RU" dirty="0" smtClean="0">
                <a:solidFill>
                  <a:srgbClr val="000046"/>
                </a:solidFill>
                <a:latin typeface="Arial Black" pitchFamily="34" charset="0"/>
              </a:rPr>
              <a:t>)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Arial Black" pitchFamily="34" charset="0"/>
              </a:rPr>
              <a:t>Зарегистрированная ИКСИ </a:t>
            </a:r>
            <a:r>
              <a:rPr lang="ru-RU" dirty="0" smtClean="0">
                <a:solidFill>
                  <a:srgbClr val="000046"/>
                </a:solidFill>
                <a:latin typeface="Arial Black" pitchFamily="34" charset="0"/>
              </a:rPr>
              <a:t>(информационная карта сведений об </a:t>
            </a:r>
            <a:r>
              <a:rPr lang="ru-RU" dirty="0">
                <a:solidFill>
                  <a:srgbClr val="000046"/>
                </a:solidFill>
                <a:latin typeface="Arial Black" pitchFamily="34" charset="0"/>
              </a:rPr>
              <a:t>и</a:t>
            </a:r>
            <a:r>
              <a:rPr lang="ru-RU" dirty="0" smtClean="0">
                <a:solidFill>
                  <a:srgbClr val="000046"/>
                </a:solidFill>
                <a:latin typeface="Arial Black" pitchFamily="34" charset="0"/>
              </a:rPr>
              <a:t>спользовании результата </a:t>
            </a:r>
            <a:r>
              <a:rPr lang="ru-RU" dirty="0">
                <a:solidFill>
                  <a:srgbClr val="000046"/>
                </a:solidFill>
                <a:latin typeface="Arial Black" pitchFamily="34" charset="0"/>
              </a:rPr>
              <a:t>интеллектуальной </a:t>
            </a:r>
            <a:r>
              <a:rPr lang="ru-RU" dirty="0" smtClean="0">
                <a:solidFill>
                  <a:srgbClr val="000046"/>
                </a:solidFill>
                <a:latin typeface="Arial Black" pitchFamily="34" charset="0"/>
              </a:rPr>
              <a:t>деятельности)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238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 Black" pitchFamily="34" charset="0"/>
              </a:rPr>
              <a:t>Регламентные сроки заполнения и направления </a:t>
            </a:r>
            <a:endParaRPr lang="ru-RU" sz="32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4929411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3700" dirty="0" smtClean="0">
                <a:solidFill>
                  <a:srgbClr val="C00000"/>
                </a:solidFill>
                <a:latin typeface="Arial Black" pitchFamily="34" charset="0"/>
              </a:rPr>
              <a:t>РК – </a:t>
            </a:r>
            <a:r>
              <a:rPr lang="ru-RU" sz="3700" dirty="0">
                <a:solidFill>
                  <a:srgbClr val="000046"/>
                </a:solidFill>
                <a:latin typeface="Arial Black" pitchFamily="34" charset="0"/>
              </a:rPr>
              <a:t>30-дневный срок с даты начала НИОКР* (Исключение: РФФИ, РГНФ</a:t>
            </a:r>
            <a:r>
              <a:rPr lang="ru-RU" sz="3700" dirty="0" smtClean="0">
                <a:solidFill>
                  <a:srgbClr val="000046"/>
                </a:solidFill>
                <a:latin typeface="Arial Black" pitchFamily="34" charset="0"/>
              </a:rPr>
              <a:t>)</a:t>
            </a:r>
          </a:p>
          <a:p>
            <a:pPr marL="0" indent="0" algn="just">
              <a:buNone/>
            </a:pPr>
            <a:endParaRPr lang="ru-RU" sz="37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ru-RU" sz="3700" dirty="0" smtClean="0">
                <a:solidFill>
                  <a:srgbClr val="C00000"/>
                </a:solidFill>
                <a:latin typeface="Arial Black" pitchFamily="34" charset="0"/>
              </a:rPr>
              <a:t>ИКРБС – </a:t>
            </a:r>
            <a:r>
              <a:rPr lang="ru-RU" sz="3700" dirty="0">
                <a:solidFill>
                  <a:srgbClr val="000046"/>
                </a:solidFill>
                <a:latin typeface="Arial Black" pitchFamily="34" charset="0"/>
              </a:rPr>
              <a:t>30-дневный срок с даты окончания и приемки ИКРБС зарегистрированной НИОКР(или ее этапа</a:t>
            </a:r>
            <a:r>
              <a:rPr lang="ru-RU" sz="3700" dirty="0" smtClean="0">
                <a:solidFill>
                  <a:srgbClr val="000046"/>
                </a:solidFill>
                <a:latin typeface="Arial Black" pitchFamily="34" charset="0"/>
              </a:rPr>
              <a:t>)</a:t>
            </a:r>
          </a:p>
          <a:p>
            <a:pPr marL="0" indent="0" algn="just">
              <a:buNone/>
            </a:pPr>
            <a:r>
              <a:rPr lang="ru-RU" sz="3700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endParaRPr lang="ru-RU" sz="3700" dirty="0" smtClean="0">
              <a:solidFill>
                <a:srgbClr val="000046"/>
              </a:solidFill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ru-RU" sz="3700" dirty="0" smtClean="0">
                <a:solidFill>
                  <a:srgbClr val="C00000"/>
                </a:solidFill>
                <a:latin typeface="Arial Black" pitchFamily="34" charset="0"/>
              </a:rPr>
              <a:t>ИКД – </a:t>
            </a:r>
            <a:r>
              <a:rPr lang="ru-RU" sz="3700" dirty="0">
                <a:solidFill>
                  <a:srgbClr val="000046"/>
                </a:solidFill>
                <a:latin typeface="Arial Black" pitchFamily="34" charset="0"/>
              </a:rPr>
              <a:t>15-дневный срок с даты получения из Федеральной службы по интеллектуальной собственности (Роспатент) зарегистрированной заявки на объект интеллектуальной собственности, выданного Роспатентом.</a:t>
            </a:r>
            <a:endParaRPr lang="ru-RU" sz="3700" dirty="0" smtClean="0">
              <a:solidFill>
                <a:srgbClr val="000046"/>
              </a:solidFill>
              <a:latin typeface="Arial Black" pitchFamily="34" charset="0"/>
            </a:endParaRPr>
          </a:p>
          <a:p>
            <a:pPr marL="0" indent="0">
              <a:buNone/>
            </a:pPr>
            <a:r>
              <a:rPr lang="ru-RU" sz="3700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endParaRPr lang="ru-RU" sz="3700" dirty="0" smtClean="0">
              <a:solidFill>
                <a:srgbClr val="000046"/>
              </a:solidFill>
              <a:latin typeface="Arial Black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369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 Black" pitchFamily="34" charset="0"/>
              </a:rPr>
              <a:t>Регламентные сроки заполнения и направления </a:t>
            </a:r>
            <a:endParaRPr lang="ru-RU" sz="32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49294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600" dirty="0">
                <a:solidFill>
                  <a:srgbClr val="C00000"/>
                </a:solidFill>
                <a:latin typeface="Arial Black" pitchFamily="34" charset="0"/>
              </a:rPr>
              <a:t>ИКСПО – </a:t>
            </a:r>
            <a:r>
              <a:rPr lang="ru-RU" sz="2600" dirty="0" smtClean="0">
                <a:solidFill>
                  <a:srgbClr val="000046"/>
                </a:solidFill>
                <a:latin typeface="Arial Black" pitchFamily="34" charset="0"/>
              </a:rPr>
              <a:t>15-дневный </a:t>
            </a:r>
            <a:r>
              <a:rPr lang="ru-RU" sz="2600" dirty="0">
                <a:solidFill>
                  <a:srgbClr val="000046"/>
                </a:solidFill>
                <a:latin typeface="Arial Black" pitchFamily="34" charset="0"/>
              </a:rPr>
              <a:t>срок с даты получения патента/свидетельства о ИКСПО государственной регистрации или отказа в регистрации РИД</a:t>
            </a:r>
            <a:endParaRPr lang="ru-RU" sz="2600" dirty="0" smtClean="0">
              <a:solidFill>
                <a:srgbClr val="000046"/>
              </a:solidFill>
              <a:latin typeface="Arial Black" pitchFamily="34" charset="0"/>
            </a:endParaRPr>
          </a:p>
          <a:p>
            <a:pPr marL="0" indent="0" algn="just">
              <a:buNone/>
            </a:pPr>
            <a:endParaRPr lang="ru-RU" sz="26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ru-RU" sz="2600" dirty="0" smtClean="0">
                <a:solidFill>
                  <a:srgbClr val="C00000"/>
                </a:solidFill>
                <a:latin typeface="Arial Black" pitchFamily="34" charset="0"/>
              </a:rPr>
              <a:t>ИКСИ – </a:t>
            </a:r>
            <a:r>
              <a:rPr lang="ru-RU" sz="2600" dirty="0">
                <a:solidFill>
                  <a:srgbClr val="000046"/>
                </a:solidFill>
                <a:latin typeface="Arial Black" pitchFamily="34" charset="0"/>
              </a:rPr>
              <a:t>15-дневный срок с даты начала использования ИКСИ зарегистрированного результата в производстве</a:t>
            </a:r>
          </a:p>
        </p:txBody>
      </p:sp>
    </p:spTree>
    <p:extLst>
      <p:ext uri="{BB962C8B-B14F-4D97-AF65-F5344CB8AC3E}">
        <p14:creationId xmlns:p14="http://schemas.microsoft.com/office/powerpoint/2010/main" val="77874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213</Words>
  <Application>Microsoft Office PowerPoint</Application>
  <PresentationFormat>Экран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ЕГИСУ НИОКТР </vt:lpstr>
      <vt:lpstr>Процессы работы с документами</vt:lpstr>
      <vt:lpstr>Процессы работы с документами</vt:lpstr>
      <vt:lpstr>Регламентные сроки заполнения и направления </vt:lpstr>
      <vt:lpstr>Регламентные сроки заполнения и направления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Irina Cherednyk</dc:creator>
  <cp:lastModifiedBy>Irina Cherednyk</cp:lastModifiedBy>
  <cp:revision>60</cp:revision>
  <dcterms:created xsi:type="dcterms:W3CDTF">2017-01-02T08:44:51Z</dcterms:created>
  <dcterms:modified xsi:type="dcterms:W3CDTF">2017-01-03T06:15:19Z</dcterms:modified>
</cp:coreProperties>
</file>