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4" r:id="rId3"/>
    <p:sldId id="312" r:id="rId4"/>
    <p:sldId id="319" r:id="rId5"/>
    <p:sldId id="261" r:id="rId6"/>
    <p:sldId id="262" r:id="rId7"/>
    <p:sldId id="263" r:id="rId8"/>
    <p:sldId id="293" r:id="rId9"/>
    <p:sldId id="310" r:id="rId10"/>
    <p:sldId id="258" r:id="rId11"/>
    <p:sldId id="308" r:id="rId12"/>
    <p:sldId id="260" r:id="rId13"/>
    <p:sldId id="290" r:id="rId14"/>
    <p:sldId id="294" r:id="rId15"/>
    <p:sldId id="306" r:id="rId16"/>
    <p:sldId id="307" r:id="rId17"/>
    <p:sldId id="297" r:id="rId18"/>
    <p:sldId id="298" r:id="rId19"/>
    <p:sldId id="314" r:id="rId20"/>
    <p:sldId id="316" r:id="rId21"/>
    <p:sldId id="317" r:id="rId22"/>
    <p:sldId id="299" r:id="rId23"/>
    <p:sldId id="300" r:id="rId24"/>
    <p:sldId id="301" r:id="rId25"/>
    <p:sldId id="302" r:id="rId26"/>
    <p:sldId id="303" r:id="rId27"/>
    <p:sldId id="318" r:id="rId28"/>
    <p:sldId id="304" r:id="rId29"/>
    <p:sldId id="289" r:id="rId30"/>
    <p:sldId id="295" r:id="rId31"/>
    <p:sldId id="268" r:id="rId32"/>
    <p:sldId id="305" r:id="rId33"/>
    <p:sldId id="311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341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54B5E-CC13-4854-8832-CDE6433ACD51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BA1CF-4197-450C-BDF5-3ADFB50C5B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55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b="1" dirty="0" smtClean="0"/>
              <a:t>15.</a:t>
            </a:r>
            <a:r>
              <a:rPr lang="ru-RU" dirty="0" smtClean="0"/>
              <a:t> Протокол исследования должен быть представлен для рассмотрения, вынесения замечаний, рекомендаций и утверждения в комиссию по вопросам этики при проведении исследований до начала исследования. Такая комиссия должна быть независима от исследователя, спонсора или любого иного влияния. Комиссия должна принимать во внимание законы и постановления страны или стран, в которой должно проводиться исследование, а также соответствующие международные нормы и стандарты, которые, однако, не должны ущемлять либо аннулировать какое-либо средство защиты участников исследования, изложенное в данной декларации. Комиссия имеет право проводить мониторинг текущих исследований. Исследователь обязан предоставить комиссии информацию, подлежащую мониторингу, особенно информацию относительно серьезных нежелательных явлений. В протокол нельзя вносить изменения без рассмотрения и одобрения их комиссией.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16.</a:t>
            </a:r>
            <a:r>
              <a:rPr lang="ru-RU" dirty="0" smtClean="0"/>
              <a:t> Медицинские исследования с участием людей в качестве субъектов должны проводиться только квалифицированным научно подготовленным персоналом. Исследование на пациентах или здоровых добровольцах должно проводиться под наблюдением компетентного врача или другого специалиста в области здравоохранения, имеющего соответствующую квалификацию. Ответственность за здоровье участника исследования всегда несет врач или другой специалист в области здравоохранения, а не субъекты исследования, даже несмотря на то, что они дали согласие. </a:t>
            </a:r>
          </a:p>
        </p:txBody>
      </p:sp>
    </p:spTree>
    <p:extLst>
      <p:ext uri="{BB962C8B-B14F-4D97-AF65-F5344CB8AC3E}">
        <p14:creationId xmlns:p14="http://schemas.microsoft.com/office/powerpoint/2010/main" val="4067467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1F52CE09-8FFD-470C-93CD-7549FC76F591}" type="slidenum">
              <a:rPr lang="ru-RU" sz="1200" smtClean="0">
                <a:latin typeface="Times New Roman" pitchFamily="18" charset="0"/>
              </a:rPr>
              <a:pPr eaLnBrk="1" hangingPunct="1"/>
              <a:t>28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В GCP нет четкого указания на то, что ИС должен получать именно врач, а не сестра – но Хельсинская Декларация  (п.1.9) предписывает это делать именно врачу.</a:t>
            </a:r>
          </a:p>
        </p:txBody>
      </p:sp>
    </p:spTree>
    <p:extLst>
      <p:ext uri="{BB962C8B-B14F-4D97-AF65-F5344CB8AC3E}">
        <p14:creationId xmlns:p14="http://schemas.microsoft.com/office/powerpoint/2010/main" val="1935147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4351CF6-6C85-4435-BFDF-C5107C77ED43}" type="slidenum">
              <a:rPr lang="ru-RU" sz="1200" smtClean="0">
                <a:latin typeface="Times New Roman" pitchFamily="18" charset="0"/>
              </a:rPr>
              <a:pPr eaLnBrk="1" hangingPunct="1"/>
              <a:t>13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96541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7A44C48-A54A-4BC6-9006-54FACCAF0A55}" type="slidenum">
              <a:rPr lang="ru-RU" sz="1200" smtClean="0">
                <a:latin typeface="Times New Roman" pitchFamily="18" charset="0"/>
              </a:rPr>
              <a:pPr eaLnBrk="1" hangingPunct="1"/>
              <a:t>16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FFFF"/>
                </a:solidFill>
                <a:latin typeface="Comic Sans MS" pitchFamily="66" charset="0"/>
              </a:rPr>
              <a:t>Риск для субъекта не превышает ожидаемую пользу, руководствоваться в таких случаях необходимо прежде интересами личности, а не общества. Так записано в Хельсинской декларации.</a:t>
            </a:r>
          </a:p>
          <a:p>
            <a:pPr eaLnBrk="1" hangingPunct="1"/>
            <a:r>
              <a:rPr lang="ru-RU" sz="1400" b="1" smtClean="0">
                <a:solidFill>
                  <a:srgbClr val="FFFFFF"/>
                </a:solidFill>
                <a:latin typeface="Comic Sans MS" pitchFamily="66" charset="0"/>
              </a:rPr>
              <a:t>Все выгоды и тяготы исследований должны быть честно распределены между всеми социальными группами и классами общества, принимая во внимание пол, возраст, материальное положение, культуру и этническую принадлежность –принцип справедливости</a:t>
            </a:r>
            <a:endParaRPr lang="ru-RU" smtClean="0">
              <a:solidFill>
                <a:srgbClr val="FFFFFF"/>
              </a:solidFill>
              <a:latin typeface="Comic Sans MS" pitchFamily="66" charset="0"/>
            </a:endParaRPr>
          </a:p>
          <a:p>
            <a:pPr eaLnBrk="1" hangingPunct="1"/>
            <a:r>
              <a:rPr lang="ru-RU" smtClean="0">
                <a:solidFill>
                  <a:srgbClr val="FFFFFF"/>
                </a:solidFill>
                <a:latin typeface="Comic Sans MS" pitchFamily="66" charset="0"/>
              </a:rPr>
              <a:t>Будет сохранена конфиденциальность информации об участниках исследования и врачебная тайна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r>
              <a:rPr lang="ru-RU" smtClean="0">
                <a:solidFill>
                  <a:srgbClr val="FFFFFF"/>
                </a:solidFill>
                <a:latin typeface="Comic Sans MS" pitchFamily="66" charset="0"/>
              </a:rPr>
              <a:t>Защищены права уязвимых или легко подверженных влиянию групп пациентов с тяжелыми физическими или психическими заболеваниями, недостаточно образованных и т.д.</a:t>
            </a:r>
          </a:p>
          <a:p>
            <a:pPr eaLnBrk="1" hangingPunct="1">
              <a:buClr>
                <a:schemeClr val="accent2"/>
              </a:buClr>
              <a:buFont typeface="Wingdings" pitchFamily="2" charset="2"/>
              <a:buNone/>
            </a:pPr>
            <a:endParaRPr lang="ru-RU" smtClean="0">
              <a:solidFill>
                <a:srgbClr val="FFFFFF"/>
              </a:solidFill>
              <a:latin typeface="Comic Sans MS" pitchFamily="66" charset="0"/>
            </a:endParaRPr>
          </a:p>
          <a:p>
            <a:pPr eaLnBrk="1" hangingPunct="1"/>
            <a:endParaRPr lang="ru-RU" smtClean="0">
              <a:solidFill>
                <a:srgbClr val="FFFFFF"/>
              </a:solidFill>
              <a:latin typeface="Comic Sans MS" pitchFamily="66" charset="0"/>
            </a:endParaRPr>
          </a:p>
          <a:p>
            <a:pPr eaLnBrk="1" hangingPunct="1"/>
            <a:endParaRPr lang="ru-RU" smtClean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464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59583BE-58BF-49FD-9F69-370A62E247E7}" type="slidenum">
              <a:rPr lang="ru-RU" sz="1200" smtClean="0">
                <a:latin typeface="Times New Roman" pitchFamily="18" charset="0"/>
              </a:rPr>
              <a:pPr eaLnBrk="1" hangingPunct="1"/>
              <a:t>17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Чаще всего ИС составляется спонсором. Текст разрабатывается сотрудниками компании вместе с протоколом. Процесс создания э</a:t>
            </a:r>
          </a:p>
          <a:p>
            <a:pPr eaLnBrk="1" hangingPunct="1"/>
            <a:r>
              <a:rPr lang="ru-RU" smtClean="0"/>
              <a:t>Тотго документа довольно длительный и сложный. В нем принимают участие специалисты по клиническим исследованиям. Сотрудники, отвечающие за взаимоотношения с официальными инстанциями и юристы. Если исследование инициируется самим врачом исследователем, то он сам несет ответственность за содержание ИС. Всегда стараются привлечь клиницистов к созданию согласия, потому что общаться с больными им приходится больше и они лучше могут понять, как психологически будет восприниматься текст.</a:t>
            </a:r>
          </a:p>
          <a:p>
            <a:pPr eaLnBrk="1" hangingPunct="1"/>
            <a:r>
              <a:rPr lang="ru-RU" smtClean="0"/>
              <a:t>Помимо одобрения внутри компании, форма согласия должна быть утверждена официальными инстанциями страны-участника и ЭК.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499314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45FC951-679E-4BD7-AEFD-EB08BFBF9692}" type="slidenum">
              <a:rPr lang="ru-RU" sz="1200" smtClean="0">
                <a:latin typeface="Times New Roman" pitchFamily="18" charset="0"/>
              </a:rPr>
              <a:pPr eaLnBrk="1" hangingPunct="1"/>
              <a:t>18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96269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9F13CBC-59D8-455D-9EB9-5612FD67F39E}" type="slidenum">
              <a:rPr lang="ru-RU" sz="1200" smtClean="0">
                <a:latin typeface="Times New Roman" pitchFamily="18" charset="0"/>
              </a:rPr>
              <a:pPr eaLnBrk="1" hangingPunct="1"/>
              <a:t>22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mtClean="0"/>
              <a:t>Согласие должно составляться с учетом законодательства страны проведения, правилам GCP и принципами Хельсинской декларации. Несмотря на то. Что всегда  в разработке участвуют несколько профессионалов, часто согласия все же не соответствуют требованиям. По данным проверок ФДА около 50% всех проверенных согласий содержат недостатки.</a:t>
            </a:r>
          </a:p>
          <a:p>
            <a:pPr eaLnBrk="1" hangingPunct="1"/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Описание процедур исследования включая все инвазивные исследования с описанием манипуляций.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34748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75293C6-1FFB-4910-87F3-9F1386E1194C}" type="slidenum">
              <a:rPr lang="ru-RU" sz="1200" smtClean="0">
                <a:latin typeface="Times New Roman" pitchFamily="18" charset="0"/>
              </a:rPr>
              <a:pPr eaLnBrk="1" hangingPunct="1"/>
              <a:t>23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Перечисление тех аспектов исследования, которые являются экспериментальными, т.е. лежащими за рамками обычной медицинской практики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None/>
            </a:pPr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Предсказуемый риск, возможные неудобства для участника исследования. Для женщин репродуктивного возраста описываются возможные последствия для эмбриона, плода или ребенка на грудном вскармливании.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None/>
            </a:pPr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Ожидаемая польза от исследования. Если никакой пользы не ожидается это должно быть четко указано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None/>
            </a:pPr>
            <a:endParaRPr lang="ru-RU" sz="1400" smtClean="0">
              <a:solidFill>
                <a:srgbClr val="FFFFFF"/>
              </a:solidFill>
              <a:latin typeface="Comic Sans MS" pitchFamily="66" charset="0"/>
            </a:endParaRPr>
          </a:p>
          <a:p>
            <a:pPr eaLnBrk="1" hangingPunct="1"/>
            <a:endParaRPr lang="ru-RU" sz="1400" smtClean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234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6471D79-B134-45FE-92A2-77D5A28C2A18}" type="slidenum">
              <a:rPr lang="ru-RU" sz="1200" smtClean="0">
                <a:latin typeface="Times New Roman" pitchFamily="18" charset="0"/>
              </a:rPr>
              <a:pPr eaLnBrk="1" hangingPunct="1"/>
              <a:t>24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Компенсации и лечение, которые могут быть предоставлены субъекту, если его здоровье пострадает вследствие испытания.</a:t>
            </a:r>
          </a:p>
          <a:p>
            <a:pPr eaLnBrk="1" hangingPunct="1"/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Возможные расходы в ходе исследования если таковые ожидаются.</a:t>
            </a:r>
          </a:p>
          <a:p>
            <a:pPr eaLnBrk="1" hangingPunct="1"/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Положение о добровольности участия в КИ и что можно отказаться от участия на любом этапе исследования без каких-либо негативных последствий со стороны отношения мед. Персонала.</a:t>
            </a:r>
          </a:p>
        </p:txBody>
      </p:sp>
    </p:spTree>
    <p:extLst>
      <p:ext uri="{BB962C8B-B14F-4D97-AF65-F5344CB8AC3E}">
        <p14:creationId xmlns:p14="http://schemas.microsoft.com/office/powerpoint/2010/main" val="154590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9C2F8908-40A6-4A1B-8D96-28AF50FEE335}" type="slidenum">
              <a:rPr lang="ru-RU" sz="1200" smtClean="0">
                <a:latin typeface="Times New Roman" pitchFamily="18" charset="0"/>
              </a:rPr>
              <a:pPr eaLnBrk="1" hangingPunct="1"/>
              <a:t>25</a:t>
            </a:fld>
            <a:endParaRPr lang="ru-RU" sz="1200" smtClean="0">
              <a:latin typeface="Times New Roman" pitchFamily="18" charset="0"/>
            </a:endParaRPr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sz="1400" smtClean="0">
                <a:solidFill>
                  <a:srgbClr val="FFFFFF"/>
                </a:solidFill>
                <a:latin typeface="Comic Sans MS" pitchFamily="66" charset="0"/>
              </a:rPr>
              <a:t>Конфиденциальность информации и гарантия того, что имена участников исследования не будут указаны при публикации результатов. В то же время подписывая согласие субъект дает разрешение на доступ к своей первичной медицинской документации мониторов, аудиторов. Представителей ЭК и официальных контролирующих инстанций с целью их проверки.</a:t>
            </a:r>
          </a:p>
        </p:txBody>
      </p:sp>
    </p:spTree>
    <p:extLst>
      <p:ext uri="{BB962C8B-B14F-4D97-AF65-F5344CB8AC3E}">
        <p14:creationId xmlns:p14="http://schemas.microsoft.com/office/powerpoint/2010/main" val="251093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11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62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85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4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9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15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77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6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87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8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1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19DD6-4B2E-4E99-AF15-CC0A5B7E1F6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F3FCB-9DF1-458E-9E9B-0FB23D8787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Этическая экспертиза диссертационных исследований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519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37693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«Порядок утверждения научно-квалификационной работы (диссертации) аспирантов» от 30.06.2016г.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5048" y="191706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п.9.  </a:t>
            </a:r>
            <a:r>
              <a:rPr lang="ru-RU" u="sng" dirty="0" smtClean="0">
                <a:solidFill>
                  <a:srgbClr val="C00000"/>
                </a:solidFill>
              </a:rPr>
              <a:t>Перед заседанием профильной проблемной комиссии </a:t>
            </a:r>
            <a:r>
              <a:rPr lang="ru-RU" dirty="0" smtClean="0"/>
              <a:t>(ППК) и ЦПК проводится этическая экспертиза планируемой научно-квалификационной работы (диссертации), осуществляемая на заседании Локального Этического комитета Университета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13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4128" y="609600"/>
            <a:ext cx="10067544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Инструменты соблюдения этических норм</a:t>
            </a:r>
          </a:p>
        </p:txBody>
      </p:sp>
      <p:sp>
        <p:nvSpPr>
          <p:cNvPr id="28675" name="Freeform 3"/>
          <p:cNvSpPr>
            <a:spLocks/>
          </p:cNvSpPr>
          <p:nvPr/>
        </p:nvSpPr>
        <p:spPr bwMode="auto">
          <a:xfrm>
            <a:off x="2363788" y="1630363"/>
            <a:ext cx="4762" cy="6350"/>
          </a:xfrm>
          <a:custGeom>
            <a:avLst/>
            <a:gdLst>
              <a:gd name="T0" fmla="*/ 0 w 6"/>
              <a:gd name="T1" fmla="*/ 4480278 h 9"/>
              <a:gd name="T2" fmla="*/ 3779441 w 6"/>
              <a:gd name="T3" fmla="*/ 0 h 9"/>
              <a:gd name="T4" fmla="*/ 1889720 w 6"/>
              <a:gd name="T5" fmla="*/ 2986617 h 9"/>
              <a:gd name="T6" fmla="*/ 0 w 6"/>
              <a:gd name="T7" fmla="*/ 4480278 h 9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9"/>
              <a:gd name="T14" fmla="*/ 6 w 6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9">
                <a:moveTo>
                  <a:pt x="0" y="9"/>
                </a:moveTo>
                <a:lnTo>
                  <a:pt x="6" y="0"/>
                </a:lnTo>
                <a:lnTo>
                  <a:pt x="3" y="6"/>
                </a:lnTo>
                <a:lnTo>
                  <a:pt x="0" y="9"/>
                </a:lnTo>
                <a:close/>
              </a:path>
            </a:pathLst>
          </a:custGeom>
          <a:solidFill>
            <a:srgbClr val="F2C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1380744" y="3106388"/>
            <a:ext cx="5105400" cy="1219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Одобрение исследования 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Этическим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Комитетом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334000" y="4495800"/>
            <a:ext cx="5105400" cy="1295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Подписание испытуемым</a:t>
            </a:r>
          </a:p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Информированного согласия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 rot="4437043">
            <a:off x="6629400" y="3133725"/>
            <a:ext cx="2057400" cy="228600"/>
          </a:xfrm>
          <a:prstGeom prst="notchedRightArrow">
            <a:avLst>
              <a:gd name="adj1" fmla="val 52574"/>
              <a:gd name="adj2" fmla="val 232375"/>
            </a:avLst>
          </a:prstGeom>
          <a:solidFill>
            <a:schemeClr val="tx1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 rot="6361935">
            <a:off x="5084763" y="2470151"/>
            <a:ext cx="1066800" cy="193675"/>
          </a:xfrm>
          <a:prstGeom prst="notchedRightArrow">
            <a:avLst>
              <a:gd name="adj1" fmla="val 50000"/>
              <a:gd name="adj2" fmla="val 137705"/>
            </a:avLst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2011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орядок рассмотрения документов диссертационных исследований НЭК регламентируется стандартными операционными процедурами (СОП) 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81073"/>
            <a:ext cx="10515600" cy="4351338"/>
          </a:xfrm>
        </p:spPr>
        <p:txBody>
          <a:bodyPr/>
          <a:lstStyle/>
          <a:p>
            <a:r>
              <a:rPr lang="ru-RU" dirty="0" smtClean="0"/>
              <a:t>СОП № 08 «Этическая экспертиза клинических диссертационных исследований»</a:t>
            </a:r>
          </a:p>
          <a:p>
            <a:r>
              <a:rPr lang="ru-RU" dirty="0" smtClean="0"/>
              <a:t>СОП № 09 «Этическая экспертиза экспериментальных исследований с использованием животных»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3235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60350"/>
            <a:ext cx="7674864" cy="8651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Процедура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подачи </a:t>
            </a:r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 и получения выписки из протокола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272" y="1196975"/>
            <a:ext cx="10222992" cy="4895850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2"/>
              </a:buCl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Представление (заявление) в 2 экз. и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необходимый пакет документов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(согласно СОП)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подается аспирантом на этическую экспертизу в ЭК не позднее, чем за 7 дней до  очередного заседания ЭК</a:t>
            </a:r>
          </a:p>
          <a:p>
            <a:pPr>
              <a:buClr>
                <a:schemeClr val="accent2"/>
              </a:buCl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дни и часы приема плановых документов Секретарь ЭК осуществляет регистрацию документов. Заявитель получает 1 экземпляр заявления с отметкой о дате принятия документов в Этический Комитет с подписью Секретаря ЭК</a:t>
            </a:r>
          </a:p>
          <a:p>
            <a:pPr eaLnBrk="1" hangingPunct="1">
              <a:buClr>
                <a:schemeClr val="accent2"/>
              </a:buCl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Независимый эксперт из числа членов ЭК составляет экспертное заключение по представленным материалам</a:t>
            </a:r>
          </a:p>
          <a:p>
            <a:pPr>
              <a:buClr>
                <a:schemeClr val="accent2"/>
              </a:buClr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10-ти-дневный срок после заседания Секретарь ЭК выдает заявителю Выписку из протокола заседания Этического Комитета</a:t>
            </a:r>
          </a:p>
        </p:txBody>
      </p:sp>
    </p:spTree>
    <p:extLst>
      <p:ext uri="{BB962C8B-B14F-4D97-AF65-F5344CB8AC3E}">
        <p14:creationId xmlns:p14="http://schemas.microsoft.com/office/powerpoint/2010/main" val="224302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 для проведения этической экспертизы клинического диссертационного исследования (1)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Представление (заявление) на имя председателя ЭК, подписанное заведующим кафедрой и научным руководителем – 2 экземпляра</a:t>
            </a:r>
          </a:p>
          <a:p>
            <a:r>
              <a:rPr lang="ru-RU" dirty="0" smtClean="0"/>
              <a:t>Аннотация диссертационной работы (</a:t>
            </a:r>
            <a:r>
              <a:rPr lang="ru-RU" dirty="0" smtClean="0">
                <a:solidFill>
                  <a:srgbClr val="C00000"/>
                </a:solidFill>
              </a:rPr>
              <a:t>с обязательным указанием критериев включения и критериев исключения</a:t>
            </a:r>
            <a:r>
              <a:rPr lang="ru-RU" dirty="0" smtClean="0"/>
              <a:t>) </a:t>
            </a:r>
          </a:p>
          <a:p>
            <a:r>
              <a:rPr lang="ru-RU" dirty="0" smtClean="0"/>
              <a:t>Дизайн планируемого исследования </a:t>
            </a:r>
          </a:p>
          <a:p>
            <a:r>
              <a:rPr lang="ru-RU" dirty="0" smtClean="0"/>
              <a:t>Краткая аннотация на используемые лекарственные препараты (инструкция к препарату), или инструкция на используемое новое оборудование (если предусмотрены в исследовании)</a:t>
            </a:r>
          </a:p>
          <a:p>
            <a:r>
              <a:rPr lang="ru-RU" dirty="0" smtClean="0"/>
              <a:t>Формы анкет, дневников и других материалов заполняемых пациентами (если предусмотрены в исследовании)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720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 для проведения этической экспертизы клинического диссертационного исследования (2)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Профессиональная автобиография исследователя и его научного руководителя (на русском языке) </a:t>
            </a:r>
          </a:p>
          <a:p>
            <a:r>
              <a:rPr lang="ru-RU" dirty="0" smtClean="0"/>
              <a:t>Форма информированного согласия и информация для пациента </a:t>
            </a:r>
          </a:p>
          <a:p>
            <a:r>
              <a:rPr lang="ru-RU" dirty="0" smtClean="0"/>
              <a:t>Справка о выполненном объеме научно-исследовательской работы, подписанное заведующим кафедрой и научным руководителем</a:t>
            </a:r>
          </a:p>
          <a:p>
            <a:r>
              <a:rPr lang="ru-RU" dirty="0" smtClean="0"/>
              <a:t>Раздаточные материалы для пациента (например, анкета, опросник)   </a:t>
            </a:r>
          </a:p>
          <a:p>
            <a:r>
              <a:rPr lang="ru-RU" dirty="0" smtClean="0"/>
              <a:t>Обязательство Исследователя о конфиденциальности</a:t>
            </a:r>
          </a:p>
          <a:p>
            <a:r>
              <a:rPr lang="ru-RU" dirty="0" smtClean="0"/>
              <a:t>Разрешение для работы в архиве, подписанное </a:t>
            </a:r>
            <a:r>
              <a:rPr lang="ru-RU" sz="3000" dirty="0" smtClean="0"/>
              <a:t>руководителем </a:t>
            </a:r>
            <a:r>
              <a:rPr lang="ru-RU" dirty="0" smtClean="0"/>
              <a:t>учреждения (для ретроспективных исследований)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592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41832" y="282386"/>
            <a:ext cx="10369295" cy="8969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проведении этической </a:t>
            </a:r>
            <a:r>
              <a:rPr lang="ru-RU" sz="25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экспертизы </a:t>
            </a:r>
            <a:r>
              <a:rPr lang="ru-RU" sz="25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клинического диссертационного исследования рецензент и члены ЭК обращают внимание на следующие пункты:</a:t>
            </a:r>
            <a:endParaRPr lang="ru-RU" sz="25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0432" y="1570356"/>
            <a:ext cx="10021824" cy="45370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Дизайн исследования не подвергает опасности субъектов исследования 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Риск для субъекта не превышает ожидаемую пользу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доступность изложения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Информированного Согласия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пациентов соответствует установленным требованиям</a:t>
            </a:r>
          </a:p>
          <a:p>
            <a:pPr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Процесс получения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Информированного Согласия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не нарушает права участников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Будет сохранена конфиденциальность информации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Исследователи имеют достаточную квалификацию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проводить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исследование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Исследование будет проходить в соответствии с принятыми врачебными и научными стандартами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Защищены права уязвимых или легко подверженных влиянию групп пациентов </a:t>
            </a: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ü"/>
            </a:pPr>
            <a:endParaRPr lang="ru-RU" sz="20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58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6970" y="212724"/>
            <a:ext cx="7608887" cy="11144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Информированное согласие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1528763" y="2330451"/>
            <a:ext cx="4775200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buClr>
                <a:schemeClr val="tx1"/>
              </a:buClr>
            </a:pPr>
            <a:r>
              <a:rPr lang="ru-RU" sz="3600" b="1" dirty="0"/>
              <a:t>Информация</a:t>
            </a:r>
          </a:p>
          <a:p>
            <a:pPr algn="ctr" eaLnBrk="0" hangingPunct="0">
              <a:buClr>
                <a:schemeClr val="tx1"/>
              </a:buClr>
            </a:pPr>
            <a:r>
              <a:rPr lang="ru-RU" sz="3600" b="1" dirty="0"/>
              <a:t> для пациента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12975" y="2330451"/>
            <a:ext cx="4090988" cy="37623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dirty="0" smtClean="0"/>
          </a:p>
          <a:p>
            <a:pPr eaLnBrk="1" hangingPunct="1">
              <a:buFontTx/>
              <a:buNone/>
            </a:pPr>
            <a:r>
              <a:rPr lang="ru-RU" dirty="0" smtClean="0"/>
              <a:t>	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7239000" y="2354835"/>
            <a:ext cx="3546475" cy="365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sz="2800" b="1" dirty="0"/>
              <a:t>Форма</a:t>
            </a:r>
          </a:p>
          <a:p>
            <a:pPr algn="ctr" eaLnBrk="0" hangingPunct="0"/>
            <a:r>
              <a:rPr lang="ru-RU" sz="2800" b="1" dirty="0"/>
              <a:t>информированного</a:t>
            </a:r>
          </a:p>
          <a:p>
            <a:pPr algn="ctr" eaLnBrk="0" hangingPunct="0"/>
            <a:r>
              <a:rPr lang="ru-RU" sz="2800" b="1" dirty="0"/>
              <a:t>согласия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816725" y="2209801"/>
            <a:ext cx="3021013" cy="3595464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algn="ctr" eaLnBrk="1" hangingPunct="1">
              <a:buFontTx/>
              <a:buNone/>
            </a:pPr>
            <a:r>
              <a:rPr lang="ru-RU" dirty="0" smtClean="0"/>
              <a:t>	</a:t>
            </a:r>
          </a:p>
        </p:txBody>
      </p:sp>
      <p:sp>
        <p:nvSpPr>
          <p:cNvPr id="77831" name="Line 7"/>
          <p:cNvSpPr>
            <a:spLocks noChangeShapeType="1"/>
          </p:cNvSpPr>
          <p:nvPr/>
        </p:nvSpPr>
        <p:spPr bwMode="auto">
          <a:xfrm flipH="1">
            <a:off x="3657600" y="1447800"/>
            <a:ext cx="2590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6172200" y="1447800"/>
            <a:ext cx="21336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6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750" y="609600"/>
            <a:ext cx="8280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Информированное согласие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115568" y="1996440"/>
            <a:ext cx="9454896" cy="4114800"/>
          </a:xfrm>
        </p:spPr>
        <p:txBody>
          <a:bodyPr/>
          <a:lstStyle/>
          <a:p>
            <a:r>
              <a:rPr lang="ru-RU" sz="4000" b="1" dirty="0"/>
              <a:t>	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Процесс, который позволяет пациенту или добровольцу свободно подтвердить свою собственную волю (согласие) участвовать в конкретном исследовании</a:t>
            </a:r>
          </a:p>
        </p:txBody>
      </p:sp>
    </p:spTree>
    <p:extLst>
      <p:ext uri="{BB962C8B-B14F-4D97-AF65-F5344CB8AC3E}">
        <p14:creationId xmlns:p14="http://schemas.microsoft.com/office/powerpoint/2010/main" val="262325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Информированное согласие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нформированное согласие </a:t>
            </a:r>
            <a:r>
              <a:rPr lang="ru-RU" dirty="0"/>
              <a:t>(</a:t>
            </a:r>
            <a:r>
              <a:rPr lang="ru-RU" dirty="0" err="1"/>
              <a:t>informed</a:t>
            </a:r>
            <a:r>
              <a:rPr lang="ru-RU" dirty="0"/>
              <a:t> </a:t>
            </a:r>
            <a:r>
              <a:rPr lang="ru-RU" dirty="0" err="1"/>
              <a:t>consent</a:t>
            </a:r>
            <a:r>
              <a:rPr lang="ru-RU" dirty="0"/>
              <a:t>) - свободное и добровольное волеизъявление субъекта о своем желании участвовать в конкретном исследовании после получения сведений обо всех аспектах этого исследования, значимых для принятия решения субъектом об участии, а в случае с несовершеннолетними и недееспособными субъектами - разрешение или согласие их законных представителей о включении таких субъектов в исследование. </a:t>
            </a:r>
            <a:endParaRPr lang="ru-RU" dirty="0" smtClean="0"/>
          </a:p>
          <a:p>
            <a:r>
              <a:rPr lang="ru-RU" dirty="0" smtClean="0"/>
              <a:t>Информированное </a:t>
            </a:r>
            <a:r>
              <a:rPr lang="ru-RU" dirty="0"/>
              <a:t>согласие документируется посредством подписания и датирования формы информированного </a:t>
            </a:r>
            <a:r>
              <a:rPr lang="ru-RU" dirty="0" smtClean="0"/>
              <a:t>согласия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361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768" y="-27749"/>
            <a:ext cx="10924032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Законодательные и нормативные акты РФ в области этической экспертизы (1) 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728" y="1363499"/>
            <a:ext cx="10802112" cy="4883213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</a:pP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Конституция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Российской Федерации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Хельсинская Декларация Всемирной медицинской ассоциации, принятой на 18-ой Генеральной Ассамблее ВМА, Хельсинки, Финляндия, июнь 1964 г. с дальнейшими принятыми изменениями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Рекомендации Комитетов по этике, проводящих экспертизу биомеди­цинских исследований ВОЗ и EF GCP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Международные стандарты по проведению клинических испытаний ICN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Harmonized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Tripartite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Guideline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Clinical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(ICN GCP)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Федеральный закон "Об основах охраны здоровья граждан в Российской Федерации" (с изменениями и дополнениями) от 21 ноября 2011 г. № 323-ФЗ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Федеральный закон «Об обращении лекарственных средств» от 12 апреля 2010 г. № 61-ФЗ 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Федеральный закон «О внесении изменений в Федеральный закон «Об обращении лекарственных средств» от 22 декабря 2014 г. № 429-ФЗ</a:t>
            </a:r>
          </a:p>
          <a:p>
            <a:pPr marL="0" indent="0">
              <a:buNone/>
            </a:pPr>
            <a:endParaRPr lang="ru-RU" sz="4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1915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У</a:t>
            </a:r>
            <a:r>
              <a:rPr lang="ru-RU" dirty="0" smtClean="0">
                <a:solidFill>
                  <a:srgbClr val="C00000"/>
                </a:solidFill>
              </a:rPr>
              <a:t>язвимые </a:t>
            </a:r>
            <a:r>
              <a:rPr lang="ru-RU" dirty="0">
                <a:solidFill>
                  <a:srgbClr val="C00000"/>
                </a:solidFill>
              </a:rPr>
              <a:t>субъекты </a:t>
            </a:r>
            <a:r>
              <a:rPr lang="ru-RU" dirty="0" smtClean="0">
                <a:solidFill>
                  <a:srgbClr val="C00000"/>
                </a:solidFill>
              </a:rPr>
              <a:t>исследования </a:t>
            </a:r>
            <a:r>
              <a:rPr lang="ru-RU" dirty="0">
                <a:solidFill>
                  <a:srgbClr val="C00000"/>
                </a:solidFill>
              </a:rPr>
              <a:t>(</a:t>
            </a:r>
            <a:r>
              <a:rPr lang="ru-RU" dirty="0" err="1">
                <a:solidFill>
                  <a:srgbClr val="C00000"/>
                </a:solidFill>
              </a:rPr>
              <a:t>vulnerable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subjects</a:t>
            </a:r>
            <a:r>
              <a:rPr lang="ru-RU" dirty="0">
                <a:solidFill>
                  <a:srgbClr val="C00000"/>
                </a:solidFill>
              </a:rPr>
              <a:t>)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Л</a:t>
            </a:r>
            <a:r>
              <a:rPr lang="ru-RU" dirty="0" smtClean="0"/>
              <a:t>ица</a:t>
            </a:r>
            <a:r>
              <a:rPr lang="ru-RU" dirty="0"/>
              <a:t>, на желание которых участвовать в клиническом исследовании может оказать чрезмерное влияние ожидание (обоснованное или необоснованное) тех или иных преимуществ, связанных с участием в исследовании, или санкции вышестоящих в иерархии лиц в случае отказа от </a:t>
            </a:r>
            <a:r>
              <a:rPr lang="ru-RU" dirty="0" smtClean="0"/>
              <a:t>участия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786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К уязвимым субъектам исследования относятся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Несовершеннолетние </a:t>
            </a:r>
            <a:r>
              <a:rPr lang="ru-RU" dirty="0"/>
              <a:t>и лица, находящиеся под опекой или </a:t>
            </a:r>
            <a:r>
              <a:rPr lang="ru-RU" dirty="0" smtClean="0"/>
              <a:t>попечительством</a:t>
            </a:r>
          </a:p>
          <a:p>
            <a:r>
              <a:rPr lang="ru-RU" dirty="0" smtClean="0"/>
              <a:t>Учащиеся </a:t>
            </a:r>
            <a:r>
              <a:rPr lang="ru-RU" dirty="0"/>
              <a:t>высших и средних медицинских, фармацевтических и стоматологических учебных </a:t>
            </a:r>
            <a:r>
              <a:rPr lang="ru-RU" dirty="0" smtClean="0"/>
              <a:t>заведений</a:t>
            </a:r>
          </a:p>
          <a:p>
            <a:r>
              <a:rPr lang="ru-RU" dirty="0"/>
              <a:t>М</a:t>
            </a:r>
            <a:r>
              <a:rPr lang="ru-RU" dirty="0" smtClean="0"/>
              <a:t>ладший </a:t>
            </a:r>
            <a:r>
              <a:rPr lang="ru-RU" dirty="0"/>
              <a:t>персонал клиник и </a:t>
            </a:r>
            <a:r>
              <a:rPr lang="ru-RU" dirty="0" smtClean="0"/>
              <a:t>лабораторий </a:t>
            </a:r>
          </a:p>
          <a:p>
            <a:r>
              <a:rPr lang="ru-RU" dirty="0"/>
              <a:t>В</a:t>
            </a:r>
            <a:r>
              <a:rPr lang="ru-RU" dirty="0" smtClean="0"/>
              <a:t>оеннослужащие </a:t>
            </a:r>
            <a:r>
              <a:rPr lang="ru-RU" dirty="0"/>
              <a:t>и </a:t>
            </a:r>
            <a:r>
              <a:rPr lang="ru-RU" dirty="0" smtClean="0"/>
              <a:t>заключенные</a:t>
            </a:r>
          </a:p>
          <a:p>
            <a:r>
              <a:rPr lang="ru-RU" dirty="0"/>
              <a:t>Л</a:t>
            </a:r>
            <a:r>
              <a:rPr lang="ru-RU" dirty="0" smtClean="0"/>
              <a:t>ица</a:t>
            </a:r>
            <a:r>
              <a:rPr lang="ru-RU" dirty="0"/>
              <a:t>, находящиеся в домах по </a:t>
            </a:r>
            <a:r>
              <a:rPr lang="ru-RU" dirty="0" smtClean="0"/>
              <a:t>уходу</a:t>
            </a:r>
          </a:p>
          <a:p>
            <a:r>
              <a:rPr lang="ru-RU" dirty="0"/>
              <a:t>М</a:t>
            </a:r>
            <a:r>
              <a:rPr lang="ru-RU" dirty="0" smtClean="0"/>
              <a:t>алообеспеченные </a:t>
            </a:r>
            <a:r>
              <a:rPr lang="ru-RU" dirty="0"/>
              <a:t>и </a:t>
            </a:r>
            <a:r>
              <a:rPr lang="ru-RU" dirty="0" smtClean="0"/>
              <a:t>безработные</a:t>
            </a:r>
          </a:p>
          <a:p>
            <a:r>
              <a:rPr lang="ru-RU" dirty="0"/>
              <a:t>П</a:t>
            </a:r>
            <a:r>
              <a:rPr lang="ru-RU" dirty="0" smtClean="0"/>
              <a:t>ациенты</a:t>
            </a:r>
            <a:r>
              <a:rPr lang="ru-RU" dirty="0"/>
              <a:t>, находящиеся в неотложном </a:t>
            </a:r>
            <a:r>
              <a:rPr lang="ru-RU" dirty="0" smtClean="0"/>
              <a:t>состоянии </a:t>
            </a:r>
          </a:p>
          <a:p>
            <a:r>
              <a:rPr lang="ru-RU" dirty="0"/>
              <a:t>Л</a:t>
            </a:r>
            <a:r>
              <a:rPr lang="ru-RU" dirty="0" smtClean="0"/>
              <a:t>ица</a:t>
            </a:r>
            <a:r>
              <a:rPr lang="ru-RU" dirty="0"/>
              <a:t>, неспособные дать </a:t>
            </a:r>
            <a:r>
              <a:rPr lang="ru-RU" dirty="0" smtClean="0"/>
              <a:t>согласие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4682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9" y="549276"/>
            <a:ext cx="7432675" cy="728663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ИС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ru-RU" sz="36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1248" y="1700214"/>
            <a:ext cx="9117140" cy="4681537"/>
          </a:xfrm>
        </p:spPr>
        <p:txBody>
          <a:bodyPr/>
          <a:lstStyle/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b="1" dirty="0" smtClean="0"/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Положение о том, что предполагается проведение научного исследования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Цель исследования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Виды лечения (включая плацебо) и вероятность случайного распределения пациентов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Описание процедур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1054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404813"/>
            <a:ext cx="7524750" cy="69691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ИС </a:t>
            </a:r>
            <a:r>
              <a:rPr lang="ru-R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9536" y="1222376"/>
            <a:ext cx="10607040" cy="5102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Обязанности пациентов, участвующих в исследовании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Предсказуемый риск, возможные неудобства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Ожидаемая польза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Альтернативные методы лечения (преимущества и недостатки)</a:t>
            </a:r>
          </a:p>
        </p:txBody>
      </p:sp>
    </p:spTree>
    <p:extLst>
      <p:ext uri="{BB962C8B-B14F-4D97-AF65-F5344CB8AC3E}">
        <p14:creationId xmlns:p14="http://schemas.microsoft.com/office/powerpoint/2010/main" val="362952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8" y="404814"/>
            <a:ext cx="7573962" cy="6619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ИС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960" y="1397001"/>
            <a:ext cx="9135428" cy="4970463"/>
          </a:xfrm>
        </p:spPr>
        <p:txBody>
          <a:bodyPr/>
          <a:lstStyle/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3600" dirty="0"/>
              <a:t>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Компенсации ущерба здоровью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Возможные расходы в ходе исследования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Положение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 добровольности участия в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клиническом диссертационном исследовании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78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5338" y="377825"/>
            <a:ext cx="6951662" cy="6492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Содержание ИС </a:t>
            </a:r>
            <a:r>
              <a:rPr lang="ru-RU" sz="2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808" y="1282701"/>
            <a:ext cx="10424160" cy="507047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отказа от участия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исследовании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любое время без неблагоприятных последствий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Конфиденциальность информации и гарантия того, что имена участников исследования не будут указаны при публикации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результатов</a:t>
            </a:r>
          </a:p>
          <a:p>
            <a:pPr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Ожидаемая продолжительность участия в исследовании</a:t>
            </a:r>
          </a:p>
          <a:p>
            <a:pPr>
              <a:buClr>
                <a:srgbClr val="FF6600"/>
              </a:buClr>
              <a:buFont typeface="Wingdings" pitchFamily="2" charset="2"/>
              <a:buChar char="ü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Имена и телефоны контактных лиц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36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692150"/>
            <a:ext cx="7234238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 получения ИС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65580" y="1504761"/>
            <a:ext cx="8986012" cy="5056187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ru-RU" b="1" dirty="0"/>
              <a:t>  </a:t>
            </a:r>
            <a:r>
              <a:rPr lang="ru-RU" b="1" dirty="0" smtClean="0"/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>Добровольное </a:t>
            </a:r>
            <a:r>
              <a:rPr lang="ru-RU" sz="3200" dirty="0">
                <a:solidFill>
                  <a:srgbClr val="C00000"/>
                </a:solidFill>
              </a:rPr>
              <a:t>информированное согласие должно быть получено у каждого субъекта до его включения в исследование </a:t>
            </a:r>
            <a:r>
              <a:rPr lang="ru-RU" sz="3200" dirty="0" smtClean="0">
                <a:solidFill>
                  <a:srgbClr val="C00000"/>
                </a:solidFill>
              </a:rPr>
              <a:t>!!!</a:t>
            </a:r>
            <a:r>
              <a:rPr lang="ru-RU" sz="3200" b="1" dirty="0" smtClean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ourier New" pitchFamily="49" charset="0"/>
              </a:rPr>
              <a:t>обычной медицинской практики</a:t>
            </a:r>
          </a:p>
        </p:txBody>
      </p:sp>
    </p:spTree>
    <p:extLst>
      <p:ext uri="{BB962C8B-B14F-4D97-AF65-F5344CB8AC3E}">
        <p14:creationId xmlns:p14="http://schemas.microsoft.com/office/powerpoint/2010/main" val="297842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Требования к информированному согласию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Информированное согласие должно </a:t>
            </a:r>
            <a:r>
              <a:rPr lang="ru-RU" dirty="0"/>
              <a:t>содержать как можно меньше специальных </a:t>
            </a:r>
            <a:r>
              <a:rPr lang="ru-RU" dirty="0" smtClean="0"/>
              <a:t>терминов, не содержать сокращений </a:t>
            </a:r>
            <a:r>
              <a:rPr lang="ru-RU" dirty="0"/>
              <a:t>и быть </a:t>
            </a:r>
            <a:r>
              <a:rPr lang="ru-RU" dirty="0" smtClean="0"/>
              <a:t>понятно </a:t>
            </a:r>
            <a:r>
              <a:rPr lang="ru-RU" dirty="0"/>
              <a:t>субъекту или в соответствующих случаях его законному представителю и незаинтересованному свидетелю, если это </a:t>
            </a:r>
            <a:r>
              <a:rPr lang="ru-RU" dirty="0" smtClean="0"/>
              <a:t>потребуется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486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1" y="304800"/>
            <a:ext cx="7662863" cy="95885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получения ИС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97280" y="1447800"/>
            <a:ext cx="8884920" cy="464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Пациент должен иметь достаточно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принятия решения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Пациент должен не только подписать, но и </a:t>
            </a:r>
            <a:r>
              <a:rPr lang="ru-RU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собственноручно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датировать два экземпляра Формы ИС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Форму ИС подписывает также исследователь, который проводит беседу с пациентом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Один экземпляр Формы ИС остается у исследователя, хранится в материалах исследования, второй выдается пациенту на руки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7125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6475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Документы для проведения этической экспертизы экспериментальных исследований с использованием животных</a:t>
            </a:r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320" y="1463040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•	Представление </a:t>
            </a:r>
            <a:r>
              <a:rPr lang="ru-RU" sz="3100" dirty="0" smtClean="0"/>
              <a:t>(Заявление) на имя председателя ЭК, подписанное заведующим кафедрой и научным руководителем – 2 экземпляра </a:t>
            </a:r>
          </a:p>
          <a:p>
            <a:pPr marL="0" indent="0">
              <a:buNone/>
            </a:pPr>
            <a:r>
              <a:rPr lang="ru-RU" sz="3100" dirty="0" smtClean="0"/>
              <a:t>•	Аннотация диссертационной работы</a:t>
            </a:r>
          </a:p>
          <a:p>
            <a:pPr marL="0" indent="0">
              <a:buNone/>
            </a:pPr>
            <a:r>
              <a:rPr lang="ru-RU" sz="3100" dirty="0" smtClean="0"/>
              <a:t>•	Протокол и дизайн исследования</a:t>
            </a:r>
          </a:p>
          <a:p>
            <a:pPr marL="0" indent="0">
              <a:buNone/>
            </a:pPr>
            <a:r>
              <a:rPr lang="ru-RU" sz="3100" dirty="0" smtClean="0"/>
              <a:t>•	Приложение к протоколу (если имеется)</a:t>
            </a:r>
          </a:p>
          <a:p>
            <a:pPr marL="0" indent="0">
              <a:buNone/>
            </a:pPr>
            <a:r>
              <a:rPr lang="ru-RU" sz="3100" dirty="0" smtClean="0"/>
              <a:t>•	Профессиональная автобиография исследователя и его научного руководителя </a:t>
            </a:r>
          </a:p>
          <a:p>
            <a:pPr marL="0" indent="0">
              <a:buNone/>
            </a:pPr>
            <a:r>
              <a:rPr lang="ru-RU" sz="3100" dirty="0" smtClean="0"/>
              <a:t>•	Гарантийное обязательство</a:t>
            </a:r>
          </a:p>
          <a:p>
            <a:pPr marL="0" indent="0">
              <a:buNone/>
            </a:pPr>
            <a:r>
              <a:rPr lang="ru-RU" sz="3100" dirty="0" smtClean="0"/>
              <a:t>•	Справка </a:t>
            </a:r>
            <a:r>
              <a:rPr lang="ru-RU" sz="3100" b="1" dirty="0" smtClean="0">
                <a:solidFill>
                  <a:srgbClr val="C00000"/>
                </a:solidFill>
              </a:rPr>
              <a:t>о выполненном объеме научно-исследовательской работы</a:t>
            </a:r>
            <a:r>
              <a:rPr lang="ru-RU" sz="3100" dirty="0" smtClean="0"/>
              <a:t>, подписанное заведующим кафедрой и научным руководителем </a:t>
            </a:r>
          </a:p>
          <a:p>
            <a:pPr marL="0" indent="0">
              <a:buNone/>
            </a:pPr>
            <a:r>
              <a:rPr lang="ru-RU" sz="3100" dirty="0" smtClean="0"/>
              <a:t>•	Краткая аннотация на используемые лекарственные препараты (инструкция к препарату)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4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317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Законодательные и нормативные акты РФ в области этической экспертизы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" y="1557338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«О персональных данных» от 27 июля 2006 г. № 152-ФЗ, включая изменения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стандарт РФ ГОСТ-Р 52379-2005 «Надлежащая клиническая практика» (ICH E6 GCP), утвержденным приказом Федерального агентства по техническому регулированию и метрологии от 27 сентября 2005 г. № 232-ст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ГОСТ Р ИСО 14155-2014. «Клинические исследования. Надлежащая клиническая практика», дата введения 2015-06-01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здравоохранения Российской Федерации «Об утверждении правил надлежащей лабораторной практики» от 1 апреля 2016 г. № 199н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здравоохранения Российской Федерации «Об утверждении правил надлежащей клинической практики» от 1 апреля 2016 г. № 200н</a:t>
            </a:r>
          </a:p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Высшей аттестационной комиссии «О порядке проведения биомедицинских исследований у человека», опубликованным в Бюллетене ВАК (2002, № 3)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0006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6760" y="145669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процессе этической экспертизы рецензент и члены ЭК обращают внимание на следующие пункты: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6760" y="1322704"/>
            <a:ext cx="10515600" cy="49226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Соответствие дизайна исследования целям исследования с точки зрения вовлечения в исследование минимально возможного количества лабораторных животных</a:t>
            </a:r>
          </a:p>
          <a:p>
            <a:r>
              <a:rPr lang="ru-RU" dirty="0" smtClean="0"/>
              <a:t>Планируемые болезненные и раздражающие процедуры, дополнительные нагрузки на используемых животных по сравнению с ожидаемыми результатами исследования</a:t>
            </a:r>
          </a:p>
          <a:p>
            <a:r>
              <a:rPr lang="ru-RU" dirty="0" smtClean="0"/>
              <a:t>Обоснованность использования конкретного вида животных и их количества</a:t>
            </a:r>
          </a:p>
          <a:p>
            <a:r>
              <a:rPr lang="ru-RU" dirty="0" smtClean="0"/>
              <a:t>Способы набора, условия содержания лабораторных животных</a:t>
            </a:r>
          </a:p>
          <a:p>
            <a:r>
              <a:rPr lang="ru-RU" dirty="0" smtClean="0"/>
              <a:t>Обеспечение адекватного обезболивания и ухода в ходе исследования, в том числе в послеоперационном периоде</a:t>
            </a:r>
          </a:p>
          <a:p>
            <a:r>
              <a:rPr lang="ru-RU" dirty="0" smtClean="0"/>
              <a:t>Обеспечение контроля за состоянием животного, соблюдением адекватного обезболивания и гуманной эвтаназии</a:t>
            </a:r>
          </a:p>
          <a:p>
            <a:r>
              <a:rPr lang="ru-RU" dirty="0" smtClean="0"/>
              <a:t>Оценка квалификации исследователей</a:t>
            </a:r>
          </a:p>
          <a:p>
            <a:r>
              <a:rPr lang="ru-RU" dirty="0" smtClean="0"/>
              <a:t>Соответствие исследовательского центра необходимым этическим требованиям для проведения исследования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15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616" y="127381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Варианты решения ЭК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616" y="145294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Одобрить планируемое исследование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Условно одобрить планируемое исследование (с формулировкой условий одобрения)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Отказать в одобрении (с указанием причин отказа)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Назначить повторную экспертизу планируемого исследования на следующем заседании ЭК (с указанием причин необходимости повторной экспертизы)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Принять к сведению проведение исследования (в случае, если набор пациентов в исследование уже начат, но протокол исследования не противоречит этическим нормам или в случае, если набор пациентов завершен к моменту подачи документов в ЛЭК)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Отказать в одобрении продолжения исследования с  указанием  причин  отказа (в случае, если набор пациентов в исследование уже начат, но протокол исследования противоречит этическим нормам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9309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3608" y="154813"/>
            <a:ext cx="10515600" cy="1335659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Изменение названия темы диссертации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3608" y="1490472"/>
            <a:ext cx="1077468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Если в ходе выполнения диссертационного исследования изменяется формулировка названия темы исследования (без изменения протокола исследования), Исполнитель подает в ЭК заявление на имя Председателя ЭК, подписанное заведующим кафедрой, с просьбой выдать повторно выписку из протокола заседания Этического Комитета, содержащую измененное название исследования.</a:t>
            </a:r>
          </a:p>
          <a:p>
            <a:r>
              <a:rPr lang="ru-RU" dirty="0" smtClean="0"/>
              <a:t>Выписка с измененным названием темы диссертационного исследования выдается Исполнителю Секретарем ЭК в рабочем порядке.</a:t>
            </a:r>
          </a:p>
          <a:p>
            <a:r>
              <a:rPr lang="ru-RU" dirty="0" smtClean="0"/>
              <a:t>Если в ходе выполнения диссертационного исследования изменяется формулировка названия темы исследования </a:t>
            </a:r>
            <a:r>
              <a:rPr lang="ru-RU" b="1" dirty="0" smtClean="0">
                <a:solidFill>
                  <a:srgbClr val="C00000"/>
                </a:solidFill>
              </a:rPr>
              <a:t>с изменением протокола исследования</a:t>
            </a:r>
            <a:r>
              <a:rPr lang="ru-RU" dirty="0" smtClean="0"/>
              <a:t>, проводится новая этическая экспертиза в соответствии с </a:t>
            </a:r>
            <a:r>
              <a:rPr lang="ru-RU" dirty="0" err="1" smtClean="0"/>
              <a:t>п.п</a:t>
            </a:r>
            <a:r>
              <a:rPr lang="ru-RU" dirty="0" smtClean="0"/>
              <a:t>. 4-5 СОП № 08 и СОП № 09.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387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rgbClr val="C00000"/>
                </a:solidFill>
              </a:rPr>
              <a:t>Спасибо за внимание!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79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Законодательные и нормативные акты РФ в области этической экспертизы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Правила надлежащей клинической практики Евразийского экономического союза (утверждено решением Совета Евразийской экономической комиссии от 3 ноября 2016 г. № 79)</a:t>
            </a:r>
          </a:p>
          <a:p>
            <a:pPr marL="342900" lvl="0" indent="-342900" algn="just">
              <a:buFont typeface="Times New Roman" panose="02020603050405020304" pitchFamily="18" charset="0"/>
              <a:buChar char="•"/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Другие действующие международные нормы права и нормативные акты, акты Российской Федерации, относящиеся к деятельности комитетов по этике и проведению клинических и доклинических исследований, а также настоящее Положение и стандартные операционные процедуры (СОП)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44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>
                <a:solidFill>
                  <a:srgbClr val="C00000"/>
                </a:solidFill>
              </a:rPr>
              <a:t>Письмо ВАК «О порядке проведения 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биомедицинских исследований у человека»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(Бюллетень ВАК 2002г., № 3)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«… </a:t>
            </a:r>
            <a:r>
              <a:rPr lang="ru-RU" dirty="0"/>
              <a:t>П</a:t>
            </a:r>
            <a:r>
              <a:rPr lang="ru-RU" dirty="0" smtClean="0"/>
              <a:t>ри </a:t>
            </a:r>
            <a:r>
              <a:rPr lang="ru-RU" dirty="0"/>
              <a:t>принятии к рассмотрению и Защите диссертаций, тематика которых связана с использованием лекарственных </a:t>
            </a:r>
            <a:r>
              <a:rPr lang="ru-RU" dirty="0" smtClean="0"/>
              <a:t>средств, </a:t>
            </a:r>
            <a:r>
              <a:rPr lang="ru-RU" dirty="0"/>
              <a:t>методов диагностики и лечения у человека, </a:t>
            </a:r>
            <a:r>
              <a:rPr lang="ru-RU" b="1" dirty="0">
                <a:solidFill>
                  <a:srgbClr val="C00000"/>
                </a:solidFill>
              </a:rPr>
              <a:t>необходимо проверять их соответствие международным и российским законодательным актам о юридических и этических принципах медико-биологических исследований у человека</a:t>
            </a:r>
            <a:r>
              <a:rPr lang="ru-RU" dirty="0" smtClean="0"/>
              <a:t>»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4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19256" cy="796950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C00000"/>
                </a:solidFill>
              </a:rPr>
              <a:t>Письмо ВАК «О порядке проведения 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биомедицинских исследований у человека»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(Бюллетень ВАК 2002г., № 3)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2. «… При </a:t>
            </a:r>
            <a:r>
              <a:rPr lang="ru-RU" dirty="0"/>
              <a:t>планировании научно-исследовательских клинических работ с привлечением человека в качестве объекта исследования соискатель ученой степени должен строго руководствоваться нормативной и регламентирующей документацией Минздрава России, а также получить письменное информированное согласие лиц, участвующих в биомедицинском исследовании, либо их законных представителей и </a:t>
            </a:r>
            <a:r>
              <a:rPr lang="ru-RU" dirty="0">
                <a:solidFill>
                  <a:srgbClr val="C00000"/>
                </a:solidFill>
              </a:rPr>
              <a:t>одобрение на проведение исследования независимого локального этического комитета</a:t>
            </a:r>
            <a:r>
              <a:rPr lang="ru-RU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409558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Письмо ВАК «О порядке проведения 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биомедицинских исследований у человека»</a:t>
            </a:r>
            <a:br>
              <a:rPr lang="ru-RU" sz="2800" b="1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(Бюллетень ВАК 2002г., № 3)</a:t>
            </a:r>
            <a:r>
              <a:rPr lang="ru-RU" sz="2800" dirty="0">
                <a:solidFill>
                  <a:srgbClr val="C00000"/>
                </a:solidFill>
              </a:rPr>
              <a:t/>
            </a:r>
            <a:br>
              <a:rPr lang="ru-RU" sz="2800" dirty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3. «… Без </a:t>
            </a:r>
            <a:r>
              <a:rPr lang="ru-RU" dirty="0"/>
              <a:t>соблюдения всех вышеуказанных требований диссертация </a:t>
            </a:r>
            <a:r>
              <a:rPr lang="ru-RU" dirty="0">
                <a:solidFill>
                  <a:srgbClr val="C00000"/>
                </a:solidFill>
              </a:rPr>
              <a:t>не может быть принята к рассмотрению диссертационными </a:t>
            </a:r>
            <a:r>
              <a:rPr lang="ru-RU" dirty="0" smtClean="0">
                <a:solidFill>
                  <a:srgbClr val="C00000"/>
                </a:solidFill>
              </a:rPr>
              <a:t>советами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495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576072" y="116683"/>
            <a:ext cx="11219687" cy="1008062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Хельсинкская декларация 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всемирной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медицинской ассоциации (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2008, 2013)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243584" y="1124745"/>
            <a:ext cx="942441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.15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Протокол исследования должен быть представлен для рассмотрения, вынесения замечаний, рекомендаций и утверждения в комиссию по вопросам этики при проведении исследований </a:t>
            </a:r>
            <a:r>
              <a:rPr lang="ru-RU" b="1" u="sng" dirty="0">
                <a:solidFill>
                  <a:srgbClr val="C0000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 начала исследования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Комиссия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должна принимать во внимание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законы и постановления страны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или стран, в которой должно проводиться исследование, а также соответствующие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международные нормы и стандарты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которые, однако, не должны ущемлять либо аннулировать какое-либо средство защиты участников исследования, изложенное в данной декларации. </a:t>
            </a:r>
            <a:endParaRPr lang="ru-RU" dirty="0">
              <a:solidFill>
                <a:srgbClr val="FFFF0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3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7616" y="127381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Варианты решения НЭК</a:t>
            </a:r>
            <a:endParaRPr lang="ru-RU" sz="3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616" y="1452944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Одобрить планируемое исследование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Условно одобрить планируемое исследование (с формулировкой условий одобрения)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Отказать в одобрении (с указанием причин отказа)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Назначить повторную экспертизу планируемого исследования на следующем заседании ЭК (с указанием причин необходимости повторной экспертизы)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Принять к сведению проведение исследования </a:t>
            </a:r>
            <a:r>
              <a:rPr lang="ru-RU" dirty="0" smtClean="0">
                <a:solidFill>
                  <a:srgbClr val="FF0000"/>
                </a:solidFill>
              </a:rPr>
              <a:t>(в случае, если набор пациентов в исследование уже начат, но протокол исследования не противоречит этическим нормам или в случае, если набор пациентов завершен к моменту подачи документов в ЛЭК)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Отказать в одобрении продолжения исследования с  указанием  причин  отказа</a:t>
            </a:r>
            <a:r>
              <a:rPr lang="ru-RU" dirty="0" smtClean="0">
                <a:solidFill>
                  <a:srgbClr val="FF0000"/>
                </a:solidFill>
              </a:rPr>
              <a:t> (в случае, если набор пациентов в исследование уже начат, но протокол исследования противоречит этическим нормам)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5848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2221</Words>
  <Application>Microsoft Office PowerPoint</Application>
  <PresentationFormat>Произвольный</PresentationFormat>
  <Paragraphs>192</Paragraphs>
  <Slides>33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Этическая экспертиза диссертационных исследований</vt:lpstr>
      <vt:lpstr>Законодательные и нормативные акты РФ в области этической экспертизы (1) </vt:lpstr>
      <vt:lpstr>Законодательные и нормативные акты РФ в области этической экспертизы (2)</vt:lpstr>
      <vt:lpstr>Законодательные и нормативные акты РФ в области этической экспертизы (3)</vt:lpstr>
      <vt:lpstr> Письмо ВАК «О порядке проведения  биомедицинских исследований у человека» (Бюллетень ВАК 2002г., № 3) </vt:lpstr>
      <vt:lpstr>Письмо ВАК «О порядке проведения  биомедицинских исследований у человека» (Бюллетень ВАК 2002г., № 3) </vt:lpstr>
      <vt:lpstr>Письмо ВАК «О порядке проведения  биомедицинских исследований у человека» (Бюллетень ВАК 2002г., № 3) </vt:lpstr>
      <vt:lpstr>Хельсинкская декларация  всемирной медицинской ассоциации (2008, 2013)</vt:lpstr>
      <vt:lpstr>Варианты решения НЭК</vt:lpstr>
      <vt:lpstr>«Порядок утверждения научно-квалификационной работы (диссертации) аспирантов» от 30.06.2016г.</vt:lpstr>
      <vt:lpstr>Инструменты соблюдения этических норм</vt:lpstr>
      <vt:lpstr>Порядок рассмотрения документов диссертационных исследований НЭК регламентируется стандартными операционными процедурами (СОП) </vt:lpstr>
      <vt:lpstr>Процедура подачи документов и получения выписки из протокола</vt:lpstr>
      <vt:lpstr>Документы для проведения этической экспертизы клинического диссертационного исследования (1)</vt:lpstr>
      <vt:lpstr>Документы для проведения этической экспертизы клинического диссертационного исследования (2)</vt:lpstr>
      <vt:lpstr>При проведении этической экспертизы клинического диссертационного исследования рецензент и члены ЭК обращают внимание на следующие пункты:</vt:lpstr>
      <vt:lpstr>Информированное согласие</vt:lpstr>
      <vt:lpstr>Информированное согласие</vt:lpstr>
      <vt:lpstr>Информированное согласие </vt:lpstr>
      <vt:lpstr>Уязвимые субъекты исследования (vulnerable subjects) </vt:lpstr>
      <vt:lpstr>К уязвимым субъектам исследования относятся </vt:lpstr>
      <vt:lpstr>Содержание ИС (1)</vt:lpstr>
      <vt:lpstr>Содержание ИС (2)</vt:lpstr>
      <vt:lpstr>Содержание ИС (3)</vt:lpstr>
      <vt:lpstr>Содержание ИС (4)</vt:lpstr>
      <vt:lpstr>Время получения ИС </vt:lpstr>
      <vt:lpstr>Требования к информированному согласию</vt:lpstr>
      <vt:lpstr>Процесс получения ИС</vt:lpstr>
      <vt:lpstr>Документы для проведения этической экспертизы экспериментальных исследований с использованием животных </vt:lpstr>
      <vt:lpstr>В процессе этической экспертизы рецензент и члены ЭК обращают внимание на следующие пункты:</vt:lpstr>
      <vt:lpstr>Варианты решения ЭК</vt:lpstr>
      <vt:lpstr>Изменение названия темы диссертации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Этическая экспертиза диссертационных исследований</dc:title>
  <dc:creator>Пользователь Windows</dc:creator>
  <cp:lastModifiedBy>Кушнерева Анна Анатольевна</cp:lastModifiedBy>
  <cp:revision>45</cp:revision>
  <dcterms:created xsi:type="dcterms:W3CDTF">2017-09-05T16:40:40Z</dcterms:created>
  <dcterms:modified xsi:type="dcterms:W3CDTF">2019-09-05T06:08:02Z</dcterms:modified>
</cp:coreProperties>
</file>