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9" r:id="rId2"/>
    <p:sldId id="257" r:id="rId3"/>
    <p:sldId id="266" r:id="rId4"/>
    <p:sldId id="258" r:id="rId5"/>
    <p:sldId id="283" r:id="rId6"/>
    <p:sldId id="260" r:id="rId7"/>
    <p:sldId id="262" r:id="rId8"/>
    <p:sldId id="281" r:id="rId9"/>
    <p:sldId id="263" r:id="rId10"/>
    <p:sldId id="272" r:id="rId11"/>
    <p:sldId id="273" r:id="rId12"/>
    <p:sldId id="264" r:id="rId13"/>
    <p:sldId id="284" r:id="rId14"/>
    <p:sldId id="265" r:id="rId15"/>
    <p:sldId id="267" r:id="rId16"/>
    <p:sldId id="270" r:id="rId17"/>
    <p:sldId id="275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7;&#1086;&#1076;&#1089;&#1095;&#1077;&#1090;%20&#1076;&#1072;&#1085;&#1085;&#1099;&#1093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7;&#1086;&#1076;&#1089;&#1095;&#1077;&#1090;%20&#1076;&#1072;&#1085;&#1085;&#1099;&#1093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7;&#1086;&#1076;&#1089;&#1095;&#1077;&#1090;%20&#1076;&#1072;&#1085;&#1085;&#1099;&#1093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7;&#1086;&#1076;&#1089;&#1095;&#1077;&#1090;%20&#1076;&#1072;&#1085;&#1085;&#1099;&#1093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7;&#1086;&#1076;&#1089;&#1095;&#1077;&#1090;%20&#1076;&#1072;&#1085;&#1085;&#1099;&#1093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7;&#1086;&#1076;&#1089;&#1095;&#1077;&#1090;%20&#1076;&#1072;&#1085;&#1085;&#1099;&#1093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7;&#1086;&#1076;&#1089;&#1095;&#1077;&#1090;%20&#1076;&#1072;&#1085;&#1085;&#1099;&#1093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7;&#1086;&#1076;&#1089;&#1095;&#1077;&#1090;%20&#1076;&#1072;&#1085;&#1085;&#1099;&#1093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7;&#1086;&#1076;&#1089;&#1095;&#1077;&#1090;%20&#1076;&#1072;&#1085;&#1085;&#1099;&#1093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232768912078961"/>
          <c:y val="2.900598939121855E-2"/>
          <c:w val="0.62791802565370858"/>
          <c:h val="0.8596776335403809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'2 курс'!$I$52</c:f>
              <c:strCache>
                <c:ptCount val="1"/>
                <c:pt idx="0">
                  <c:v>2 курс</c:v>
                </c:pt>
              </c:strCache>
            </c:strRef>
          </c:tx>
          <c:spPr>
            <a:ln>
              <a:solidFill>
                <a:schemeClr val="accent1">
                  <a:lumMod val="50000"/>
                </a:schemeClr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курс'!$H$53:$H$56</c:f>
              <c:strCache>
                <c:ptCount val="4"/>
                <c:pt idx="0">
                  <c:v>Остановка дыхания или кровоснабжения</c:v>
                </c:pt>
                <c:pt idx="1">
                  <c:v>Смерть мозга или биологическая смерть</c:v>
                </c:pt>
                <c:pt idx="2">
                  <c:v>Затрудняюсь ответить</c:v>
                </c:pt>
                <c:pt idx="3">
                  <c:v>Иная позиция</c:v>
                </c:pt>
              </c:strCache>
            </c:strRef>
          </c:cat>
          <c:val>
            <c:numRef>
              <c:f>'2 курс'!$I$53:$I$56</c:f>
              <c:numCache>
                <c:formatCode>General</c:formatCode>
                <c:ptCount val="4"/>
                <c:pt idx="0">
                  <c:v>60</c:v>
                </c:pt>
                <c:pt idx="1">
                  <c:v>15</c:v>
                </c:pt>
                <c:pt idx="2">
                  <c:v>25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'2 курс'!$J$52</c:f>
              <c:strCache>
                <c:ptCount val="1"/>
                <c:pt idx="0">
                  <c:v>6 курс</c:v>
                </c:pt>
              </c:strCache>
            </c:strRef>
          </c:tx>
          <c:spPr>
            <a:solidFill>
              <a:schemeClr val="accent4"/>
            </a:solidFill>
            <a:ln w="25400" cap="flat" cmpd="sng" algn="ctr">
              <a:solidFill>
                <a:schemeClr val="accent4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курс'!$H$53:$H$56</c:f>
              <c:strCache>
                <c:ptCount val="4"/>
                <c:pt idx="0">
                  <c:v>Остановка дыхания или кровоснабжения</c:v>
                </c:pt>
                <c:pt idx="1">
                  <c:v>Смерть мозга или биологическая смерть</c:v>
                </c:pt>
                <c:pt idx="2">
                  <c:v>Затрудняюсь ответить</c:v>
                </c:pt>
                <c:pt idx="3">
                  <c:v>Иная позиция</c:v>
                </c:pt>
              </c:strCache>
            </c:strRef>
          </c:cat>
          <c:val>
            <c:numRef>
              <c:f>'2 курс'!$J$53:$J$56</c:f>
              <c:numCache>
                <c:formatCode>General</c:formatCode>
                <c:ptCount val="4"/>
                <c:pt idx="0">
                  <c:v>10</c:v>
                </c:pt>
                <c:pt idx="1">
                  <c:v>90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517312"/>
        <c:axId val="73728000"/>
      </c:barChart>
      <c:catAx>
        <c:axId val="7351731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73728000"/>
        <c:crosses val="autoZero"/>
        <c:auto val="1"/>
        <c:lblAlgn val="ctr"/>
        <c:lblOffset val="100"/>
        <c:noMultiLvlLbl val="0"/>
      </c:catAx>
      <c:valAx>
        <c:axId val="7372800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7351731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2028370923973485"/>
          <c:y val="2.8241215152574328E-2"/>
          <c:w val="0.46261666444236843"/>
          <c:h val="0.867157124458044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'2 курс'!$I$5</c:f>
              <c:strCache>
                <c:ptCount val="1"/>
                <c:pt idx="0">
                  <c:v>2 курс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-3.5310734463276837E-2"/>
                  <c:y val="-9.4136296371385776E-17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2485875706214688E-2"/>
                  <c:y val="-7.702149587065726E-3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2485875706214688E-2"/>
                  <c:y val="-2.5673831956885751E-3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2598870056497123E-2"/>
                  <c:y val="2.5673831956885751E-3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2598870056497123E-2"/>
                  <c:y val="7.702149587065726E-3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курс'!$H$6:$H$10</c:f>
              <c:strCache>
                <c:ptCount val="5"/>
                <c:pt idx="0">
                  <c:v>Аборты</c:v>
                </c:pt>
                <c:pt idx="1">
                  <c:v>Эвтаназия</c:v>
                </c:pt>
                <c:pt idx="2">
                  <c:v>Трансплантация</c:v>
                </c:pt>
                <c:pt idx="3">
                  <c:v>Достойное отношение к телу человека после его смерти</c:v>
                </c:pt>
                <c:pt idx="4">
                  <c:v>Другая</c:v>
                </c:pt>
              </c:strCache>
            </c:strRef>
          </c:cat>
          <c:val>
            <c:numRef>
              <c:f>'2 курс'!$I$6:$I$10</c:f>
              <c:numCache>
                <c:formatCode>General</c:formatCode>
                <c:ptCount val="5"/>
                <c:pt idx="0">
                  <c:v>54</c:v>
                </c:pt>
                <c:pt idx="1">
                  <c:v>18</c:v>
                </c:pt>
                <c:pt idx="2">
                  <c:v>18</c:v>
                </c:pt>
                <c:pt idx="3">
                  <c:v>5</c:v>
                </c:pt>
                <c:pt idx="4">
                  <c:v>5</c:v>
                </c:pt>
              </c:numCache>
            </c:numRef>
          </c:val>
        </c:ser>
        <c:ser>
          <c:idx val="1"/>
          <c:order val="1"/>
          <c:tx>
            <c:strRef>
              <c:f>'2 курс'!$J$5</c:f>
              <c:strCache>
                <c:ptCount val="1"/>
                <c:pt idx="0">
                  <c:v>6 курс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2.7590863557096683E-3"/>
                  <c:y val="-1.2836915978442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2772590671290058E-3"/>
                  <c:y val="-1.02695327827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415888600693509E-2"/>
                  <c:y val="-5.13476639137719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5181727114193366E-3"/>
                  <c:y val="-1.5404299174131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курс'!$H$6:$H$10</c:f>
              <c:strCache>
                <c:ptCount val="5"/>
                <c:pt idx="0">
                  <c:v>Аборты</c:v>
                </c:pt>
                <c:pt idx="1">
                  <c:v>Эвтаназия</c:v>
                </c:pt>
                <c:pt idx="2">
                  <c:v>Трансплантация</c:v>
                </c:pt>
                <c:pt idx="3">
                  <c:v>Достойное отношение к телу человека после его смерти</c:v>
                </c:pt>
                <c:pt idx="4">
                  <c:v>Другая</c:v>
                </c:pt>
              </c:strCache>
            </c:strRef>
          </c:cat>
          <c:val>
            <c:numRef>
              <c:f>'2 курс'!$J$6:$J$10</c:f>
              <c:numCache>
                <c:formatCode>General</c:formatCode>
                <c:ptCount val="5"/>
                <c:pt idx="0">
                  <c:v>34</c:v>
                </c:pt>
                <c:pt idx="1">
                  <c:v>30</c:v>
                </c:pt>
                <c:pt idx="2">
                  <c:v>24</c:v>
                </c:pt>
                <c:pt idx="3">
                  <c:v>10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3790208"/>
        <c:axId val="73791744"/>
        <c:axId val="0"/>
      </c:bar3DChart>
      <c:catAx>
        <c:axId val="737902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73791744"/>
        <c:crosses val="autoZero"/>
        <c:auto val="1"/>
        <c:lblAlgn val="ctr"/>
        <c:lblOffset val="100"/>
        <c:noMultiLvlLbl val="0"/>
      </c:catAx>
      <c:valAx>
        <c:axId val="7379174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7379020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'2 курс'!$I$35</c:f>
              <c:strCache>
                <c:ptCount val="1"/>
                <c:pt idx="0">
                  <c:v>2 курс</c:v>
                </c:pt>
              </c:strCache>
            </c:strRef>
          </c:tx>
          <c:spPr>
            <a:solidFill>
              <a:srgbClr val="FFC000"/>
            </a:solidFill>
            <a:ln w="25400" cap="flat" cmpd="sng" algn="ctr">
              <a:solidFill>
                <a:schemeClr val="accent5">
                  <a:shade val="50000"/>
                </a:schemeClr>
              </a:solidFill>
              <a:prstDash val="solid"/>
            </a:ln>
            <a:effectLst/>
          </c:spPr>
          <c:invertIfNegative val="0"/>
          <c:cat>
            <c:strRef>
              <c:f>'2 курс'!$H$36:$H$39</c:f>
              <c:strCache>
                <c:ptCount val="4"/>
                <c:pt idx="0">
                  <c:v>Я сторонник легализации эвтаназии в нашей стране</c:v>
                </c:pt>
                <c:pt idx="1">
                  <c:v>Врачевание и эвтаназия - несовместимые понятия</c:v>
                </c:pt>
                <c:pt idx="2">
                  <c:v>Безразличная</c:v>
                </c:pt>
                <c:pt idx="3">
                  <c:v>Компромиссная , т.е. в некоторых случаях эвтаназия возможна</c:v>
                </c:pt>
              </c:strCache>
            </c:strRef>
          </c:cat>
          <c:val>
            <c:numRef>
              <c:f>'2 курс'!$I$36:$I$39</c:f>
              <c:numCache>
                <c:formatCode>General</c:formatCode>
                <c:ptCount val="4"/>
                <c:pt idx="0">
                  <c:v>65</c:v>
                </c:pt>
                <c:pt idx="1">
                  <c:v>8</c:v>
                </c:pt>
                <c:pt idx="2">
                  <c:v>12</c:v>
                </c:pt>
                <c:pt idx="3">
                  <c:v>15</c:v>
                </c:pt>
              </c:numCache>
            </c:numRef>
          </c:val>
        </c:ser>
        <c:ser>
          <c:idx val="1"/>
          <c:order val="1"/>
          <c:tx>
            <c:strRef>
              <c:f>'2 курс'!$J$35</c:f>
              <c:strCache>
                <c:ptCount val="1"/>
                <c:pt idx="0">
                  <c:v>6 курс</c:v>
                </c:pt>
              </c:strCache>
            </c:strRef>
          </c:tx>
          <c:spPr>
            <a:solidFill>
              <a:srgbClr val="92D050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cat>
            <c:strRef>
              <c:f>'2 курс'!$H$36:$H$39</c:f>
              <c:strCache>
                <c:ptCount val="4"/>
                <c:pt idx="0">
                  <c:v>Я сторонник легализации эвтаназии в нашей стране</c:v>
                </c:pt>
                <c:pt idx="1">
                  <c:v>Врачевание и эвтаназия - несовместимые понятия</c:v>
                </c:pt>
                <c:pt idx="2">
                  <c:v>Безразличная</c:v>
                </c:pt>
                <c:pt idx="3">
                  <c:v>Компромиссная , т.е. в некоторых случаях эвтаназия возможна</c:v>
                </c:pt>
              </c:strCache>
            </c:strRef>
          </c:cat>
          <c:val>
            <c:numRef>
              <c:f>'2 курс'!$J$36:$J$39</c:f>
              <c:numCache>
                <c:formatCode>General</c:formatCode>
                <c:ptCount val="4"/>
                <c:pt idx="0">
                  <c:v>16</c:v>
                </c:pt>
                <c:pt idx="1">
                  <c:v>22</c:v>
                </c:pt>
                <c:pt idx="2">
                  <c:v>0</c:v>
                </c:pt>
                <c:pt idx="3">
                  <c:v>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1996160"/>
        <c:axId val="71997696"/>
        <c:axId val="0"/>
      </c:bar3DChart>
      <c:catAx>
        <c:axId val="7199616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71997696"/>
        <c:crosses val="autoZero"/>
        <c:auto val="1"/>
        <c:lblAlgn val="ctr"/>
        <c:lblOffset val="100"/>
        <c:noMultiLvlLbl val="0"/>
      </c:catAx>
      <c:valAx>
        <c:axId val="7199769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7199616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'2 курс'!$I$17</c:f>
              <c:strCache>
                <c:ptCount val="1"/>
                <c:pt idx="0">
                  <c:v>2 курс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023391812865497E-2"/>
                  <c:y val="-2.80603328088039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4853801169590642E-2"/>
                  <c:y val="-1.9642232966162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61988304093562E-2"/>
                  <c:y val="8.4180998426411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курс'!$H$18:$H$20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Затруднялись ответить</c:v>
                </c:pt>
              </c:strCache>
            </c:strRef>
          </c:cat>
          <c:val>
            <c:numRef>
              <c:f>'2 курс'!$I$18:$I$20</c:f>
              <c:numCache>
                <c:formatCode>General</c:formatCode>
                <c:ptCount val="3"/>
                <c:pt idx="0">
                  <c:v>25</c:v>
                </c:pt>
                <c:pt idx="1">
                  <c:v>62</c:v>
                </c:pt>
                <c:pt idx="2">
                  <c:v>13</c:v>
                </c:pt>
              </c:numCache>
            </c:numRef>
          </c:val>
        </c:ser>
        <c:ser>
          <c:idx val="1"/>
          <c:order val="1"/>
          <c:tx>
            <c:strRef>
              <c:f>'2 курс'!$J$17</c:f>
              <c:strCache>
                <c:ptCount val="1"/>
                <c:pt idx="0">
                  <c:v>6 курс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1.7543859649122806E-2"/>
                  <c:y val="-2.2448266247043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081871345029239E-2"/>
                  <c:y val="-2.244826624704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081871345029239E-2"/>
                  <c:y val="8.4180998426411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курс'!$H$18:$H$20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Затруднялись ответить</c:v>
                </c:pt>
              </c:strCache>
            </c:strRef>
          </c:cat>
          <c:val>
            <c:numRef>
              <c:f>'2 курс'!$J$18:$J$20</c:f>
              <c:numCache>
                <c:formatCode>General</c:formatCode>
                <c:ptCount val="3"/>
                <c:pt idx="0">
                  <c:v>16</c:v>
                </c:pt>
                <c:pt idx="1">
                  <c:v>62</c:v>
                </c:pt>
                <c:pt idx="2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2037120"/>
        <c:axId val="72038656"/>
        <c:axId val="0"/>
      </c:bar3DChart>
      <c:catAx>
        <c:axId val="720371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72038656"/>
        <c:crosses val="autoZero"/>
        <c:auto val="1"/>
        <c:lblAlgn val="ctr"/>
        <c:lblOffset val="100"/>
        <c:noMultiLvlLbl val="0"/>
      </c:catAx>
      <c:valAx>
        <c:axId val="7203865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20371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'2 курс'!$I$40</c:f>
              <c:strCache>
                <c:ptCount val="1"/>
                <c:pt idx="0">
                  <c:v>2 курс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1"/>
              <c:layout>
                <c:manualLayout>
                  <c:x val="7.0621468926553672E-3"/>
                  <c:y val="2.57648352196776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887005649717515E-3"/>
                  <c:y val="5.1529670439355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курс'!$H$41:$H$44</c:f>
              <c:strCache>
                <c:ptCount val="4"/>
                <c:pt idx="0">
                  <c:v>Отказ от реанимации в таком случае - это правильная врачебная тактика</c:v>
                </c:pt>
                <c:pt idx="1">
                  <c:v>Нет, врачи должны бороться за жизнь даже в бесперспективных случаях</c:v>
                </c:pt>
                <c:pt idx="2">
                  <c:v>Затруднились ответить</c:v>
                </c:pt>
                <c:pt idx="3">
                  <c:v>Иная позиция</c:v>
                </c:pt>
              </c:strCache>
            </c:strRef>
          </c:cat>
          <c:val>
            <c:numRef>
              <c:f>'2 курс'!$I$41:$I$44</c:f>
              <c:numCache>
                <c:formatCode>General</c:formatCode>
                <c:ptCount val="4"/>
                <c:pt idx="0">
                  <c:v>20</c:v>
                </c:pt>
                <c:pt idx="1">
                  <c:v>20</c:v>
                </c:pt>
                <c:pt idx="2">
                  <c:v>4</c:v>
                </c:pt>
                <c:pt idx="3">
                  <c:v>56</c:v>
                </c:pt>
              </c:numCache>
            </c:numRef>
          </c:val>
        </c:ser>
        <c:ser>
          <c:idx val="1"/>
          <c:order val="1"/>
          <c:tx>
            <c:strRef>
              <c:f>'2 курс'!$J$40</c:f>
              <c:strCache>
                <c:ptCount val="1"/>
                <c:pt idx="0">
                  <c:v>6 курс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1"/>
              <c:layout>
                <c:manualLayout>
                  <c:x val="5.6497175141242938E-3"/>
                  <c:y val="-1.80353846537743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711864406779662E-2"/>
                  <c:y val="-2.31883516977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курс'!$H$41:$H$44</c:f>
              <c:strCache>
                <c:ptCount val="4"/>
                <c:pt idx="0">
                  <c:v>Отказ от реанимации в таком случае - это правильная врачебная тактика</c:v>
                </c:pt>
                <c:pt idx="1">
                  <c:v>Нет, врачи должны бороться за жизнь даже в бесперспективных случаях</c:v>
                </c:pt>
                <c:pt idx="2">
                  <c:v>Затруднились ответить</c:v>
                </c:pt>
                <c:pt idx="3">
                  <c:v>Иная позиция</c:v>
                </c:pt>
              </c:strCache>
            </c:strRef>
          </c:cat>
          <c:val>
            <c:numRef>
              <c:f>'2 курс'!$J$41:$J$44</c:f>
              <c:numCache>
                <c:formatCode>General</c:formatCode>
                <c:ptCount val="4"/>
                <c:pt idx="0">
                  <c:v>44</c:v>
                </c:pt>
                <c:pt idx="1">
                  <c:v>34</c:v>
                </c:pt>
                <c:pt idx="2">
                  <c:v>20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2097792"/>
        <c:axId val="72099328"/>
        <c:axId val="0"/>
      </c:bar3DChart>
      <c:catAx>
        <c:axId val="720977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72099328"/>
        <c:crosses val="autoZero"/>
        <c:auto val="1"/>
        <c:lblAlgn val="ctr"/>
        <c:lblOffset val="100"/>
        <c:noMultiLvlLbl val="0"/>
      </c:catAx>
      <c:valAx>
        <c:axId val="720993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20977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'2 курс'!$I$64</c:f>
              <c:strCache>
                <c:ptCount val="1"/>
                <c:pt idx="0">
                  <c:v>2 курс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1.1695906432748537E-2"/>
                  <c:y val="-5.61206656176079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771929824561403E-3"/>
                  <c:y val="-2.80603328088039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9005847953216373E-2"/>
                  <c:y val="-2.80603328088042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курс'!$H$65:$H$67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Иная позиция</c:v>
                </c:pt>
              </c:strCache>
            </c:strRef>
          </c:cat>
          <c:val>
            <c:numRef>
              <c:f>'2 курс'!$I$65:$I$67</c:f>
              <c:numCache>
                <c:formatCode>General</c:formatCode>
                <c:ptCount val="3"/>
                <c:pt idx="0">
                  <c:v>79</c:v>
                </c:pt>
                <c:pt idx="1">
                  <c:v>15</c:v>
                </c:pt>
                <c:pt idx="2">
                  <c:v>5</c:v>
                </c:pt>
              </c:numCache>
            </c:numRef>
          </c:val>
        </c:ser>
        <c:ser>
          <c:idx val="1"/>
          <c:order val="1"/>
          <c:tx>
            <c:strRef>
              <c:f>'2 курс'!$J$64</c:f>
              <c:strCache>
                <c:ptCount val="1"/>
                <c:pt idx="0">
                  <c:v>6 курс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695906432748432E-2"/>
                  <c:y val="-5.6120665617607922E-3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859649122807553E-3"/>
                  <c:y val="-8.4183207901436709E-3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3099415204678359E-3"/>
                  <c:y val="-5.6120665617607922E-3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курс'!$H$65:$H$67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Иная позиция</c:v>
                </c:pt>
              </c:strCache>
            </c:strRef>
          </c:cat>
          <c:val>
            <c:numRef>
              <c:f>'2 курс'!$J$65:$J$67</c:f>
              <c:numCache>
                <c:formatCode>General</c:formatCode>
                <c:ptCount val="3"/>
                <c:pt idx="0">
                  <c:v>80</c:v>
                </c:pt>
                <c:pt idx="1">
                  <c:v>20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2136192"/>
        <c:axId val="72137728"/>
        <c:axId val="0"/>
      </c:bar3DChart>
      <c:catAx>
        <c:axId val="721361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72137728"/>
        <c:crosses val="autoZero"/>
        <c:auto val="1"/>
        <c:lblAlgn val="ctr"/>
        <c:lblOffset val="100"/>
        <c:noMultiLvlLbl val="0"/>
      </c:catAx>
      <c:valAx>
        <c:axId val="721377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21361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4019017359672149"/>
          <c:y val="2.1739687606745276E-2"/>
          <c:w val="0.52690553483446145"/>
          <c:h val="0.884920819043553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'2 курс'!$I$75</c:f>
              <c:strCache>
                <c:ptCount val="1"/>
                <c:pt idx="0">
                  <c:v>2 курс</c:v>
                </c:pt>
              </c:strCache>
            </c:strRef>
          </c:tx>
          <c:invertIfNegative val="0"/>
          <c:cat>
            <c:strRef>
              <c:f>'2 курс'!$H$76:$H$79</c:f>
              <c:strCache>
                <c:ptCount val="4"/>
                <c:pt idx="0">
                  <c:v>Да,не хотелось бы вскрытия</c:v>
                </c:pt>
                <c:pt idx="1">
                  <c:v>Да,участь тела после смерти-безразлична</c:v>
                </c:pt>
                <c:pt idx="2">
                  <c:v>Нет</c:v>
                </c:pt>
                <c:pt idx="3">
                  <c:v>Иная позиция</c:v>
                </c:pt>
              </c:strCache>
            </c:strRef>
          </c:cat>
          <c:val>
            <c:numRef>
              <c:f>'2 курс'!$I$76:$I$79</c:f>
              <c:numCache>
                <c:formatCode>General</c:formatCode>
                <c:ptCount val="4"/>
                <c:pt idx="0">
                  <c:v>47</c:v>
                </c:pt>
                <c:pt idx="1">
                  <c:v>30</c:v>
                </c:pt>
                <c:pt idx="2">
                  <c:v>23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'2 курс'!$J$75</c:f>
              <c:strCache>
                <c:ptCount val="1"/>
                <c:pt idx="0">
                  <c:v>6курс</c:v>
                </c:pt>
              </c:strCache>
            </c:strRef>
          </c:tx>
          <c:invertIfNegative val="0"/>
          <c:cat>
            <c:strRef>
              <c:f>'2 курс'!$H$76:$H$79</c:f>
              <c:strCache>
                <c:ptCount val="4"/>
                <c:pt idx="0">
                  <c:v>Да,не хотелось бы вскрытия</c:v>
                </c:pt>
                <c:pt idx="1">
                  <c:v>Да,участь тела после смерти-безразлична</c:v>
                </c:pt>
                <c:pt idx="2">
                  <c:v>Нет</c:v>
                </c:pt>
                <c:pt idx="3">
                  <c:v>Иная позиция</c:v>
                </c:pt>
              </c:strCache>
            </c:strRef>
          </c:cat>
          <c:val>
            <c:numRef>
              <c:f>'2 курс'!$J$76:$J$79</c:f>
              <c:numCache>
                <c:formatCode>General</c:formatCode>
                <c:ptCount val="4"/>
                <c:pt idx="0">
                  <c:v>43</c:v>
                </c:pt>
                <c:pt idx="1">
                  <c:v>27</c:v>
                </c:pt>
                <c:pt idx="2">
                  <c:v>27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201344"/>
        <c:axId val="72202880"/>
      </c:barChart>
      <c:catAx>
        <c:axId val="7220134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72202880"/>
        <c:crosses val="autoZero"/>
        <c:auto val="1"/>
        <c:lblAlgn val="ctr"/>
        <c:lblOffset val="100"/>
        <c:noMultiLvlLbl val="0"/>
      </c:catAx>
      <c:valAx>
        <c:axId val="722028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220134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'2 курс'!$I$98</c:f>
              <c:strCache>
                <c:ptCount val="1"/>
                <c:pt idx="0">
                  <c:v>2 курс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169590643274853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847953216374268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695906432748537E-2"/>
                  <c:y val="5.144334920484741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847953216374322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курс'!$H$99:$H$102</c:f>
              <c:strCache>
                <c:ptCount val="4"/>
                <c:pt idx="0">
                  <c:v>Да</c:v>
                </c:pt>
                <c:pt idx="1">
                  <c:v>Нет</c:v>
                </c:pt>
                <c:pt idx="2">
                  <c:v>Затруднились ответить</c:v>
                </c:pt>
                <c:pt idx="3">
                  <c:v>Иная позиция</c:v>
                </c:pt>
              </c:strCache>
            </c:strRef>
          </c:cat>
          <c:val>
            <c:numRef>
              <c:f>'2 курс'!$I$99:$I$102</c:f>
              <c:numCache>
                <c:formatCode>General</c:formatCode>
                <c:ptCount val="4"/>
                <c:pt idx="0">
                  <c:v>45</c:v>
                </c:pt>
                <c:pt idx="1">
                  <c:v>22</c:v>
                </c:pt>
                <c:pt idx="2">
                  <c:v>20</c:v>
                </c:pt>
                <c:pt idx="3">
                  <c:v>13</c:v>
                </c:pt>
              </c:numCache>
            </c:numRef>
          </c:val>
        </c:ser>
        <c:ser>
          <c:idx val="1"/>
          <c:order val="1"/>
          <c:tx>
            <c:strRef>
              <c:f>'2 курс'!$J$98</c:f>
              <c:strCache>
                <c:ptCount val="1"/>
                <c:pt idx="0">
                  <c:v>6 курс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8.771929824561403E-3"/>
                  <c:y val="-2.80603328088039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1.9642232966162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619883040935672E-3"/>
                  <c:y val="-5.612066561760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курс'!$H$99:$H$102</c:f>
              <c:strCache>
                <c:ptCount val="4"/>
                <c:pt idx="0">
                  <c:v>Да</c:v>
                </c:pt>
                <c:pt idx="1">
                  <c:v>Нет</c:v>
                </c:pt>
                <c:pt idx="2">
                  <c:v>Затруднились ответить</c:v>
                </c:pt>
                <c:pt idx="3">
                  <c:v>Иная позиция</c:v>
                </c:pt>
              </c:strCache>
            </c:strRef>
          </c:cat>
          <c:val>
            <c:numRef>
              <c:f>'2 курс'!$J$99:$J$102</c:f>
              <c:numCache>
                <c:formatCode>General</c:formatCode>
                <c:ptCount val="4"/>
                <c:pt idx="0">
                  <c:v>68</c:v>
                </c:pt>
                <c:pt idx="1">
                  <c:v>16</c:v>
                </c:pt>
                <c:pt idx="2">
                  <c:v>16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4146944"/>
        <c:axId val="74148480"/>
        <c:axId val="0"/>
      </c:bar3DChart>
      <c:catAx>
        <c:axId val="7414694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74148480"/>
        <c:crosses val="autoZero"/>
        <c:auto val="1"/>
        <c:lblAlgn val="ctr"/>
        <c:lblOffset val="100"/>
        <c:noMultiLvlLbl val="0"/>
      </c:catAx>
      <c:valAx>
        <c:axId val="741484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414694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'2 курс'!$I$104</c:f>
              <c:strCache>
                <c:ptCount val="1"/>
                <c:pt idx="0">
                  <c:v>2 курс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4.3859649122807015E-3"/>
                  <c:y val="-2.80603328088039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239766081871343E-3"/>
                  <c:y val="-5.61206656176079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3099415204678359E-3"/>
                  <c:y val="2.80603328088039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курс'!$H$105:$H$107</c:f>
              <c:strCache>
                <c:ptCount val="3"/>
                <c:pt idx="0">
                  <c:v>Может быть альтернативой рутинному</c:v>
                </c:pt>
                <c:pt idx="1">
                  <c:v>Не может быть альтернативой рутинному</c:v>
                </c:pt>
                <c:pt idx="2">
                  <c:v>Затруднились ответить</c:v>
                </c:pt>
              </c:strCache>
            </c:strRef>
          </c:cat>
          <c:val>
            <c:numRef>
              <c:f>'2 курс'!$I$105:$I$107</c:f>
              <c:numCache>
                <c:formatCode>General</c:formatCode>
                <c:ptCount val="3"/>
                <c:pt idx="0">
                  <c:v>64</c:v>
                </c:pt>
                <c:pt idx="1">
                  <c:v>17</c:v>
                </c:pt>
                <c:pt idx="2">
                  <c:v>19</c:v>
                </c:pt>
              </c:numCache>
            </c:numRef>
          </c:val>
        </c:ser>
        <c:ser>
          <c:idx val="1"/>
          <c:order val="1"/>
          <c:tx>
            <c:strRef>
              <c:f>'2 курс'!$J$104</c:f>
              <c:strCache>
                <c:ptCount val="1"/>
                <c:pt idx="0">
                  <c:v>6 курс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4619883040935672E-2"/>
                  <c:y val="-2.2448266247043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8479532163742687E-3"/>
                  <c:y val="-8.4180998426411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695906432748537E-2"/>
                  <c:y val="-1.4030166404401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 курс'!$H$105:$H$107</c:f>
              <c:strCache>
                <c:ptCount val="3"/>
                <c:pt idx="0">
                  <c:v>Может быть альтернативой рутинному</c:v>
                </c:pt>
                <c:pt idx="1">
                  <c:v>Не может быть альтернативой рутинному</c:v>
                </c:pt>
                <c:pt idx="2">
                  <c:v>Затруднились ответить</c:v>
                </c:pt>
              </c:strCache>
            </c:strRef>
          </c:cat>
          <c:val>
            <c:numRef>
              <c:f>'2 курс'!$J$105:$J$107</c:f>
              <c:numCache>
                <c:formatCode>General</c:formatCode>
                <c:ptCount val="3"/>
                <c:pt idx="0">
                  <c:v>40</c:v>
                </c:pt>
                <c:pt idx="1">
                  <c:v>36</c:v>
                </c:pt>
                <c:pt idx="2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3798784"/>
        <c:axId val="73800320"/>
        <c:axId val="0"/>
      </c:bar3DChart>
      <c:catAx>
        <c:axId val="7379878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73800320"/>
        <c:crosses val="autoZero"/>
        <c:auto val="1"/>
        <c:lblAlgn val="ctr"/>
        <c:lblOffset val="100"/>
        <c:noMultiLvlLbl val="0"/>
      </c:catAx>
      <c:valAx>
        <c:axId val="738003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379878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75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27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01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12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4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889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63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66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06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80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3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22"/>
          <p:cNvSpPr>
            <a:spLocks noChangeArrowheads="1"/>
          </p:cNvSpPr>
          <p:nvPr/>
        </p:nvSpPr>
        <p:spPr bwMode="auto">
          <a:xfrm>
            <a:off x="611188" y="5734050"/>
            <a:ext cx="396081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13315" name="TextBox 6"/>
          <p:cNvSpPr txBox="1">
            <a:spLocks noChangeArrowheads="1"/>
          </p:cNvSpPr>
          <p:nvPr/>
        </p:nvSpPr>
        <p:spPr bwMode="auto">
          <a:xfrm>
            <a:off x="1000100" y="214290"/>
            <a:ext cx="74828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/>
              <a:t>ФГБОУ </a:t>
            </a:r>
            <a:r>
              <a:rPr lang="ru-RU" sz="2800" b="1" dirty="0"/>
              <a:t>ВПО </a:t>
            </a:r>
            <a:r>
              <a:rPr lang="ru-RU" sz="2800" b="1" dirty="0" err="1" smtClean="0"/>
              <a:t>КубГМУ</a:t>
            </a:r>
            <a:r>
              <a:rPr lang="ru-RU" sz="2800" b="1" dirty="0" smtClean="0"/>
              <a:t> Минздрава России</a:t>
            </a:r>
            <a:endParaRPr lang="ru-RU" sz="2800" dirty="0"/>
          </a:p>
        </p:txBody>
      </p:sp>
      <p:sp>
        <p:nvSpPr>
          <p:cNvPr id="13316" name="TextBox 7"/>
          <p:cNvSpPr txBox="1">
            <a:spLocks noChangeArrowheads="1"/>
          </p:cNvSpPr>
          <p:nvPr/>
        </p:nvSpPr>
        <p:spPr bwMode="auto">
          <a:xfrm>
            <a:off x="2601256" y="797013"/>
            <a:ext cx="41342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 dirty="0"/>
              <a:t>Кафедра судебной медицины</a:t>
            </a:r>
          </a:p>
        </p:txBody>
      </p:sp>
      <p:sp>
        <p:nvSpPr>
          <p:cNvPr id="13317" name="Заголовок 9"/>
          <p:cNvSpPr>
            <a:spLocks noGrp="1"/>
          </p:cNvSpPr>
          <p:nvPr>
            <p:ph type="ctrTitle"/>
          </p:nvPr>
        </p:nvSpPr>
        <p:spPr>
          <a:xfrm>
            <a:off x="1428750" y="1412875"/>
            <a:ext cx="6072188" cy="12239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УМИРАНИЕ И СМЕРТЬ: ОТНОШЕНИЕ СТУДЕНТОВ.</a:t>
            </a:r>
          </a:p>
        </p:txBody>
      </p:sp>
      <p:sp>
        <p:nvSpPr>
          <p:cNvPr id="13318" name="TextBox 10"/>
          <p:cNvSpPr txBox="1">
            <a:spLocks noChangeArrowheads="1"/>
          </p:cNvSpPr>
          <p:nvPr/>
        </p:nvSpPr>
        <p:spPr bwMode="auto">
          <a:xfrm>
            <a:off x="5500694" y="3714752"/>
            <a:ext cx="364330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Работу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подготовили студенты </a:t>
            </a:r>
            <a:endParaRPr lang="ru-RU" sz="20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педиатрического факультета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5 курса, 6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группы</a:t>
            </a:r>
          </a:p>
          <a:p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Ингуран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Е.В.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2 курса,11 группы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Рубцова Е.С.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Научный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руководитель </a:t>
            </a:r>
          </a:p>
          <a:p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Ануприенко С.А.</a:t>
            </a:r>
          </a:p>
        </p:txBody>
      </p:sp>
      <p:sp>
        <p:nvSpPr>
          <p:cNvPr id="13319" name="TextBox 7"/>
          <p:cNvSpPr txBox="1">
            <a:spLocks noChangeArrowheads="1"/>
          </p:cNvSpPr>
          <p:nvPr/>
        </p:nvSpPr>
        <p:spPr bwMode="auto">
          <a:xfrm>
            <a:off x="2143108" y="6273225"/>
            <a:ext cx="35169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                                      </a:t>
            </a:r>
            <a:r>
              <a:rPr lang="ru-RU" sz="1600" b="1" dirty="0" smtClean="0"/>
              <a:t>Краснодар,2017 </a:t>
            </a:r>
            <a:r>
              <a:rPr lang="ru-RU" sz="1600" dirty="0" smtClean="0"/>
              <a:t>г.</a:t>
            </a:r>
            <a:endParaRPr lang="ru-RU" sz="1600" dirty="0"/>
          </a:p>
        </p:txBody>
      </p:sp>
      <p:pic>
        <p:nvPicPr>
          <p:cNvPr id="8" name="Рисунок 7" descr="Смерть Офелии Джон Эверетт Милле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000372"/>
            <a:ext cx="4611702" cy="32397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 Эвтаназия и убийство – одно и то же?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611560" y="188640"/>
            <a:ext cx="792088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П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озиция студентов в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случае отказа от реанимации новорожденных детей с пороками развития, не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совместимыми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с дальнейшей жизнью, или обреченных на глубокую инвалидность?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190473"/>
              </p:ext>
            </p:extLst>
          </p:nvPr>
        </p:nvGraphicFramePr>
        <p:xfrm>
          <a:off x="0" y="1928801"/>
          <a:ext cx="8991600" cy="4929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409539458_0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3714750"/>
            <a:ext cx="4191000" cy="314325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Донорство Органов и тканей и их трансплантация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66800"/>
            <a:ext cx="8915400" cy="32766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Трансплантация (пересадка) органов и (или) тканей человека является средством спасения жизни и восстановления здоровья граждан и должна осуществляться на основе соблюдения законодательства Российской Федерации и прав человека в соответствии с гуманными принципами, провозглашенными международным сообществом, при этом интересы человека должны превалировать над интересами общества или науки.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Презумпция согласия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Посмертное Донорство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OO_H3GYB83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524000"/>
            <a:ext cx="6762750" cy="3810000"/>
          </a:xfrm>
        </p:spPr>
      </p:pic>
      <p:sp>
        <p:nvSpPr>
          <p:cNvPr id="5" name="TextBox 4"/>
          <p:cNvSpPr txBox="1"/>
          <p:nvPr/>
        </p:nvSpPr>
        <p:spPr>
          <a:xfrm>
            <a:off x="228600" y="5486400"/>
            <a:ext cx="845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Органы и ткани для трансплантации (пересадки) могут быть изъяты у трупа после констатации смерти в соответствии со статьей 66 ФЗ №323  от 21.11.2011 «Об основах охраны и здоровья граждан РФ»</a:t>
            </a:r>
            <a:endParaRPr lang="ru-RU" sz="2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РАЗДУМЬЯ о смерти и участи тела ПОСЛЕ СМЕРТИ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469530"/>
              </p:ext>
            </p:extLst>
          </p:nvPr>
        </p:nvGraphicFramePr>
        <p:xfrm>
          <a:off x="323528" y="1628800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ВОЗМОЖНОСТЬ ОТКАЗА ОТ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патологоанатомическоГО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вскрытиЯ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333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«Виртуальное вскрытие» с использованием компьютерной томография, МРТ, УЗИ и др.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42844" y="2071678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Васильковый запах смерти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91" y="-52317"/>
            <a:ext cx="9144000" cy="6858000"/>
          </a:xfrm>
        </p:spPr>
      </p:pic>
      <p:sp>
        <p:nvSpPr>
          <p:cNvPr id="4" name="Прямоугольник 3"/>
          <p:cNvSpPr/>
          <p:nvPr/>
        </p:nvSpPr>
        <p:spPr>
          <a:xfrm>
            <a:off x="380285" y="3645024"/>
            <a:ext cx="843926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СПАСИБО ЗА ВНИМАНИЕ!!!</a:t>
            </a:r>
            <a:endParaRPr lang="ru-RU" sz="6600" b="1" i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5">
                    <a:lumMod val="75000"/>
                  </a:schemeClr>
                </a:solidFill>
              </a:rPr>
              <a:t>Умирание и смерть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00600" y="1554162"/>
            <a:ext cx="4191000" cy="49228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Понятие "смерть" неразрывно связано с понятием "жизнь" и является ее логическим завершением. </a:t>
            </a:r>
          </a:p>
        </p:txBody>
      </p:sp>
      <p:pic>
        <p:nvPicPr>
          <p:cNvPr id="4" name="Рисунок 3" descr="Крестьянин и смерть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133600"/>
            <a:ext cx="4626906" cy="4244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Момент смерти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4214810" cy="3286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	Согласно законодательству, моментом смерти человека является момент смерти его мозга или его биологической смерти.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Рисунок 3" descr="Смерть Жерико Шеффер Ар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1196752"/>
            <a:ext cx="3643338" cy="2601954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38131579"/>
              </p:ext>
            </p:extLst>
          </p:nvPr>
        </p:nvGraphicFramePr>
        <p:xfrm>
          <a:off x="571472" y="3643314"/>
          <a:ext cx="8032976" cy="3214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686800" cy="20272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Профессия врача одна из немногих, которая очень тесно сопряжена  с вопросами умирания и смерти. </a:t>
            </a:r>
            <a:endParaRPr lang="ru-RU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Рисунок 3" descr="Борис Юдин-смерть в эпоху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86000"/>
            <a:ext cx="5867607" cy="42672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Наиболее актуальная проблема?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214346" y="1554162"/>
          <a:ext cx="9205946" cy="4946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СМЕРТЬ У ИСТОКА ЖИЗНИ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12954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Аборт</a:t>
            </a:r>
          </a:p>
          <a:p>
            <a:pPr algn="ctr">
              <a:buNone/>
            </a:pPr>
            <a:r>
              <a:rPr lang="ru-RU" sz="3400" dirty="0" smtClean="0">
                <a:solidFill>
                  <a:schemeClr val="tx2">
                    <a:lumMod val="75000"/>
                  </a:schemeClr>
                </a:solidFill>
              </a:rPr>
              <a:t>В России ежегодно делается  более миллиона абортов.</a:t>
            </a:r>
            <a:endParaRPr lang="ru-RU" sz="3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 descr="Cnz-YreWgAAm-Tv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981200"/>
            <a:ext cx="3352800" cy="4676885"/>
          </a:xfrm>
          <a:prstGeom prst="rect">
            <a:avLst/>
          </a:prstGeom>
        </p:spPr>
      </p:pic>
      <p:pic>
        <p:nvPicPr>
          <p:cNvPr id="5" name="Рисунок 4" descr="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2667000"/>
            <a:ext cx="5010150" cy="2505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Эвтаназия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Содержимое 3" descr="1466220312_194717503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09800"/>
            <a:ext cx="5119688" cy="3276600"/>
          </a:xfrm>
        </p:spPr>
      </p:pic>
      <p:sp>
        <p:nvSpPr>
          <p:cNvPr id="5" name="TextBox 4"/>
          <p:cNvSpPr txBox="1"/>
          <p:nvPr/>
        </p:nvSpPr>
        <p:spPr>
          <a:xfrm>
            <a:off x="5410200" y="1828800"/>
            <a:ext cx="3505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Эвтаназия</a:t>
            </a:r>
            <a:r>
              <a:rPr lang="ru-RU" sz="2400" dirty="0" smtClean="0"/>
              <a:t>-ускорение по просьбе пациента его смерти какими-либо действиями (бездействием) или средствами , в том числе прекращение искусственных мероприятий по поддержанию жизни пациента.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Позиция студентов по проблеме эвтаназии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9732815"/>
              </p:ext>
            </p:extLst>
          </p:nvPr>
        </p:nvGraphicFramePr>
        <p:xfrm>
          <a:off x="0" y="1142984"/>
          <a:ext cx="9144000" cy="5715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evtanaziya-za-i-protiv-e14490545698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2971800"/>
            <a:ext cx="3810000" cy="35052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Совместимы ли эвтаназия и врачевание?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9200"/>
            <a:ext cx="5791200" cy="44196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Эвтаназия – определенно, многогранная проблема, которую невозможно рассматривать с одной точки зрения. Именно поэтому ее легализация до сих пор вызывает резонанс, провоцирую массу обсуждений, осуждений и критики.</a:t>
            </a:r>
          </a:p>
          <a:p>
            <a:pPr algn="ctr"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</TotalTime>
  <Words>357</Words>
  <Application>Microsoft Office PowerPoint</Application>
  <PresentationFormat>Экран (4:3)</PresentationFormat>
  <Paragraphs>75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УМИРАНИЕ И СМЕРТЬ: ОТНОШЕНИЕ СТУДЕНТОВ.</vt:lpstr>
      <vt:lpstr>Умирание и смерть</vt:lpstr>
      <vt:lpstr>Момент смерти</vt:lpstr>
      <vt:lpstr>Презентация PowerPoint</vt:lpstr>
      <vt:lpstr>Наиболее актуальная проблема?</vt:lpstr>
      <vt:lpstr>СМЕРТЬ У ИСТОКА ЖИЗНИ</vt:lpstr>
      <vt:lpstr>Эвтаназия</vt:lpstr>
      <vt:lpstr>Позиция студентов по проблеме эвтаназии</vt:lpstr>
      <vt:lpstr>Совместимы ли эвтаназия и врачевание?</vt:lpstr>
      <vt:lpstr> Эвтаназия и убийство – одно и то же? </vt:lpstr>
      <vt:lpstr>Презентация PowerPoint</vt:lpstr>
      <vt:lpstr>Донорство Органов и тканей и их трансплантация </vt:lpstr>
      <vt:lpstr>Презумпция согласия</vt:lpstr>
      <vt:lpstr>Посмертное Донорство</vt:lpstr>
      <vt:lpstr>РАЗДУМЬЯ о смерти и участи тела ПОСЛЕ СМЕРТИ</vt:lpstr>
      <vt:lpstr>ВОЗМОЖНОСТЬ ОТКАЗА ОТ патологоанатомическоГО вскрытиЯ</vt:lpstr>
      <vt:lpstr>«Виртуальное вскрытие» с использованием компьютерной томография, МРТ, УЗИ и др.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User</cp:lastModifiedBy>
  <cp:revision>15</cp:revision>
  <dcterms:created xsi:type="dcterms:W3CDTF">2017-03-22T18:50:01Z</dcterms:created>
  <dcterms:modified xsi:type="dcterms:W3CDTF">2017-05-11T05:41:06Z</dcterms:modified>
</cp:coreProperties>
</file>