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7" r:id="rId3"/>
  </p:sldMasterIdLst>
  <p:notesMasterIdLst>
    <p:notesMasterId r:id="rId27"/>
  </p:notesMasterIdLst>
  <p:sldIdLst>
    <p:sldId id="282" r:id="rId4"/>
    <p:sldId id="256" r:id="rId5"/>
    <p:sldId id="407" r:id="rId6"/>
    <p:sldId id="452" r:id="rId7"/>
    <p:sldId id="409" r:id="rId8"/>
    <p:sldId id="408" r:id="rId9"/>
    <p:sldId id="455" r:id="rId10"/>
    <p:sldId id="413" r:id="rId11"/>
    <p:sldId id="453" r:id="rId12"/>
    <p:sldId id="441" r:id="rId13"/>
    <p:sldId id="442" r:id="rId14"/>
    <p:sldId id="443" r:id="rId15"/>
    <p:sldId id="444" r:id="rId16"/>
    <p:sldId id="431" r:id="rId17"/>
    <p:sldId id="454" r:id="rId18"/>
    <p:sldId id="434" r:id="rId19"/>
    <p:sldId id="437" r:id="rId20"/>
    <p:sldId id="435" r:id="rId21"/>
    <p:sldId id="446" r:id="rId22"/>
    <p:sldId id="447" r:id="rId23"/>
    <p:sldId id="451" r:id="rId24"/>
    <p:sldId id="428" r:id="rId25"/>
    <p:sldId id="3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3E2"/>
    <a:srgbClr val="D82899"/>
    <a:srgbClr val="CC3300"/>
    <a:srgbClr val="E21EC6"/>
    <a:srgbClr val="134D25"/>
    <a:srgbClr val="CC0000"/>
    <a:srgbClr val="FF6600"/>
    <a:srgbClr val="E9B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0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59;&#1048;&#1056;&#1057;%202017\&#1044;&#1077;&#1090;&#1089;&#1082;&#1080;&#1081;%20&#1090;&#1088;&#1072;&#1074;&#1084;&#1072;&#1090;&#1080;&#1079;&#1084;____________\&#1044;&#1077;&#1090;&#1089;&#1082;&#1080;&#1081;%20&#1090;&#1088;&#1072;&#1074;&#1084;&#1072;&#1090;&#1080;&#1079;&#1084;%20&#1090;&#1086;&#1083;&#1100;&#1082;&#1086;%20&#1090;&#1072;&#1073;&#1083;&#1080;&#109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74;&#1090;&#1086;&#1090;&#1088;&#1072;&#1074;&#1084;&#1072;%20&#1076;&#1077;&#1090;&#1080;%202015\&#1040;&#1074;&#1090;&#1086;&#1090;&#1088;&#1072;&#1074;&#1084;&#1072;%20&#1076;&#1077;&#1090;&#1080;%202015%20&#1080;&#1090;&#1086;&#1075;&#1086;&#1074;&#1072;&#1103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9;&#1048;&#1056;&#1057;%202017\&#1044;&#1072;&#1096;&#1072;%20%20&#1080;%20&#1051;&#1077;&#1088;&#1072;\&#1044;&#1077;&#1090;&#1080;%20&#1090;&#1088;&#1072;&#1074;&#1084;&#1072;%202007-11-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9;&#1048;&#1056;&#1057;%202017\&#1044;&#1072;&#1096;&#1072;%20%20&#1080;%20&#1051;&#1077;&#1088;&#1072;\&#1044;&#1077;&#1090;&#1080;%20&#1090;&#1088;&#1072;&#1074;&#1084;&#1072;%202007-11-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6;&#1095;&#1080;%2027.04.2017\&#1075;&#1088;&#1072;&#1092;&#1080;&#1082;&#1080;%20&#1044;&#1058;&#1055;%2004-07-10-13-15%20%20(&#1040;&#1074;&#1090;&#1086;&#1089;&#1086;&#1093;&#1088;&#1072;&#1085;&#1077;&#1085;&#1085;&#1099;&#1081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74;&#1090;&#1086;&#1090;&#1088;&#1072;&#1074;&#1084;&#1072;%20&#1076;&#1077;&#1090;&#1080;%202015\&#1040;&#1074;&#1090;&#1086;&#1090;&#1088;&#1072;&#1074;&#1084;&#1072;%20&#1076;&#1077;&#1090;&#1080;%202015%20&#1080;&#1090;&#1086;&#1075;&#1086;&#1074;&#1072;&#1103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74;&#1090;&#1086;&#1090;&#1088;&#1072;&#1074;&#1084;&#1072;%20&#1076;&#1077;&#1090;&#1080;%202015\&#1040;&#1074;&#1090;&#1086;&#1090;&#1088;&#1072;&#1074;&#1084;&#1072;%20&#1076;&#1077;&#1090;&#1080;%202015%20&#1080;&#1090;&#1086;&#1075;&#1086;&#1074;&#1072;&#1103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74;&#1090;&#1086;&#1090;&#1088;&#1072;&#1074;&#1084;&#1072;%20&#1076;&#1077;&#1090;&#1080;%202015\&#1040;&#1074;&#1090;&#1086;&#1090;&#1088;&#1072;&#1074;&#1084;&#1072;%20&#1076;&#1077;&#1090;&#1080;%202015%20&#1080;&#1090;&#1086;&#1075;&#1086;&#1074;&#1072;&#1103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</a:t>
            </a:r>
            <a:endParaRPr lang="ru-RU" dirty="0"/>
          </a:p>
        </c:rich>
      </c:tx>
      <c:layout>
        <c:manualLayout>
          <c:xMode val="edge"/>
          <c:yMode val="edge"/>
          <c:x val="0.80931254551963361"/>
          <c:y val="0.90460378954309739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Лист1!$I$25</c:f>
              <c:strCache>
                <c:ptCount val="1"/>
                <c:pt idx="0">
                  <c:v>дети до 18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018761200446334E-3"/>
                  <c:y val="-2.844666004852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5522140052071E-2"/>
                  <c:y val="-2.275732803882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991266203396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672920400148774E-3"/>
                  <c:y val="-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018761200446334E-3"/>
                  <c:y val="-1.991266203396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2007</c:v>
              </c:pt>
            </c:numLit>
          </c:cat>
          <c:val>
            <c:numRef>
              <c:f>Лист1!$I$26:$I$30</c:f>
              <c:numCache>
                <c:formatCode>General</c:formatCode>
                <c:ptCount val="5"/>
                <c:pt idx="0">
                  <c:v>271</c:v>
                </c:pt>
                <c:pt idx="1">
                  <c:v>347</c:v>
                </c:pt>
                <c:pt idx="2">
                  <c:v>373</c:v>
                </c:pt>
                <c:pt idx="3">
                  <c:v>394</c:v>
                </c:pt>
                <c:pt idx="4">
                  <c:v>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971392"/>
        <c:axId val="30972928"/>
        <c:axId val="0"/>
      </c:bar3DChart>
      <c:catAx>
        <c:axId val="30971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0972928"/>
        <c:crosses val="autoZero"/>
        <c:auto val="1"/>
        <c:lblAlgn val="ctr"/>
        <c:lblOffset val="100"/>
        <c:noMultiLvlLbl val="0"/>
      </c:catAx>
      <c:valAx>
        <c:axId val="3097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0971392"/>
        <c:crosses val="autoZero"/>
        <c:crossBetween val="between"/>
      </c:valAx>
    </c:plotArea>
    <c:plotVisOnly val="0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55393845128319E-2"/>
          <c:y val="0.1173769907918728"/>
          <c:w val="0.53352879772617856"/>
          <c:h val="0.75321712620166392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2272510261622582"/>
                  <c:y val="7.4181226961515051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4267413730806685E-3"/>
                  <c:y val="-0.195941537175803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5416747988962191E-2"/>
                  <c:y val="-7.69466742501247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0311584498619276E-2"/>
                  <c:y val="2.66129219473126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4004525022745215E-2"/>
                  <c:y val="0.12410457710337326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338244824649113E-2"/>
                  <c:y val="0.11533261010214553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Лист1!$P$31:$P$37</c:f>
              <c:strCache>
                <c:ptCount val="7"/>
                <c:pt idx="0">
                  <c:v>Без вреда</c:v>
                </c:pt>
                <c:pt idx="1">
                  <c:v>Легкий вред</c:v>
                </c:pt>
                <c:pt idx="2">
                  <c:v>Средней тяжести вред</c:v>
                </c:pt>
                <c:pt idx="3">
                  <c:v>Тяжкий вред</c:v>
                </c:pt>
                <c:pt idx="4">
                  <c:v>Повреждений не обнаружено</c:v>
                </c:pt>
                <c:pt idx="5">
                  <c:v>Вопрос не решен</c:v>
                </c:pt>
                <c:pt idx="6">
                  <c:v>Оценке не подлежит</c:v>
                </c:pt>
              </c:strCache>
            </c:strRef>
          </c:cat>
          <c:val>
            <c:numRef>
              <c:f>Лист1!$Q$31:$Q$37</c:f>
              <c:numCache>
                <c:formatCode>0</c:formatCode>
                <c:ptCount val="7"/>
                <c:pt idx="0">
                  <c:v>35.096153846153847</c:v>
                </c:pt>
                <c:pt idx="1">
                  <c:v>27.884615384615387</c:v>
                </c:pt>
                <c:pt idx="2">
                  <c:v>8.6538461538461533</c:v>
                </c:pt>
                <c:pt idx="3">
                  <c:v>12.980769230769232</c:v>
                </c:pt>
                <c:pt idx="4">
                  <c:v>8.6538461538461533</c:v>
                </c:pt>
                <c:pt idx="5">
                  <c:v>5.2884615384615383</c:v>
                </c:pt>
                <c:pt idx="6">
                  <c:v>1.4423076923076923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542592865057041"/>
          <c:y val="0.33799499060635052"/>
          <c:w val="0.41504059608992394"/>
          <c:h val="0.4032576396984082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'C:\Users\User\Desktop\УИРС 2017\Даша  и Лера\[Детский травматизм 2007-11-15.xlsx]ТАБЛИЦЫ'!$AS$12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'C:\Users\User\Desktop\УИРС 2017\Даша  и Лера\[Детский травматизм 2007-11-15.xlsx]ТАБЛИЦЫ'!$AT$11:$AX$11</c:f>
              <c:strCache>
                <c:ptCount val="5"/>
                <c:pt idx="0">
                  <c:v>0-3 ГОДА</c:v>
                </c:pt>
                <c:pt idx="1">
                  <c:v>4-7 ЛЕТ</c:v>
                </c:pt>
                <c:pt idx="2">
                  <c:v>8-11 ЛЕТ</c:v>
                </c:pt>
                <c:pt idx="3">
                  <c:v>12-14 ЛЕТ</c:v>
                </c:pt>
                <c:pt idx="4">
                  <c:v>15-18 ЛЕТ</c:v>
                </c:pt>
              </c:strCache>
            </c:strRef>
          </c:cat>
          <c:val>
            <c:numRef>
              <c:f>'C:\Users\User\Desktop\УИРС 2017\Даша  и Лера\[Детский травматизм 2007-11-15.xlsx]ТАБЛИЦЫ'!$AT$12:$AX$12</c:f>
              <c:numCache>
                <c:formatCode>General</c:formatCode>
                <c:ptCount val="5"/>
                <c:pt idx="0">
                  <c:v>25</c:v>
                </c:pt>
                <c:pt idx="1">
                  <c:v>34</c:v>
                </c:pt>
                <c:pt idx="2">
                  <c:v>105</c:v>
                </c:pt>
                <c:pt idx="3">
                  <c:v>154</c:v>
                </c:pt>
                <c:pt idx="4">
                  <c:v>323</c:v>
                </c:pt>
              </c:numCache>
            </c:numRef>
          </c:val>
        </c:ser>
        <c:ser>
          <c:idx val="1"/>
          <c:order val="1"/>
          <c:tx>
            <c:strRef>
              <c:f>'C:\Users\User\Desktop\УИРС 2017\Даша  и Лера\[Детский травматизм 2007-11-15.xlsx]ТАБЛИЦЫ'!$AS$13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'C:\Users\User\Desktop\УИРС 2017\Даша  и Лера\[Детский травматизм 2007-11-15.xlsx]ТАБЛИЦЫ'!$AT$11:$AX$11</c:f>
              <c:strCache>
                <c:ptCount val="5"/>
                <c:pt idx="0">
                  <c:v>0-3 ГОДА</c:v>
                </c:pt>
                <c:pt idx="1">
                  <c:v>4-7 ЛЕТ</c:v>
                </c:pt>
                <c:pt idx="2">
                  <c:v>8-11 ЛЕТ</c:v>
                </c:pt>
                <c:pt idx="3">
                  <c:v>12-14 ЛЕТ</c:v>
                </c:pt>
                <c:pt idx="4">
                  <c:v>15-18 ЛЕТ</c:v>
                </c:pt>
              </c:strCache>
            </c:strRef>
          </c:cat>
          <c:val>
            <c:numRef>
              <c:f>'C:\Users\User\Desktop\УИРС 2017\Даша  и Лера\[Детский травматизм 2007-11-15.xlsx]ТАБЛИЦЫ'!$AT$13:$AX$13</c:f>
              <c:numCache>
                <c:formatCode>General</c:formatCode>
                <c:ptCount val="5"/>
                <c:pt idx="0">
                  <c:v>34</c:v>
                </c:pt>
                <c:pt idx="1">
                  <c:v>55</c:v>
                </c:pt>
                <c:pt idx="2">
                  <c:v>117</c:v>
                </c:pt>
                <c:pt idx="3">
                  <c:v>131</c:v>
                </c:pt>
                <c:pt idx="4">
                  <c:v>197</c:v>
                </c:pt>
              </c:numCache>
            </c:numRef>
          </c:val>
        </c:ser>
        <c:ser>
          <c:idx val="2"/>
          <c:order val="2"/>
          <c:tx>
            <c:strRef>
              <c:f>'C:\Users\User\Desktop\УИРС 2017\Даша  и Лера\[Детский травматизм 2007-11-15.xlsx]ТАБЛИЦЫ'!$AS$14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'C:\Users\User\Desktop\УИРС 2017\Даша  и Лера\[Детский травматизм 2007-11-15.xlsx]ТАБЛИЦЫ'!$AT$11:$AX$11</c:f>
              <c:strCache>
                <c:ptCount val="5"/>
                <c:pt idx="0">
                  <c:v>0-3 ГОДА</c:v>
                </c:pt>
                <c:pt idx="1">
                  <c:v>4-7 ЛЕТ</c:v>
                </c:pt>
                <c:pt idx="2">
                  <c:v>8-11 ЛЕТ</c:v>
                </c:pt>
                <c:pt idx="3">
                  <c:v>12-14 ЛЕТ</c:v>
                </c:pt>
                <c:pt idx="4">
                  <c:v>15-18 ЛЕТ</c:v>
                </c:pt>
              </c:strCache>
            </c:strRef>
          </c:cat>
          <c:val>
            <c:numRef>
              <c:f>'C:\Users\User\Desktop\УИРС 2017\Даша  и Лера\[Детский травматизм 2007-11-15.xlsx]ТАБЛИЦЫ'!$AT$14:$AX$14</c:f>
              <c:numCache>
                <c:formatCode>General</c:formatCode>
                <c:ptCount val="5"/>
                <c:pt idx="0">
                  <c:v>35</c:v>
                </c:pt>
                <c:pt idx="1">
                  <c:v>86</c:v>
                </c:pt>
                <c:pt idx="2">
                  <c:v>161</c:v>
                </c:pt>
                <c:pt idx="3">
                  <c:v>137</c:v>
                </c:pt>
                <c:pt idx="4">
                  <c:v>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47168"/>
        <c:axId val="30257152"/>
      </c:barChart>
      <c:catAx>
        <c:axId val="3024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0257152"/>
        <c:crosses val="autoZero"/>
        <c:auto val="1"/>
        <c:lblAlgn val="ctr"/>
        <c:lblOffset val="100"/>
        <c:noMultiLvlLbl val="0"/>
      </c:catAx>
      <c:valAx>
        <c:axId val="3025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0247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'C:\Users\User\Desktop\УИРС 2017\Даша  и Лера\[Детский травматизм 2007-11-15.xlsx]ТАБЛИЦЫ'!$M$8</c:f>
              <c:strCache>
                <c:ptCount val="1"/>
                <c:pt idx="0">
                  <c:v>тупая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'C:\Users\User\Desktop\УИРС 2017\Даша  и Лера\[Детский травматизм 2007-11-15.xlsx]ТАБЛИЦЫ'!$N$7:$P$7</c:f>
              <c:numCache>
                <c:formatCode>General</c:formatCode>
                <c:ptCount val="3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'C:\Users\User\Desktop\УИРС 2017\Даша  и Лера\[Детский травматизм 2007-11-15.xlsx]ТАБЛИЦЫ'!$N$8:$P$8</c:f>
              <c:numCache>
                <c:formatCode>General</c:formatCode>
                <c:ptCount val="3"/>
                <c:pt idx="0">
                  <c:v>418</c:v>
                </c:pt>
                <c:pt idx="1">
                  <c:v>331</c:v>
                </c:pt>
                <c:pt idx="2">
                  <c:v>278</c:v>
                </c:pt>
              </c:numCache>
            </c:numRef>
          </c:val>
        </c:ser>
        <c:ser>
          <c:idx val="1"/>
          <c:order val="1"/>
          <c:tx>
            <c:strRef>
              <c:f>'C:\Users\User\Desktop\УИРС 2017\Даша  и Лера\[Детский травматизм 2007-11-15.xlsx]ТАБЛИЦЫ'!$M$9</c:f>
              <c:strCache>
                <c:ptCount val="1"/>
                <c:pt idx="0">
                  <c:v>автотравма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'C:\Users\User\Desktop\УИРС 2017\Даша  и Лера\[Детский травматизм 2007-11-15.xlsx]ТАБЛИЦЫ'!$N$7:$P$7</c:f>
              <c:numCache>
                <c:formatCode>General</c:formatCode>
                <c:ptCount val="3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'C:\Users\User\Desktop\УИРС 2017\Даша  и Лера\[Детский травматизм 2007-11-15.xlsx]ТАБЛИЦЫ'!$N$9:$P$9</c:f>
              <c:numCache>
                <c:formatCode>General</c:formatCode>
                <c:ptCount val="3"/>
                <c:pt idx="0">
                  <c:v>103</c:v>
                </c:pt>
                <c:pt idx="1">
                  <c:v>152</c:v>
                </c:pt>
                <c:pt idx="2">
                  <c:v>209</c:v>
                </c:pt>
              </c:numCache>
            </c:numRef>
          </c:val>
        </c:ser>
        <c:ser>
          <c:idx val="2"/>
          <c:order val="2"/>
          <c:tx>
            <c:strRef>
              <c:f>'C:\Users\User\Desktop\УИРС 2017\Даша  и Лера\[Детский травматизм 2007-11-15.xlsx]ТАБЛИЦЫ'!$M$10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cat>
            <c:numRef>
              <c:f>'C:\Users\User\Desktop\УИРС 2017\Даша  и Лера\[Детский травматизм 2007-11-15.xlsx]ТАБЛИЦЫ'!$N$7:$P$7</c:f>
              <c:numCache>
                <c:formatCode>General</c:formatCode>
                <c:ptCount val="3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'C:\Users\User\Desktop\УИРС 2017\Даша  и Лера\[Детский травматизм 2007-11-15.xlsx]ТАБЛИЦЫ'!$N$10:$P$10</c:f>
              <c:numCache>
                <c:formatCode>General</c:formatCode>
                <c:ptCount val="3"/>
                <c:pt idx="0">
                  <c:v>27</c:v>
                </c:pt>
                <c:pt idx="1">
                  <c:v>14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46592"/>
        <c:axId val="31252480"/>
        <c:axId val="0"/>
      </c:bar3DChart>
      <c:catAx>
        <c:axId val="312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1252480"/>
        <c:crosses val="autoZero"/>
        <c:auto val="1"/>
        <c:lblAlgn val="ctr"/>
        <c:lblOffset val="100"/>
        <c:noMultiLvlLbl val="0"/>
      </c:catAx>
      <c:valAx>
        <c:axId val="3125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1246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дети!$A$2</c:f>
              <c:strCache>
                <c:ptCount val="1"/>
                <c:pt idx="0">
                  <c:v>до 16 лет,чел</c:v>
                </c:pt>
              </c:strCache>
            </c:strRef>
          </c:tx>
          <c:invertIfNegative val="0"/>
          <c:cat>
            <c:numRef>
              <c:f>дети!$B$1:$F$1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  <c:pt idx="3">
                  <c:v>2013</c:v>
                </c:pt>
                <c:pt idx="4">
                  <c:v>2016</c:v>
                </c:pt>
              </c:numCache>
            </c:numRef>
          </c:cat>
          <c:val>
            <c:numRef>
              <c:f>дети!$B$2:$F$2</c:f>
              <c:numCache>
                <c:formatCode>General</c:formatCode>
                <c:ptCount val="5"/>
                <c:pt idx="0">
                  <c:v>95</c:v>
                </c:pt>
                <c:pt idx="1">
                  <c:v>68</c:v>
                </c:pt>
                <c:pt idx="2">
                  <c:v>70</c:v>
                </c:pt>
                <c:pt idx="3">
                  <c:v>102</c:v>
                </c:pt>
                <c:pt idx="4">
                  <c:v>173</c:v>
                </c:pt>
              </c:numCache>
            </c:numRef>
          </c:val>
        </c:ser>
        <c:ser>
          <c:idx val="1"/>
          <c:order val="1"/>
          <c:tx>
            <c:strRef>
              <c:f>дети!$A$3</c:f>
              <c:strCache>
                <c:ptCount val="1"/>
                <c:pt idx="0">
                  <c:v>17-18 лет,чел</c:v>
                </c:pt>
              </c:strCache>
            </c:strRef>
          </c:tx>
          <c:invertIfNegative val="0"/>
          <c:cat>
            <c:numRef>
              <c:f>дети!$B$1:$F$1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  <c:pt idx="3">
                  <c:v>2013</c:v>
                </c:pt>
                <c:pt idx="4">
                  <c:v>2016</c:v>
                </c:pt>
              </c:numCache>
            </c:numRef>
          </c:cat>
          <c:val>
            <c:numRef>
              <c:f>дети!$B$3:$F$3</c:f>
              <c:numCache>
                <c:formatCode>General</c:formatCode>
                <c:ptCount val="5"/>
                <c:pt idx="0">
                  <c:v>27</c:v>
                </c:pt>
                <c:pt idx="1">
                  <c:v>37</c:v>
                </c:pt>
                <c:pt idx="2">
                  <c:v>27</c:v>
                </c:pt>
                <c:pt idx="3">
                  <c:v>49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1802880"/>
        <c:axId val="31804416"/>
        <c:axId val="0"/>
      </c:bar3DChart>
      <c:catAx>
        <c:axId val="318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804416"/>
        <c:crosses val="autoZero"/>
        <c:auto val="1"/>
        <c:lblAlgn val="ctr"/>
        <c:lblOffset val="100"/>
        <c:noMultiLvlLbl val="0"/>
      </c:catAx>
      <c:valAx>
        <c:axId val="31804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8028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дети!$A$24</c:f>
              <c:strCache>
                <c:ptCount val="1"/>
                <c:pt idx="0">
                  <c:v>до 18 лет,чел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дети!$B$22:$M$22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дети!$B$24:$M$24</c:f>
              <c:numCache>
                <c:formatCode>General</c:formatCode>
                <c:ptCount val="12"/>
                <c:pt idx="0">
                  <c:v>43</c:v>
                </c:pt>
                <c:pt idx="1">
                  <c:v>42</c:v>
                </c:pt>
                <c:pt idx="2">
                  <c:v>38</c:v>
                </c:pt>
                <c:pt idx="3">
                  <c:v>49</c:v>
                </c:pt>
                <c:pt idx="4">
                  <c:v>72</c:v>
                </c:pt>
                <c:pt idx="5">
                  <c:v>78</c:v>
                </c:pt>
                <c:pt idx="6">
                  <c:v>109</c:v>
                </c:pt>
                <c:pt idx="7">
                  <c:v>129</c:v>
                </c:pt>
                <c:pt idx="8">
                  <c:v>64</c:v>
                </c:pt>
                <c:pt idx="9">
                  <c:v>72</c:v>
                </c:pt>
                <c:pt idx="10">
                  <c:v>59</c:v>
                </c:pt>
                <c:pt idx="1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47936"/>
        <c:axId val="31849472"/>
      </c:barChart>
      <c:catAx>
        <c:axId val="31847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1849472"/>
        <c:crosses val="autoZero"/>
        <c:auto val="1"/>
        <c:lblAlgn val="ctr"/>
        <c:lblOffset val="100"/>
        <c:noMultiLvlLbl val="0"/>
      </c:catAx>
      <c:valAx>
        <c:axId val="3184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184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Лист1!$E$69:$E$75</c:f>
              <c:strCache>
                <c:ptCount val="7"/>
                <c:pt idx="0">
                  <c:v>пн</c:v>
                </c:pt>
                <c:pt idx="1">
                  <c:v>вт</c:v>
                </c:pt>
                <c:pt idx="2">
                  <c:v>ср</c:v>
                </c:pt>
                <c:pt idx="3">
                  <c:v>чт</c:v>
                </c:pt>
                <c:pt idx="4">
                  <c:v>пт</c:v>
                </c:pt>
                <c:pt idx="5">
                  <c:v>сб</c:v>
                </c:pt>
                <c:pt idx="6">
                  <c:v>вс</c:v>
                </c:pt>
              </c:strCache>
            </c:strRef>
          </c:cat>
          <c:val>
            <c:numRef>
              <c:f>Лист1!$F$69:$F$75</c:f>
              <c:numCache>
                <c:formatCode>General</c:formatCode>
                <c:ptCount val="7"/>
                <c:pt idx="0">
                  <c:v>23</c:v>
                </c:pt>
                <c:pt idx="1">
                  <c:v>29</c:v>
                </c:pt>
                <c:pt idx="2">
                  <c:v>34</c:v>
                </c:pt>
                <c:pt idx="3">
                  <c:v>30</c:v>
                </c:pt>
                <c:pt idx="4">
                  <c:v>32</c:v>
                </c:pt>
                <c:pt idx="5">
                  <c:v>28</c:v>
                </c:pt>
                <c:pt idx="6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70816"/>
        <c:axId val="31972352"/>
        <c:axId val="0"/>
      </c:bar3DChart>
      <c:catAx>
        <c:axId val="31970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1972352"/>
        <c:crosses val="autoZero"/>
        <c:auto val="1"/>
        <c:lblAlgn val="ctr"/>
        <c:lblOffset val="100"/>
        <c:noMultiLvlLbl val="0"/>
      </c:catAx>
      <c:valAx>
        <c:axId val="3197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1970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C0000"/>
              </a:solidFill>
            </c:spPr>
          </c:dPt>
          <c:cat>
            <c:strRef>
              <c:f>Лист1!$M$85:$M$102</c:f>
              <c:strCache>
                <c:ptCount val="18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  <c:pt idx="13">
                  <c:v>20-21</c:v>
                </c:pt>
                <c:pt idx="14">
                  <c:v>21-22</c:v>
                </c:pt>
                <c:pt idx="15">
                  <c:v>22-23</c:v>
                </c:pt>
                <c:pt idx="16">
                  <c:v>23-00</c:v>
                </c:pt>
                <c:pt idx="17">
                  <c:v>00-01</c:v>
                </c:pt>
              </c:strCache>
            </c:strRef>
          </c:cat>
          <c:val>
            <c:numRef>
              <c:f>Лист1!$N$85:$N$102</c:f>
              <c:numCache>
                <c:formatCode>General</c:formatCode>
                <c:ptCount val="18"/>
                <c:pt idx="0">
                  <c:v>13</c:v>
                </c:pt>
                <c:pt idx="1">
                  <c:v>24</c:v>
                </c:pt>
                <c:pt idx="2">
                  <c:v>18</c:v>
                </c:pt>
                <c:pt idx="3">
                  <c:v>8</c:v>
                </c:pt>
                <c:pt idx="4">
                  <c:v>13</c:v>
                </c:pt>
                <c:pt idx="5">
                  <c:v>22</c:v>
                </c:pt>
                <c:pt idx="6">
                  <c:v>29</c:v>
                </c:pt>
                <c:pt idx="7">
                  <c:v>30</c:v>
                </c:pt>
                <c:pt idx="8">
                  <c:v>25</c:v>
                </c:pt>
                <c:pt idx="9">
                  <c:v>29</c:v>
                </c:pt>
                <c:pt idx="10">
                  <c:v>35</c:v>
                </c:pt>
                <c:pt idx="11">
                  <c:v>32</c:v>
                </c:pt>
                <c:pt idx="12">
                  <c:v>30</c:v>
                </c:pt>
                <c:pt idx="13">
                  <c:v>27</c:v>
                </c:pt>
                <c:pt idx="14">
                  <c:v>14</c:v>
                </c:pt>
                <c:pt idx="15">
                  <c:v>12</c:v>
                </c:pt>
                <c:pt idx="16">
                  <c:v>15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80704"/>
        <c:axId val="31882240"/>
      </c:barChart>
      <c:catAx>
        <c:axId val="31880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1882240"/>
        <c:crosses val="autoZero"/>
        <c:auto val="1"/>
        <c:lblAlgn val="ctr"/>
        <c:lblOffset val="100"/>
        <c:noMultiLvlLbl val="0"/>
      </c:catAx>
      <c:valAx>
        <c:axId val="3188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188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Лист1!$H$65:$H$71</c:f>
              <c:strCache>
                <c:ptCount val="7"/>
                <c:pt idx="0">
                  <c:v>ГОЛОВА</c:v>
                </c:pt>
                <c:pt idx="1">
                  <c:v>НИЖНЯЯ КОНЕЧНОСТЬ</c:v>
                </c:pt>
                <c:pt idx="2">
                  <c:v>ВЕРХНЯЯ КОНЕЧНОСТЬ</c:v>
                </c:pt>
                <c:pt idx="3">
                  <c:v>ТАЗ</c:v>
                </c:pt>
                <c:pt idx="4">
                  <c:v>ГРУДНАЯ КЛЕТКА</c:v>
                </c:pt>
                <c:pt idx="5">
                  <c:v>ШЕЯ</c:v>
                </c:pt>
                <c:pt idx="6">
                  <c:v>ЖИВОТ, ПОЯСНИЦА</c:v>
                </c:pt>
              </c:strCache>
            </c:strRef>
          </c:cat>
          <c:val>
            <c:numRef>
              <c:f>Лист1!$I$65:$I$71</c:f>
              <c:numCache>
                <c:formatCode>General</c:formatCode>
                <c:ptCount val="7"/>
                <c:pt idx="0">
                  <c:v>37.200000000000003</c:v>
                </c:pt>
                <c:pt idx="1">
                  <c:v>31</c:v>
                </c:pt>
                <c:pt idx="2">
                  <c:v>15</c:v>
                </c:pt>
                <c:pt idx="3">
                  <c:v>6.2</c:v>
                </c:pt>
                <c:pt idx="4">
                  <c:v>5.3</c:v>
                </c:pt>
                <c:pt idx="5">
                  <c:v>2.7</c:v>
                </c:pt>
                <c:pt idx="6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07840"/>
        <c:axId val="31909376"/>
        <c:axId val="0"/>
      </c:bar3DChart>
      <c:catAx>
        <c:axId val="31907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31909376"/>
        <c:crosses val="autoZero"/>
        <c:auto val="1"/>
        <c:lblAlgn val="ctr"/>
        <c:lblOffset val="100"/>
        <c:noMultiLvlLbl val="0"/>
      </c:catAx>
      <c:valAx>
        <c:axId val="3190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1907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</cdr:x>
      <cdr:y>0.90158</cdr:y>
    </cdr:from>
    <cdr:to>
      <cdr:x>0.75556</cdr:x>
      <cdr:y>0.9954</cdr:y>
    </cdr:to>
    <cdr:sp macro="" textlink="">
      <cdr:nvSpPr>
        <cdr:cNvPr id="2" name="Подзаголовок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888432" y="4025100"/>
          <a:ext cx="1008112" cy="418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580"/>
            </a:spcBef>
            <a:spcAft>
              <a:spcPts val="0"/>
            </a:spcAft>
            <a:buClr>
              <a:schemeClr val="accent1"/>
            </a:buClr>
            <a:buSzPct val="85000"/>
            <a:buFont typeface="Wingdings 2"/>
            <a:buNone/>
            <a:tabLst/>
            <a:defRPr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2013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580"/>
            </a:spcBef>
            <a:spcAft>
              <a:spcPts val="0"/>
            </a:spcAft>
            <a:buClr>
              <a:schemeClr val="accent1"/>
            </a:buClr>
            <a:buSzPct val="85000"/>
            <a:buFont typeface="Wingdings 2"/>
            <a:buNone/>
            <a:tabLst/>
            <a:defRPr/>
          </a:pPr>
          <a:endParaRPr kumimoji="0" lang="ru-RU" sz="2600" b="0" i="0" u="none" strike="noStrike" kern="1200" cap="none" spc="0" normalizeH="0" baseline="0" noProof="0" dirty="0" smtClean="0">
            <a:ln>
              <a:noFill/>
            </a:ln>
            <a:solidFill>
              <a:srgbClr val="FFC000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580"/>
            </a:spcBef>
            <a:spcAft>
              <a:spcPts val="0"/>
            </a:spcAft>
            <a:buClr>
              <a:schemeClr val="accent1"/>
            </a:buClr>
            <a:buSzPct val="85000"/>
            <a:buFont typeface="Wingdings 2"/>
            <a:buNone/>
            <a:tabLst/>
            <a:defRPr/>
          </a:pPr>
          <a:endParaRPr kumimoji="0" lang="ru-RU" sz="2600" b="0" i="0" u="none" strike="noStrike" kern="1200" cap="none" spc="0" normalizeH="0" baseline="0" noProof="0" dirty="0">
            <a:ln>
              <a:noFill/>
            </a:ln>
            <a:solidFill>
              <a:srgbClr val="FFC000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61BCB-887E-4FD9-B252-F77CEE01DD44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10E59-72C1-4427-8077-E0BE04CC1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10E59-72C1-4427-8077-E0BE04CC147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928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90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1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91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63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89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1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47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48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18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rgbClr val="FFC000">
                <a:alpha val="5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rgbClr val="FFC000">
                <a:alpha val="5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rgbClr val="FFC000">
                <a:alpha val="5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1460-32CF-4F70-A69D-F2F70FC62D2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img_url=http://www.tomsk.ru/userpic/news/2010/Nov/09/120748_view.jpg&amp;uinfo=sw-1038-sh-475-fw-813-fh-448-pd-1&amp;p=2&amp;text=%D0%B4%D0%BE%D1%80%D0%BE%D0%B6%D0%BD%D0%BE-%D1%82%D1%80%D0%B0%D0%BD%D1%81%D0%BF%D0%BE%D1%80%D1%82%D0%BD%D1%8B%D0%B9%20%D1%82%D1%80%D0%B0%D0%B2%D0%BC%D0%B0%D1%82%D0%B8%D0%B7%D0%BC&amp;noreask=1&amp;pos=76&amp;rpt=simage&amp;lr=35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Детский ДТТ в г. Краснодаре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 данным ГБУЗ «Бюро СМЭ» МЗ КК)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6733887"/>
              </p:ext>
            </p:extLst>
          </p:nvPr>
        </p:nvGraphicFramePr>
        <p:xfrm>
          <a:off x="179512" y="1700808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4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758343"/>
              </p:ext>
            </p:extLst>
          </p:nvPr>
        </p:nvGraphicFramePr>
        <p:xfrm>
          <a:off x="179512" y="1844824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99592" y="692696"/>
            <a:ext cx="7939608" cy="792088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детского дорожно-транспортного травматизма по месяцам (2015 г.)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074827"/>
              </p:ext>
            </p:extLst>
          </p:nvPr>
        </p:nvGraphicFramePr>
        <p:xfrm>
          <a:off x="827584" y="1484784"/>
          <a:ext cx="73448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99592" y="692696"/>
            <a:ext cx="7939608" cy="792088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детского дорожно-транспортного травматизма по дням недели  (абс.)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ДДТТ по времени суток (2015 г.)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203429"/>
              </p:ext>
            </p:extLst>
          </p:nvPr>
        </p:nvGraphicFramePr>
        <p:xfrm>
          <a:off x="251520" y="1556792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85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Частота повреждений частей тела (%)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8018748"/>
              </p:ext>
            </p:extLst>
          </p:nvPr>
        </p:nvGraphicFramePr>
        <p:xfrm>
          <a:off x="179512" y="1447800"/>
          <a:ext cx="87849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87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Частота повреждений по половому признаку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914400" y="2348880"/>
            <a:ext cx="7772400" cy="3670920"/>
          </a:xfrm>
        </p:spPr>
        <p:txBody>
          <a:bodyPr/>
          <a:lstStyle/>
          <a:p>
            <a:r>
              <a:rPr lang="ru-RU" dirty="0" smtClean="0"/>
              <a:t>Пассажиры – 32,2%</a:t>
            </a:r>
          </a:p>
          <a:p>
            <a:r>
              <a:rPr lang="ru-RU" dirty="0" smtClean="0"/>
              <a:t>Пешеходы – 47,5%</a:t>
            </a:r>
          </a:p>
          <a:p>
            <a:r>
              <a:rPr lang="ru-RU" dirty="0" smtClean="0"/>
              <a:t>Водители – 8,6%</a:t>
            </a:r>
          </a:p>
          <a:p>
            <a:endParaRPr lang="ru-RU" dirty="0"/>
          </a:p>
          <a:p>
            <a:r>
              <a:rPr lang="ru-RU" dirty="0" smtClean="0"/>
              <a:t>Мальчики – 52,4%</a:t>
            </a:r>
          </a:p>
          <a:p>
            <a:r>
              <a:rPr lang="ru-RU" dirty="0" smtClean="0"/>
              <a:t>Девочки – 46,6%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926155"/>
              </p:ext>
            </p:extLst>
          </p:nvPr>
        </p:nvGraphicFramePr>
        <p:xfrm>
          <a:off x="285720" y="1428736"/>
          <a:ext cx="8678767" cy="5240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803"/>
                <a:gridCol w="2118441"/>
                <a:gridCol w="1435279"/>
                <a:gridCol w="1435279"/>
                <a:gridCol w="1267965"/>
              </a:tblGrid>
              <a:tr h="10794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 повреждений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Пешеходы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(47.5%)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Пассажиры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(32.2%)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Водители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(8.6%)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Кровоподтеки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50,5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56,7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38,8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E2"/>
                    </a:solidFill>
                  </a:tcPr>
                </a:tc>
              </a:tr>
              <a:tr h="4743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Ссадины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10,1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1,4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E2"/>
                    </a:solidFill>
                  </a:tcPr>
                </a:tc>
              </a:tr>
              <a:tr h="4743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Раны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4,04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4,4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E2"/>
                    </a:solidFill>
                  </a:tcPr>
                </a:tc>
              </a:tr>
              <a:tr h="6041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Сотрясение головного мозга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27,2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17,9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11,1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Ушиб головного мозга легкой степени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1,4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Ушиб головного мозга средней степени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4,0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1,4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Переломы  черепа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- мозговой отдел</a:t>
                      </a:r>
                      <a:endParaRPr lang="ru-RU" sz="16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3,0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1,4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- лицевой отдел</a:t>
                      </a:r>
                      <a:endParaRPr lang="ru-RU" sz="16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3,0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51520" y="704088"/>
            <a:ext cx="8712968" cy="1140736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Характер повреждений головы и их частота (в %)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8629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Характер повреждений грудной клетки и их частота (в %)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5075184"/>
              </p:ext>
            </p:extLst>
          </p:nvPr>
        </p:nvGraphicFramePr>
        <p:xfrm>
          <a:off x="323528" y="1628802"/>
          <a:ext cx="8496944" cy="496854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0047"/>
                <a:gridCol w="2342923"/>
                <a:gridCol w="1405754"/>
                <a:gridCol w="1561950"/>
                <a:gridCol w="1546270"/>
              </a:tblGrid>
              <a:tr h="8674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Характер повреждения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Пешеход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Пассажир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Водитель</a:t>
                      </a:r>
                      <a:endParaRPr lang="ru-RU" dirty="0"/>
                    </a:p>
                  </a:txBody>
                  <a:tcPr/>
                </a:tc>
              </a:tr>
              <a:tr h="7590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Повреждения</a:t>
                      </a:r>
                      <a:r>
                        <a:rPr lang="ru-RU" sz="2000" baseline="0" dirty="0" smtClean="0"/>
                        <a:t> мягких тканей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11,1</a:t>
                      </a:r>
                      <a:endParaRPr lang="ru-RU" dirty="0"/>
                    </a:p>
                  </a:txBody>
                  <a:tcPr/>
                </a:tc>
              </a:tr>
              <a:tr h="555164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Переломы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55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Грудина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66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Позвоночник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55164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Травма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внутренних органов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Ушиб</a:t>
                      </a:r>
                      <a:r>
                        <a:rPr lang="ru-RU" baseline="0" dirty="0" smtClean="0"/>
                        <a:t> легких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55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Ушиб сердца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55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Разрыв легких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Повреждения конечностей (%)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317641"/>
              </p:ext>
            </p:extLst>
          </p:nvPr>
        </p:nvGraphicFramePr>
        <p:xfrm>
          <a:off x="179512" y="1556792"/>
          <a:ext cx="8712967" cy="50558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89121"/>
                <a:gridCol w="1911175"/>
                <a:gridCol w="1745200"/>
                <a:gridCol w="1896958"/>
                <a:gridCol w="2070513"/>
              </a:tblGrid>
              <a:tr h="436845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ЛОКАЛИЗАЦИЯ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ПЕШЕХОДЫ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ПАССАЖИРЫ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ВОДИТЕЛИ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18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Повреждения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 мягких тканей</a:t>
                      </a:r>
                      <a:endParaRPr lang="ru-RU" sz="18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11,9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4882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Кости верхних конечностей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плечо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48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предплечье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48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кисть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883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Повреждения мягких тканей</a:t>
                      </a:r>
                    </a:p>
                    <a:p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63,6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1847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Кости нижних конечностей</a:t>
                      </a:r>
                    </a:p>
                    <a:p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бедро</a:t>
                      </a:r>
                    </a:p>
                    <a:p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4882">
                <a:tc vMerge="1">
                  <a:txBody>
                    <a:bodyPr/>
                    <a:lstStyle/>
                    <a:p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голень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9,1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11,1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48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стопа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Оценка повреждений </a:t>
            </a:r>
            <a:b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тяжести вреда здоровью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89437"/>
              </p:ext>
            </p:extLst>
          </p:nvPr>
        </p:nvGraphicFramePr>
        <p:xfrm>
          <a:off x="323528" y="476672"/>
          <a:ext cx="864096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5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bzIP-ftrWc.jpg"/>
          <p:cNvPicPr>
            <a:picLocks noChangeAspect="1"/>
          </p:cNvPicPr>
          <p:nvPr/>
        </p:nvPicPr>
        <p:blipFill>
          <a:blip r:embed="rId2" cstate="print">
            <a:lum bright="-17000" contrast="-8000"/>
          </a:blip>
          <a:stretch>
            <a:fillRect/>
          </a:stretch>
        </p:blipFill>
        <p:spPr>
          <a:xfrm>
            <a:off x="214282" y="1214422"/>
            <a:ext cx="2000233" cy="232031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121" y="3714752"/>
            <a:ext cx="4126721" cy="2286016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Докладчики: студенты 3 курса педиатрического факультета Иванова Дарья и Голубева Валерия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Научный руководитель: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ассистент кафедры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судебной медицины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Ануприенко Сергей Анатольевич</a:t>
            </a:r>
          </a:p>
          <a:p>
            <a:endParaRPr lang="ru-RU" i="1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500174"/>
            <a:ext cx="7715272" cy="1571636"/>
          </a:xfrm>
        </p:spPr>
        <p:txBody>
          <a:bodyPr>
            <a:noAutofit/>
          </a:bodyPr>
          <a:lstStyle/>
          <a:p>
            <a:r>
              <a:rPr lang="ru-RU" sz="3600" dirty="0" smtClean="0"/>
              <a:t> Состояние детского травматизма</a:t>
            </a:r>
            <a:br>
              <a:rPr lang="ru-RU" sz="3600" dirty="0" smtClean="0"/>
            </a:br>
            <a:r>
              <a:rPr lang="ru-RU" sz="3600" dirty="0" smtClean="0"/>
              <a:t>в городе Краснодаре</a:t>
            </a: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3400" y="357166"/>
            <a:ext cx="8253442" cy="78581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</a:rPr>
              <a:t>ФГБОУ ВО «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КубГМУ</a:t>
            </a:r>
            <a:r>
              <a:rPr lang="ru-RU" sz="3600" b="1" i="1" dirty="0" smtClean="0">
                <a:solidFill>
                  <a:srgbClr val="002060"/>
                </a:solidFill>
              </a:rPr>
              <a:t>»</a:t>
            </a:r>
          </a:p>
          <a:p>
            <a:pPr lvl="0" algn="ctr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</a:rPr>
              <a:t> Минздрава России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28860" y="6000768"/>
            <a:ext cx="3607934" cy="609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Краснодар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29" name="Picture 1" descr="C:\Users\AnuprienkoSA\Desktop\2410_690x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14752"/>
            <a:ext cx="342902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Сравнительная оценка тяжести вреда здоровью при автотравме и других видах механической травмы (2015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537313"/>
              </p:ext>
            </p:extLst>
          </p:nvPr>
        </p:nvGraphicFramePr>
        <p:xfrm>
          <a:off x="179514" y="1556792"/>
          <a:ext cx="8784973" cy="510363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19659"/>
                <a:gridCol w="1304524"/>
                <a:gridCol w="1128236"/>
                <a:gridCol w="1316277"/>
                <a:gridCol w="1316277"/>
              </a:tblGrid>
              <a:tr h="681646">
                <a:tc rowSpan="2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автотравма </a:t>
                      </a:r>
                    </a:p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(42,8%)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прочая мех. </a:t>
                      </a:r>
                      <a:r>
                        <a:rPr lang="ru-RU" sz="2000" u="none" strike="noStrike" dirty="0" smtClean="0">
                          <a:effectLst/>
                        </a:rPr>
                        <a:t>травма (57,2%)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абс.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абс.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Без вреда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73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35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169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60,8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Легкий вред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58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78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28,1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Средней тяжести вред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18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effectLst/>
                        </a:rPr>
                        <a:t>9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effectLst/>
                        </a:rPr>
                        <a:t>4,7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Тяжкий вред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27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effectLst/>
                        </a:rPr>
                        <a:t>1,1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4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Повреждений не обнаружено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18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2,8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Вопрос не решен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11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2,5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Оценке не подлежит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Тяжкий вред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5256991"/>
              </p:ext>
            </p:extLst>
          </p:nvPr>
        </p:nvGraphicFramePr>
        <p:xfrm>
          <a:off x="395536" y="1447800"/>
          <a:ext cx="8496945" cy="514955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8564"/>
                <a:gridCol w="5028538"/>
                <a:gridCol w="2289843"/>
              </a:tblGrid>
              <a:tr h="7584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Квалифицирующий критерий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случаев (абс.)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Опасность для жизни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6.1.2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Переломы свода и основания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черепа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6.1.3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Внутричерепная травма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6.1.6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/>
                        <a:t>перелом шейного отдела позвоночника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6.1.12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/>
                        <a:t>перелом грудного отдела позвоночника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dirty="0" smtClean="0"/>
                        <a:t>Стойкая утрата общей трудоспособности свыше 30%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6.11.1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/>
                        <a:t>перелом плечевой кости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6.11.6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/>
                        <a:t>перелом диафиза бедренной кости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6.11.8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/>
                        <a:t>перелом диафиза большеберцовой кости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9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несколько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5077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908720"/>
            <a:ext cx="6275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ровень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детского травматизма остается на высоком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уровне, а уровень детского дорожно-транспортного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травматизма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значительно возрос.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травме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детей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салоне чаще встречались переломы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костей предплечья и кисти, при столкновении 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автомобилем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переломы костей бедра и голени.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Тяжкий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вред здоровью наиболее часто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устанавливался детям в возрастных категориях 8-13 лет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14-18 лет, наиболее «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травматичные»: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месяц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август, день недели – среда, вечернее время. 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Вышеизложенное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свидетельствует о необходимости повышения внимания к вопросам профилактики детского травматизма, необходимости формирования у детей навыков безопасного поведения на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дороге.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://im7-tub-ru.yandex.net/i?id=347134731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0987"/>
            <a:ext cx="2808312" cy="3142997"/>
          </a:xfrm>
          <a:prstGeom prst="rect">
            <a:avLst/>
          </a:prstGeom>
          <a:noFill/>
        </p:spPr>
      </p:pic>
      <p:pic>
        <p:nvPicPr>
          <p:cNvPr id="2050" name="Picture 2" descr="C:\Documents and Settings\WinXP.SD7-6G7F8D6G\Рабочий стол\image0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66557"/>
            <a:ext cx="2784513" cy="260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4" y="332656"/>
            <a:ext cx="8808757" cy="626469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БЛАГОДАРИМ 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9592" y="4252528"/>
            <a:ext cx="7877944" cy="8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t="33332" r="16815" b="12725"/>
          <a:stretch/>
        </p:blipFill>
        <p:spPr bwMode="auto">
          <a:xfrm>
            <a:off x="179512" y="620688"/>
            <a:ext cx="8964488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4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48288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работы </a:t>
            </a:r>
            <a:r>
              <a:rPr lang="ru-RU" dirty="0" smtClean="0"/>
              <a:t>– анализ детского травматизма в городе Краснодаре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Материалы и методы</a:t>
            </a:r>
          </a:p>
          <a:p>
            <a:pPr marL="0" indent="0">
              <a:buNone/>
            </a:pPr>
            <a:r>
              <a:rPr lang="ru-RU" dirty="0" smtClean="0"/>
              <a:t>Данные годовых отчетов ГБУЗ «Бюро СМЭ» МЗ КК,</a:t>
            </a:r>
          </a:p>
          <a:p>
            <a:pPr marL="0" indent="0">
              <a:buNone/>
            </a:pPr>
            <a:r>
              <a:rPr lang="ru-RU" dirty="0" smtClean="0"/>
              <a:t>Данные регистрационных  журналов отделения экспертизы живых лиц</a:t>
            </a:r>
          </a:p>
          <a:p>
            <a:pPr marL="0" indent="0">
              <a:buNone/>
            </a:pPr>
            <a:r>
              <a:rPr lang="ru-RU" dirty="0" smtClean="0"/>
              <a:t>Архивные экземпляры заключений эксперта и Актов судебно-медицинского освидетельствования</a:t>
            </a:r>
            <a:endParaRPr lang="ru-RU" dirty="0"/>
          </a:p>
        </p:txBody>
      </p:sp>
      <p:pic>
        <p:nvPicPr>
          <p:cNvPr id="1026" name="Picture 2" descr="C:\Documents and Settings\WinXP.SD7-6G7F8D6G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78838"/>
            <a:ext cx="3780581" cy="25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Дети в возрасте до 14 лет, погибшие в </a:t>
            </a:r>
            <a:r>
              <a:rPr lang="ru-RU" sz="3200" b="1" dirty="0" smtClean="0">
                <a:solidFill>
                  <a:schemeClr val="tx1"/>
                </a:solidFill>
              </a:rPr>
              <a:t>Краснодарском </a:t>
            </a:r>
            <a:r>
              <a:rPr lang="ru-RU" sz="3200" b="1" dirty="0" smtClean="0">
                <a:solidFill>
                  <a:schemeClr val="tx1"/>
                </a:solidFill>
              </a:rPr>
              <a:t>крае (</a:t>
            </a:r>
            <a:r>
              <a:rPr lang="ru-RU" sz="3200" b="1" dirty="0" err="1" smtClean="0">
                <a:solidFill>
                  <a:schemeClr val="tx1"/>
                </a:solidFill>
              </a:rPr>
              <a:t>абс</a:t>
            </a:r>
            <a:r>
              <a:rPr lang="ru-RU" sz="3200" b="1" dirty="0" smtClean="0">
                <a:solidFill>
                  <a:schemeClr val="tx1"/>
                </a:solidFill>
              </a:rPr>
              <a:t>.)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9145686"/>
              </p:ext>
            </p:extLst>
          </p:nvPr>
        </p:nvGraphicFramePr>
        <p:xfrm>
          <a:off x="467544" y="1844826"/>
          <a:ext cx="8352927" cy="4464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3102"/>
                <a:gridCol w="1193275"/>
                <a:gridCol w="1193275"/>
                <a:gridCol w="1193275"/>
              </a:tblGrid>
              <a:tr h="37204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НАСИЛЬСТВЕННАЯ СМЕРТЬ - ВСЕГО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МЕХАНИЧЕСКАЯ ТРАВМА, из них: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транспортная травма, в том числе: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автомобильная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рельсовая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прочая транс. травма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падения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огнестрельная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тупыми предметами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острыми орудиями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прочие травмы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4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Дети в возрасте до 14 лет, погибшие в городе Краснодаре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4447340"/>
              </p:ext>
            </p:extLst>
          </p:nvPr>
        </p:nvGraphicFramePr>
        <p:xfrm>
          <a:off x="539552" y="1556792"/>
          <a:ext cx="8136904" cy="4870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0669"/>
                <a:gridCol w="1028003"/>
                <a:gridCol w="1045426"/>
                <a:gridCol w="882806"/>
              </a:tblGrid>
              <a:tr h="405864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НАСИЛЬСТВЕННАЯ СМЕРТЬ (ВСЕГО)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Механическая травма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- транспортная травма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- автомобильная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- рельсовая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- прочие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- падения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- тупыми предметами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- острыми орудиями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- электротравма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- прочие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1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2101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 до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 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несмертельной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механической травмой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городе Краснодаре</a:t>
            </a:r>
            <a:endParaRPr lang="ru-RU" sz="32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851124"/>
              </p:ext>
            </p:extLst>
          </p:nvPr>
        </p:nvGraphicFramePr>
        <p:xfrm>
          <a:off x="395536" y="1556792"/>
          <a:ext cx="82809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>
          <a:xfrm>
            <a:off x="2884382" y="5581892"/>
            <a:ext cx="846996" cy="41887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27984" y="5581892"/>
            <a:ext cx="792088" cy="51140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травмированных по возрастным группам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298371"/>
              </p:ext>
            </p:extLst>
          </p:nvPr>
        </p:nvGraphicFramePr>
        <p:xfrm>
          <a:off x="827584" y="1484784"/>
          <a:ext cx="73448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32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Структура механической травмы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22359"/>
              </p:ext>
            </p:extLst>
          </p:nvPr>
        </p:nvGraphicFramePr>
        <p:xfrm>
          <a:off x="323528" y="1556792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7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Другая 3">
      <a:dk1>
        <a:sysClr val="windowText" lastClr="000000"/>
      </a:dk1>
      <a:lt1>
        <a:sysClr val="window" lastClr="FFFFFF"/>
      </a:lt1>
      <a:dk2>
        <a:srgbClr val="666666"/>
      </a:dk2>
      <a:lt2>
        <a:srgbClr val="D8D8D8"/>
      </a:lt2>
      <a:accent1>
        <a:srgbClr val="FF5597"/>
      </a:accent1>
      <a:accent2>
        <a:srgbClr val="E40059"/>
      </a:accent2>
      <a:accent3>
        <a:srgbClr val="9C007F"/>
      </a:accent3>
      <a:accent4>
        <a:srgbClr val="4E005F"/>
      </a:accent4>
      <a:accent5>
        <a:srgbClr val="005BD3"/>
      </a:accent5>
      <a:accent6>
        <a:srgbClr val="00349E"/>
      </a:accent6>
      <a:hlink>
        <a:srgbClr val="A2E3FE"/>
      </a:hlink>
      <a:folHlink>
        <a:srgbClr val="FF79C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7431</TotalTime>
  <Words>769</Words>
  <Application>Microsoft Office PowerPoint</Application>
  <PresentationFormat>Экран (4:3)</PresentationFormat>
  <Paragraphs>329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Поток</vt:lpstr>
      <vt:lpstr>Справедливость</vt:lpstr>
      <vt:lpstr>Тема Office</vt:lpstr>
      <vt:lpstr>Презентация PowerPoint</vt:lpstr>
      <vt:lpstr> Состояние детского травматизма в городе Краснодаре</vt:lpstr>
      <vt:lpstr>Презентация PowerPoint</vt:lpstr>
      <vt:lpstr>Презентация PowerPoint</vt:lpstr>
      <vt:lpstr>Дети в возрасте до 14 лет, погибшие в Краснодарском крае (абс.)</vt:lpstr>
      <vt:lpstr>Дети в возрасте до 14 лет, погибшие в городе Краснодаре</vt:lpstr>
      <vt:lpstr>Дети до 18 лет  с несмертельной механической травмой в городе Краснодаре</vt:lpstr>
      <vt:lpstr>Распределение травмированных по возрастным группам</vt:lpstr>
      <vt:lpstr>Структура механической травмы</vt:lpstr>
      <vt:lpstr>Детский ДТТ в г. Краснодаре  (по данным ГБУЗ «Бюро СМЭ» МЗ КК)</vt:lpstr>
      <vt:lpstr>Презентация PowerPoint</vt:lpstr>
      <vt:lpstr>Презентация PowerPoint</vt:lpstr>
      <vt:lpstr>Распределение ДДТТ по времени суток (2015 г.)</vt:lpstr>
      <vt:lpstr>Частота повреждений частей тела (%)</vt:lpstr>
      <vt:lpstr>Частота повреждений по половому признаку</vt:lpstr>
      <vt:lpstr>Презентация PowerPoint</vt:lpstr>
      <vt:lpstr>Характер повреждений грудной клетки и их частота (в %) </vt:lpstr>
      <vt:lpstr>Повреждения конечностей (%)</vt:lpstr>
      <vt:lpstr>Оценка повреждений  по тяжести вреда здоровью</vt:lpstr>
      <vt:lpstr>Сравнительная оценка тяжести вреда здоровью при автотравме и других видах механической травмы (2015)</vt:lpstr>
      <vt:lpstr>Тяжкий вред</vt:lpstr>
      <vt:lpstr>Заключение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ОТНОШЕНИЕ СТУДЕНТОВ К АКТУАЛЬНЫМ ВОПРОСАМ ФОРМИРОВАНИЯ ПРОФЕССИОНАЛЬНОГО ОБЛИКА ВРАЧА</dc:title>
  <dc:creator>Голикова</dc:creator>
  <cp:lastModifiedBy>User</cp:lastModifiedBy>
  <cp:revision>283</cp:revision>
  <cp:lastPrinted>2017-04-26T15:55:17Z</cp:lastPrinted>
  <dcterms:created xsi:type="dcterms:W3CDTF">2016-04-04T15:31:09Z</dcterms:created>
  <dcterms:modified xsi:type="dcterms:W3CDTF">2017-05-11T05:37:23Z</dcterms:modified>
</cp:coreProperties>
</file>