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710" r:id="rId3"/>
    <p:sldMasterId id="2147483723" r:id="rId4"/>
  </p:sldMasterIdLst>
  <p:notesMasterIdLst>
    <p:notesMasterId r:id="rId67"/>
  </p:notesMasterIdLst>
  <p:sldIdLst>
    <p:sldId id="256" r:id="rId5"/>
    <p:sldId id="364" r:id="rId6"/>
    <p:sldId id="365" r:id="rId7"/>
    <p:sldId id="428" r:id="rId8"/>
    <p:sldId id="370" r:id="rId9"/>
    <p:sldId id="427" r:id="rId10"/>
    <p:sldId id="371" r:id="rId11"/>
    <p:sldId id="369" r:id="rId12"/>
    <p:sldId id="411" r:id="rId13"/>
    <p:sldId id="311" r:id="rId14"/>
    <p:sldId id="429" r:id="rId15"/>
    <p:sldId id="385" r:id="rId16"/>
    <p:sldId id="377" r:id="rId17"/>
    <p:sldId id="423" r:id="rId18"/>
    <p:sldId id="376" r:id="rId19"/>
    <p:sldId id="257" r:id="rId20"/>
    <p:sldId id="379" r:id="rId21"/>
    <p:sldId id="380" r:id="rId22"/>
    <p:sldId id="381" r:id="rId23"/>
    <p:sldId id="382" r:id="rId24"/>
    <p:sldId id="258" r:id="rId25"/>
    <p:sldId id="383" r:id="rId26"/>
    <p:sldId id="386" r:id="rId27"/>
    <p:sldId id="387" r:id="rId28"/>
    <p:sldId id="388" r:id="rId29"/>
    <p:sldId id="389" r:id="rId30"/>
    <p:sldId id="390" r:id="rId31"/>
    <p:sldId id="391" r:id="rId32"/>
    <p:sldId id="393" r:id="rId33"/>
    <p:sldId id="392" r:id="rId34"/>
    <p:sldId id="394" r:id="rId35"/>
    <p:sldId id="395" r:id="rId36"/>
    <p:sldId id="396" r:id="rId37"/>
    <p:sldId id="397" r:id="rId38"/>
    <p:sldId id="398" r:id="rId39"/>
    <p:sldId id="412" r:id="rId40"/>
    <p:sldId id="413" r:id="rId41"/>
    <p:sldId id="399" r:id="rId42"/>
    <p:sldId id="400" r:id="rId43"/>
    <p:sldId id="414" r:id="rId44"/>
    <p:sldId id="404" r:id="rId45"/>
    <p:sldId id="402" r:id="rId46"/>
    <p:sldId id="401" r:id="rId47"/>
    <p:sldId id="415" r:id="rId48"/>
    <p:sldId id="426" r:id="rId49"/>
    <p:sldId id="403" r:id="rId50"/>
    <p:sldId id="351" r:id="rId51"/>
    <p:sldId id="406" r:id="rId52"/>
    <p:sldId id="416" r:id="rId53"/>
    <p:sldId id="405" r:id="rId54"/>
    <p:sldId id="408" r:id="rId55"/>
    <p:sldId id="407" r:id="rId56"/>
    <p:sldId id="424" r:id="rId57"/>
    <p:sldId id="417" r:id="rId58"/>
    <p:sldId id="352" r:id="rId59"/>
    <p:sldId id="421" r:id="rId60"/>
    <p:sldId id="409" r:id="rId61"/>
    <p:sldId id="418" r:id="rId62"/>
    <p:sldId id="419" r:id="rId63"/>
    <p:sldId id="420" r:id="rId64"/>
    <p:sldId id="422" r:id="rId65"/>
    <p:sldId id="410" r:id="rId6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32"/>
    <p:restoredTop sz="88644"/>
  </p:normalViewPr>
  <p:slideViewPr>
    <p:cSldViewPr>
      <p:cViewPr>
        <p:scale>
          <a:sx n="84" d="100"/>
          <a:sy n="84" d="100"/>
        </p:scale>
        <p:origin x="1552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notesMaster" Target="notesMasters/notesMaster1.xml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CBAA4-03F4-6244-886E-F01E1E2CD2DA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7A1D5-7CF3-AE41-B699-E843E2482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283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рамках Многоцентрового наблюдательного исследования ЭССЕ-РФ (Эпидемиология сердечно-сосудистых заболеваний и их факторов риска в регионах Российской Федерации) по единому протоколу про­ведено обследование представительных выборок взрослого населе­ния в возрасте 25-64 лет 11 регионов РФ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=18305), в т. ч. мужчин,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=6919, и женщин,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=11386: Волгоград, Вологда, Воронеж, Иваново, Кемерово, Оренбург, Самара, Томск, Тюмень, город Санкт-Петербург и республика Северная Осетия-Алания. Оценена распространенность следующих факторов риска (ФР) сердечно-сосудистых заболеваний: повышенное артериальное давление — 33,8%, ожирение — 29,7%, повышенный уровень общего холестерина — 57,6%, повышенный уровень глюкозы в крови/диабет — 4,6%, потребление табака (куре­ние) — 25,7%, недостаточный (низкий) уровень физической активно­сти — 38,8%, избыточное потребление соли — 49,9% и недостаточное потребление овощей и фруктов — 41,9%. Описаны гендерные особен­ности и увеличение с возрастом перечисленных показателей.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A1D5-7CF3-AE41-B699-E843E24820D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490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ru-RU" altLang="ru-RU" dirty="0" smtClean="0">
                <a:latin typeface="Arial" charset="0"/>
              </a:rPr>
              <a:t>Пользуясь результатами исследования здоровья врачей (</a:t>
            </a:r>
            <a:r>
              <a:rPr lang="en-US" altLang="ru-RU" dirty="0" smtClean="0">
                <a:latin typeface="Arial" charset="0"/>
              </a:rPr>
              <a:t>PHS)</a:t>
            </a:r>
            <a:r>
              <a:rPr lang="ru-RU" altLang="ru-RU" dirty="0" smtClean="0">
                <a:latin typeface="Arial" charset="0"/>
              </a:rPr>
              <a:t>, </a:t>
            </a:r>
            <a:r>
              <a:rPr lang="en-US" altLang="ru-RU" dirty="0" smtClean="0">
                <a:latin typeface="Arial" charset="0"/>
              </a:rPr>
              <a:t>Albert</a:t>
            </a:r>
            <a:r>
              <a:rPr lang="ru-RU" altLang="ru-RU" dirty="0" smtClean="0">
                <a:latin typeface="Arial" charset="0"/>
              </a:rPr>
              <a:t> и </a:t>
            </a:r>
            <a:r>
              <a:rPr lang="ru-RU" altLang="ru-RU" dirty="0" err="1" smtClean="0">
                <a:latin typeface="Arial" charset="0"/>
              </a:rPr>
              <a:t>соавт</a:t>
            </a:r>
            <a:r>
              <a:rPr lang="ru-RU" altLang="ru-RU" dirty="0" smtClean="0">
                <a:latin typeface="Arial" charset="0"/>
              </a:rPr>
              <a:t>. изучили гипотезу, согласно которой низкий уровень омега-3 ЖК должен сопровождаться повышенным риском</a:t>
            </a:r>
            <a:r>
              <a:rPr lang="en-US" altLang="ru-RU" dirty="0" smtClean="0">
                <a:latin typeface="Arial" charset="0"/>
              </a:rPr>
              <a:t> </a:t>
            </a:r>
            <a:r>
              <a:rPr lang="ru-RU" altLang="ru-RU" dirty="0" smtClean="0">
                <a:latin typeface="Arial" charset="0"/>
              </a:rPr>
              <a:t>фатальных аритмий. Был выполнен анализ образцов крови, взятых у врачей мужского пола в начале исследования (середина 1980-х), то есть до постановки диагноза ИБС. В течение последующих 17 лет в данной группе было зарегистрировано около 100 случаев фатальных аритмий. Замороженные образцы крови этих лиц, а также лиц из группы контроля (без фатальных аритмий) были подвергнуты анализу. У пациентов с диагностированной смертностью от фатальных аритмий уровень омега-3 ЖК с длинной цепью в цельной крови (сумма ЭПК, ДГК и </a:t>
            </a:r>
            <a:r>
              <a:rPr lang="ru-RU" altLang="ru-RU" dirty="0" err="1" smtClean="0">
                <a:latin typeface="Arial" charset="0"/>
              </a:rPr>
              <a:t>докозапентаеновой</a:t>
            </a:r>
            <a:r>
              <a:rPr lang="ru-RU" altLang="ru-RU" dirty="0" smtClean="0">
                <a:latin typeface="Arial" charset="0"/>
              </a:rPr>
              <a:t> кислоты (ДПК – С22:5 – промежуточное соединение между ЭПК и ДГК)) был значительно ниже, чем у лиц контрольной группы (р=0,01). Кроме того, был выполнен </a:t>
            </a:r>
            <a:r>
              <a:rPr lang="ru-RU" altLang="ru-RU" dirty="0" err="1" smtClean="0">
                <a:latin typeface="Arial" charset="0"/>
              </a:rPr>
              <a:t>квартильный</a:t>
            </a:r>
            <a:r>
              <a:rPr lang="ru-RU" altLang="ru-RU" dirty="0" smtClean="0">
                <a:latin typeface="Arial" charset="0"/>
              </a:rPr>
              <a:t> анализ концентрации омега-3 ЖК с длинной цепью в крови с учетом с учетом показателей индекса массы тела (ИМТ), анамнестических данных в пользу сахарного диабета, артериальной гипертензии, </a:t>
            </a:r>
            <a:r>
              <a:rPr lang="ru-RU" altLang="ru-RU" dirty="0" err="1" smtClean="0">
                <a:latin typeface="Arial" charset="0"/>
              </a:rPr>
              <a:t>гиперхолестеринемии</a:t>
            </a:r>
            <a:r>
              <a:rPr lang="ru-RU" altLang="ru-RU" dirty="0" smtClean="0">
                <a:latin typeface="Arial" charset="0"/>
              </a:rPr>
              <a:t>, злоупотребления алкоголем и частоты физических упражнений, анамнестических данных в пользу ИМ у родителей в возрасте менее 60 лет, а также с учетом приема ненасыщенных и мононенасыщенных ЖК. Согласно данным этого анализа, по сравнению с низшим квартилем, риск фатальных аритмий для высшего квартиля был снижен на 90%. Полученные результаты говорят о том, что низкий уровень омега-3 ЖК может выступать в роли фактора риска для развития фатальных аритмий.  </a:t>
            </a:r>
          </a:p>
          <a:p>
            <a:pPr>
              <a:spcBef>
                <a:spcPct val="0"/>
              </a:spcBef>
            </a:pPr>
            <a:r>
              <a:rPr lang="ru-RU" altLang="ru-RU" i="1" dirty="0" smtClean="0">
                <a:latin typeface="Arial" charset="0"/>
              </a:rPr>
              <a:t>Ссылки</a:t>
            </a:r>
            <a:r>
              <a:rPr lang="en-US" altLang="ru-RU" i="1" dirty="0" smtClean="0">
                <a:latin typeface="Arial" charset="0"/>
              </a:rPr>
              <a:t>:</a:t>
            </a:r>
            <a:endParaRPr lang="ru-RU" altLang="ru-RU" dirty="0" smtClean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altLang="ru-RU" dirty="0" smtClean="0">
                <a:latin typeface="Arial" charset="0"/>
              </a:rPr>
              <a:t>Albert CM, Campos H, </a:t>
            </a:r>
            <a:r>
              <a:rPr lang="en-US" altLang="ru-RU" dirty="0" err="1" smtClean="0">
                <a:latin typeface="Arial" charset="0"/>
              </a:rPr>
              <a:t>Stampfer</a:t>
            </a:r>
            <a:r>
              <a:rPr lang="en-US" altLang="ru-RU" dirty="0" smtClean="0">
                <a:latin typeface="Arial" charset="0"/>
              </a:rPr>
              <a:t> MJ, et al. Blood levels of long-chain n-3 fatty acids and the risk of sudden death. N </a:t>
            </a:r>
            <a:r>
              <a:rPr lang="en-US" altLang="ru-RU" dirty="0" err="1" smtClean="0">
                <a:latin typeface="Arial" charset="0"/>
              </a:rPr>
              <a:t>Engl</a:t>
            </a:r>
            <a:r>
              <a:rPr lang="en-US" altLang="ru-RU" dirty="0" smtClean="0">
                <a:latin typeface="Arial" charset="0"/>
              </a:rPr>
              <a:t> J Med 2002;346:1113-1118.</a:t>
            </a:r>
            <a:endParaRPr lang="ru-RU" altLang="ru-RU" dirty="0" smtClean="0">
              <a:latin typeface="Arial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A1D5-7CF3-AE41-B699-E843E24820D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87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18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C4D1AD7-9644-C147-98CC-A7B96EA72379}" type="slidenum">
              <a:rPr lang="en-US" altLang="ru-RU">
                <a:solidFill>
                  <a:srgbClr val="000000"/>
                </a:solidFill>
                <a:ea typeface="Arial" charset="0"/>
                <a:cs typeface="Arial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en-US" altLang="ru-RU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78438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</p:spPr>
      </p:sp>
      <p:sp>
        <p:nvSpPr>
          <p:cNvPr id="784388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109" tIns="43055" rIns="86109" bIns="43055"/>
          <a:lstStyle/>
          <a:p>
            <a:pPr>
              <a:spcBef>
                <a:spcPct val="0"/>
              </a:spcBef>
            </a:pPr>
            <a:r>
              <a:rPr lang="ru-RU" altLang="ru-RU" dirty="0">
                <a:latin typeface="Arial" charset="0"/>
              </a:rPr>
              <a:t>Пользуясь результатами исследования здоровья врачей (</a:t>
            </a:r>
            <a:r>
              <a:rPr lang="en-US" altLang="ru-RU" dirty="0">
                <a:latin typeface="Arial" charset="0"/>
              </a:rPr>
              <a:t>PHS)</a:t>
            </a:r>
            <a:r>
              <a:rPr lang="ru-RU" altLang="ru-RU" dirty="0">
                <a:latin typeface="Arial" charset="0"/>
              </a:rPr>
              <a:t>, </a:t>
            </a:r>
            <a:r>
              <a:rPr lang="en-US" altLang="ru-RU" dirty="0">
                <a:latin typeface="Arial" charset="0"/>
              </a:rPr>
              <a:t>Albert</a:t>
            </a:r>
            <a:r>
              <a:rPr lang="ru-RU" altLang="ru-RU" dirty="0">
                <a:latin typeface="Arial" charset="0"/>
              </a:rPr>
              <a:t> и </a:t>
            </a:r>
            <a:r>
              <a:rPr lang="ru-RU" altLang="ru-RU" dirty="0" err="1">
                <a:latin typeface="Arial" charset="0"/>
              </a:rPr>
              <a:t>соавт</a:t>
            </a:r>
            <a:r>
              <a:rPr lang="ru-RU" altLang="ru-RU" dirty="0">
                <a:latin typeface="Arial" charset="0"/>
              </a:rPr>
              <a:t>. изучили гипотезу, согласно которой низкий уровень омега-3 ЖК должен сопровождаться повышенным риском</a:t>
            </a:r>
            <a:r>
              <a:rPr lang="en-US" altLang="ru-RU" dirty="0">
                <a:latin typeface="Arial" charset="0"/>
              </a:rPr>
              <a:t> </a:t>
            </a:r>
            <a:r>
              <a:rPr lang="ru-RU" altLang="ru-RU" dirty="0">
                <a:latin typeface="Arial" charset="0"/>
              </a:rPr>
              <a:t>фатальных аритмий. Был выполнен анализ образцов крови, взятых у врачей мужского пола в начале исследования (середина 1980-х), то есть до постановки диагноза ИБС. В течение последующих 17 лет в данной группе было зарегистрировано около 100 случаев фатальных аритмий. Замороженные образцы крови этих лиц, а также лиц из группы контроля (без фатальных аритмий) были подвергнуты анализу. У пациентов с диагностированной смертностью от фатальных аритмий уровень омега-3 ЖК с длинной цепью в цельной крови (сумма ЭПК, ДГК и </a:t>
            </a:r>
            <a:r>
              <a:rPr lang="ru-RU" altLang="ru-RU" dirty="0" err="1">
                <a:latin typeface="Arial" charset="0"/>
              </a:rPr>
              <a:t>докозапентаеновой</a:t>
            </a:r>
            <a:r>
              <a:rPr lang="ru-RU" altLang="ru-RU" dirty="0">
                <a:latin typeface="Arial" charset="0"/>
              </a:rPr>
              <a:t> кислоты (ДПК – С22:5 – промежуточное соединение между ЭПК и ДГК)) был значительно ниже, чем у лиц контрольной группы (р=0,01). Кроме того, был выполнен </a:t>
            </a:r>
            <a:r>
              <a:rPr lang="ru-RU" altLang="ru-RU" dirty="0" err="1">
                <a:latin typeface="Arial" charset="0"/>
              </a:rPr>
              <a:t>квартильный</a:t>
            </a:r>
            <a:r>
              <a:rPr lang="ru-RU" altLang="ru-RU" dirty="0">
                <a:latin typeface="Arial" charset="0"/>
              </a:rPr>
              <a:t> анализ концентрации омега-3 ЖК с длинной цепью в крови с учетом с учетом показателей индекса массы тела (ИМТ), анамнестических данных в пользу сахарного диабета, артериальной гипертензии, </a:t>
            </a:r>
            <a:r>
              <a:rPr lang="ru-RU" altLang="ru-RU" dirty="0" err="1">
                <a:latin typeface="Arial" charset="0"/>
              </a:rPr>
              <a:t>гиперхолестеринемии</a:t>
            </a:r>
            <a:r>
              <a:rPr lang="ru-RU" altLang="ru-RU" dirty="0">
                <a:latin typeface="Arial" charset="0"/>
              </a:rPr>
              <a:t>, злоупотребления алкоголем и частоты физических упражнений, анамнестических данных в пользу ИМ у родителей в возрасте менее 60 лет, а также с учетом приема ненасыщенных и мононенасыщенных ЖК. Согласно данным этого анализа, по сравнению с низшим квартилем, риск фатальных аритмий для высшего квартиля был снижен на 90%. Полученные результаты говорят о том, что низкий уровень омега-3 ЖК может выступать в роли фактора риска для развития фатальных аритмий.  </a:t>
            </a:r>
          </a:p>
          <a:p>
            <a:pPr>
              <a:spcBef>
                <a:spcPct val="0"/>
              </a:spcBef>
            </a:pPr>
            <a:r>
              <a:rPr lang="ru-RU" altLang="ru-RU" i="1" dirty="0">
                <a:latin typeface="Arial" charset="0"/>
              </a:rPr>
              <a:t>Ссылки</a:t>
            </a:r>
            <a:r>
              <a:rPr lang="en-US" altLang="ru-RU" i="1" dirty="0">
                <a:latin typeface="Arial" charset="0"/>
              </a:rPr>
              <a:t>:</a:t>
            </a:r>
            <a:endParaRPr lang="ru-RU" altLang="ru-RU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altLang="ru-RU" dirty="0">
                <a:latin typeface="Arial" charset="0"/>
              </a:rPr>
              <a:t>Albert CM, Campos H, </a:t>
            </a:r>
            <a:r>
              <a:rPr lang="en-US" altLang="ru-RU" dirty="0" err="1">
                <a:latin typeface="Arial" charset="0"/>
              </a:rPr>
              <a:t>Stampfer</a:t>
            </a:r>
            <a:r>
              <a:rPr lang="en-US" altLang="ru-RU" dirty="0">
                <a:latin typeface="Arial" charset="0"/>
              </a:rPr>
              <a:t> MJ, et al. Blood levels of long-chain n-3 fatty acids and the risk of sudden death. N </a:t>
            </a:r>
            <a:r>
              <a:rPr lang="en-US" altLang="ru-RU" dirty="0" err="1">
                <a:latin typeface="Arial" charset="0"/>
              </a:rPr>
              <a:t>Engl</a:t>
            </a:r>
            <a:r>
              <a:rPr lang="en-US" altLang="ru-RU" dirty="0">
                <a:latin typeface="Arial" charset="0"/>
              </a:rPr>
              <a:t> J Med 2002;346:1113-1118.</a:t>
            </a:r>
            <a:endParaRPr lang="ru-RU" altLang="ru-RU" dirty="0">
              <a:latin typeface="Arial" charset="0"/>
            </a:endParaRPr>
          </a:p>
        </p:txBody>
      </p:sp>
      <p:sp>
        <p:nvSpPr>
          <p:cNvPr id="784389" name="Номер слайда 3"/>
          <p:cNvSpPr txBox="1">
            <a:spLocks noGrp="1"/>
          </p:cNvSpPr>
          <p:nvPr/>
        </p:nvSpPr>
        <p:spPr bwMode="auto">
          <a:xfrm>
            <a:off x="3883025" y="8686800"/>
            <a:ext cx="29733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09" tIns="43055" rIns="86109" bIns="43055" anchor="b"/>
          <a:lstStyle>
            <a:lvl1pPr algn="l" defTabSz="793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793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793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793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793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3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3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3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3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C5CB202-B3A6-D74F-B5B2-9D8E70A84CC2}" type="slidenum">
              <a:rPr lang="ru-RU" altLang="ru-RU">
                <a:solidFill>
                  <a:srgbClr val="000000"/>
                </a:solidFill>
                <a:latin typeface="Calibri" charset="0"/>
                <a:ea typeface=""/>
                <a:cs typeface="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ru-RU" altLang="ru-RU">
              <a:solidFill>
                <a:srgbClr val="000000"/>
              </a:solidFill>
              <a:latin typeface="Calibri" charset="0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006789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Исследования могут быть обсервационными (без предполагаемого вмешательства) и экспериментальными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A1D5-7CF3-AE41-B699-E843E24820D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454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11C41A-1D74-B541-A0D5-C438CDD858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9492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20E231-3050-B641-B848-3EF4FC063B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496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5FADA-A739-1542-B7E2-EDC2E18259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1077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35E567-1B28-134C-821B-C3FB75157C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344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35937F-20ED-3F47-8378-E7B0F1447C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4111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C465D-3557-D547-89AF-C9E00B43B4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7781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5EDB96-282F-5C4A-A6F9-A9FB4E0E72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0294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11ADA3-0958-3F4E-900F-65D63FA36C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6363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VertTx" preserve="1">
  <p:cSld name="Заголовок, картинка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Вертикальный текст 3"/>
          <p:cNvSpPr>
            <a:spLocks noGrp="1"/>
          </p:cNvSpPr>
          <p:nvPr>
            <p:ph type="body" orient="vert" sz="half" idx="2"/>
          </p:nvPr>
        </p:nvSpPr>
        <p:spPr>
          <a:xfrm>
            <a:off x="4648200" y="1600200"/>
            <a:ext cx="4038600" cy="4525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37AC27-03AE-8B4B-984F-499456BE28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9996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A82ABD-9640-D949-AFB0-36F0B5FB1E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5483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C3EE06-7260-0741-AF24-4ADD30A9AF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2045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245543-DD25-0246-9281-C7E0D8928E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8261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E1FCB8-84D6-BC4D-A315-82DB220AD4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2778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4E06DF-714B-A346-82FE-89775F7201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9415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DE501C-9DF1-1348-9CC8-CF3349F40F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8592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2EF8C5-02DD-8443-AADC-9ADB682DA8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8816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6529AC-2FF1-F646-9BF9-FF314B4E7F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5045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0E732-5037-B449-A8EB-01D00735D2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4943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7BCAB1-6BFB-DE4B-B4C5-9B13F84F0C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52605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996B1B-18F6-5B4F-9095-7EA8D83F8F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3016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1BB297-8B1A-3B4F-B345-CBE84E7AF1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11386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2B2253-64BF-DD4E-BACA-26B97D4DCC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8255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ABDA0-7FA6-5146-BA6D-ECFA645363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32491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0FF35E-D006-5640-83DF-5208734A21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19870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07F138B-3812-6C40-B937-2891A948D3C2}" type="datetimeFigureOut">
              <a:rPr lang="ru-RU"/>
              <a:pPr>
                <a:defRPr/>
              </a:pPr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FB15378D-E510-DD48-8926-B963D540CA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55720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FCDF20C-6212-D34D-B944-67DEB84AB39B}" type="datetimeFigureOut">
              <a:rPr lang="ru-RU"/>
              <a:pPr>
                <a:defRPr/>
              </a:pPr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DECFFC0C-2026-F64A-BDF5-9CA428A635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87950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8CCDD81-E6F5-444B-A4B8-4F30AC1C599D}" type="datetimeFigureOut">
              <a:rPr lang="ru-RU"/>
              <a:pPr>
                <a:defRPr/>
              </a:pPr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45E5C0CA-F241-8D43-8137-2D1E5A03BC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84665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FC720BB-F836-6D47-8C6C-80B9719808A1}" type="datetimeFigureOut">
              <a:rPr lang="ru-RU"/>
              <a:pPr>
                <a:defRPr/>
              </a:pPr>
              <a:t>30.08.2019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71B652E-6E25-1348-AAA1-F91BD50CE5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96190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33EF951-97DE-4A42-B44D-36933920315D}" type="datetimeFigureOut">
              <a:rPr lang="ru-RU"/>
              <a:pPr>
                <a:defRPr/>
              </a:pPr>
              <a:t>30.08.2019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DE9E0201-677E-A649-A830-64B2DF5990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58985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266E493-514E-9E4F-B956-36DA54FC1E63}" type="datetimeFigureOut">
              <a:rPr lang="ru-RU"/>
              <a:pPr>
                <a:defRPr/>
              </a:pPr>
              <a:t>30.08.2019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1E315475-7802-4745-9AFC-A5AE0DBE54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02779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06A694E-70B1-7741-9408-5127F838CCA0}" type="datetimeFigureOut">
              <a:rPr lang="ru-RU"/>
              <a:pPr>
                <a:defRPr/>
              </a:pPr>
              <a:t>30.08.2019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5ED5558-C571-C446-A534-E53A64C3B3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3778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4A954A6-1EA4-6B4B-B171-3AB04C260422}" type="datetimeFigureOut">
              <a:rPr lang="ru-RU"/>
              <a:pPr>
                <a:defRPr/>
              </a:pPr>
              <a:t>30.08.2019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F361EF8E-A303-094B-90C2-FCB9A8AD27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32154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A30F5A2-3CF8-A246-8902-3C40F0EB52C6}" type="datetimeFigureOut">
              <a:rPr lang="ru-RU"/>
              <a:pPr>
                <a:defRPr/>
              </a:pPr>
              <a:t>30.08.2019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3FC4E6B6-82BD-E547-A30F-854BAA079D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30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21B7AA-C880-6B4F-8816-75EAAA8775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68910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EC823AD-002A-D24B-AEF4-7781BA20CBAB}" type="datetimeFigureOut">
              <a:rPr lang="ru-RU"/>
              <a:pPr>
                <a:defRPr/>
              </a:pPr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5457E2D8-40DB-E747-A779-5547EA77BD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75575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806334E-27D0-2644-935D-815E1C01DA12}" type="datetimeFigureOut">
              <a:rPr lang="ru-RU"/>
              <a:pPr>
                <a:defRPr/>
              </a:pPr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E2105380-D2DE-484D-B35F-625C5F46C4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30163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115E1D35-D4E6-F040-9CFF-D8EFF2F843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64499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7D21-879A-4F51-A924-E23A328430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A493-17A3-4641-97A7-07457DE690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157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7D21-879A-4F51-A924-E23A328430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A493-17A3-4641-97A7-07457DE690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058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7D21-879A-4F51-A924-E23A328430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A493-17A3-4641-97A7-07457DE690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6405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7D21-879A-4F51-A924-E23A328430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A493-17A3-4641-97A7-07457DE690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362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7D21-879A-4F51-A924-E23A328430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A493-17A3-4641-97A7-07457DE690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250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7D21-879A-4F51-A924-E23A328430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A493-17A3-4641-97A7-07457DE690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2410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7D21-879A-4F51-A924-E23A328430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A493-17A3-4641-97A7-07457DE690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195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C3F2B-02B5-8E4B-92F0-3A2AE6BF3D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29157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7D21-879A-4F51-A924-E23A328430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A493-17A3-4641-97A7-07457DE690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6288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7D21-879A-4F51-A924-E23A328430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A493-17A3-4641-97A7-07457DE690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567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7D21-879A-4F51-A924-E23A328430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A493-17A3-4641-97A7-07457DE690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4843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7D21-879A-4F51-A924-E23A328430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A493-17A3-4641-97A7-07457DE690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727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917EA7-123E-644D-9F65-4478DC3CD7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946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32C916-968C-9E41-9F8E-DD170A6E9D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006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1FE30E-0387-7B47-835E-006F866083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40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0DCB8-0AA0-C048-B4D9-AF738A41EA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8779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0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2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9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D925EEB-0455-6343-AC70-374BF93CEC2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4511F7B7-D9E0-C147-BDE9-F9F9EC03A19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1585A31-9145-6A41-8514-19131F50D596}" type="datetimeFigureOut">
              <a:rPr lang="ru-RU">
                <a:ea typeface=""/>
                <a:cs typeface=""/>
              </a:rPr>
              <a:pPr>
                <a:defRPr/>
              </a:pPr>
              <a:t>30.08.2019</a:t>
            </a:fld>
            <a:endParaRPr lang="ru-RU">
              <a:ea typeface=""/>
              <a:cs typeface="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>
              <a:ea typeface=""/>
              <a:cs typeface="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73A5F47D-8D7A-9142-9919-62BC77A9A893}" type="slidenum">
              <a:rPr lang="ru-RU" altLang="ru-RU">
                <a:ea typeface=""/>
                <a:cs typeface=""/>
              </a:rPr>
              <a:pPr/>
              <a:t>‹#›</a:t>
            </a:fld>
            <a:endParaRPr lang="ru-RU" altLang="ru-RU"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86009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4537D21-879A-4F51-A924-E23A328430E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"/>
                <a:cs typeface="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30.08.2019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"/>
              <a:cs typeface="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"/>
              <a:cs typeface="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997A493-17A3-4641-97A7-07457DE6905D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"/>
                <a:cs typeface="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2864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tif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9.tif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hyperlink" Target="https://cyberleninka.ru/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1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4705"/>
            <a:ext cx="7772400" cy="2835746"/>
          </a:xfrm>
          <a:ln w="44450">
            <a:solidFill>
              <a:srgbClr val="002060"/>
            </a:solidFill>
          </a:ln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002060"/>
                </a:solidFill>
              </a:rPr>
              <a:t>Кандидатская диссертация: некоторые </a:t>
            </a:r>
            <a:r>
              <a:rPr lang="ru-RU" altLang="ru-RU" sz="4000" b="1" smtClean="0">
                <a:solidFill>
                  <a:srgbClr val="002060"/>
                </a:solidFill>
              </a:rPr>
              <a:t>вопросы планирования</a:t>
            </a:r>
            <a:endParaRPr lang="ru-RU" altLang="ru-RU" sz="4000" b="1" dirty="0">
              <a:solidFill>
                <a:srgbClr val="00206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365625"/>
            <a:ext cx="6400800" cy="1752600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002060"/>
                </a:solidFill>
              </a:rPr>
              <a:t>Кафедра госпитальной терапии</a:t>
            </a:r>
          </a:p>
          <a:p>
            <a:pPr eaLnBrk="1" hangingPunct="1"/>
            <a:r>
              <a:rPr lang="ru-RU" altLang="ru-RU" dirty="0" smtClean="0">
                <a:solidFill>
                  <a:srgbClr val="002060"/>
                </a:solidFill>
              </a:rPr>
              <a:t>Профессор </a:t>
            </a:r>
            <a:r>
              <a:rPr lang="ru-RU" altLang="ru-RU" dirty="0" err="1" smtClean="0">
                <a:solidFill>
                  <a:srgbClr val="002060"/>
                </a:solidFill>
              </a:rPr>
              <a:t>В.В.Скибицкий</a:t>
            </a:r>
            <a:endParaRPr lang="ru-RU" altLang="ru-RU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dirty="0" smtClean="0">
                <a:solidFill>
                  <a:srgbClr val="002060"/>
                </a:solidFill>
              </a:rPr>
              <a:t>Доцент А.В. </a:t>
            </a:r>
            <a:r>
              <a:rPr lang="ru-RU" altLang="ru-RU" dirty="0" err="1" smtClean="0">
                <a:solidFill>
                  <a:srgbClr val="002060"/>
                </a:solidFill>
              </a:rPr>
              <a:t>Фендрикова</a:t>
            </a:r>
            <a:endParaRPr lang="ru-RU" alt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205038"/>
            <a:ext cx="7975228" cy="2304082"/>
          </a:xfrm>
        </p:spPr>
        <p:txBody>
          <a:bodyPr/>
          <a:lstStyle/>
          <a:p>
            <a:pPr algn="r" eaLnBrk="1" hangingPunct="1"/>
            <a:r>
              <a:rPr lang="ru-RU" altLang="ru-RU" sz="4000" dirty="0">
                <a:solidFill>
                  <a:srgbClr val="002060"/>
                </a:solidFill>
              </a:rPr>
              <a:t>“ Лучше получить приблизительный ответ </a:t>
            </a:r>
            <a:br>
              <a:rPr lang="ru-RU" altLang="ru-RU" sz="4000" dirty="0">
                <a:solidFill>
                  <a:srgbClr val="002060"/>
                </a:solidFill>
              </a:rPr>
            </a:br>
            <a:r>
              <a:rPr lang="ru-RU" altLang="ru-RU" sz="4000" dirty="0">
                <a:solidFill>
                  <a:srgbClr val="002060"/>
                </a:solidFill>
              </a:rPr>
              <a:t>на правильно сформулированный вопрос, чем </a:t>
            </a:r>
            <a:br>
              <a:rPr lang="ru-RU" altLang="ru-RU" sz="4000" dirty="0">
                <a:solidFill>
                  <a:srgbClr val="002060"/>
                </a:solidFill>
              </a:rPr>
            </a:br>
            <a:r>
              <a:rPr lang="ru-RU" altLang="ru-RU" sz="4000" dirty="0">
                <a:solidFill>
                  <a:srgbClr val="002060"/>
                </a:solidFill>
              </a:rPr>
              <a:t>очень точный ответ на вопрос, не имеющий смысла.” </a:t>
            </a:r>
            <a:br>
              <a:rPr lang="ru-RU" altLang="ru-RU" sz="4000" dirty="0">
                <a:solidFill>
                  <a:srgbClr val="002060"/>
                </a:solidFill>
              </a:rPr>
            </a:br>
            <a:r>
              <a:rPr lang="ru-RU" altLang="ru-RU" sz="4000" dirty="0">
                <a:solidFill>
                  <a:srgbClr val="002060"/>
                </a:solidFill>
              </a:rPr>
              <a:t/>
            </a:r>
            <a:br>
              <a:rPr lang="ru-RU" altLang="ru-RU" sz="4000" dirty="0">
                <a:solidFill>
                  <a:srgbClr val="002060"/>
                </a:solidFill>
              </a:rPr>
            </a:br>
            <a:r>
              <a:rPr lang="ru-RU" altLang="ru-RU" sz="2400" i="1" dirty="0" err="1">
                <a:solidFill>
                  <a:srgbClr val="002060"/>
                </a:solidFill>
              </a:rPr>
              <a:t>Turkey</a:t>
            </a:r>
            <a:endParaRPr lang="ru-RU" altLang="ru-RU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504056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2060"/>
                </a:solidFill>
              </a:rPr>
              <a:t>NB</a:t>
            </a:r>
            <a:r>
              <a:rPr lang="ru-RU" sz="4000" dirty="0" smtClean="0">
                <a:solidFill>
                  <a:srgbClr val="002060"/>
                </a:solidFill>
              </a:rPr>
              <a:t>! Цель должна быть созвучна названию диссертации!</a:t>
            </a:r>
            <a:endParaRPr lang="ru-RU" sz="4000" dirty="0" smtClean="0">
              <a:solidFill>
                <a:srgbClr val="002060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ru-RU" sz="40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5600" y="2708920"/>
            <a:ext cx="8534400" cy="3744416"/>
          </a:xfrm>
          <a:prstGeom prst="rect">
            <a:avLst/>
          </a:prstGeom>
          <a:noFill/>
          <a:ln w="76200" cmpd="tri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algn="ctr"/>
            <a:r>
              <a:rPr lang="ru-RU" sz="3200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Оптимизация комбинированной </a:t>
            </a:r>
            <a:r>
              <a:rPr lang="ru-RU" sz="3200" spc="100" dirty="0" smtClean="0">
                <a:solidFill>
                  <a:srgbClr val="002060"/>
                </a:solidFill>
                <a:latin typeface="+mj-lt"/>
                <a:ea typeface="Calibri"/>
                <a:cs typeface="Impact"/>
              </a:rPr>
              <a:t>фармакотерапии</a:t>
            </a:r>
            <a:r>
              <a:rPr lang="en-US" sz="3200" spc="100" dirty="0" smtClean="0">
                <a:solidFill>
                  <a:srgbClr val="002060"/>
                </a:solidFill>
                <a:latin typeface="+mj-lt"/>
                <a:ea typeface="Calibri"/>
                <a:cs typeface="Impact"/>
              </a:rPr>
              <a:t> </a:t>
            </a:r>
            <a:r>
              <a:rPr lang="ru-RU" sz="3200" spc="100" dirty="0" smtClean="0">
                <a:solidFill>
                  <a:srgbClr val="002060"/>
                </a:solidFill>
                <a:latin typeface="+mj-lt"/>
                <a:ea typeface="Calibri"/>
                <a:cs typeface="Impact"/>
              </a:rPr>
              <a:t>артериальной гипертонии путем </a:t>
            </a:r>
            <a:r>
              <a:rPr lang="ru-RU" sz="3200" spc="100" dirty="0">
                <a:solidFill>
                  <a:srgbClr val="002060"/>
                </a:solidFill>
                <a:latin typeface="+mj-lt"/>
                <a:ea typeface="Calibri"/>
                <a:cs typeface="Impact"/>
              </a:rPr>
              <a:t>сочетанного применения антигипертензивных препаратов и антидепрессанта у больных с депрессивными расстройствами</a:t>
            </a:r>
            <a:r>
              <a:rPr lang="ru-RU" sz="3200" spc="100" dirty="0">
                <a:solidFill>
                  <a:srgbClr val="002060"/>
                </a:solidFill>
                <a:latin typeface="+mj-lt"/>
                <a:cs typeface="Impact"/>
              </a:rPr>
              <a:t> </a:t>
            </a:r>
            <a:endParaRPr lang="ru-RU" sz="3200" spc="1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Impac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94468"/>
            <a:ext cx="91288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u="sng" dirty="0" smtClean="0">
                <a:solidFill>
                  <a:srgbClr val="002060"/>
                </a:solidFill>
                <a:latin typeface="+mj-lt"/>
                <a:ea typeface="Arial" charset="0"/>
                <a:cs typeface="Arial" charset="0"/>
              </a:rPr>
              <a:t>Пример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«ЭФФЕКТИВНОСТЬ 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КОМБИНИРОВАННОЙ АНТИГИПЕРТЕНЗИВНОЙ И ПСИХОКОРРИГИРУЮЩЕЙ ФАРМАКОТЕРАПИИ У БОЛЬНЫХ АРТЕРИАЛЬНОЙ ГИПЕРТОНИЕЙ И ДЕПРЕССИВНЫМИ </a:t>
            </a:r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РАССТРОЙСТВАМИ»</a:t>
            </a:r>
            <a:endParaRPr lang="ru-RU" u="sng" dirty="0" smtClean="0">
              <a:solidFill>
                <a:srgbClr val="002060"/>
              </a:solidFill>
              <a:latin typeface="+mj-lt"/>
              <a:ea typeface="Arial" charset="0"/>
              <a:cs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+mj-lt"/>
                <a:ea typeface="Arial" charset="0"/>
                <a:cs typeface="Arial" charset="0"/>
              </a:rPr>
              <a:t>Цель работы</a:t>
            </a:r>
            <a:r>
              <a:rPr lang="en-US" sz="3600" b="1" dirty="0" smtClean="0">
                <a:solidFill>
                  <a:srgbClr val="002060"/>
                </a:solidFill>
                <a:latin typeface="+mj-lt"/>
                <a:ea typeface="Arial" charset="0"/>
                <a:cs typeface="Arial" charset="0"/>
              </a:rPr>
              <a:t>:</a:t>
            </a:r>
            <a:endParaRPr lang="ru-RU" sz="3600" b="1" dirty="0">
              <a:solidFill>
                <a:srgbClr val="002060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6915" y="6488668"/>
            <a:ext cx="4321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Из диссертации к.м.н. </a:t>
            </a:r>
            <a:r>
              <a:rPr lang="ru-RU" dirty="0" err="1" smtClean="0">
                <a:solidFill>
                  <a:srgbClr val="002060"/>
                </a:solidFill>
              </a:rPr>
              <a:t>Скибицкого</a:t>
            </a:r>
            <a:r>
              <a:rPr lang="ru-RU" dirty="0" smtClean="0">
                <a:solidFill>
                  <a:srgbClr val="002060"/>
                </a:solidFill>
              </a:rPr>
              <a:t> А.В.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08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228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3187011" y="0"/>
            <a:ext cx="4913381" cy="2971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Цель</a:t>
            </a:r>
            <a:r>
              <a:rPr lang="mr-IN" sz="4000" b="1" dirty="0" smtClean="0">
                <a:solidFill>
                  <a:srgbClr val="002060"/>
                </a:solidFill>
              </a:rPr>
              <a:t>…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Цель</a:t>
            </a:r>
            <a:r>
              <a:rPr lang="mr-IN" sz="4000" b="1" dirty="0" smtClean="0">
                <a:solidFill>
                  <a:srgbClr val="002060"/>
                </a:solidFill>
              </a:rPr>
              <a:t>…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Цель</a:t>
            </a:r>
            <a:r>
              <a:rPr lang="mr-IN" sz="4000" b="1" dirty="0" smtClean="0">
                <a:solidFill>
                  <a:srgbClr val="002060"/>
                </a:solidFill>
              </a:rPr>
              <a:t>…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Цель</a:t>
            </a:r>
            <a:r>
              <a:rPr lang="mr-IN" sz="4000" b="1" dirty="0" smtClean="0">
                <a:solidFill>
                  <a:srgbClr val="002060"/>
                </a:solidFill>
              </a:rPr>
              <a:t>…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NB!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5259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При написании аннотации (статьи, тезисов, диссертации) </a:t>
            </a:r>
            <a:r>
              <a:rPr lang="mr-IN" b="1" dirty="0" smtClean="0">
                <a:solidFill>
                  <a:srgbClr val="002060"/>
                </a:solidFill>
              </a:rPr>
              <a:t>–</a:t>
            </a:r>
            <a:r>
              <a:rPr lang="ru-RU" b="1" dirty="0" smtClean="0">
                <a:solidFill>
                  <a:srgbClr val="002060"/>
                </a:solidFill>
              </a:rPr>
              <a:t> цель должна перекликаться </a:t>
            </a:r>
            <a:r>
              <a:rPr lang="ru-RU" b="1" dirty="0" smtClean="0">
                <a:solidFill>
                  <a:srgbClr val="002060"/>
                </a:solidFill>
              </a:rPr>
              <a:t>не только с </a:t>
            </a:r>
            <a:r>
              <a:rPr lang="ru-RU" b="1" dirty="0" smtClean="0">
                <a:solidFill>
                  <a:srgbClr val="002060"/>
                </a:solidFill>
              </a:rPr>
              <a:t>названием работы, </a:t>
            </a:r>
            <a:r>
              <a:rPr lang="ru-RU" b="1" dirty="0" smtClean="0">
                <a:solidFill>
                  <a:srgbClr val="002060"/>
                </a:solidFill>
              </a:rPr>
              <a:t>но и  отражена </a:t>
            </a:r>
            <a:r>
              <a:rPr lang="ru-RU" b="1" dirty="0" smtClean="0">
                <a:solidFill>
                  <a:srgbClr val="002060"/>
                </a:solidFill>
              </a:rPr>
              <a:t>в актуальности и выводах!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Как?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Тип исследования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Объект исследования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Методы исследования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63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dirty="0">
                <a:solidFill>
                  <a:srgbClr val="002060"/>
                </a:solidFill>
              </a:rPr>
              <a:t>Типы диссертационных исследований (клинических)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dirty="0">
                <a:solidFill>
                  <a:srgbClr val="002060"/>
                </a:solidFill>
              </a:rPr>
              <a:t>Ретроспективные </a:t>
            </a:r>
            <a:r>
              <a:rPr lang="ru-RU" altLang="ru-RU" sz="2800" dirty="0" smtClean="0">
                <a:solidFill>
                  <a:srgbClr val="002060"/>
                </a:solidFill>
              </a:rPr>
              <a:t>(например, результаты </a:t>
            </a:r>
            <a:r>
              <a:rPr lang="ru-RU" altLang="ru-RU" sz="2800" dirty="0">
                <a:solidFill>
                  <a:srgbClr val="002060"/>
                </a:solidFill>
              </a:rPr>
              <a:t>хирургического лечения)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>
                <a:solidFill>
                  <a:srgbClr val="002060"/>
                </a:solidFill>
              </a:rPr>
              <a:t>Эпидемиологические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 err="1">
                <a:solidFill>
                  <a:srgbClr val="002060"/>
                </a:solidFill>
              </a:rPr>
              <a:t>Проспективное</a:t>
            </a:r>
            <a:r>
              <a:rPr lang="ru-RU" altLang="ru-RU" sz="2800" dirty="0">
                <a:solidFill>
                  <a:srgbClr val="002060"/>
                </a:solidFill>
              </a:rPr>
              <a:t> наблюдение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>
                <a:solidFill>
                  <a:srgbClr val="002060"/>
                </a:solidFill>
              </a:rPr>
              <a:t>Анализ эффектов лечения (терапевтического, хирургического, иное)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>
                <a:solidFill>
                  <a:srgbClr val="002060"/>
                </a:solidFill>
              </a:rPr>
              <a:t>Изучение каких-либо характеристик болезни (или иной патологии) в соотнесении с ее тяжестью и т.д.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>
                <a:solidFill>
                  <a:srgbClr val="002060"/>
                </a:solidFill>
              </a:rPr>
              <a:t>Экономические параметры</a:t>
            </a:r>
          </a:p>
          <a:p>
            <a:pPr eaLnBrk="1" hangingPunct="1">
              <a:lnSpc>
                <a:spcPct val="90000"/>
              </a:lnSpc>
            </a:pPr>
            <a:endParaRPr lang="ru-RU" altLang="ru-RU" sz="28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06915" y="6488668"/>
            <a:ext cx="4337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Адаптировано из лекции </a:t>
            </a:r>
            <a:r>
              <a:rPr lang="ru-RU" dirty="0" err="1" smtClean="0">
                <a:solidFill>
                  <a:srgbClr val="002060"/>
                </a:solidFill>
              </a:rPr>
              <a:t>Конради</a:t>
            </a:r>
            <a:r>
              <a:rPr lang="ru-RU" dirty="0" smtClean="0">
                <a:solidFill>
                  <a:srgbClr val="002060"/>
                </a:solidFill>
              </a:rPr>
              <a:t> А.О.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002060"/>
                </a:solidFill>
              </a:rPr>
              <a:t>Типы диссертационных исследований (клинических)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altLang="ru-RU" b="1" dirty="0" smtClean="0">
                <a:solidFill>
                  <a:srgbClr val="002060"/>
                </a:solidFill>
              </a:rPr>
              <a:t>Ретроспективные </a:t>
            </a:r>
            <a:r>
              <a:rPr lang="ru-RU" altLang="ru-RU" dirty="0">
                <a:solidFill>
                  <a:srgbClr val="002060"/>
                </a:solidFill>
              </a:rPr>
              <a:t>- проводятся на основе прошлого опыта </a:t>
            </a:r>
            <a:r>
              <a:rPr lang="ru-RU" altLang="ru-RU" dirty="0" smtClean="0">
                <a:solidFill>
                  <a:srgbClr val="002060"/>
                </a:solidFill>
              </a:rPr>
              <a:t>применения </a:t>
            </a:r>
            <a:r>
              <a:rPr lang="ru-RU" altLang="ru-RU" dirty="0">
                <a:solidFill>
                  <a:srgbClr val="002060"/>
                </a:solidFill>
              </a:rPr>
              <a:t>разных </a:t>
            </a:r>
            <a:r>
              <a:rPr lang="ru-RU" altLang="ru-RU" dirty="0" smtClean="0">
                <a:solidFill>
                  <a:srgbClr val="002060"/>
                </a:solidFill>
              </a:rPr>
              <a:t>лекарственных средств </a:t>
            </a:r>
            <a:r>
              <a:rPr lang="ru-RU" altLang="ru-RU" dirty="0">
                <a:solidFill>
                  <a:srgbClr val="002060"/>
                </a:solidFill>
              </a:rPr>
              <a:t>или видов терапии по данным </a:t>
            </a:r>
            <a:r>
              <a:rPr lang="ru-RU" altLang="ru-RU" dirty="0" smtClean="0">
                <a:solidFill>
                  <a:srgbClr val="002060"/>
                </a:solidFill>
              </a:rPr>
              <a:t>историй болезни </a:t>
            </a:r>
            <a:endParaRPr lang="ru-RU" altLang="ru-RU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ru-RU" alt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4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002060"/>
                </a:solidFill>
              </a:rPr>
              <a:t>Типы диссертационных исследований (клинических)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altLang="ru-RU" b="1" dirty="0" smtClean="0">
                <a:solidFill>
                  <a:srgbClr val="002060"/>
                </a:solidFill>
              </a:rPr>
              <a:t>Эпидемиологические </a:t>
            </a:r>
            <a:r>
              <a:rPr lang="mr-IN" altLang="ru-RU" dirty="0" smtClean="0">
                <a:solidFill>
                  <a:srgbClr val="002060"/>
                </a:solidFill>
              </a:rPr>
              <a:t>–</a:t>
            </a:r>
            <a:r>
              <a:rPr lang="ru-RU" altLang="ru-RU" dirty="0" smtClean="0">
                <a:solidFill>
                  <a:srgbClr val="002060"/>
                </a:solidFill>
              </a:rPr>
              <a:t> часто требуется большой объем выборки, осознанный подход к выбору варианта исследования и хорошее знание математики </a:t>
            </a:r>
            <a:r>
              <a:rPr lang="ru-RU" altLang="ru-RU" dirty="0" smtClean="0">
                <a:solidFill>
                  <a:srgbClr val="002060"/>
                </a:solidFill>
                <a:sym typeface="Wingdings"/>
              </a:rPr>
              <a:t>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dirty="0" smtClean="0">
                <a:solidFill>
                  <a:srgbClr val="002060"/>
                </a:solidFill>
                <a:sym typeface="Wingdings"/>
              </a:rPr>
              <a:t>Пример: исследование ЭССЕ-РФ</a:t>
            </a:r>
            <a:r>
              <a:rPr lang="ru-RU" altLang="ru-RU" dirty="0" smtClean="0">
                <a:solidFill>
                  <a:srgbClr val="002060"/>
                </a:solidFill>
              </a:rPr>
              <a:t> </a:t>
            </a:r>
            <a:endParaRPr lang="ru-RU" altLang="ru-RU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ru-RU" alt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8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002060"/>
                </a:solidFill>
              </a:rPr>
              <a:t>Типы диссертационных исследований (клинических)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altLang="ru-RU" b="1" dirty="0" err="1" smtClean="0">
                <a:solidFill>
                  <a:srgbClr val="002060"/>
                </a:solidFill>
              </a:rPr>
              <a:t>Проспективное</a:t>
            </a:r>
            <a:r>
              <a:rPr lang="ru-RU" altLang="ru-RU" b="1" dirty="0" smtClean="0">
                <a:solidFill>
                  <a:srgbClr val="002060"/>
                </a:solidFill>
              </a:rPr>
              <a:t> наблюдение </a:t>
            </a:r>
            <a:r>
              <a:rPr lang="mr-IN" altLang="ru-RU" dirty="0" smtClean="0">
                <a:solidFill>
                  <a:srgbClr val="002060"/>
                </a:solidFill>
              </a:rPr>
              <a:t>–</a:t>
            </a:r>
            <a:r>
              <a:rPr lang="ru-RU" altLang="ru-RU" dirty="0" smtClean="0">
                <a:solidFill>
                  <a:srgbClr val="002060"/>
                </a:solidFill>
              </a:rPr>
              <a:t> большое количество людей наблюдается в течение длительного периода времени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dirty="0" smtClean="0">
                <a:solidFill>
                  <a:srgbClr val="002060"/>
                </a:solidFill>
              </a:rPr>
              <a:t>Пример: Исследование здоровья врачей (</a:t>
            </a:r>
            <a:r>
              <a:rPr lang="en-US" altLang="ru-RU" dirty="0" smtClean="0">
                <a:solidFill>
                  <a:srgbClr val="002060"/>
                </a:solidFill>
              </a:rPr>
              <a:t>PHS</a:t>
            </a:r>
            <a:r>
              <a:rPr lang="ru-RU" altLang="ru-RU" dirty="0" smtClean="0">
                <a:solidFill>
                  <a:srgbClr val="002060"/>
                </a:solidFill>
              </a:rPr>
              <a:t>)</a:t>
            </a:r>
            <a:endParaRPr lang="ru-RU" altLang="ru-RU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ru-RU" alt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Вопросы</a:t>
            </a:r>
            <a:endParaRPr lang="ru-RU" b="1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Что такое КАНДИДАТСКАЯ диссертация?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Зачем? Что я хочу доказать?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Как?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Что получится?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04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AutoShape 1"/>
          <p:cNvSpPr>
            <a:spLocks noChangeAspect="1" noChangeArrowheads="1"/>
          </p:cNvSpPr>
          <p:nvPr/>
        </p:nvSpPr>
        <p:spPr bwMode="auto">
          <a:xfrm>
            <a:off x="0" y="0"/>
            <a:ext cx="4575175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800">
              <a:solidFill>
                <a:srgbClr val="000000"/>
              </a:solidFill>
              <a:ea typeface=""/>
              <a:cs typeface=""/>
            </a:endParaRPr>
          </a:p>
        </p:txBody>
      </p:sp>
      <p:pic>
        <p:nvPicPr>
          <p:cNvPr id="694275" name="Рисунок 3" descr="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753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Этапы планирования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>
                <a:solidFill>
                  <a:schemeClr val="accent2"/>
                </a:solidFill>
              </a:rPr>
              <a:t>Постановка задачи.</a:t>
            </a:r>
          </a:p>
          <a:p>
            <a:pPr eaLnBrk="1" hangingPunct="1"/>
            <a:endParaRPr lang="ru-RU" altLang="ru-RU">
              <a:solidFill>
                <a:schemeClr val="accent2"/>
              </a:solidFill>
            </a:endParaRPr>
          </a:p>
          <a:p>
            <a:pPr eaLnBrk="1" hangingPunct="1"/>
            <a:r>
              <a:rPr lang="ru-RU" altLang="ru-RU"/>
              <a:t>На какой вопрос (вопросы) должно ответить исследование?</a:t>
            </a:r>
          </a:p>
          <a:p>
            <a:pPr eaLnBrk="1" hangingPunct="1">
              <a:buFontTx/>
              <a:buNone/>
            </a:pPr>
            <a:r>
              <a:rPr lang="ru-RU" altLang="ru-RU"/>
              <a:t>В идеале – это и есть цель исследования.</a:t>
            </a:r>
          </a:p>
          <a:p>
            <a:pPr eaLnBrk="1" hangingPunct="1"/>
            <a:r>
              <a:rPr lang="ru-RU" altLang="ru-RU"/>
              <a:t>Вопрос следует сформулировать (для себя) просто и четко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002060"/>
                </a:solidFill>
              </a:rPr>
              <a:t>Наиболее частый вариант диссертационного исследования-</a:t>
            </a:r>
            <a:endParaRPr lang="ru-RU" altLang="ru-RU" sz="2800" dirty="0">
              <a:solidFill>
                <a:srgbClr val="00206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ru-RU" altLang="ru-RU" b="1" dirty="0" err="1">
                <a:solidFill>
                  <a:srgbClr val="FF0000"/>
                </a:solidFill>
              </a:rPr>
              <a:t>п</a:t>
            </a:r>
            <a:r>
              <a:rPr lang="ru-RU" altLang="ru-RU" b="1" dirty="0" err="1" smtClean="0">
                <a:solidFill>
                  <a:srgbClr val="FF0000"/>
                </a:solidFill>
              </a:rPr>
              <a:t>роспективное</a:t>
            </a:r>
            <a:r>
              <a:rPr lang="ru-RU" altLang="ru-RU" b="1" dirty="0" smtClean="0">
                <a:solidFill>
                  <a:srgbClr val="FF0000"/>
                </a:solidFill>
              </a:rPr>
              <a:t> исследование</a:t>
            </a:r>
            <a:endParaRPr lang="ru-RU" altLang="ru-RU" b="1" dirty="0">
              <a:solidFill>
                <a:srgbClr val="FF0000"/>
              </a:solidFill>
            </a:endParaRP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ru-RU" altLang="ru-RU" b="1" dirty="0" smtClean="0">
                <a:solidFill>
                  <a:srgbClr val="002060"/>
                </a:solidFill>
              </a:rPr>
              <a:t>Как правило, это экспериментальное исследование, в котором изучается эффективность какого-либо вмешательства</a:t>
            </a:r>
            <a:endParaRPr lang="ru-RU" altLang="ru-RU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ru-RU" alt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2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pPr eaLnBrk="1" hangingPunct="1"/>
            <a:r>
              <a:rPr lang="ru-RU" altLang="ru-RU" sz="3200" dirty="0" smtClean="0">
                <a:solidFill>
                  <a:srgbClr val="002060"/>
                </a:solidFill>
              </a:rPr>
              <a:t>Критерии включения- главные характеристики </a:t>
            </a:r>
            <a:r>
              <a:rPr lang="ru-RU" altLang="ru-RU" sz="3200" smtClean="0">
                <a:solidFill>
                  <a:srgbClr val="002060"/>
                </a:solidFill>
              </a:rPr>
              <a:t>интересующей исследователя группы больных</a:t>
            </a:r>
            <a:endParaRPr lang="ru-RU" altLang="ru-RU" sz="3200" dirty="0">
              <a:solidFill>
                <a:srgbClr val="00206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848"/>
            <a:ext cx="8229600" cy="4065315"/>
          </a:xfrm>
          <a:ln w="25400">
            <a:solidFill>
              <a:srgbClr val="002060"/>
            </a:solidFill>
          </a:ln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ru-RU" altLang="ru-RU" b="1" dirty="0" smtClean="0">
                <a:solidFill>
                  <a:srgbClr val="002060"/>
                </a:solidFill>
              </a:rPr>
              <a:t>Возраст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ru-RU" altLang="ru-RU" b="1" dirty="0" smtClean="0">
                <a:solidFill>
                  <a:srgbClr val="002060"/>
                </a:solidFill>
              </a:rPr>
              <a:t>Пол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ru-RU" altLang="ru-RU" b="1" dirty="0" smtClean="0">
                <a:solidFill>
                  <a:srgbClr val="002060"/>
                </a:solidFill>
              </a:rPr>
              <a:t>Диагноз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ru-RU" altLang="ru-RU" b="1" dirty="0" smtClean="0">
                <a:solidFill>
                  <a:srgbClr val="002060"/>
                </a:solidFill>
              </a:rPr>
              <a:t>Длительность заболевания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ru-RU" altLang="ru-RU" b="1" dirty="0" smtClean="0">
                <a:solidFill>
                  <a:srgbClr val="002060"/>
                </a:solidFill>
              </a:rPr>
              <a:t>Тяжесть заболевания</a:t>
            </a:r>
            <a:endParaRPr lang="ru-RU" altLang="ru-RU" dirty="0">
              <a:solidFill>
                <a:srgbClr val="002060"/>
              </a:solidFill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ru-RU" alt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7213" y="6488668"/>
            <a:ext cx="331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Белоусов Ю.Б. и </a:t>
            </a:r>
            <a:r>
              <a:rPr lang="ru-RU" dirty="0" err="1" smtClean="0">
                <a:solidFill>
                  <a:srgbClr val="002060"/>
                </a:solidFill>
              </a:rPr>
              <a:t>соавт</a:t>
            </a:r>
            <a:r>
              <a:rPr lang="ru-RU" dirty="0" smtClean="0">
                <a:solidFill>
                  <a:srgbClr val="002060"/>
                </a:solidFill>
              </a:rPr>
              <a:t>., 2000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5600" y="2404050"/>
            <a:ext cx="8534400" cy="4121293"/>
          </a:xfrm>
          <a:prstGeom prst="rect">
            <a:avLst/>
          </a:prstGeom>
          <a:noFill/>
          <a:ln w="76200" cmpd="tri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marL="457200" indent="-457200">
              <a:buAutoNum type="arabicParenR"/>
            </a:pPr>
            <a:r>
              <a:rPr lang="ru-RU" sz="2600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Мужчины и женщины старше 18 лет</a:t>
            </a:r>
          </a:p>
          <a:p>
            <a:pPr marL="457200" indent="-457200">
              <a:buAutoNum type="arabicParenR"/>
            </a:pPr>
            <a:r>
              <a:rPr lang="ru-RU" sz="2600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Неконтролируемая </a:t>
            </a:r>
            <a:r>
              <a:rPr lang="ru-RU" sz="2600" spc="100" dirty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АГ- уровень АД ≥ 140/90 </a:t>
            </a:r>
            <a:r>
              <a:rPr lang="ru-RU" sz="2600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и</a:t>
            </a:r>
          </a:p>
          <a:p>
            <a:r>
              <a:rPr lang="ru-RU" sz="2600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&lt;180/110 </a:t>
            </a:r>
            <a:r>
              <a:rPr lang="ru-RU" sz="2600" spc="100" dirty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мм </a:t>
            </a:r>
            <a:r>
              <a:rPr lang="ru-RU" sz="2600" spc="100" dirty="0" err="1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рт.ст</a:t>
            </a:r>
            <a:r>
              <a:rPr lang="ru-RU" sz="2600" spc="100" dirty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. на фоне любой предшествующей </a:t>
            </a:r>
            <a:r>
              <a:rPr lang="ru-RU" sz="2600" spc="100" dirty="0" err="1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антигипертензивной</a:t>
            </a:r>
            <a:r>
              <a:rPr lang="ru-RU" sz="2600" spc="100" dirty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 терапии</a:t>
            </a:r>
          </a:p>
          <a:p>
            <a:r>
              <a:rPr lang="ru-RU" sz="2600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3) </a:t>
            </a:r>
            <a:r>
              <a:rPr lang="ru-RU" sz="2600" spc="100" dirty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Депрессивные расстройства (</a:t>
            </a:r>
            <a:r>
              <a:rPr lang="ru-RU" sz="2600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по </a:t>
            </a:r>
            <a:r>
              <a:rPr lang="ru-RU" sz="2600" spc="100" dirty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результатам тестирования с использованием шкал тревоги и </a:t>
            </a:r>
            <a:r>
              <a:rPr lang="ru-RU" sz="2600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депрессии) </a:t>
            </a:r>
          </a:p>
          <a:p>
            <a:r>
              <a:rPr lang="ru-RU" sz="2600" spc="100" dirty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4</a:t>
            </a:r>
            <a:r>
              <a:rPr lang="ru-RU" sz="2600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) </a:t>
            </a:r>
            <a:r>
              <a:rPr lang="ru-RU" sz="2600" b="1" u="sng" spc="100" dirty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Подписанное информированное согласие на участие в исследовании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6915" y="6488668"/>
            <a:ext cx="4321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Из диссертации к.м.н. </a:t>
            </a:r>
            <a:r>
              <a:rPr lang="ru-RU" dirty="0" err="1" smtClean="0">
                <a:solidFill>
                  <a:srgbClr val="002060"/>
                </a:solidFill>
              </a:rPr>
              <a:t>Скибицкого</a:t>
            </a:r>
            <a:r>
              <a:rPr lang="ru-RU" dirty="0" smtClean="0">
                <a:solidFill>
                  <a:srgbClr val="002060"/>
                </a:solidFill>
              </a:rPr>
              <a:t> А.В.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-27384"/>
            <a:ext cx="912880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u="sng" dirty="0" smtClean="0">
                <a:solidFill>
                  <a:srgbClr val="002060"/>
                </a:solidFill>
                <a:latin typeface="+mj-lt"/>
                <a:ea typeface="Arial" charset="0"/>
                <a:cs typeface="Arial" charset="0"/>
              </a:rPr>
              <a:t>Пример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«ЭФФЕКТИВНОСТЬ 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КОМБИНИРОВАННОЙ АНТИГИПЕРТЕНЗИВНОЙ И ПСИХОКОРРИГИРУЮЩЕЙ ФАРМАКОТЕРАПИИ У БОЛЬНЫХ АРТЕРИАЛЬНОЙ ГИПЕРТОНИЕЙ И ДЕПРЕССИВНЫМИ </a:t>
            </a:r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РАССТРОЙСТВАМИ»</a:t>
            </a:r>
            <a:endParaRPr lang="ru-RU" u="sng" dirty="0" smtClean="0">
              <a:solidFill>
                <a:srgbClr val="002060"/>
              </a:solidFill>
              <a:latin typeface="+mj-lt"/>
              <a:ea typeface="Arial" charset="0"/>
              <a:cs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+mj-lt"/>
                <a:ea typeface="Arial" charset="0"/>
                <a:cs typeface="Arial" charset="0"/>
              </a:rPr>
              <a:t>Критерии включения</a:t>
            </a:r>
            <a:r>
              <a:rPr lang="en-US" sz="3600" b="1" dirty="0" smtClean="0">
                <a:solidFill>
                  <a:srgbClr val="002060"/>
                </a:solidFill>
                <a:latin typeface="+mj-lt"/>
                <a:ea typeface="Arial" charset="0"/>
                <a:cs typeface="Arial" charset="0"/>
              </a:rPr>
              <a:t>:</a:t>
            </a:r>
            <a:endParaRPr lang="ru-RU" sz="3600" b="1" dirty="0">
              <a:solidFill>
                <a:srgbClr val="002060"/>
              </a:solidFill>
              <a:latin typeface="+mj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25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8654"/>
            <a:ext cx="8229600" cy="778098"/>
          </a:xfrm>
        </p:spPr>
        <p:txBody>
          <a:bodyPr/>
          <a:lstStyle/>
          <a:p>
            <a:pPr eaLnBrk="1" hangingPunct="1"/>
            <a:r>
              <a:rPr lang="ru-RU" altLang="ru-RU" sz="3200" dirty="0" smtClean="0">
                <a:solidFill>
                  <a:srgbClr val="002060"/>
                </a:solidFill>
              </a:rPr>
              <a:t>Критерии </a:t>
            </a:r>
            <a:r>
              <a:rPr lang="ru-RU" altLang="ru-RU" sz="3200" dirty="0">
                <a:solidFill>
                  <a:srgbClr val="002060"/>
                </a:solidFill>
              </a:rPr>
              <a:t>исключения - направлены на обеспечение безопасности исследования</a:t>
            </a:r>
            <a:br>
              <a:rPr lang="ru-RU" altLang="ru-RU" sz="3200" dirty="0">
                <a:solidFill>
                  <a:srgbClr val="002060"/>
                </a:solidFill>
              </a:rPr>
            </a:br>
            <a:endParaRPr lang="ru-RU" altLang="ru-RU" sz="3200" dirty="0">
              <a:solidFill>
                <a:srgbClr val="00206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4569371"/>
          </a:xfrm>
          <a:ln w="25400">
            <a:solidFill>
              <a:srgbClr val="002060"/>
            </a:solidFill>
          </a:ln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ru-RU" altLang="ru-RU" b="1" dirty="0" smtClean="0">
                <a:solidFill>
                  <a:srgbClr val="002060"/>
                </a:solidFill>
              </a:rPr>
              <a:t>исключают тех пациентов, у которых действие лекарственного средства (средств) может способствовать ухудшению здоровья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 b="1" dirty="0" smtClean="0">
                <a:solidFill>
                  <a:srgbClr val="002060"/>
                </a:solidFill>
              </a:rPr>
              <a:t>исключают факторы, которые могут нанести ущерб результатам исследования</a:t>
            </a:r>
            <a:endParaRPr lang="ru-RU" altLang="ru-RU" dirty="0">
              <a:solidFill>
                <a:srgbClr val="002060"/>
              </a:solidFill>
            </a:endParaRPr>
          </a:p>
          <a:p>
            <a:pPr marL="0" indent="0" eaLnBrk="1" hangingPunct="1">
              <a:buNone/>
            </a:pPr>
            <a:endParaRPr lang="ru-RU" alt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7213" y="6488668"/>
            <a:ext cx="331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Белоусов Ю.Б. и </a:t>
            </a:r>
            <a:r>
              <a:rPr lang="ru-RU" dirty="0" err="1" smtClean="0">
                <a:solidFill>
                  <a:srgbClr val="002060"/>
                </a:solidFill>
              </a:rPr>
              <a:t>соавт</a:t>
            </a:r>
            <a:r>
              <a:rPr lang="ru-RU" dirty="0" smtClean="0">
                <a:solidFill>
                  <a:srgbClr val="002060"/>
                </a:solidFill>
              </a:rPr>
              <a:t>., 2000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80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5600" y="764704"/>
            <a:ext cx="8534400" cy="5760639"/>
          </a:xfrm>
          <a:prstGeom prst="rect">
            <a:avLst/>
          </a:prstGeom>
          <a:noFill/>
          <a:ln w="76200" cmpd="tri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marL="457200" indent="-457200">
              <a:buFont typeface="Arial" charset="0"/>
              <a:buChar char="•"/>
            </a:pPr>
            <a:r>
              <a:rPr lang="ru-RU" sz="2600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Женщины детородного возраста исключаются из исследований эффективности ингибиторов АПФ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600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Исключаются лица, у которых в анамнезе непереносимость изучаемых препаратов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600" spc="10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Исключаются </a:t>
            </a:r>
            <a:r>
              <a:rPr lang="ru-RU" sz="2600" spc="10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пациенты, </a:t>
            </a:r>
            <a:r>
              <a:rPr lang="ru-RU" sz="2600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которых заранее можно отнести к </a:t>
            </a:r>
            <a:r>
              <a:rPr lang="ru-RU" sz="2600" spc="100" dirty="0" err="1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низкоприверженным</a:t>
            </a:r>
            <a:r>
              <a:rPr lang="ru-RU" sz="2600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 (например, с когнитивными нарушениями и др.)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600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Исключаются пациенты с неблагоприятным прогнозом на ближайшие годы (терминальные состояния и др., если, конечно, они не являются предметом изучения)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600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Другое</a:t>
            </a:r>
            <a:r>
              <a:rPr lang="mr-IN" sz="2600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…</a:t>
            </a:r>
            <a:endParaRPr lang="ru-RU" sz="2600" spc="100" dirty="0">
              <a:solidFill>
                <a:srgbClr val="002060"/>
              </a:solidFill>
              <a:latin typeface="+mj-lt"/>
              <a:ea typeface="Times New Roman"/>
              <a:cs typeface="Impac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-27384"/>
            <a:ext cx="9128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u="sng" dirty="0" smtClean="0">
                <a:solidFill>
                  <a:srgbClr val="002060"/>
                </a:solidFill>
                <a:latin typeface="+mj-lt"/>
                <a:ea typeface="Arial" charset="0"/>
                <a:cs typeface="Arial" charset="0"/>
              </a:rPr>
              <a:t>Примеры критериев исключения:</a:t>
            </a:r>
          </a:p>
        </p:txBody>
      </p:sp>
    </p:spTree>
    <p:extLst>
      <p:ext uri="{BB962C8B-B14F-4D97-AF65-F5344CB8AC3E}">
        <p14:creationId xmlns:p14="http://schemas.microsoft.com/office/powerpoint/2010/main" val="82020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7384"/>
            <a:ext cx="91288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 smtClean="0">
                <a:solidFill>
                  <a:srgbClr val="002060"/>
                </a:solidFill>
                <a:latin typeface="+mj-lt"/>
                <a:ea typeface="Arial" charset="0"/>
                <a:cs typeface="Arial" charset="0"/>
              </a:rPr>
              <a:t>Итак, объект исследования определен</a:t>
            </a:r>
            <a:r>
              <a:rPr lang="mr-IN" sz="3600" dirty="0" smtClean="0">
                <a:solidFill>
                  <a:srgbClr val="002060"/>
                </a:solidFill>
                <a:latin typeface="+mj-lt"/>
                <a:ea typeface="Arial" charset="0"/>
                <a:cs typeface="Arial" charset="0"/>
              </a:rPr>
              <a:t>…</a:t>
            </a:r>
            <a:endParaRPr lang="ru-RU" sz="3600" dirty="0" smtClean="0">
              <a:solidFill>
                <a:srgbClr val="002060"/>
              </a:solidFill>
              <a:latin typeface="+mj-lt"/>
              <a:ea typeface="Arial" charset="0"/>
              <a:cs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 smtClean="0">
                <a:solidFill>
                  <a:srgbClr val="002060"/>
                </a:solidFill>
                <a:latin typeface="+mj-lt"/>
              </a:rPr>
              <a:t>Что дальше?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 smtClean="0">
                <a:solidFill>
                  <a:srgbClr val="002060"/>
                </a:solidFill>
                <a:latin typeface="+mj-lt"/>
                <a:ea typeface="Arial" charset="0"/>
                <a:cs typeface="Arial" charset="0"/>
              </a:rPr>
              <a:t>Все зависит от Вашей Цели!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726942"/>
            <a:ext cx="6264696" cy="5131058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3419872" y="1726942"/>
            <a:ext cx="3456384" cy="236960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Цель</a:t>
            </a:r>
            <a:r>
              <a:rPr lang="mr-IN" sz="3200" b="1" dirty="0" smtClean="0">
                <a:solidFill>
                  <a:srgbClr val="002060"/>
                </a:solidFill>
              </a:rPr>
              <a:t>…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Цель</a:t>
            </a:r>
            <a:r>
              <a:rPr lang="mr-IN" sz="3200" b="1" dirty="0" smtClean="0">
                <a:solidFill>
                  <a:srgbClr val="002060"/>
                </a:solidFill>
              </a:rPr>
              <a:t>…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Цель</a:t>
            </a:r>
            <a:r>
              <a:rPr lang="mr-IN" sz="3200" b="1" dirty="0" smtClean="0">
                <a:solidFill>
                  <a:srgbClr val="002060"/>
                </a:solidFill>
              </a:rPr>
              <a:t>…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Цель</a:t>
            </a:r>
            <a:r>
              <a:rPr lang="mr-IN" sz="3200" b="1" dirty="0" smtClean="0">
                <a:solidFill>
                  <a:srgbClr val="002060"/>
                </a:solidFill>
              </a:rPr>
              <a:t>…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8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5600" y="764704"/>
            <a:ext cx="8534400" cy="5760639"/>
          </a:xfrm>
          <a:prstGeom prst="rect">
            <a:avLst/>
          </a:prstGeom>
          <a:noFill/>
          <a:ln w="76200" cmpd="tri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ru-RU" sz="2600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Исследование в одной группе (всех больных лечат одинаково, изучается изменение состояния до и после лечения)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ru-RU" sz="2600" b="1" spc="100" dirty="0" smtClean="0">
                <a:solidFill>
                  <a:srgbClr val="FF0000"/>
                </a:solidFill>
                <a:latin typeface="+mj-lt"/>
                <a:ea typeface="Times New Roman"/>
                <a:cs typeface="Impact"/>
              </a:rPr>
              <a:t>Исследование в параллельных группах (!!!)- </a:t>
            </a:r>
            <a:r>
              <a:rPr lang="ru-RU" sz="2600" b="1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две и более группы </a:t>
            </a:r>
            <a:r>
              <a:rPr lang="ru-RU" sz="2600" b="1" spc="100" dirty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б</a:t>
            </a:r>
            <a:r>
              <a:rPr lang="ru-RU" sz="2600" b="1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ольных, которые получают разную терапию или разные дозы препаратов</a:t>
            </a:r>
            <a:endParaRPr lang="ru-RU" sz="2600" b="1" spc="100" dirty="0" smtClean="0">
              <a:solidFill>
                <a:srgbClr val="FF0000"/>
              </a:solidFill>
              <a:latin typeface="+mj-lt"/>
              <a:ea typeface="Times New Roman"/>
              <a:cs typeface="Impact"/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ru-RU" sz="2600" spc="100" dirty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Исследование </a:t>
            </a:r>
            <a:r>
              <a:rPr lang="ru-RU" sz="2600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 в </a:t>
            </a:r>
            <a:r>
              <a:rPr lang="ru-RU" sz="2600" spc="100" dirty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группах "перекрестной" модели (</a:t>
            </a:r>
            <a:r>
              <a:rPr lang="ru-RU" sz="2600" spc="100" dirty="0" err="1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crossover</a:t>
            </a:r>
            <a:r>
              <a:rPr lang="ru-RU" sz="2600" spc="100" dirty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 </a:t>
            </a:r>
            <a:r>
              <a:rPr lang="ru-RU" sz="2600" spc="100" dirty="0" err="1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group</a:t>
            </a:r>
            <a:r>
              <a:rPr lang="ru-RU" sz="2600" spc="100" dirty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 </a:t>
            </a:r>
            <a:r>
              <a:rPr lang="ru-RU" sz="2600" spc="100" dirty="0" err="1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study</a:t>
            </a:r>
            <a:r>
              <a:rPr lang="ru-RU" sz="2600" spc="100" dirty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). 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endParaRPr lang="ru-RU" sz="2600" spc="100" dirty="0">
              <a:solidFill>
                <a:srgbClr val="002060"/>
              </a:solidFill>
              <a:latin typeface="+mj-lt"/>
              <a:ea typeface="Times New Roman"/>
              <a:cs typeface="Impac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-27384"/>
            <a:ext cx="9128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 smtClean="0">
                <a:solidFill>
                  <a:srgbClr val="002060"/>
                </a:solidFill>
                <a:latin typeface="+mj-lt"/>
                <a:ea typeface="Arial" charset="0"/>
                <a:cs typeface="Arial" charset="0"/>
              </a:rPr>
              <a:t>Модели клинического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167392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5600" y="764704"/>
            <a:ext cx="8534400" cy="5760639"/>
          </a:xfrm>
          <a:prstGeom prst="rect">
            <a:avLst/>
          </a:prstGeom>
          <a:noFill/>
          <a:ln w="76200" cmpd="tri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ru-RU" sz="2600" b="1" spc="100" dirty="0" smtClean="0">
                <a:solidFill>
                  <a:srgbClr val="FF0000"/>
                </a:solidFill>
                <a:latin typeface="+mj-lt"/>
                <a:ea typeface="Times New Roman"/>
                <a:cs typeface="Impact"/>
              </a:rPr>
              <a:t>Исследование в параллельных группах считается оптимальной моделью для определения эффективности и безопасности лечения.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ru-RU" sz="2600" b="1" spc="100" dirty="0" smtClean="0">
                <a:solidFill>
                  <a:srgbClr val="FF0000"/>
                </a:solidFill>
                <a:latin typeface="+mj-lt"/>
                <a:ea typeface="Times New Roman"/>
                <a:cs typeface="Impact"/>
              </a:rPr>
              <a:t>Как правило, контролирующие органы (Этический комитет) отдают предпочтение именно этой модели</a:t>
            </a:r>
            <a:endParaRPr lang="ru-RU" sz="2600" spc="100" dirty="0">
              <a:solidFill>
                <a:srgbClr val="002060"/>
              </a:solidFill>
              <a:latin typeface="+mj-lt"/>
              <a:ea typeface="Times New Roman"/>
              <a:cs typeface="Impact"/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endParaRPr lang="ru-RU" sz="2600" spc="100" dirty="0">
              <a:solidFill>
                <a:srgbClr val="002060"/>
              </a:solidFill>
              <a:latin typeface="+mj-lt"/>
              <a:ea typeface="Times New Roman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94795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4000" b="1">
                <a:solidFill>
                  <a:srgbClr val="002060"/>
                </a:solidFill>
              </a:rPr>
              <a:t>Что такое КАНДИДАТСКАЯ диссертация?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784976" cy="504056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2800" dirty="0">
                <a:solidFill>
                  <a:srgbClr val="002060"/>
                </a:solidFill>
              </a:rPr>
              <a:t>научная </a:t>
            </a:r>
            <a:r>
              <a:rPr lang="ru-RU" sz="2800" b="1" dirty="0">
                <a:solidFill>
                  <a:srgbClr val="002060"/>
                </a:solidFill>
              </a:rPr>
              <a:t>квалификационная</a:t>
            </a:r>
            <a:r>
              <a:rPr lang="ru-RU" sz="2800" dirty="0">
                <a:solidFill>
                  <a:srgbClr val="002060"/>
                </a:solidFill>
              </a:rPr>
              <a:t> работа, в которой содержится </a:t>
            </a:r>
            <a:r>
              <a:rPr lang="ru-RU" sz="2800" b="1" dirty="0">
                <a:solidFill>
                  <a:srgbClr val="002060"/>
                </a:solidFill>
              </a:rPr>
              <a:t>решение задачи, </a:t>
            </a:r>
            <a:r>
              <a:rPr lang="ru-RU" sz="2800" dirty="0">
                <a:solidFill>
                  <a:srgbClr val="002060"/>
                </a:solidFill>
              </a:rPr>
              <a:t>имеющей существенное значение для соответствующей отрасли знаний, либо изложены научно обоснованные технические, экономические  или технологические  разработки, обеспечивающие </a:t>
            </a:r>
            <a:r>
              <a:rPr lang="ru-RU" sz="2800" b="1" dirty="0">
                <a:solidFill>
                  <a:srgbClr val="002060"/>
                </a:solidFill>
              </a:rPr>
              <a:t>решение важных прикладных задач.</a:t>
            </a:r>
          </a:p>
        </p:txBody>
      </p:sp>
    </p:spTree>
    <p:extLst>
      <p:ext uri="{BB962C8B-B14F-4D97-AF65-F5344CB8AC3E}">
        <p14:creationId xmlns:p14="http://schemas.microsoft.com/office/powerpoint/2010/main" val="173450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5600" y="1412777"/>
            <a:ext cx="8534400" cy="1944215"/>
          </a:xfrm>
          <a:prstGeom prst="rect">
            <a:avLst/>
          </a:prstGeom>
          <a:noFill/>
          <a:ln w="76200" cmpd="tri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ru-RU" sz="2800" b="1" spc="10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Нужно минимизировать </a:t>
            </a:r>
            <a:r>
              <a:rPr lang="ru-RU" sz="2800" b="1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(исключить) воздействие факторов, которые могут привести к неправильным выводам</a:t>
            </a:r>
            <a:endParaRPr lang="ru-RU" sz="2800" b="1" spc="100" dirty="0">
              <a:solidFill>
                <a:srgbClr val="002060"/>
              </a:solidFill>
              <a:latin typeface="+mj-lt"/>
              <a:ea typeface="Times New Roman"/>
              <a:cs typeface="Impac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-27384"/>
            <a:ext cx="91288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 err="1" smtClean="0">
                <a:solidFill>
                  <a:srgbClr val="002060"/>
                </a:solidFill>
                <a:latin typeface="+mj-lt"/>
                <a:ea typeface="Arial" charset="0"/>
                <a:cs typeface="Arial" charset="0"/>
              </a:rPr>
              <a:t>Проспективное</a:t>
            </a:r>
            <a:r>
              <a:rPr lang="ru-RU" sz="3600" dirty="0" smtClean="0">
                <a:solidFill>
                  <a:srgbClr val="002060"/>
                </a:solidFill>
                <a:latin typeface="+mj-lt"/>
                <a:ea typeface="Arial" charset="0"/>
                <a:cs typeface="Arial" charset="0"/>
              </a:rPr>
              <a:t> исследование в параллельных группах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48000" y="3933056"/>
            <a:ext cx="8534400" cy="1944215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ru-RU" sz="2800" b="1" spc="100" dirty="0">
                <a:solidFill>
                  <a:srgbClr val="FF0000"/>
                </a:solidFill>
                <a:latin typeface="+mj-lt"/>
                <a:ea typeface="Times New Roman"/>
                <a:cs typeface="Impact"/>
              </a:rPr>
              <a:t>Рандомизация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ru-RU" sz="2800" b="1" spc="100" dirty="0" smtClean="0">
                <a:solidFill>
                  <a:srgbClr val="FF0000"/>
                </a:solidFill>
                <a:latin typeface="+mj-lt"/>
                <a:ea typeface="Times New Roman"/>
                <a:cs typeface="Impact"/>
              </a:rPr>
              <a:t>Контрольные группы</a:t>
            </a:r>
          </a:p>
        </p:txBody>
      </p:sp>
    </p:spTree>
    <p:extLst>
      <p:ext uri="{BB962C8B-B14F-4D97-AF65-F5344CB8AC3E}">
        <p14:creationId xmlns:p14="http://schemas.microsoft.com/office/powerpoint/2010/main" val="21322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5600" y="764704"/>
            <a:ext cx="8534400" cy="3240360"/>
          </a:xfrm>
          <a:prstGeom prst="rect">
            <a:avLst/>
          </a:prstGeom>
          <a:noFill/>
          <a:ln w="76200" cmpd="tri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ru-RU" sz="2600" b="1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Распределение пациентов в группы методом случайной выборки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ru-RU" sz="2600" b="1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В результате в группах переменные распределяются приблизительно одинаково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-27384"/>
            <a:ext cx="9128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 smtClean="0">
                <a:solidFill>
                  <a:srgbClr val="002060"/>
                </a:solidFill>
                <a:latin typeface="+mj-lt"/>
                <a:ea typeface="Arial" charset="0"/>
                <a:cs typeface="Arial" charset="0"/>
              </a:rPr>
              <a:t>Что такое рандомизация?</a:t>
            </a: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4365104"/>
            <a:ext cx="3528392" cy="226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2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97202" y="1700808"/>
            <a:ext cx="8534400" cy="5040560"/>
          </a:xfrm>
          <a:prstGeom prst="rect">
            <a:avLst/>
          </a:prstGeom>
          <a:noFill/>
          <a:ln w="76200" cmpd="tri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ru-RU" sz="2600" b="1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Простая неограниченная рандомизация </a:t>
            </a:r>
            <a:r>
              <a:rPr lang="ru-RU" sz="2600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(Вы точно не знаете, сколько больных в конечном счете окажется включено):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sz="2600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подбрасывание монеты </a:t>
            </a:r>
            <a:r>
              <a:rPr lang="ru-RU" sz="2600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  <a:sym typeface="Wingdings"/>
              </a:rPr>
              <a:t>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sz="2600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  <a:sym typeface="Wingdings"/>
              </a:rPr>
              <a:t>таблица случайных чисел (ее можно скачать в интернете или, если Вы продвинутый пользователь </a:t>
            </a:r>
            <a:r>
              <a:rPr lang="mr-IN" sz="2600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  <a:sym typeface="Wingdings"/>
              </a:rPr>
              <a:t>–</a:t>
            </a:r>
            <a:r>
              <a:rPr lang="ru-RU" sz="2600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  <a:sym typeface="Wingdings"/>
              </a:rPr>
              <a:t> использовать статистические программы)</a:t>
            </a:r>
            <a:endParaRPr lang="ru-RU" sz="2600" spc="100" dirty="0" smtClean="0">
              <a:solidFill>
                <a:srgbClr val="002060"/>
              </a:solidFill>
              <a:latin typeface="+mj-lt"/>
              <a:ea typeface="Times New Roman"/>
              <a:cs typeface="Impac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-27384"/>
            <a:ext cx="91288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Наиболее часто используемые варианты </a:t>
            </a:r>
            <a:r>
              <a:rPr lang="mr-IN" sz="3200" dirty="0" smtClean="0">
                <a:solidFill>
                  <a:srgbClr val="002060"/>
                </a:solidFill>
                <a:latin typeface="+mj-lt"/>
              </a:rPr>
              <a:t>–</a:t>
            </a: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простая неограниченная рандомизация и ограниченная рандомизация</a:t>
            </a:r>
          </a:p>
        </p:txBody>
      </p:sp>
    </p:spTree>
    <p:extLst>
      <p:ext uri="{BB962C8B-B14F-4D97-AF65-F5344CB8AC3E}">
        <p14:creationId xmlns:p14="http://schemas.microsoft.com/office/powerpoint/2010/main" val="157750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280" y="0"/>
            <a:ext cx="648072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404664"/>
            <a:ext cx="217239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Группа 1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Пациенты №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26, 83, 4, 3, 88, 77,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78, 11, 6, 93 и т.д.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В результате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 группах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может быть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разное число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пациентов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1628800"/>
            <a:ext cx="914400" cy="2880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20792" y="2204864"/>
            <a:ext cx="914400" cy="288032"/>
          </a:xfrm>
          <a:prstGeom prst="rect">
            <a:avLst/>
          </a:prstGeom>
          <a:noFill/>
          <a:ln w="41275">
            <a:solidFill>
              <a:srgbClr val="00F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0400" y="2750840"/>
            <a:ext cx="914400" cy="288032"/>
          </a:xfrm>
          <a:prstGeom prst="rect">
            <a:avLst/>
          </a:prstGeom>
          <a:noFill/>
          <a:ln w="41275">
            <a:solidFill>
              <a:srgbClr val="00F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75072" y="3257600"/>
            <a:ext cx="914400" cy="288032"/>
          </a:xfrm>
          <a:prstGeom prst="rect">
            <a:avLst/>
          </a:prstGeom>
          <a:noFill/>
          <a:ln w="41275">
            <a:solidFill>
              <a:srgbClr val="00F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34328" y="4324872"/>
            <a:ext cx="914400" cy="288032"/>
          </a:xfrm>
          <a:prstGeom prst="rect">
            <a:avLst/>
          </a:prstGeom>
          <a:noFill/>
          <a:ln w="41275">
            <a:solidFill>
              <a:srgbClr val="00F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69784" y="4886400"/>
            <a:ext cx="914400" cy="288032"/>
          </a:xfrm>
          <a:prstGeom prst="rect">
            <a:avLst/>
          </a:prstGeom>
          <a:noFill/>
          <a:ln w="41275">
            <a:solidFill>
              <a:srgbClr val="00F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49256" y="5953672"/>
            <a:ext cx="914400" cy="288032"/>
          </a:xfrm>
          <a:prstGeom prst="rect">
            <a:avLst/>
          </a:prstGeom>
          <a:noFill/>
          <a:ln w="41275">
            <a:solidFill>
              <a:srgbClr val="00F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39952" y="260648"/>
            <a:ext cx="914400" cy="288032"/>
          </a:xfrm>
          <a:prstGeom prst="rect">
            <a:avLst/>
          </a:prstGeom>
          <a:noFill/>
          <a:ln w="41275">
            <a:solidFill>
              <a:srgbClr val="00F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9520" y="3803576"/>
            <a:ext cx="914400" cy="288032"/>
          </a:xfrm>
          <a:prstGeom prst="rect">
            <a:avLst/>
          </a:prstGeom>
          <a:noFill/>
          <a:ln w="41275">
            <a:solidFill>
              <a:srgbClr val="00F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44280" y="5437644"/>
            <a:ext cx="914400" cy="288032"/>
          </a:xfrm>
          <a:prstGeom prst="rect">
            <a:avLst/>
          </a:prstGeom>
          <a:noFill/>
          <a:ln w="41275">
            <a:solidFill>
              <a:srgbClr val="00F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59520" y="6504916"/>
            <a:ext cx="914400" cy="288032"/>
          </a:xfrm>
          <a:prstGeom prst="rect">
            <a:avLst/>
          </a:prstGeom>
          <a:noFill/>
          <a:ln w="41275">
            <a:solidFill>
              <a:srgbClr val="00F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8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97202" y="1700808"/>
            <a:ext cx="8534400" cy="4392488"/>
          </a:xfrm>
          <a:prstGeom prst="rect">
            <a:avLst/>
          </a:prstGeom>
          <a:noFill/>
          <a:ln w="76200" cmpd="tri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ru-RU" sz="2600" b="1" spc="100" dirty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О</a:t>
            </a:r>
            <a:r>
              <a:rPr lang="ru-RU" sz="2600" b="1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граниченная рандомизация </a:t>
            </a:r>
            <a:r>
              <a:rPr lang="ru-RU" sz="2600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(Вы </a:t>
            </a:r>
            <a:r>
              <a:rPr lang="ru-RU" sz="2600" b="1" u="sng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точно знаете</a:t>
            </a:r>
            <a:r>
              <a:rPr lang="ru-RU" sz="2600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, сколько больных в конечном счете окажется включено):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sz="2600" b="1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метод конвертов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-27384"/>
            <a:ext cx="912880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Наиболее часто используемые варианты </a:t>
            </a:r>
            <a:r>
              <a:rPr lang="mr-IN" sz="3200" dirty="0" smtClean="0">
                <a:solidFill>
                  <a:srgbClr val="002060"/>
                </a:solidFill>
                <a:latin typeface="+mj-lt"/>
              </a:rPr>
              <a:t>–</a:t>
            </a: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простая неограниченная рандомизация и 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ограниченная рандомизация</a:t>
            </a:r>
          </a:p>
        </p:txBody>
      </p:sp>
    </p:spTree>
    <p:extLst>
      <p:ext uri="{BB962C8B-B14F-4D97-AF65-F5344CB8AC3E}">
        <p14:creationId xmlns:p14="http://schemas.microsoft.com/office/powerpoint/2010/main" val="103737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456" y="1124744"/>
            <a:ext cx="3810000" cy="26244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5710" y="188640"/>
            <a:ext cx="6759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Количество конвертов = количеству пациентов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Внутри </a:t>
            </a:r>
            <a:r>
              <a:rPr lang="mr-IN" sz="2000" b="1" dirty="0" smtClean="0">
                <a:solidFill>
                  <a:srgbClr val="002060"/>
                </a:solidFill>
              </a:rPr>
              <a:t>–</a:t>
            </a:r>
            <a:r>
              <a:rPr lang="ru-RU" sz="2000" b="1" dirty="0" smtClean="0">
                <a:solidFill>
                  <a:srgbClr val="002060"/>
                </a:solidFill>
              </a:rPr>
              <a:t> лист с определенным вариантом терапии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 rotWithShape="1">
          <a:blip r:embed="rId3"/>
          <a:srcRect t="9051" b="15350"/>
          <a:stretch/>
        </p:blipFill>
        <p:spPr>
          <a:xfrm>
            <a:off x="5364088" y="3210316"/>
            <a:ext cx="3096344" cy="21280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4400" y="5379768"/>
            <a:ext cx="52358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Конверты перемешать!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Лучше, если это сделаете не Вы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168" y="43798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mtClean="0">
                <a:solidFill>
                  <a:srgbClr val="FF0000"/>
                </a:solidFill>
              </a:rPr>
              <a:t>Антибиотик 1</a:t>
            </a:r>
            <a:endParaRPr lang="ru-RU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9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512" y="692696"/>
            <a:ext cx="8534400" cy="5400600"/>
          </a:xfrm>
          <a:prstGeom prst="rect">
            <a:avLst/>
          </a:prstGeom>
          <a:noFill/>
          <a:ln w="76200" cmpd="tri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sz="2800" b="1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В итоге сформированные группы пациентов будут сопоставимы по основным параметрам (возрасту, полу, длительности заболевания</a:t>
            </a:r>
            <a:r>
              <a:rPr lang="ru-RU" sz="2800" b="1" spc="10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, уровню АД и т.д.)</a:t>
            </a:r>
            <a:endParaRPr lang="ru-RU" sz="2400" spc="100" dirty="0" smtClean="0">
              <a:solidFill>
                <a:srgbClr val="002060"/>
              </a:solidFill>
              <a:latin typeface="+mj-lt"/>
              <a:ea typeface="Times New Roman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48291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97202" y="1412776"/>
            <a:ext cx="8534400" cy="5328592"/>
          </a:xfrm>
          <a:prstGeom prst="rect">
            <a:avLst/>
          </a:prstGeom>
          <a:noFill/>
          <a:ln w="76200" cmpd="tri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sz="2800" b="1" spc="100" dirty="0" smtClean="0">
                <a:solidFill>
                  <a:srgbClr val="FF3300"/>
                </a:solidFill>
                <a:latin typeface="+mj-lt"/>
                <a:ea typeface="Times New Roman"/>
                <a:cs typeface="Impact"/>
              </a:rPr>
              <a:t>Чем больше, тем лучше!!!</a:t>
            </a:r>
          </a:p>
          <a:p>
            <a:pPr algn="ctr">
              <a:lnSpc>
                <a:spcPct val="150000"/>
              </a:lnSpc>
            </a:pPr>
            <a:r>
              <a:rPr lang="ru-RU" sz="2800" b="1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Если исследование сравнительное в параллельных группах </a:t>
            </a:r>
            <a:r>
              <a:rPr lang="mr-IN" sz="2800" b="1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–</a:t>
            </a:r>
            <a:r>
              <a:rPr lang="ru-RU" sz="2800" b="1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 не менее 30.</a:t>
            </a:r>
          </a:p>
          <a:p>
            <a:pPr algn="ctr">
              <a:lnSpc>
                <a:spcPct val="150000"/>
              </a:lnSpc>
            </a:pPr>
            <a:r>
              <a:rPr lang="ru-RU" sz="2800" b="1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Учитывайте, что во время проведения исследования часть больных может выбыть (низкая приверженность, отказ, неэффективность исследуемого варианта терапии)</a:t>
            </a:r>
            <a:endParaRPr lang="ru-RU" sz="2800" spc="100" dirty="0" smtClean="0">
              <a:solidFill>
                <a:srgbClr val="002060"/>
              </a:solidFill>
              <a:latin typeface="+mj-lt"/>
              <a:ea typeface="Times New Roman"/>
              <a:cs typeface="Impac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5676" y="-2624"/>
            <a:ext cx="91288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smtClean="0">
                <a:solidFill>
                  <a:srgbClr val="002060"/>
                </a:solidFill>
                <a:latin typeface="+mj-lt"/>
              </a:rPr>
              <a:t>Сколько пациентов должно быть в группах?</a:t>
            </a:r>
            <a:endParaRPr lang="ru-RU" sz="3600" b="1" dirty="0" smtClean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964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1520" y="1268760"/>
            <a:ext cx="8534400" cy="5400600"/>
          </a:xfrm>
          <a:prstGeom prst="rect">
            <a:avLst/>
          </a:prstGeom>
          <a:noFill/>
          <a:ln w="76200" cmpd="tri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sz="2600" b="1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Контрольная группа очень близка основной, но не подвергающаяся влиянию какой-либо независимой переменной</a:t>
            </a:r>
          </a:p>
          <a:p>
            <a:pPr marL="457200" indent="-457200">
              <a:lnSpc>
                <a:spcPct val="150000"/>
              </a:lnSpc>
              <a:buClr>
                <a:srgbClr val="FF3300"/>
              </a:buClr>
              <a:buFont typeface="Wingdings" charset="2"/>
              <a:buChar char="ü"/>
            </a:pPr>
            <a:r>
              <a:rPr lang="ru-RU" sz="2000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Пациенты контрольной группы получают стандартное, хорошо изученное лечение</a:t>
            </a:r>
          </a:p>
          <a:p>
            <a:pPr marL="457200" indent="-457200">
              <a:lnSpc>
                <a:spcPct val="150000"/>
              </a:lnSpc>
              <a:buClr>
                <a:srgbClr val="FF3300"/>
              </a:buClr>
              <a:buFont typeface="Wingdings" charset="2"/>
              <a:buChar char="ü"/>
            </a:pPr>
            <a:r>
              <a:rPr lang="ru-RU" sz="2000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Пациенты в контрольной группы не имеют заболевания в отличие от основных групп (например, поражение сосудов у пациентов с сахарным диабетом </a:t>
            </a:r>
            <a:r>
              <a:rPr lang="mr-IN" sz="2000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–</a:t>
            </a:r>
            <a:r>
              <a:rPr lang="ru-RU" sz="2000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основная группа и без сахарного диабета </a:t>
            </a:r>
            <a:r>
              <a:rPr lang="mr-IN" sz="2000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–</a:t>
            </a:r>
            <a:r>
              <a:rPr lang="ru-RU" sz="2000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 контроль)</a:t>
            </a:r>
          </a:p>
          <a:p>
            <a:pPr marL="457200" indent="-457200">
              <a:lnSpc>
                <a:spcPct val="150000"/>
              </a:lnSpc>
              <a:buClr>
                <a:srgbClr val="FF3300"/>
              </a:buClr>
              <a:buFont typeface="Wingdings" charset="2"/>
              <a:buChar char="ü"/>
            </a:pPr>
            <a:r>
              <a:rPr lang="ru-RU" sz="2000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Другое</a:t>
            </a:r>
            <a:r>
              <a:rPr lang="mr-IN" sz="2000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…</a:t>
            </a:r>
            <a:r>
              <a:rPr lang="ru-RU" sz="2000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-27384"/>
            <a:ext cx="91288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 smtClean="0">
                <a:solidFill>
                  <a:srgbClr val="002060"/>
                </a:solidFill>
                <a:latin typeface="+mj-lt"/>
                <a:ea typeface="Arial" charset="0"/>
                <a:cs typeface="Arial" charset="0"/>
              </a:rPr>
              <a:t>Что такое контрольная группа и зачем она нужна?</a:t>
            </a:r>
          </a:p>
        </p:txBody>
      </p:sp>
    </p:spTree>
    <p:extLst>
      <p:ext uri="{BB962C8B-B14F-4D97-AF65-F5344CB8AC3E}">
        <p14:creationId xmlns:p14="http://schemas.microsoft.com/office/powerpoint/2010/main" val="213955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1520" y="1268760"/>
            <a:ext cx="8534400" cy="4752528"/>
          </a:xfrm>
          <a:prstGeom prst="rect">
            <a:avLst/>
          </a:prstGeom>
          <a:noFill/>
          <a:ln w="76200" cmpd="tri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ru-RU" sz="2600" b="1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Контрольная группа позволяет оценить, действительно ли полученные результаты обусловлены используемым новым вариантом (методом) лечения, а также определить преимущества (или недостатки) этого лечения в основной группе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-27384"/>
            <a:ext cx="91288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 smtClean="0">
                <a:solidFill>
                  <a:srgbClr val="002060"/>
                </a:solidFill>
                <a:latin typeface="+mj-lt"/>
                <a:ea typeface="Arial" charset="0"/>
                <a:cs typeface="Arial" charset="0"/>
              </a:rPr>
              <a:t>Что такое контрольная группа и зачем она нужна?</a:t>
            </a:r>
          </a:p>
        </p:txBody>
      </p:sp>
    </p:spTree>
    <p:extLst>
      <p:ext uri="{BB962C8B-B14F-4D97-AF65-F5344CB8AC3E}">
        <p14:creationId xmlns:p14="http://schemas.microsoft.com/office/powerpoint/2010/main" val="201521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Если Вы уже ввязались</a:t>
            </a:r>
            <a:r>
              <a:rPr lang="mr-IN" sz="4000" b="1" dirty="0" smtClean="0">
                <a:solidFill>
                  <a:srgbClr val="002060"/>
                </a:solidFill>
              </a:rPr>
              <a:t>…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728" y="1124744"/>
            <a:ext cx="5185468" cy="518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3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1520" y="1268760"/>
            <a:ext cx="8534400" cy="4752528"/>
          </a:xfrm>
          <a:prstGeom prst="rect">
            <a:avLst/>
          </a:prstGeom>
          <a:noFill/>
          <a:ln w="76200" cmpd="tri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ru-RU" sz="2600" b="1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Основная группа </a:t>
            </a:r>
            <a:r>
              <a:rPr lang="mr-IN" sz="2600" b="1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–</a:t>
            </a:r>
            <a:r>
              <a:rPr lang="ru-RU" sz="2600" b="1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 пациенты с АГ и депрессией, получающие </a:t>
            </a:r>
            <a:r>
              <a:rPr lang="ru-RU" sz="2600" b="1" spc="100" dirty="0" err="1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антигипертензивную</a:t>
            </a:r>
            <a:r>
              <a:rPr lang="ru-RU" sz="2600" b="1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 терапию и </a:t>
            </a:r>
            <a:r>
              <a:rPr lang="ru-RU" sz="2600" b="1" spc="100" dirty="0" smtClean="0">
                <a:solidFill>
                  <a:srgbClr val="FF0000"/>
                </a:solidFill>
                <a:latin typeface="+mj-lt"/>
                <a:ea typeface="Times New Roman"/>
                <a:cs typeface="Impact"/>
              </a:rPr>
              <a:t>антидепрессант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ru-RU" sz="2600" b="1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Контрольная группа </a:t>
            </a:r>
            <a:r>
              <a:rPr lang="mr-IN" sz="2600" b="1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–</a:t>
            </a:r>
            <a:r>
              <a:rPr lang="ru-RU" sz="2600" b="1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 пациенты с АГ и депрессией, </a:t>
            </a:r>
            <a:r>
              <a:rPr lang="ru-RU" sz="2600" b="1" spc="100" dirty="0">
                <a:solidFill>
                  <a:srgbClr val="002060"/>
                </a:solidFill>
                <a:ea typeface="Times New Roman"/>
                <a:cs typeface="Impact"/>
              </a:rPr>
              <a:t>получающие </a:t>
            </a:r>
            <a:r>
              <a:rPr lang="ru-RU" sz="2600" b="1" spc="100" dirty="0" smtClean="0">
                <a:solidFill>
                  <a:srgbClr val="002060"/>
                </a:solidFill>
                <a:ea typeface="Times New Roman"/>
                <a:cs typeface="Impact"/>
              </a:rPr>
              <a:t>только </a:t>
            </a:r>
            <a:r>
              <a:rPr lang="ru-RU" sz="2600" b="1" spc="100" dirty="0" err="1" smtClean="0">
                <a:solidFill>
                  <a:srgbClr val="002060"/>
                </a:solidFill>
                <a:ea typeface="Times New Roman"/>
                <a:cs typeface="Impact"/>
              </a:rPr>
              <a:t>антигипертензивную</a:t>
            </a:r>
            <a:r>
              <a:rPr lang="ru-RU" sz="2600" b="1" spc="100" dirty="0" smtClean="0">
                <a:solidFill>
                  <a:srgbClr val="002060"/>
                </a:solidFill>
                <a:ea typeface="Times New Roman"/>
                <a:cs typeface="Impact"/>
              </a:rPr>
              <a:t> терапию (такую же, как в основной группе)</a:t>
            </a:r>
            <a:endParaRPr lang="ru-RU" sz="2600" b="1" spc="100" dirty="0" smtClean="0">
              <a:solidFill>
                <a:srgbClr val="FF0000"/>
              </a:solidFill>
              <a:latin typeface="+mj-lt"/>
              <a:ea typeface="Times New Roman"/>
              <a:cs typeface="Impac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-27384"/>
            <a:ext cx="9128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 smtClean="0">
                <a:solidFill>
                  <a:srgbClr val="002060"/>
                </a:solidFill>
                <a:latin typeface="+mj-lt"/>
                <a:ea typeface="Arial" charset="0"/>
                <a:cs typeface="Arial" charset="0"/>
              </a:rPr>
              <a:t>Например</a:t>
            </a:r>
            <a:r>
              <a:rPr lang="mr-IN" sz="3600" dirty="0" smtClean="0">
                <a:solidFill>
                  <a:srgbClr val="002060"/>
                </a:solidFill>
                <a:latin typeface="+mj-lt"/>
                <a:ea typeface="Arial" charset="0"/>
                <a:cs typeface="Arial" charset="0"/>
              </a:rPr>
              <a:t>…</a:t>
            </a:r>
            <a:endParaRPr lang="ru-RU" sz="3600" dirty="0" smtClean="0">
              <a:solidFill>
                <a:srgbClr val="002060"/>
              </a:solidFill>
              <a:latin typeface="+mj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0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ru-RU" altLang="ru-RU" u="sng" dirty="0" smtClean="0">
                <a:solidFill>
                  <a:srgbClr val="002060"/>
                </a:solidFill>
              </a:rPr>
              <a:t>Характеристика исследования: </a:t>
            </a:r>
            <a:r>
              <a:rPr lang="ru-RU" altLang="ru-RU" dirty="0" err="1" smtClean="0">
                <a:solidFill>
                  <a:srgbClr val="002060"/>
                </a:solidFill>
              </a:rPr>
              <a:t>проспективное</a:t>
            </a:r>
            <a:r>
              <a:rPr lang="ru-RU" altLang="ru-RU" dirty="0">
                <a:solidFill>
                  <a:srgbClr val="002060"/>
                </a:solidFill>
              </a:rPr>
              <a:t>, сравнительное, открытое, </a:t>
            </a:r>
            <a:r>
              <a:rPr lang="ru-RU" altLang="ru-RU" dirty="0" err="1">
                <a:solidFill>
                  <a:srgbClr val="002060"/>
                </a:solidFill>
              </a:rPr>
              <a:t>рандомизированное</a:t>
            </a:r>
            <a:r>
              <a:rPr lang="ru-RU" altLang="ru-RU" dirty="0">
                <a:solidFill>
                  <a:srgbClr val="002060"/>
                </a:solidFill>
              </a:rPr>
              <a:t> исследование в параллельных группах. </a:t>
            </a:r>
            <a:endParaRPr lang="ru-RU" altLang="ru-RU" dirty="0" smtClean="0">
              <a:solidFill>
                <a:srgbClr val="002060"/>
              </a:solidFill>
            </a:endParaRP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ru-RU" altLang="ru-RU" u="sng" dirty="0" smtClean="0">
                <a:solidFill>
                  <a:srgbClr val="002060"/>
                </a:solidFill>
              </a:rPr>
              <a:t>Рандомизация</a:t>
            </a:r>
            <a:r>
              <a:rPr lang="ru-RU" altLang="ru-RU" dirty="0" smtClean="0">
                <a:solidFill>
                  <a:srgbClr val="002060"/>
                </a:solidFill>
              </a:rPr>
              <a:t> - методом </a:t>
            </a:r>
            <a:r>
              <a:rPr lang="ru-RU" altLang="ru-RU" dirty="0">
                <a:solidFill>
                  <a:srgbClr val="002060"/>
                </a:solidFill>
              </a:rPr>
              <a:t>«конвертов</a:t>
            </a:r>
            <a:r>
              <a:rPr lang="ru-RU" altLang="ru-RU" dirty="0" smtClean="0">
                <a:solidFill>
                  <a:srgbClr val="002060"/>
                </a:solidFill>
              </a:rPr>
              <a:t>» (или другая). </a:t>
            </a:r>
            <a:endParaRPr lang="ru-RU" altLang="ru-RU" dirty="0">
              <a:solidFill>
                <a:srgbClr val="002060"/>
              </a:solidFill>
            </a:endParaRPr>
          </a:p>
          <a:p>
            <a:pPr marL="0" indent="0" algn="ctr" eaLnBrk="1" hangingPunct="1">
              <a:lnSpc>
                <a:spcPct val="150000"/>
              </a:lnSpc>
              <a:buNone/>
            </a:pPr>
            <a:endParaRPr lang="ru-RU" altLang="ru-RU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ru-RU" alt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Таким образом</a:t>
            </a:r>
            <a:r>
              <a:rPr lang="mr-IN" b="1" dirty="0" smtClean="0">
                <a:solidFill>
                  <a:srgbClr val="002060"/>
                </a:solidFill>
              </a:rPr>
              <a:t>…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15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1520" y="1268760"/>
            <a:ext cx="8534400" cy="4752528"/>
          </a:xfrm>
          <a:prstGeom prst="rect">
            <a:avLst/>
          </a:prstGeom>
          <a:noFill/>
          <a:ln w="76200" cmpd="tri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algn="ctr"/>
            <a:r>
              <a:rPr lang="ru-RU" sz="2800" spc="100" dirty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схематичное </a:t>
            </a:r>
            <a:r>
              <a:rPr lang="ru-RU" sz="2800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представление последовательности действий исследователя по обследованию и отбору пациентов, распределению их по группам (с указанием способа распределения),назначению различных схем терапевтического вмешательства, сроков лечения и методов контроля эффективности и безопасности терапии.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4496" y="188640"/>
            <a:ext cx="9128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+mj-lt"/>
                <a:ea typeface="Arial" charset="0"/>
                <a:cs typeface="Arial" charset="0"/>
              </a:rPr>
              <a:t>Дизайн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151355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Дизайн исследования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 rotWithShape="1">
          <a:blip r:embed="rId2"/>
          <a:srcRect t="16401" b="11151"/>
          <a:stretch/>
        </p:blipFill>
        <p:spPr>
          <a:xfrm>
            <a:off x="0" y="1772816"/>
            <a:ext cx="9144000" cy="49685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75721" y="6165304"/>
            <a:ext cx="92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smtClean="0"/>
              <a:t>Время</a:t>
            </a:r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142624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 стрелкой 14"/>
          <p:cNvCxnSpPr/>
          <p:nvPr/>
        </p:nvCxnSpPr>
        <p:spPr>
          <a:xfrm>
            <a:off x="4139952" y="1196752"/>
            <a:ext cx="432048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stealth"/>
          </a:ln>
          <a:scene3d>
            <a:camera prst="orthographicFront"/>
            <a:lightRig rig="threePt" dir="t"/>
          </a:scene3d>
          <a:sp3d contourW="12700">
            <a:contourClr>
              <a:schemeClr val="tx2">
                <a:lumMod val="75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Левая фигурная скобка 20"/>
          <p:cNvSpPr/>
          <p:nvPr/>
        </p:nvSpPr>
        <p:spPr>
          <a:xfrm>
            <a:off x="2771800" y="1196752"/>
            <a:ext cx="216024" cy="1008112"/>
          </a:xfrm>
          <a:prstGeom prst="leftBrace">
            <a:avLst/>
          </a:prstGeom>
          <a:ln w="25400" cap="rnd" cmpd="sng">
            <a:solidFill>
              <a:schemeClr val="tx1"/>
            </a:solidFill>
            <a:bevel/>
          </a:ln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504" y="1268760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Солечувствительные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 пациенты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Группа 1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,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n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=80</a:t>
            </a:r>
            <a:endParaRPr lang="ru-RU" b="1" dirty="0">
              <a:solidFill>
                <a:prstClr val="black"/>
              </a:solidFill>
              <a:latin typeface="Times New Roman" pitchFamily="18" charset="0"/>
              <a:ea typeface="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572000" y="980728"/>
            <a:ext cx="3744416" cy="43204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72000" y="1916832"/>
            <a:ext cx="3744416" cy="43204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0" y="980728"/>
            <a:ext cx="3834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ТД и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иАПФ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 (утро)+АК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 (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вечер)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ea typeface="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571999" y="3645024"/>
            <a:ext cx="37444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ТД и АК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 (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утро)+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иАПФ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 (вечер)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b="1" dirty="0" smtClean="0">
              <a:solidFill>
                <a:prstClr val="black"/>
              </a:solidFill>
              <a:latin typeface="Times New Roman" pitchFamily="18" charset="0"/>
              <a:ea typeface="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51520" y="0"/>
            <a:ext cx="850328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Calibri"/>
                <a:ea typeface=""/>
                <a:cs typeface=""/>
              </a:rPr>
              <a:t>ХРОНОТЕРАПЕВТИЧЕСКИЕ АСПЕКТЫ ЭФФЕКТИВНОСТИ АНТИГИПЕРТЕНЗИВНОЙ ТЕРАПИИ В ЗАВИСИМОСТИ ОТ СОЛЕЧУВСТВИТЕЛЬНОСТИ БОЛЬНЫХ САХАРНЫМ ДИАБЕТОМ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500" b="1" dirty="0" smtClean="0">
              <a:solidFill>
                <a:prstClr val="black"/>
              </a:solidFill>
              <a:latin typeface="Calibri"/>
              <a:ea typeface=""/>
              <a:cs typeface="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Calibri"/>
                <a:ea typeface=""/>
                <a:cs typeface=""/>
              </a:rPr>
              <a:t>160 пациентов с артериальной гипертонией и сахарным диабетом 2 типа</a:t>
            </a:r>
            <a:endParaRPr lang="ru-RU" sz="1600" dirty="0">
              <a:solidFill>
                <a:prstClr val="black"/>
              </a:solidFill>
              <a:latin typeface="Calibri"/>
              <a:ea typeface=""/>
              <a:cs typeface="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11560" y="4293096"/>
            <a:ext cx="21602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u="sng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Визит  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Скрининг + рандомизация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Анамнез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Клиническое обследование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ЭКГ, ЭХО-КГ, ТИМ, СМАД,  ЦАД, ВАД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Лабораторное обследование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Назначение </a:t>
            </a:r>
            <a:r>
              <a:rPr lang="ru-RU" sz="1200" b="1" dirty="0" err="1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антигипертензивной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 терапии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ea typeface=""/>
              <a:cs typeface="Times New Roman" pitchFamily="18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539552" y="4221088"/>
            <a:ext cx="2232248" cy="223224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707904" y="4293096"/>
            <a:ext cx="21602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u="sng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Визит  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1 месяц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Клиническое обследование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ЭКГ, ВАД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200" dirty="0" smtClean="0">
              <a:solidFill>
                <a:prstClr val="black"/>
              </a:solidFill>
              <a:latin typeface="Times New Roman" pitchFamily="18" charset="0"/>
              <a:ea typeface="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При </a:t>
            </a:r>
            <a:r>
              <a:rPr lang="ru-RU" sz="1200" b="1" dirty="0" err="1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недостижении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 целевого АД, изменение режима приема </a:t>
            </a:r>
            <a:r>
              <a:rPr lang="ru-RU" sz="1200" b="1" dirty="0" err="1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антигипертензивной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 терапии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ea typeface=""/>
              <a:cs typeface="Times New Roman" pitchFamily="18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3707904" y="4221088"/>
            <a:ext cx="2232248" cy="223224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732240" y="4221088"/>
            <a:ext cx="2160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u="sng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Визит  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6 месяцев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Клиническое обследование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ЭКГ, ЭХО-КГ, ТИМ, СМАД, ЦАД, ВАД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Лабораторное обследование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6732240" y="4221088"/>
            <a:ext cx="2232248" cy="223224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Стрелка вправо 82"/>
          <p:cNvSpPr/>
          <p:nvPr/>
        </p:nvSpPr>
        <p:spPr>
          <a:xfrm>
            <a:off x="2843808" y="5229200"/>
            <a:ext cx="792088" cy="4571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Стрелка вправо 83"/>
          <p:cNvSpPr/>
          <p:nvPr/>
        </p:nvSpPr>
        <p:spPr>
          <a:xfrm>
            <a:off x="6012160" y="5229200"/>
            <a:ext cx="648072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 descr="оо"/>
          <p:cNvSpPr/>
          <p:nvPr/>
        </p:nvSpPr>
        <p:spPr>
          <a:xfrm>
            <a:off x="2987824" y="1916832"/>
            <a:ext cx="115212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15816" y="191683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Подгруппа </a:t>
            </a:r>
            <a:r>
              <a:rPr lang="en-US" sz="1200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1Б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n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 </a:t>
            </a:r>
            <a:r>
              <a:rPr lang="en-US" sz="1200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=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4</a:t>
            </a:r>
            <a:r>
              <a:rPr lang="en-US" sz="1200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0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ea typeface=""/>
              <a:cs typeface="Times New Roman" pitchFamily="18" charset="0"/>
            </a:endParaRPr>
          </a:p>
        </p:txBody>
      </p:sp>
      <p:sp>
        <p:nvSpPr>
          <p:cNvPr id="48" name="Прямоугольник 47" descr="оо"/>
          <p:cNvSpPr/>
          <p:nvPr/>
        </p:nvSpPr>
        <p:spPr>
          <a:xfrm>
            <a:off x="2987824" y="980728"/>
            <a:ext cx="115212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15816" y="98072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Подгруппа 1А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n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 </a:t>
            </a:r>
            <a:r>
              <a:rPr lang="en-US" sz="1200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=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4</a:t>
            </a:r>
            <a:r>
              <a:rPr lang="en-US" sz="1200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0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ea typeface=""/>
              <a:cs typeface="Times New Roman" pitchFamily="18" charset="0"/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>
            <a:off x="4139952" y="2132856"/>
            <a:ext cx="432048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stealth"/>
          </a:ln>
          <a:scene3d>
            <a:camera prst="orthographicFront"/>
            <a:lightRig rig="threePt" dir="t"/>
          </a:scene3d>
          <a:sp3d contourW="12700">
            <a:contourClr>
              <a:schemeClr val="tx2">
                <a:lumMod val="75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4139951" y="2924944"/>
            <a:ext cx="432048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stealth"/>
          </a:ln>
          <a:scene3d>
            <a:camera prst="orthographicFront"/>
            <a:lightRig rig="threePt" dir="t"/>
          </a:scene3d>
          <a:sp3d contourW="12700">
            <a:contourClr>
              <a:schemeClr val="tx2">
                <a:lumMod val="75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Левая фигурная скобка 60"/>
          <p:cNvSpPr/>
          <p:nvPr/>
        </p:nvSpPr>
        <p:spPr>
          <a:xfrm>
            <a:off x="2771799" y="2924944"/>
            <a:ext cx="216024" cy="1008112"/>
          </a:xfrm>
          <a:prstGeom prst="leftBrace">
            <a:avLst/>
          </a:prstGeom>
          <a:ln w="25400" cap="rnd" cmpd="sng">
            <a:solidFill>
              <a:schemeClr val="tx1"/>
            </a:solidFill>
            <a:bevel/>
          </a:ln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7503" y="2996952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Солерезистентные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 пациенты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Группа 2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,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n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=80</a:t>
            </a:r>
            <a:endParaRPr lang="ru-RU" b="1" dirty="0">
              <a:solidFill>
                <a:prstClr val="black"/>
              </a:solidFill>
              <a:latin typeface="Times New Roman" pitchFamily="18" charset="0"/>
              <a:ea typeface=""/>
              <a:cs typeface="Times New Roman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4571999" y="2708920"/>
            <a:ext cx="3744416" cy="43204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4571999" y="3645024"/>
            <a:ext cx="3744416" cy="43204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572000" y="2708920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ТД и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иАПФ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 (утро)+АК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 (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вечер)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ea typeface=""/>
              <a:cs typeface="Times New Roman" pitchFamily="18" charset="0"/>
            </a:endParaRPr>
          </a:p>
        </p:txBody>
      </p:sp>
      <p:sp>
        <p:nvSpPr>
          <p:cNvPr id="66" name="Прямоугольник 65" descr="оо"/>
          <p:cNvSpPr/>
          <p:nvPr/>
        </p:nvSpPr>
        <p:spPr>
          <a:xfrm>
            <a:off x="2987823" y="3645024"/>
            <a:ext cx="115212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915816" y="3645024"/>
            <a:ext cx="1296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Подгруппа </a:t>
            </a:r>
            <a:r>
              <a:rPr lang="en-US" sz="1200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2Б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n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 </a:t>
            </a:r>
            <a:r>
              <a:rPr lang="en-US" sz="1200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=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4</a:t>
            </a:r>
            <a:r>
              <a:rPr lang="en-US" sz="1200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0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ea typeface=""/>
              <a:cs typeface="Times New Roman" pitchFamily="18" charset="0"/>
            </a:endParaRPr>
          </a:p>
        </p:txBody>
      </p:sp>
      <p:sp>
        <p:nvSpPr>
          <p:cNvPr id="68" name="Прямоугольник 67" descr="оо"/>
          <p:cNvSpPr/>
          <p:nvPr/>
        </p:nvSpPr>
        <p:spPr>
          <a:xfrm>
            <a:off x="2987823" y="2708920"/>
            <a:ext cx="115212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15816" y="2708920"/>
            <a:ext cx="1296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Подгруппа </a:t>
            </a:r>
            <a:r>
              <a:rPr lang="en-US" sz="1200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2А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n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 </a:t>
            </a:r>
            <a:r>
              <a:rPr lang="en-US" sz="1200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=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4</a:t>
            </a:r>
            <a:r>
              <a:rPr lang="en-US" sz="1200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0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ea typeface=""/>
              <a:cs typeface="Times New Roman" pitchFamily="18" charset="0"/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>
            <a:off x="4139951" y="3861048"/>
            <a:ext cx="432048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stealth"/>
          </a:ln>
          <a:scene3d>
            <a:camera prst="orthographicFront"/>
            <a:lightRig rig="threePt" dir="t"/>
          </a:scene3d>
          <a:sp3d contourW="12700">
            <a:contourClr>
              <a:schemeClr val="tx2">
                <a:lumMod val="75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4572000" y="1916832"/>
            <a:ext cx="37444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ТД и АК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 (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утро)+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иАПФ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"/>
                <a:cs typeface="Times New Roman" pitchFamily="18" charset="0"/>
              </a:rPr>
              <a:t> (вечер)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b="1" dirty="0" smtClean="0">
              <a:solidFill>
                <a:prstClr val="black"/>
              </a:solidFill>
              <a:latin typeface="Times New Roman" pitchFamily="18" charset="0"/>
              <a:ea typeface="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68520" y="6444043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Из </a:t>
            </a:r>
            <a:r>
              <a:rPr lang="ru-RU" smtClean="0">
                <a:solidFill>
                  <a:srgbClr val="002060"/>
                </a:solidFill>
              </a:rPr>
              <a:t>аннотации Киселева А.А.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11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251520" y="0"/>
            <a:ext cx="850328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Calibri"/>
                <a:ea typeface=""/>
                <a:cs typeface=""/>
              </a:rPr>
              <a:t>ХРОНОТЕРАПЕВТИЧЕСКИЕ АСПЕКТЫ ЭФФЕКТИВНОСТИ АНТИГИПЕРТЕНЗИВНОЙ ТЕРАПИИ В ЗАВИСИМОСТИ ОТ СОЛЕЧУВСТВИТЕЛЬНОСТИ БОЛЬНЫХ САХАРНЫМ ДИАБЕТОМ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500" b="1" dirty="0" smtClean="0">
              <a:solidFill>
                <a:prstClr val="black"/>
              </a:solidFill>
              <a:latin typeface="Calibri"/>
              <a:ea typeface=""/>
              <a:cs typeface="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68520" y="6444043"/>
            <a:ext cx="3461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Из диссертации Киселева А.А.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499" y="661720"/>
            <a:ext cx="7009002" cy="578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5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Дизайн исследования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" name="Изображение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3" b="12496"/>
          <a:stretch/>
        </p:blipFill>
        <p:spPr bwMode="auto">
          <a:xfrm>
            <a:off x="323528" y="980728"/>
            <a:ext cx="8568952" cy="5152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6915" y="6488668"/>
            <a:ext cx="4321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Из диссертации к.м.н. </a:t>
            </a:r>
            <a:r>
              <a:rPr lang="ru-RU" dirty="0" err="1" smtClean="0">
                <a:solidFill>
                  <a:srgbClr val="002060"/>
                </a:solidFill>
              </a:rPr>
              <a:t>Скибицкого</a:t>
            </a:r>
            <a:r>
              <a:rPr lang="ru-RU" dirty="0" smtClean="0">
                <a:solidFill>
                  <a:srgbClr val="002060"/>
                </a:solidFill>
              </a:rPr>
              <a:t> А.В.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73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2060"/>
                </a:solidFill>
              </a:rPr>
              <a:t>Что нужно сделать, прежде чем начать сбор материала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4931876"/>
          </a:xfrm>
          <a:ln w="31750">
            <a:solidFill>
              <a:srgbClr val="002060"/>
            </a:solidFill>
          </a:ln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rgbClr val="002060"/>
                </a:solidFill>
              </a:rPr>
              <a:t>Написать аннотацию</a:t>
            </a:r>
          </a:p>
          <a:p>
            <a:pPr eaLnBrk="1" hangingPunct="1"/>
            <a:r>
              <a:rPr lang="ru-RU" altLang="ru-RU" sz="2800" b="1" dirty="0">
                <a:solidFill>
                  <a:srgbClr val="002060"/>
                </a:solidFill>
              </a:rPr>
              <a:t>Написать материалы и методы исследования. То есть описать для себя 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больных, </a:t>
            </a:r>
            <a:r>
              <a:rPr lang="ru-RU" altLang="ru-RU" sz="2800" b="1" dirty="0">
                <a:solidFill>
                  <a:srgbClr val="002060"/>
                </a:solidFill>
              </a:rPr>
              <a:t>которые 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буду</a:t>
            </a:r>
            <a:r>
              <a:rPr lang="ru-RU" altLang="ru-RU" sz="2800" b="1" dirty="0">
                <a:solidFill>
                  <a:srgbClr val="002060"/>
                </a:solidFill>
              </a:rPr>
              <a:t>т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</a:rPr>
              <a:t>изучаться и как это будет делаться. В мельчайших деталях. Если методики уже описаны до Вас – прочтите и заимствуйте, 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или уточните</a:t>
            </a:r>
            <a:r>
              <a:rPr lang="ru-RU" altLang="ru-RU" sz="2800" b="1" dirty="0">
                <a:solidFill>
                  <a:srgbClr val="002060"/>
                </a:solidFill>
              </a:rPr>
              <a:t>, что это именно то, что Вам нужно. Если нет – найдите описание в литературе и в деталях 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напишите, </a:t>
            </a:r>
            <a:r>
              <a:rPr lang="ru-RU" altLang="ru-RU" sz="2800" b="1" dirty="0">
                <a:solidFill>
                  <a:srgbClr val="002060"/>
                </a:solidFill>
              </a:rPr>
              <a:t>как 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и что Вы делаете</a:t>
            </a:r>
            <a:r>
              <a:rPr lang="ru-RU" altLang="ru-RU" sz="2800" b="1" dirty="0">
                <a:solidFill>
                  <a:srgbClr val="002060"/>
                </a:solidFill>
              </a:rPr>
              <a:t>.</a:t>
            </a:r>
          </a:p>
          <a:p>
            <a:pPr marL="0" indent="0" eaLnBrk="1" hangingPunct="1">
              <a:buNone/>
            </a:pPr>
            <a:endParaRPr lang="ru-RU" alt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6915" y="6488668"/>
            <a:ext cx="4337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Адаптировано из лекции </a:t>
            </a:r>
            <a:r>
              <a:rPr lang="ru-RU" dirty="0" err="1" smtClean="0">
                <a:solidFill>
                  <a:srgbClr val="002060"/>
                </a:solidFill>
              </a:rPr>
              <a:t>Конради</a:t>
            </a:r>
            <a:r>
              <a:rPr lang="ru-RU" dirty="0" smtClean="0">
                <a:solidFill>
                  <a:srgbClr val="002060"/>
                </a:solidFill>
              </a:rPr>
              <a:t> А.О.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1520" y="1268760"/>
            <a:ext cx="8534400" cy="4752528"/>
          </a:xfrm>
          <a:prstGeom prst="rect">
            <a:avLst/>
          </a:prstGeom>
          <a:noFill/>
          <a:ln w="76200" cmpd="tri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800" b="1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NB</a:t>
            </a:r>
            <a:r>
              <a:rPr lang="ru-RU" sz="2800" b="1" spc="100" dirty="0" smtClean="0">
                <a:solidFill>
                  <a:srgbClr val="002060"/>
                </a:solidFill>
                <a:latin typeface="+mj-lt"/>
                <a:ea typeface="Times New Roman"/>
                <a:cs typeface="Impact"/>
              </a:rPr>
              <a:t>! Выбирайте только те методы исследования, которые соответствуют Вашей Цели и позволят получить ответы на поставленные и сформулированные Вами задачи.</a:t>
            </a:r>
          </a:p>
          <a:p>
            <a:pPr algn="ctr">
              <a:lnSpc>
                <a:spcPct val="150000"/>
              </a:lnSpc>
            </a:pPr>
            <a:r>
              <a:rPr lang="ru-RU" sz="2800" b="1" spc="100" dirty="0" smtClean="0">
                <a:solidFill>
                  <a:srgbClr val="FF3300"/>
                </a:solidFill>
                <a:latin typeface="+mj-lt"/>
                <a:ea typeface="Times New Roman"/>
                <a:cs typeface="Impact"/>
              </a:rPr>
              <a:t>Оценить эффективность и безопасность проводимой терапии!</a:t>
            </a:r>
          </a:p>
        </p:txBody>
      </p:sp>
    </p:spTree>
    <p:extLst>
      <p:ext uri="{BB962C8B-B14F-4D97-AF65-F5344CB8AC3E}">
        <p14:creationId xmlns:p14="http://schemas.microsoft.com/office/powerpoint/2010/main" val="33953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rgbClr val="002060"/>
                </a:solidFill>
              </a:rPr>
              <a:t>Выбирая методы исследования, держите в голове: 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что я хочу получить в результате?</a:t>
            </a:r>
            <a:endParaRPr lang="ru-RU" alt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00808"/>
            <a:ext cx="252028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</a:rPr>
              <a:t>Ремоделирование</a:t>
            </a:r>
            <a:r>
              <a:rPr lang="ru-RU" sz="2000" b="1" dirty="0" smtClean="0">
                <a:solidFill>
                  <a:srgbClr val="002060"/>
                </a:solidFill>
              </a:rPr>
              <a:t> миокарда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275856" y="2132856"/>
            <a:ext cx="1368152" cy="0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076056" y="1675656"/>
            <a:ext cx="3456384" cy="9395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Эхо-КГ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Сразу определите нужные показатели!!!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946648"/>
            <a:ext cx="252028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Суточный профиль АД</a:t>
            </a:r>
            <a:endParaRPr lang="ru-RU" sz="2000" b="1" dirty="0">
              <a:solidFill>
                <a:srgbClr val="00206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275856" y="3378696"/>
            <a:ext cx="1368152" cy="0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076056" y="2921496"/>
            <a:ext cx="3456384" cy="9395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СМАД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Сразу определите нужные показатели!!!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4314800"/>
            <a:ext cx="2520280" cy="14184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Безопасность терапии (вмешательства)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!!!!!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275856" y="4746848"/>
            <a:ext cx="1368152" cy="0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076056" y="4289648"/>
            <a:ext cx="3456384" cy="14436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Например,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Биохимические показатели крови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ЭКГ и т.д.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9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Тема диссертации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784976" cy="36004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z="2800" dirty="0">
                <a:solidFill>
                  <a:srgbClr val="002060"/>
                </a:solidFill>
              </a:rPr>
              <a:t>О</a:t>
            </a:r>
            <a:r>
              <a:rPr lang="ru-RU" sz="2800" dirty="0" smtClean="0">
                <a:solidFill>
                  <a:srgbClr val="002060"/>
                </a:solidFill>
              </a:rPr>
              <a:t>пределяется </a:t>
            </a:r>
            <a:r>
              <a:rPr lang="ru-RU" b="1" dirty="0" smtClean="0">
                <a:solidFill>
                  <a:srgbClr val="002060"/>
                </a:solidFill>
              </a:rPr>
              <a:t>вместе</a:t>
            </a:r>
            <a:r>
              <a:rPr lang="ru-RU" sz="2800" dirty="0" smtClean="0">
                <a:solidFill>
                  <a:srgbClr val="002060"/>
                </a:solidFill>
              </a:rPr>
              <a:t> с научным руководителем (как правило, в рамках комплексной НИР кафедры, научной школы, направления</a:t>
            </a:r>
            <a:r>
              <a:rPr lang="ru-RU" sz="2800" dirty="0" smtClean="0">
                <a:solidFill>
                  <a:srgbClr val="002060"/>
                </a:solidFill>
              </a:rPr>
              <a:t>)</a:t>
            </a:r>
          </a:p>
          <a:p>
            <a:pPr>
              <a:buFont typeface="Arial" charset="0"/>
              <a:buChar char="•"/>
            </a:pPr>
            <a:endParaRPr lang="ru-RU" sz="2800" dirty="0" smtClean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Выбранная тема должна быть Вам ИНТЕРЕСНА! Это Ваш труд, это Ваша радость и боль на ближайшие 3 года!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9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rgbClr val="002060"/>
                </a:solidFill>
              </a:rPr>
              <a:t>Что нужно сделать, прежде чем начать сбор материала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1080120"/>
          </a:xfrm>
          <a:ln w="28575">
            <a:solidFill>
              <a:srgbClr val="002060"/>
            </a:solidFill>
          </a:ln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ru-RU" altLang="ru-RU" sz="2800" b="1" dirty="0" smtClean="0">
                <a:solidFill>
                  <a:srgbClr val="002060"/>
                </a:solidFill>
              </a:rPr>
              <a:t>Сделать </a:t>
            </a:r>
            <a:r>
              <a:rPr lang="ru-RU" altLang="ru-RU" sz="2800" b="1" dirty="0">
                <a:solidFill>
                  <a:srgbClr val="002060"/>
                </a:solidFill>
              </a:rPr>
              <a:t>карту сбора 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информации (</a:t>
            </a:r>
            <a:r>
              <a:rPr lang="ru-RU" altLang="ru-RU" sz="2800" b="1" smtClean="0">
                <a:solidFill>
                  <a:srgbClr val="002060"/>
                </a:solidFill>
              </a:rPr>
              <a:t>схема исследования)</a:t>
            </a:r>
            <a:endParaRPr lang="ru-RU" alt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3501008"/>
            <a:ext cx="8229600" cy="1512168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2060"/>
                </a:solidFill>
              </a:rPr>
              <a:t>Самое обидное – забыть собрать информацию, которая необходима при анализе. </a:t>
            </a:r>
            <a:endParaRPr lang="ru-RU" alt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21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/>
          <a:lstStyle/>
          <a:p>
            <a:r>
              <a:rPr lang="ru-RU" sz="3200" b="1" smtClean="0">
                <a:solidFill>
                  <a:srgbClr val="002060"/>
                </a:solidFill>
              </a:rPr>
              <a:t>Схема исследования</a:t>
            </a:r>
            <a:endParaRPr lang="ru-RU" sz="3200" b="1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608819"/>
              </p:ext>
            </p:extLst>
          </p:nvPr>
        </p:nvGraphicFramePr>
        <p:xfrm>
          <a:off x="251519" y="1196752"/>
          <a:ext cx="8445624" cy="4032450"/>
        </p:xfrm>
        <a:graphic>
          <a:graphicData uri="http://schemas.openxmlformats.org/drawingml/2006/table">
            <a:tbl>
              <a:tblPr firstRow="1" firstCol="1" bandRow="1"/>
              <a:tblGrid>
                <a:gridCol w="1659642"/>
                <a:gridCol w="715399"/>
                <a:gridCol w="865901"/>
                <a:gridCol w="867963"/>
                <a:gridCol w="866931"/>
                <a:gridCol w="867963"/>
                <a:gridCol w="866931"/>
                <a:gridCol w="867963"/>
                <a:gridCol w="866931"/>
              </a:tblGrid>
              <a:tr h="639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Визит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7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сут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4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нед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8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нед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12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нед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16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нед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20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нед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24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нед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9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Антропометрия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+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9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АД,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мм рт.ст.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7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ЧСС, уд/мин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+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+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+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+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+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+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+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7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Эхо-КГ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+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9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Биохимич. исследование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+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9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Нежелат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явления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+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+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+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+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51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rgbClr val="002060"/>
                </a:solidFill>
              </a:rPr>
              <a:t>Что нужно сделать, прежде чем начать сбор материала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8840"/>
            <a:ext cx="8229600" cy="1900807"/>
          </a:xfrm>
          <a:ln w="28575">
            <a:solidFill>
              <a:srgbClr val="00206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b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b="1" dirty="0" smtClean="0">
                <a:solidFill>
                  <a:srgbClr val="002060"/>
                </a:solidFill>
              </a:rPr>
              <a:t>Сделать компьютерную </a:t>
            </a:r>
            <a:r>
              <a:rPr lang="ru-RU" altLang="ru-RU" b="1" dirty="0">
                <a:solidFill>
                  <a:srgbClr val="002060"/>
                </a:solidFill>
              </a:rPr>
              <a:t>базу данных.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6915" y="6488668"/>
            <a:ext cx="4337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Адаптировано из лекции </a:t>
            </a:r>
            <a:r>
              <a:rPr lang="ru-RU" dirty="0" err="1" smtClean="0">
                <a:solidFill>
                  <a:srgbClr val="002060"/>
                </a:solidFill>
              </a:rPr>
              <a:t>Конради</a:t>
            </a:r>
            <a:r>
              <a:rPr lang="ru-RU" dirty="0" smtClean="0">
                <a:solidFill>
                  <a:srgbClr val="002060"/>
                </a:solidFill>
              </a:rPr>
              <a:t> А.О.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5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Что получится?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3096344"/>
          </a:xfrm>
          <a:ln w="19050">
            <a:solidFill>
              <a:srgbClr val="002060"/>
            </a:solidFill>
          </a:ln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На этапе планирования и написания аннотации попробуйте описать возможные гипотетические результаты.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800" b="1" dirty="0">
                <a:solidFill>
                  <a:srgbClr val="002060"/>
                </a:solidFill>
              </a:rPr>
              <a:t>Ч</a:t>
            </a:r>
            <a:r>
              <a:rPr lang="ru-RU" sz="2800" b="1" dirty="0" smtClean="0">
                <a:solidFill>
                  <a:srgbClr val="002060"/>
                </a:solidFill>
              </a:rPr>
              <a:t>то может получиться?</a:t>
            </a:r>
          </a:p>
          <a:p>
            <a:pPr marL="0" indent="0" algn="ctr">
              <a:lnSpc>
                <a:spcPct val="150000"/>
              </a:lnSpc>
              <a:buNone/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287524" y="4437112"/>
            <a:ext cx="8568952" cy="2304256"/>
          </a:xfrm>
          <a:prstGeom prst="rect">
            <a:avLst/>
          </a:prstGeom>
          <a:noFill/>
          <a:ln w="50800">
            <a:solidFill>
              <a:srgbClr val="FF33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Tx/>
              <a:buNone/>
            </a:pPr>
            <a:r>
              <a:rPr lang="ru-RU" b="1" kern="0" dirty="0" smtClean="0">
                <a:solidFill>
                  <a:srgbClr val="FF0000"/>
                </a:solidFill>
              </a:rPr>
              <a:t>Основа </a:t>
            </a:r>
            <a:r>
              <a:rPr lang="mr-IN" b="1" kern="0" dirty="0" smtClean="0">
                <a:solidFill>
                  <a:srgbClr val="FF0000"/>
                </a:solidFill>
              </a:rPr>
              <a:t>–</a:t>
            </a:r>
            <a:r>
              <a:rPr lang="ru-RU" b="1" kern="0" dirty="0" smtClean="0">
                <a:solidFill>
                  <a:srgbClr val="FF0000"/>
                </a:solidFill>
              </a:rPr>
              <a:t> имеющиеся в литературе данные по теме Вашего исследования + немного </a:t>
            </a:r>
            <a:r>
              <a:rPr lang="ru-RU" b="1" u="sng" kern="0" dirty="0" smtClean="0">
                <a:solidFill>
                  <a:srgbClr val="FF0000"/>
                </a:solidFill>
              </a:rPr>
              <a:t>научной</a:t>
            </a:r>
            <a:r>
              <a:rPr lang="ru-RU" b="1" kern="0" dirty="0" smtClean="0">
                <a:solidFill>
                  <a:srgbClr val="FF0000"/>
                </a:solidFill>
              </a:rPr>
              <a:t> фантазии!</a:t>
            </a:r>
            <a:endParaRPr lang="ru-RU" b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05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000">
                <a:solidFill>
                  <a:srgbClr val="002060"/>
                </a:solidFill>
              </a:rPr>
              <a:t>Правила «опытного» молодого ученого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eaLnBrk="1" hangingPunct="1"/>
            <a:r>
              <a:rPr lang="ru-RU" altLang="ru-RU" b="1" dirty="0">
                <a:solidFill>
                  <a:srgbClr val="002060"/>
                </a:solidFill>
                <a:latin typeface="+mj-lt"/>
              </a:rPr>
              <a:t>Никогда не надейтесь на научного руководителя в мелочах. Он о них не помнит </a:t>
            </a:r>
            <a:r>
              <a:rPr lang="ru-RU" altLang="ru-RU" b="1" dirty="0" smtClean="0">
                <a:solidFill>
                  <a:srgbClr val="002060"/>
                </a:solidFill>
                <a:latin typeface="+mj-lt"/>
              </a:rPr>
              <a:t>(и это нормально!). </a:t>
            </a:r>
            <a:endParaRPr lang="ru-RU" altLang="ru-RU" b="1" dirty="0">
              <a:solidFill>
                <a:srgbClr val="002060"/>
              </a:solidFill>
              <a:latin typeface="+mj-lt"/>
            </a:endParaRPr>
          </a:p>
          <a:p>
            <a:pPr eaLnBrk="1" hangingPunct="1"/>
            <a:r>
              <a:rPr lang="ru-RU" altLang="ru-RU" b="1" dirty="0">
                <a:solidFill>
                  <a:srgbClr val="002060"/>
                </a:solidFill>
                <a:latin typeface="+mj-lt"/>
              </a:rPr>
              <a:t>Вникните в каждую методику сами. Даже если вы ее не выполняете лично, разберитесь, что к чему. Не найдетесь на исполнителей, они могут искренне заблуждаться и сделают вам не </a:t>
            </a:r>
            <a:r>
              <a:rPr lang="ru-RU" altLang="ru-RU" b="1" dirty="0" smtClean="0">
                <a:solidFill>
                  <a:srgbClr val="002060"/>
                </a:solidFill>
                <a:latin typeface="+mj-lt"/>
              </a:rPr>
              <a:t>то</a:t>
            </a:r>
            <a:endParaRPr lang="ru-RU" altLang="ru-RU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6915" y="6488668"/>
            <a:ext cx="4337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Адаптировано из лекции </a:t>
            </a:r>
            <a:r>
              <a:rPr lang="ru-RU" dirty="0" err="1" smtClean="0">
                <a:solidFill>
                  <a:srgbClr val="002060"/>
                </a:solidFill>
              </a:rPr>
              <a:t>Конради</a:t>
            </a:r>
            <a:r>
              <a:rPr lang="ru-RU" dirty="0" smtClean="0">
                <a:solidFill>
                  <a:srgbClr val="002060"/>
                </a:solidFill>
              </a:rPr>
              <a:t> А.О.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000">
                <a:solidFill>
                  <a:srgbClr val="002060"/>
                </a:solidFill>
              </a:rPr>
              <a:t>Правила «опытного» молодого ученого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002060"/>
                </a:solidFill>
                <a:latin typeface="+mj-lt"/>
              </a:rPr>
              <a:t>Собирайте </a:t>
            </a:r>
            <a:r>
              <a:rPr lang="ru-RU" altLang="ru-RU" b="1" dirty="0">
                <a:solidFill>
                  <a:srgbClr val="002060"/>
                </a:solidFill>
                <a:latin typeface="+mj-lt"/>
              </a:rPr>
              <a:t>все данные сразу и не реже 1 раза в неделю заносите их в базу данных. </a:t>
            </a:r>
            <a:endParaRPr lang="ru-RU" altLang="ru-RU" b="1" dirty="0" smtClean="0">
              <a:solidFill>
                <a:srgbClr val="002060"/>
              </a:solidFill>
              <a:latin typeface="+mj-lt"/>
            </a:endParaRPr>
          </a:p>
          <a:p>
            <a:pPr eaLnBrk="1" hangingPunct="1"/>
            <a:r>
              <a:rPr lang="ru-RU" altLang="ru-RU" b="1" dirty="0" smtClean="0">
                <a:solidFill>
                  <a:srgbClr val="002060"/>
                </a:solidFill>
                <a:latin typeface="+mj-lt"/>
              </a:rPr>
              <a:t>1 </a:t>
            </a:r>
            <a:r>
              <a:rPr lang="ru-RU" altLang="ru-RU" b="1" dirty="0">
                <a:solidFill>
                  <a:srgbClr val="002060"/>
                </a:solidFill>
                <a:latin typeface="+mj-lt"/>
              </a:rPr>
              <a:t>раз в два месяца проводите статистическую «разведку». Это поможет Вам избежать авралов при подготовке публикаций и видеть картину хода работы и тенденции. А иногда и изменить дизайн по ходу исследования</a:t>
            </a:r>
            <a:r>
              <a:rPr lang="ru-RU" altLang="ru-RU" b="1" dirty="0" smtClean="0">
                <a:solidFill>
                  <a:srgbClr val="002060"/>
                </a:solidFill>
                <a:latin typeface="+mj-lt"/>
              </a:rPr>
              <a:t>.</a:t>
            </a:r>
            <a:endParaRPr lang="ru-RU" altLang="ru-RU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6915" y="6488668"/>
            <a:ext cx="4337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Адаптировано из лекции </a:t>
            </a:r>
            <a:r>
              <a:rPr lang="ru-RU" dirty="0" err="1" smtClean="0">
                <a:solidFill>
                  <a:srgbClr val="002060"/>
                </a:solidFill>
              </a:rPr>
              <a:t>Конради</a:t>
            </a:r>
            <a:r>
              <a:rPr lang="ru-RU" dirty="0" smtClean="0">
                <a:solidFill>
                  <a:srgbClr val="002060"/>
                </a:solidFill>
              </a:rPr>
              <a:t> А.О.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2060"/>
                </a:solidFill>
              </a:rPr>
              <a:t>В отношении статистической «разведки»...</a:t>
            </a:r>
            <a:endParaRPr lang="ru-RU" altLang="ru-RU" sz="4000" dirty="0">
              <a:solidFill>
                <a:srgbClr val="00206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+mj-lt"/>
              </a:rPr>
              <a:t>Подходите к вопросу статистического анализа очень ответственно! </a:t>
            </a:r>
          </a:p>
          <a:p>
            <a:pPr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+mj-lt"/>
              </a:rPr>
              <a:t>Овладевайте статистическими программами (чаще всего используются разные версии </a:t>
            </a:r>
            <a:r>
              <a:rPr lang="en-US" altLang="ru-RU" sz="2800" b="1" dirty="0" err="1" smtClean="0">
                <a:solidFill>
                  <a:srgbClr val="002060"/>
                </a:solidFill>
                <a:latin typeface="+mj-lt"/>
              </a:rPr>
              <a:t>Statistica</a:t>
            </a:r>
            <a:r>
              <a:rPr lang="ru-RU" altLang="ru-RU" sz="2800" b="1" dirty="0" smtClean="0">
                <a:solidFill>
                  <a:srgbClr val="002060"/>
                </a:solidFill>
                <a:latin typeface="+mj-lt"/>
              </a:rPr>
              <a:t>)</a:t>
            </a:r>
          </a:p>
          <a:p>
            <a:pPr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+mj-lt"/>
              </a:rPr>
              <a:t>Даже используя статистическую программу, надо хорошо ориентироваться в методах статистического анализа </a:t>
            </a:r>
            <a:endParaRPr lang="ru-RU" altLang="ru-RU" sz="2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191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>
                <a:solidFill>
                  <a:srgbClr val="002060"/>
                </a:solidFill>
              </a:rPr>
              <a:t>Правила «опытного» молодого ученого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+mj-lt"/>
              </a:rPr>
              <a:t>Не </a:t>
            </a:r>
            <a:r>
              <a:rPr lang="ru-RU" altLang="ru-RU" sz="2800" b="1" dirty="0">
                <a:solidFill>
                  <a:srgbClr val="002060"/>
                </a:solidFill>
                <a:latin typeface="+mj-lt"/>
              </a:rPr>
              <a:t>реже </a:t>
            </a:r>
            <a:r>
              <a:rPr lang="ru-RU" altLang="ru-RU" sz="2800" b="1" dirty="0">
                <a:solidFill>
                  <a:srgbClr val="FF3300"/>
                </a:solidFill>
                <a:latin typeface="+mj-lt"/>
              </a:rPr>
              <a:t>1 раза в месяц </a:t>
            </a:r>
            <a:r>
              <a:rPr lang="ru-RU" altLang="ru-RU" sz="2800" b="1" dirty="0">
                <a:solidFill>
                  <a:srgbClr val="002060"/>
                </a:solidFill>
                <a:latin typeface="+mj-lt"/>
              </a:rPr>
              <a:t>следите за литературой по проблеме. Это может подсказать </a:t>
            </a:r>
            <a:r>
              <a:rPr lang="ru-RU" altLang="ru-RU" sz="2800" b="1" dirty="0" smtClean="0">
                <a:solidFill>
                  <a:srgbClr val="002060"/>
                </a:solidFill>
                <a:latin typeface="+mj-lt"/>
              </a:rPr>
              <a:t>Вам, </a:t>
            </a:r>
            <a:r>
              <a:rPr lang="ru-RU" altLang="ru-RU" sz="2800" b="1" dirty="0">
                <a:solidFill>
                  <a:srgbClr val="002060"/>
                </a:solidFill>
                <a:latin typeface="+mj-lt"/>
              </a:rPr>
              <a:t>куда двигаться дальше. </a:t>
            </a:r>
            <a:endParaRPr lang="ru-RU" altLang="ru-RU" sz="2800" b="1" dirty="0" smtClean="0">
              <a:solidFill>
                <a:srgbClr val="002060"/>
              </a:solidFill>
              <a:latin typeface="+mj-lt"/>
            </a:endParaRPr>
          </a:p>
          <a:p>
            <a:pPr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+mj-lt"/>
              </a:rPr>
              <a:t>Пишите </a:t>
            </a:r>
            <a:r>
              <a:rPr lang="ru-RU" altLang="ru-RU" sz="2800" b="1" dirty="0">
                <a:solidFill>
                  <a:srgbClr val="002060"/>
                </a:solidFill>
                <a:latin typeface="+mj-lt"/>
              </a:rPr>
              <a:t>как можно больше тезисов и статей, выступайте на всех конференциях, где есть возможность. Никогда не ждите полного окончания набора материала. Тогда написание работы и ее защита будут </a:t>
            </a:r>
            <a:r>
              <a:rPr lang="ru-RU" altLang="ru-RU" sz="2800" b="1" dirty="0" smtClean="0">
                <a:solidFill>
                  <a:srgbClr val="002060"/>
                </a:solidFill>
                <a:latin typeface="+mj-lt"/>
              </a:rPr>
              <a:t>легче и приятнее </a:t>
            </a:r>
            <a:r>
              <a:rPr lang="ru-RU" altLang="ru-RU" sz="2800" b="1" dirty="0" smtClean="0">
                <a:solidFill>
                  <a:srgbClr val="002060"/>
                </a:solidFill>
                <a:latin typeface="+mj-lt"/>
                <a:sym typeface="Wingdings"/>
              </a:rPr>
              <a:t></a:t>
            </a:r>
            <a:r>
              <a:rPr lang="ru-RU" altLang="ru-RU" sz="2800" b="1" dirty="0" smtClean="0">
                <a:solidFill>
                  <a:srgbClr val="002060"/>
                </a:solidFill>
                <a:latin typeface="+mj-lt"/>
              </a:rPr>
              <a:t>.</a:t>
            </a:r>
            <a:endParaRPr lang="ru-RU" altLang="ru-RU" sz="2800" b="1" dirty="0">
              <a:solidFill>
                <a:srgbClr val="002060"/>
              </a:solidFill>
              <a:latin typeface="+mj-lt"/>
            </a:endParaRPr>
          </a:p>
          <a:p>
            <a:pPr eaLnBrk="1" hangingPunct="1"/>
            <a:endParaRPr lang="ru-RU" altLang="ru-RU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6915" y="6488668"/>
            <a:ext cx="4337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Адаптировано из лекции </a:t>
            </a:r>
            <a:r>
              <a:rPr lang="ru-RU" dirty="0" err="1" smtClean="0">
                <a:solidFill>
                  <a:srgbClr val="002060"/>
                </a:solidFill>
              </a:rPr>
              <a:t>Конради</a:t>
            </a:r>
            <a:r>
              <a:rPr lang="ru-RU" dirty="0" smtClean="0">
                <a:solidFill>
                  <a:srgbClr val="002060"/>
                </a:solidFill>
              </a:rPr>
              <a:t> А.О.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2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rgbClr val="002060"/>
                </a:solidFill>
              </a:rPr>
              <a:t>Некоторые ошибки молодых исследователей..</a:t>
            </a:r>
            <a:endParaRPr lang="ru-RU" altLang="ru-RU" sz="3200" b="1" dirty="0">
              <a:solidFill>
                <a:srgbClr val="00206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28800"/>
            <a:ext cx="8568952" cy="3096344"/>
          </a:xfrm>
          <a:ln w="28575">
            <a:solidFill>
              <a:srgbClr val="002060"/>
            </a:solidFill>
          </a:ln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002060"/>
                </a:solidFill>
              </a:rPr>
              <a:t>«Ложная» скромность. Не стесняйтесь спрашивать, если что-то непонятно или не получается!</a:t>
            </a:r>
          </a:p>
          <a:p>
            <a:pPr eaLnBrk="1" hangingPunct="1"/>
            <a:r>
              <a:rPr lang="ru-RU" altLang="ru-RU" dirty="0" smtClean="0">
                <a:solidFill>
                  <a:srgbClr val="002060"/>
                </a:solidFill>
              </a:rPr>
              <a:t>«Я все успею!» </a:t>
            </a:r>
            <a:r>
              <a:rPr lang="mr-IN" altLang="ru-RU" dirty="0" smtClean="0">
                <a:solidFill>
                  <a:srgbClr val="002060"/>
                </a:solidFill>
              </a:rPr>
              <a:t>–</a:t>
            </a:r>
            <a:r>
              <a:rPr lang="ru-RU" altLang="ru-RU" dirty="0" smtClean="0">
                <a:solidFill>
                  <a:srgbClr val="002060"/>
                </a:solidFill>
              </a:rPr>
              <a:t> самое обидное и частое заблуждение</a:t>
            </a:r>
            <a:endParaRPr lang="ru-RU" alt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79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rgbClr val="002060"/>
                </a:solidFill>
              </a:rPr>
              <a:t>Некоторые ошибки молодых исследователей..</a:t>
            </a:r>
            <a:endParaRPr lang="ru-RU" altLang="ru-RU" sz="3200" b="1" dirty="0">
              <a:solidFill>
                <a:srgbClr val="00206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28800"/>
            <a:ext cx="8568952" cy="3816424"/>
          </a:xfrm>
          <a:ln w="28575">
            <a:solidFill>
              <a:srgbClr val="002060"/>
            </a:solidFill>
          </a:ln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FF3300"/>
                </a:solidFill>
              </a:rPr>
              <a:t>Уважайте своего научного руководителя: </a:t>
            </a:r>
            <a:r>
              <a:rPr lang="ru-RU" altLang="ru-RU" dirty="0" smtClean="0">
                <a:solidFill>
                  <a:srgbClr val="002060"/>
                </a:solidFill>
              </a:rPr>
              <a:t>прежде, чем предоставить ему для ознакомления свою аннотацию, тезисы, статью </a:t>
            </a:r>
            <a:r>
              <a:rPr lang="mr-IN" altLang="ru-RU" dirty="0" smtClean="0">
                <a:solidFill>
                  <a:srgbClr val="002060"/>
                </a:solidFill>
              </a:rPr>
              <a:t>–</a:t>
            </a:r>
            <a:r>
              <a:rPr lang="ru-RU" altLang="ru-RU" dirty="0" smtClean="0">
                <a:solidFill>
                  <a:srgbClr val="002060"/>
                </a:solidFill>
              </a:rPr>
              <a:t> внимательно прочитайте, исправьте орфографические, пунктуационные и стилистические ошибки!</a:t>
            </a:r>
            <a:endParaRPr lang="ru-RU" alt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8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Тема диссертации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784976" cy="504056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z="2800" dirty="0">
                <a:solidFill>
                  <a:srgbClr val="002060"/>
                </a:solidFill>
              </a:rPr>
              <a:t>О</a:t>
            </a:r>
            <a:r>
              <a:rPr lang="ru-RU" sz="2800" dirty="0" smtClean="0">
                <a:solidFill>
                  <a:srgbClr val="002060"/>
                </a:solidFill>
              </a:rPr>
              <a:t>пределяется </a:t>
            </a:r>
            <a:r>
              <a:rPr lang="ru-RU" b="1" dirty="0" smtClean="0">
                <a:solidFill>
                  <a:srgbClr val="002060"/>
                </a:solidFill>
              </a:rPr>
              <a:t>вместе</a:t>
            </a:r>
            <a:r>
              <a:rPr lang="ru-RU" sz="2800" dirty="0" smtClean="0">
                <a:solidFill>
                  <a:srgbClr val="002060"/>
                </a:solidFill>
              </a:rPr>
              <a:t> с научным руководителем (как правило, в рамках комплексной НИР кафедры</a:t>
            </a:r>
            <a:r>
              <a:rPr lang="ru-RU" sz="2800" smtClean="0">
                <a:solidFill>
                  <a:srgbClr val="002060"/>
                </a:solidFill>
              </a:rPr>
              <a:t>, научной </a:t>
            </a:r>
            <a:r>
              <a:rPr lang="ru-RU" sz="2800" dirty="0" smtClean="0">
                <a:solidFill>
                  <a:srgbClr val="002060"/>
                </a:solidFill>
              </a:rPr>
              <a:t>школы</a:t>
            </a:r>
            <a:r>
              <a:rPr lang="ru-RU" sz="2800" smtClean="0">
                <a:solidFill>
                  <a:srgbClr val="002060"/>
                </a:solidFill>
              </a:rPr>
              <a:t>, направления)</a:t>
            </a:r>
            <a:endParaRPr lang="ru-RU" sz="2800" dirty="0" smtClean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</a:pPr>
            <a:r>
              <a:rPr lang="ru-RU" sz="2800" dirty="0">
                <a:solidFill>
                  <a:srgbClr val="002060"/>
                </a:solidFill>
              </a:rPr>
              <a:t>Научный руководитель </a:t>
            </a:r>
            <a:r>
              <a:rPr lang="ru-RU" sz="2800" b="1" dirty="0">
                <a:solidFill>
                  <a:srgbClr val="002060"/>
                </a:solidFill>
              </a:rPr>
              <a:t>помогает</a:t>
            </a:r>
            <a:r>
              <a:rPr lang="ru-RU" sz="2800" dirty="0">
                <a:solidFill>
                  <a:srgbClr val="002060"/>
                </a:solidFill>
              </a:rPr>
              <a:t> диссертанту оценить варианты решений, задает вектор его работе, но выбор наилучших решений – задача самого диссертанта; только автор несет ответственность за достоверность полученных им результатов и фактическую их точность</a:t>
            </a:r>
          </a:p>
        </p:txBody>
      </p:sp>
    </p:spTree>
    <p:extLst>
      <p:ext uri="{BB962C8B-B14F-4D97-AF65-F5344CB8AC3E}">
        <p14:creationId xmlns:p14="http://schemas.microsoft.com/office/powerpoint/2010/main" val="655527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rgbClr val="002060"/>
                </a:solidFill>
              </a:rPr>
              <a:t>Некоторые ошибки молодых исследователей..</a:t>
            </a:r>
            <a:endParaRPr lang="ru-RU" altLang="ru-RU" sz="3200" b="1" dirty="0">
              <a:solidFill>
                <a:srgbClr val="00206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28800"/>
            <a:ext cx="8568952" cy="2376264"/>
          </a:xfrm>
          <a:ln w="28575">
            <a:solidFill>
              <a:srgbClr val="002060"/>
            </a:solidFill>
          </a:ln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002060"/>
                </a:solidFill>
              </a:rPr>
              <a:t>Активно </a:t>
            </a:r>
            <a:r>
              <a:rPr lang="ru-RU" altLang="ru-RU" sz="3600" smtClean="0">
                <a:solidFill>
                  <a:srgbClr val="002060"/>
                </a:solidFill>
              </a:rPr>
              <a:t>и систематически изучайте </a:t>
            </a:r>
            <a:r>
              <a:rPr lang="ru-RU" altLang="ru-RU" sz="3600" dirty="0" smtClean="0">
                <a:solidFill>
                  <a:srgbClr val="002060"/>
                </a:solidFill>
              </a:rPr>
              <a:t>зарубежную литературу (не только отечественную)!!! </a:t>
            </a:r>
            <a:endParaRPr lang="ru-RU" alt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0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2060"/>
                </a:solidFill>
              </a:rPr>
              <a:t>Вам в помощь</a:t>
            </a:r>
            <a:r>
              <a:rPr lang="mr-IN" altLang="ru-RU" sz="4000" dirty="0" smtClean="0">
                <a:solidFill>
                  <a:srgbClr val="002060"/>
                </a:solidFill>
              </a:rPr>
              <a:t>…</a:t>
            </a:r>
            <a:endParaRPr lang="ru-RU" altLang="ru-RU" sz="4000" dirty="0">
              <a:solidFill>
                <a:srgbClr val="00206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+mj-lt"/>
              </a:rPr>
              <a:t>Информационная база 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+mj-lt"/>
              </a:rPr>
              <a:t>КубГМУ</a:t>
            </a:r>
            <a:endParaRPr lang="ru-RU" altLang="ru-RU" sz="2800" b="1" dirty="0" smtClean="0">
              <a:solidFill>
                <a:srgbClr val="002060"/>
              </a:solidFill>
              <a:latin typeface="+mj-lt"/>
            </a:endParaRPr>
          </a:p>
          <a:p>
            <a:pPr eaLnBrk="1" hangingPunct="1"/>
            <a:r>
              <a:rPr lang="en-US" altLang="ru-RU" sz="2800" b="1" dirty="0" err="1" smtClean="0">
                <a:solidFill>
                  <a:srgbClr val="002060"/>
                </a:solidFill>
                <a:latin typeface="+mj-lt"/>
              </a:rPr>
              <a:t>pubmed.com</a:t>
            </a:r>
            <a:endParaRPr lang="en-US" altLang="ru-RU" sz="2800" b="1" dirty="0" smtClean="0">
              <a:solidFill>
                <a:srgbClr val="002060"/>
              </a:solidFill>
              <a:latin typeface="+mj-lt"/>
            </a:endParaRPr>
          </a:p>
          <a:p>
            <a:pPr eaLnBrk="1" hangingPunct="1"/>
            <a:r>
              <a:rPr lang="en-US" altLang="ru-RU" sz="2800" b="1" dirty="0" smtClean="0">
                <a:solidFill>
                  <a:srgbClr val="002060"/>
                </a:solidFill>
                <a:latin typeface="+mj-lt"/>
                <a:hlinkClick r:id="rId2"/>
              </a:rPr>
              <a:t>https</a:t>
            </a:r>
            <a:r>
              <a:rPr lang="en-US" altLang="ru-RU" sz="2800" b="1" dirty="0">
                <a:solidFill>
                  <a:srgbClr val="002060"/>
                </a:solidFill>
                <a:latin typeface="+mj-lt"/>
                <a:hlinkClick r:id="rId2"/>
              </a:rPr>
              <a:t>://</a:t>
            </a:r>
            <a:r>
              <a:rPr lang="en-US" altLang="ru-RU" sz="2800" b="1" dirty="0" smtClean="0">
                <a:solidFill>
                  <a:srgbClr val="002060"/>
                </a:solidFill>
                <a:latin typeface="+mj-lt"/>
                <a:hlinkClick r:id="rId2"/>
              </a:rPr>
              <a:t>cyberleninka.ru</a:t>
            </a:r>
            <a:endParaRPr lang="en-US" altLang="ru-RU" sz="2800" b="1" dirty="0">
              <a:solidFill>
                <a:srgbClr val="002060"/>
              </a:solidFill>
              <a:latin typeface="+mj-lt"/>
            </a:endParaRPr>
          </a:p>
          <a:p>
            <a:pPr eaLnBrk="1" hangingPunct="1"/>
            <a:r>
              <a:rPr lang="en-US" altLang="ru-RU" sz="2800" b="1" dirty="0" err="1" smtClean="0">
                <a:solidFill>
                  <a:srgbClr val="002060"/>
                </a:solidFill>
                <a:latin typeface="+mj-lt"/>
              </a:rPr>
              <a:t>medscape.com</a:t>
            </a:r>
            <a:endParaRPr lang="en-US" altLang="ru-RU" sz="2800" b="1" dirty="0" smtClean="0">
              <a:solidFill>
                <a:srgbClr val="002060"/>
              </a:solidFill>
              <a:latin typeface="+mj-lt"/>
            </a:endParaRPr>
          </a:p>
          <a:p>
            <a:pPr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+mj-lt"/>
              </a:rPr>
              <a:t>Сайты российских журналов (есть доступ к полным текстам статей или возможность купить онлайн статью)</a:t>
            </a:r>
          </a:p>
          <a:p>
            <a:pPr eaLnBrk="1" hangingPunct="1"/>
            <a:endParaRPr lang="ru-RU" altLang="ru-RU" sz="2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938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0"/>
            <a:ext cx="7344816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9632" y="10304"/>
            <a:ext cx="2808312" cy="529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mtClean="0">
                <a:solidFill>
                  <a:srgbClr val="002060"/>
                </a:solidFill>
              </a:rPr>
              <a:t>Кто мы?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116632"/>
            <a:ext cx="2808312" cy="529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Аспиранты!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2420888"/>
            <a:ext cx="3024336" cy="529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Чего мы хотим?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2420888"/>
            <a:ext cx="2808312" cy="529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Защититься!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4639444"/>
            <a:ext cx="3024336" cy="529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 мы хотим?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24028" y="4671452"/>
            <a:ext cx="3204356" cy="529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</a:rPr>
              <a:t>Быыстро</a:t>
            </a:r>
            <a:r>
              <a:rPr lang="ru-RU" sz="2400" b="1" dirty="0" smtClean="0">
                <a:solidFill>
                  <a:srgbClr val="002060"/>
                </a:solidFill>
              </a:rPr>
              <a:t>!!!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0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7809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Прежде чем что-то планировать</a:t>
            </a:r>
            <a:r>
              <a:rPr lang="mr-IN" sz="4000" b="1" dirty="0" smtClean="0">
                <a:solidFill>
                  <a:srgbClr val="002060"/>
                </a:solidFill>
              </a:rPr>
              <a:t>…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5040560"/>
          </a:xfrm>
        </p:spPr>
        <p:txBody>
          <a:bodyPr/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Изучите результаты крупных клинических </a:t>
            </a:r>
            <a:r>
              <a:rPr lang="ru-RU" sz="2400" dirty="0" err="1" smtClean="0">
                <a:solidFill>
                  <a:srgbClr val="002060"/>
                </a:solidFill>
              </a:rPr>
              <a:t>рандомизированных</a:t>
            </a:r>
            <a:r>
              <a:rPr lang="ru-RU" sz="2400" dirty="0" smtClean="0">
                <a:solidFill>
                  <a:srgbClr val="002060"/>
                </a:solidFill>
              </a:rPr>
              <a:t> российских и зарубежных исследований, которые могут касаться предполагаемой темы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Изучите аналитические обзоры, результаты оригинальных исследований по предполагаемой теме (отечественные и зарубежные)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Обратите внимание на методы исследования, используемые авторами для достижения целей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7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Зачем?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2448272"/>
          </a:xfrm>
          <a:ln w="19050">
            <a:solidFill>
              <a:srgbClr val="002060"/>
            </a:solidFill>
          </a:ln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Сформулируйте для себя четко и просто ответ на вопрос : Что я хочу доказать?  Какую задачу решит мое исследование?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285448" y="4005064"/>
            <a:ext cx="8568952" cy="1944216"/>
          </a:xfrm>
          <a:prstGeom prst="rect">
            <a:avLst/>
          </a:prstGeom>
          <a:noFill/>
          <a:ln w="50800">
            <a:solidFill>
              <a:srgbClr val="FF33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Tx/>
              <a:buNone/>
            </a:pPr>
            <a:r>
              <a:rPr lang="ru-RU" kern="0" dirty="0" smtClean="0">
                <a:solidFill>
                  <a:srgbClr val="FF0000"/>
                </a:solidFill>
              </a:rPr>
              <a:t>Ответ на эти вопросы </a:t>
            </a:r>
            <a:r>
              <a:rPr lang="mr-IN" kern="0" dirty="0" smtClean="0">
                <a:solidFill>
                  <a:srgbClr val="FF0000"/>
                </a:solidFill>
              </a:rPr>
              <a:t>–</a:t>
            </a:r>
            <a:endParaRPr lang="ru-RU" kern="0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ct val="150000"/>
              </a:lnSpc>
              <a:buFontTx/>
              <a:buNone/>
            </a:pPr>
            <a:r>
              <a:rPr lang="ru-RU" b="1" kern="0" dirty="0" smtClean="0">
                <a:solidFill>
                  <a:srgbClr val="FF0000"/>
                </a:solidFill>
              </a:rPr>
              <a:t>цель Вашего исследования!</a:t>
            </a:r>
            <a:endParaRPr lang="ru-RU" b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74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504056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>
                <a:solidFill>
                  <a:srgbClr val="002060"/>
                </a:solidFill>
              </a:rPr>
              <a:t>При этом надо помнить: Вы планируете исследование не для того, чтобы «что-то исследовать», а чтобы помочь пациентам (решить важную клиническую задачу)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39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8888</TotalTime>
  <Words>2863</Words>
  <Application>Microsoft Macintosh PowerPoint</Application>
  <PresentationFormat>Экран (4:3)</PresentationFormat>
  <Paragraphs>346</Paragraphs>
  <Slides>62</Slides>
  <Notes>4</Notes>
  <HiddenSlides>3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62</vt:i4>
      </vt:variant>
    </vt:vector>
  </HeadingPairs>
  <TitlesOfParts>
    <vt:vector size="71" baseType="lpstr">
      <vt:lpstr>Calibri</vt:lpstr>
      <vt:lpstr>Impact</vt:lpstr>
      <vt:lpstr>Times New Roman</vt:lpstr>
      <vt:lpstr>Wingdings</vt:lpstr>
      <vt:lpstr>Arial</vt:lpstr>
      <vt:lpstr>Оформление по умолчанию</vt:lpstr>
      <vt:lpstr>1_Оформление по умолчанию</vt:lpstr>
      <vt:lpstr>2_Тема Office</vt:lpstr>
      <vt:lpstr>Тема Office</vt:lpstr>
      <vt:lpstr>Кандидатская диссертация: некоторые вопросы планирования</vt:lpstr>
      <vt:lpstr>Вопросы</vt:lpstr>
      <vt:lpstr>Что такое КАНДИДАТСКАЯ диссертация?</vt:lpstr>
      <vt:lpstr>Если Вы уже ввязались…</vt:lpstr>
      <vt:lpstr>Тема диссертации</vt:lpstr>
      <vt:lpstr>Тема диссертации</vt:lpstr>
      <vt:lpstr>Прежде чем что-то планировать…</vt:lpstr>
      <vt:lpstr>Зачем?</vt:lpstr>
      <vt:lpstr>Презентация PowerPoint</vt:lpstr>
      <vt:lpstr>“ Лучше получить приблизительный ответ  на правильно сформулированный вопрос, чем  очень точный ответ на вопрос, не имеющий смысла.”   Turkey</vt:lpstr>
      <vt:lpstr>Презентация PowerPoint</vt:lpstr>
      <vt:lpstr>Презентация PowerPoint</vt:lpstr>
      <vt:lpstr>Презентация PowerPoint</vt:lpstr>
      <vt:lpstr>NB!</vt:lpstr>
      <vt:lpstr>Как?</vt:lpstr>
      <vt:lpstr>Типы диссертационных исследований (клинических)</vt:lpstr>
      <vt:lpstr>Типы диссертационных исследований (клинических)</vt:lpstr>
      <vt:lpstr>Типы диссертационных исследований (клинических)</vt:lpstr>
      <vt:lpstr>Типы диссертационных исследований (клинических)</vt:lpstr>
      <vt:lpstr>Презентация PowerPoint</vt:lpstr>
      <vt:lpstr>Этапы планирования</vt:lpstr>
      <vt:lpstr>Наиболее частый вариант диссертационного исследования-</vt:lpstr>
      <vt:lpstr>Критерии включения- главные характеристики интересующей исследователя группы больных</vt:lpstr>
      <vt:lpstr>Презентация PowerPoint</vt:lpstr>
      <vt:lpstr>Критерии исключения - направлены на обеспечение безопасности исследования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Таким образом…</vt:lpstr>
      <vt:lpstr>Презентация PowerPoint</vt:lpstr>
      <vt:lpstr>Дизайн исследования</vt:lpstr>
      <vt:lpstr>Презентация PowerPoint</vt:lpstr>
      <vt:lpstr>Презентация PowerPoint</vt:lpstr>
      <vt:lpstr>Дизайн исследования</vt:lpstr>
      <vt:lpstr>Что нужно сделать, прежде чем начать сбор материала</vt:lpstr>
      <vt:lpstr>Презентация PowerPoint</vt:lpstr>
      <vt:lpstr>Выбирая методы исследования, держите в голове: что я хочу получить в результате?</vt:lpstr>
      <vt:lpstr>Что нужно сделать, прежде чем начать сбор материала</vt:lpstr>
      <vt:lpstr>Схема исследования</vt:lpstr>
      <vt:lpstr>Что нужно сделать, прежде чем начать сбор материала</vt:lpstr>
      <vt:lpstr>Что получится?</vt:lpstr>
      <vt:lpstr>Правила «опытного» молодого ученого</vt:lpstr>
      <vt:lpstr>Правила «опытного» молодого ученого</vt:lpstr>
      <vt:lpstr>В отношении статистической «разведки»...</vt:lpstr>
      <vt:lpstr>Правила «опытного» молодого ученого</vt:lpstr>
      <vt:lpstr>Некоторые ошибки молодых исследователей..</vt:lpstr>
      <vt:lpstr>Некоторые ошибки молодых исследователей..</vt:lpstr>
      <vt:lpstr>Некоторые ошибки молодых исследователей..</vt:lpstr>
      <vt:lpstr>Вам в помощь…</vt:lpstr>
      <vt:lpstr>Презентация PowerPoint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Планирование диссертационных исследований с позиций доказательной медицины</dc:title>
  <dc:creator>пользователь Microsoft Office</dc:creator>
  <cp:lastModifiedBy>пользователь Microsoft Office</cp:lastModifiedBy>
  <cp:revision>101</cp:revision>
  <dcterms:created xsi:type="dcterms:W3CDTF">2017-09-02T17:55:04Z</dcterms:created>
  <dcterms:modified xsi:type="dcterms:W3CDTF">2019-09-02T17:47:13Z</dcterms:modified>
</cp:coreProperties>
</file>