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2"/>
  </p:notesMasterIdLst>
  <p:sldIdLst>
    <p:sldId id="256" r:id="rId2"/>
    <p:sldId id="259" r:id="rId3"/>
    <p:sldId id="261" r:id="rId4"/>
    <p:sldId id="286" r:id="rId5"/>
    <p:sldId id="260" r:id="rId6"/>
    <p:sldId id="271" r:id="rId7"/>
    <p:sldId id="280" r:id="rId8"/>
    <p:sldId id="258" r:id="rId9"/>
    <p:sldId id="279" r:id="rId10"/>
    <p:sldId id="274" r:id="rId11"/>
    <p:sldId id="263" r:id="rId12"/>
    <p:sldId id="281" r:id="rId13"/>
    <p:sldId id="282" r:id="rId14"/>
    <p:sldId id="288" r:id="rId15"/>
    <p:sldId id="283" r:id="rId16"/>
    <p:sldId id="287" r:id="rId17"/>
    <p:sldId id="284" r:id="rId18"/>
    <p:sldId id="285" r:id="rId19"/>
    <p:sldId id="278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6" y="-54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/>
              <a:t>В 2007 ГОДУ </a:t>
            </a:r>
          </a:p>
        </c:rich>
      </c:tx>
      <c:layout>
        <c:manualLayout>
          <c:xMode val="edge"/>
          <c:yMode val="edge"/>
          <c:x val="0.1079837216776294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75070988634744E-2"/>
          <c:y val="8.0021945548711976E-2"/>
          <c:w val="0.96562500000000007"/>
          <c:h val="0.864121009835075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0231900551486263E-2"/>
                  <c:y val="6.61389904908048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cap="none" spc="0" dirty="0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rPr>
                      <a:t>233809</a:t>
                    </a:r>
                    <a:endParaRPr lang="en-US" sz="22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0391314532282"/>
                      <c:h val="0.184166990775978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63217851039497"/>
                  <c:y val="0.129961558078141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cap="none" spc="0" dirty="0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rPr>
                      <a:t>23851</a:t>
                    </a:r>
                    <a:endParaRPr lang="en-US" sz="2400" b="1" cap="none" spc="0" dirty="0">
                      <a:ln w="12700">
                        <a:solidFill>
                          <a:schemeClr val="accent1"/>
                        </a:solidFill>
                        <a:prstDash val="solid"/>
                      </a:ln>
                      <a:pattFill prst="pct50">
                        <a:fgClr>
                          <a:schemeClr val="accent1"/>
                        </a:fgClr>
                        <a:bgClr>
                          <a:schemeClr val="accent1">
                            <a:lumMod val="20000"/>
                            <a:lumOff val="80000"/>
                          </a:schemeClr>
                        </a:bgClr>
                      </a:pattFill>
                      <a:effectLst>
                        <a:outerShdw dist="38100" dir="2640000" algn="bl" rotWithShape="0">
                          <a:schemeClr val="accent1"/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8884809046624"/>
                      <c:h val="0.133816216030158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0%</c:formatCode>
                <c:ptCount val="2"/>
                <c:pt idx="0" formatCode="General">
                  <c:v>233809</c:v>
                </c:pt>
                <c:pt idx="1">
                  <c:v>23851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233809</c:v>
                </c:pt>
                <c:pt idx="1">
                  <c:v>23851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</a:t>
            </a:r>
          </a:p>
          <a:p>
            <a:pPr>
              <a:defRPr sz="5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795065185197171E-2"/>
          <c:y val="0.18249779233203325"/>
          <c:w val="0.79085821992839134"/>
          <c:h val="0.73167328967056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тяжелый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43"/>
        <c:axId val="20013056"/>
        <c:axId val="20014592"/>
      </c:barChart>
      <c:catAx>
        <c:axId val="200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14592"/>
        <c:crosses val="autoZero"/>
        <c:auto val="1"/>
        <c:lblAlgn val="ctr"/>
        <c:lblOffset val="100"/>
        <c:noMultiLvlLbl val="0"/>
      </c:catAx>
      <c:valAx>
        <c:axId val="2001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912163857215694"/>
          <c:y val="0.33827060493036454"/>
          <c:w val="0.15974552412791973"/>
          <c:h val="0.2669925529643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нижней конечности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055037257379431E-2"/>
          <c:y val="0.11374898813761143"/>
          <c:w val="0.96862227530954903"/>
          <c:h val="0.78353127843524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бедро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голень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стопа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0202624"/>
        <c:axId val="20204160"/>
        <c:axId val="0"/>
      </c:bar3DChart>
      <c:catAx>
        <c:axId val="2020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4160"/>
        <c:crosses val="autoZero"/>
        <c:auto val="1"/>
        <c:lblAlgn val="ctr"/>
        <c:lblOffset val="100"/>
        <c:noMultiLvlLbl val="0"/>
      </c:catAx>
      <c:valAx>
        <c:axId val="2020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0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5348809926253744"/>
          <c:y val="0.22606824580128912"/>
          <c:w val="0.11925713335031091"/>
          <c:h val="0.20490363018006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 верхней конечности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164261862555138"/>
          <c:y val="1.912289456178005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плечо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предплечье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кисть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20544"/>
        <c:axId val="19714048"/>
        <c:axId val="0"/>
      </c:bar3DChart>
      <c:catAx>
        <c:axId val="202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14048"/>
        <c:crosses val="autoZero"/>
        <c:auto val="1"/>
        <c:lblAlgn val="ctr"/>
        <c:lblOffset val="100"/>
        <c:noMultiLvlLbl val="0"/>
      </c:catAx>
      <c:valAx>
        <c:axId val="197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легкий вред </c:v>
                </c:pt>
                <c:pt idx="1">
                  <c:v>средней тяжести</c:v>
                </c:pt>
                <c:pt idx="2">
                  <c:v>тяжкий вред</c:v>
                </c:pt>
                <c:pt idx="3">
                  <c:v>вред не причинялся</c:v>
                </c:pt>
                <c:pt idx="4">
                  <c:v>не определено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26.5</c:v>
                </c:pt>
                <c:pt idx="1">
                  <c:v>32.5</c:v>
                </c:pt>
                <c:pt idx="2">
                  <c:v>22.2</c:v>
                </c:pt>
                <c:pt idx="3">
                  <c:v>14.5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легкий вред </c:v>
                </c:pt>
                <c:pt idx="1">
                  <c:v>средней тяжести</c:v>
                </c:pt>
                <c:pt idx="2">
                  <c:v>тяжкий вред</c:v>
                </c:pt>
                <c:pt idx="3">
                  <c:v>вред не причинялся</c:v>
                </c:pt>
                <c:pt idx="4">
                  <c:v>не определено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34.1</c:v>
                </c:pt>
                <c:pt idx="1">
                  <c:v>18.2</c:v>
                </c:pt>
                <c:pt idx="2">
                  <c:v>15.8</c:v>
                </c:pt>
                <c:pt idx="3">
                  <c:v>24.3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38912"/>
        <c:axId val="19648896"/>
        <c:axId val="0"/>
      </c:bar3DChart>
      <c:catAx>
        <c:axId val="196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8896"/>
        <c:crosses val="autoZero"/>
        <c:auto val="1"/>
        <c:lblAlgn val="ctr"/>
        <c:lblOffset val="100"/>
        <c:noMultiLvlLbl val="0"/>
      </c:catAx>
      <c:valAx>
        <c:axId val="1964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/>
              <a:t>В 2013 ГОДУ </a:t>
            </a:r>
          </a:p>
        </c:rich>
      </c:tx>
      <c:layout>
        <c:manualLayout>
          <c:xMode val="edge"/>
          <c:yMode val="edge"/>
          <c:x val="0.58260135124929846"/>
          <c:y val="3.980045291999361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587888744468954"/>
          <c:w val="0.96562500000000007"/>
          <c:h val="0.864121009835075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explosion val="4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1655505627940238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cap="none" spc="0" dirty="0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rPr>
                      <a:t>204068</a:t>
                    </a:r>
                    <a:endParaRPr lang="en-US" sz="2400" b="1" cap="none" spc="0" dirty="0">
                      <a:ln w="12700">
                        <a:solidFill>
                          <a:schemeClr val="accent1"/>
                        </a:solidFill>
                        <a:prstDash val="solid"/>
                      </a:ln>
                      <a:pattFill prst="pct50">
                        <a:fgClr>
                          <a:schemeClr val="accent1"/>
                        </a:fgClr>
                        <a:bgClr>
                          <a:schemeClr val="accent1">
                            <a:lumMod val="20000"/>
                            <a:lumOff val="80000"/>
                          </a:schemeClr>
                        </a:bgClr>
                      </a:pattFill>
                      <a:effectLst>
                        <a:outerShdw dist="38100" dir="2640000" algn="bl" rotWithShape="0">
                          <a:schemeClr val="accent1"/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5458732603152"/>
                      <c:h val="0.1893889244331388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1432834161728216"/>
                  <c:y val="6.12315865651413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rPr>
                      <a:t>21148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9494960052376"/>
                      <c:h val="0.20605931159439503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0%</c:formatCode>
                <c:ptCount val="4"/>
                <c:pt idx="0" formatCode="General">
                  <c:v>204068</c:v>
                </c:pt>
                <c:pt idx="1">
                  <c:v>21148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204068</c:v>
                </c:pt>
                <c:pt idx="1">
                  <c:v>21148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3200" b="1" i="0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возбуждения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3200" b="1" i="0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уголовных дел </a:t>
            </a:r>
          </a:p>
        </c:rich>
      </c:tx>
      <c:layout>
        <c:manualLayout>
          <c:xMode val="edge"/>
          <c:yMode val="edge"/>
          <c:x val="0.1536054379921260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68.900000000000006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83072"/>
        <c:axId val="20084608"/>
        <c:axId val="0"/>
      </c:bar3DChart>
      <c:catAx>
        <c:axId val="200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4608"/>
        <c:crosses val="autoZero"/>
        <c:auto val="1"/>
        <c:lblAlgn val="ctr"/>
        <c:lblOffset val="100"/>
        <c:noMultiLvlLbl val="0"/>
      </c:catAx>
      <c:valAx>
        <c:axId val="200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7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2007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117</c:v>
                </c:pt>
                <c:pt idx="3">
                  <c:v>169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74249444258963E-2"/>
          <c:y val="9.4164941566440702E-2"/>
          <c:w val="0.91885336172430365"/>
          <c:h val="0.7301228486143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 г.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 лет</c:v>
                </c:pt>
                <c:pt idx="1">
                  <c:v>от 4до 7 лет</c:v>
                </c:pt>
                <c:pt idx="2">
                  <c:v>от 8 до 13 лет</c:v>
                </c:pt>
                <c:pt idx="3">
                  <c:v>от 14 до 18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23</c:v>
                </c:pt>
                <c:pt idx="2">
                  <c:v>26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 лет</c:v>
                </c:pt>
                <c:pt idx="1">
                  <c:v>от 4до 7 лет</c:v>
                </c:pt>
                <c:pt idx="2">
                  <c:v>от 8 до 13 лет</c:v>
                </c:pt>
                <c:pt idx="3">
                  <c:v>от 14 до 18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70</c:v>
                </c:pt>
                <c:pt idx="2">
                  <c:v>30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8073856"/>
        <c:axId val="58076160"/>
      </c:barChart>
      <c:catAx>
        <c:axId val="5807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76160"/>
        <c:crosses val="autoZero"/>
        <c:auto val="1"/>
        <c:lblAlgn val="ctr"/>
        <c:lblOffset val="100"/>
        <c:noMultiLvlLbl val="0"/>
      </c:catAx>
      <c:valAx>
        <c:axId val="580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7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3E-2"/>
          <c:w val="0.96562500000000007"/>
          <c:h val="0.71644889785624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весна </c:v>
                </c:pt>
                <c:pt idx="1">
                  <c:v>лето</c:v>
                </c:pt>
                <c:pt idx="2">
                  <c:v>осень</c:v>
                </c:pt>
                <c:pt idx="3">
                  <c:v>зима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23.9</c:v>
                </c:pt>
                <c:pt idx="1">
                  <c:v>23.1</c:v>
                </c:pt>
                <c:pt idx="2">
                  <c:v>35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весна </c:v>
                </c:pt>
                <c:pt idx="1">
                  <c:v>лето</c:v>
                </c:pt>
                <c:pt idx="2">
                  <c:v>осень</c:v>
                </c:pt>
                <c:pt idx="3">
                  <c:v>зима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29.9</c:v>
                </c:pt>
                <c:pt idx="1">
                  <c:v>25.4</c:v>
                </c:pt>
                <c:pt idx="2">
                  <c:v>31.4</c:v>
                </c:pt>
                <c:pt idx="3">
                  <c:v>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весна </c:v>
                </c:pt>
                <c:pt idx="1">
                  <c:v>лето</c:v>
                </c:pt>
                <c:pt idx="2">
                  <c:v>осень</c:v>
                </c:pt>
                <c:pt idx="3">
                  <c:v>зима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183296"/>
        <c:axId val="19808256"/>
      </c:barChart>
      <c:catAx>
        <c:axId val="2018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8256"/>
        <c:crosses val="autoZero"/>
        <c:auto val="1"/>
        <c:lblAlgn val="ctr"/>
        <c:lblOffset val="100"/>
        <c:noMultiLvlLbl val="0"/>
      </c:catAx>
      <c:valAx>
        <c:axId val="1980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99924128067171"/>
          <c:y val="6.8059936330912049E-2"/>
          <c:w val="0.58648168694204494"/>
          <c:h val="0.931716769914721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 6 до 10 часов</c:v>
                </c:pt>
                <c:pt idx="1">
                  <c:v>с 10 до 18 часов</c:v>
                </c:pt>
                <c:pt idx="2">
                  <c:v>с 18 до 22 часов</c:v>
                </c:pt>
                <c:pt idx="3">
                  <c:v>с 22 до 6 часов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19</c:v>
                </c:pt>
                <c:pt idx="3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 6 до 10 часов</c:v>
                </c:pt>
                <c:pt idx="1">
                  <c:v>с 10 до 18 часов</c:v>
                </c:pt>
                <c:pt idx="2">
                  <c:v>с 18 до 22 часов</c:v>
                </c:pt>
                <c:pt idx="3">
                  <c:v>с 22 до 6 часов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10.5</c:v>
                </c:pt>
                <c:pt idx="1">
                  <c:v>49.7</c:v>
                </c:pt>
                <c:pt idx="2">
                  <c:v>30.8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59130283626823"/>
          <c:y val="0.18866017852424982"/>
          <c:w val="0.18178833299094069"/>
          <c:h val="0.32775307354921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пешеход</c:v>
                </c:pt>
                <c:pt idx="1">
                  <c:v>пассажир</c:v>
                </c:pt>
                <c:pt idx="2">
                  <c:v>водитель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43.9</c:v>
                </c:pt>
                <c:pt idx="1">
                  <c:v>45.8</c:v>
                </c:pt>
                <c:pt idx="2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пешеход</c:v>
                </c:pt>
                <c:pt idx="1">
                  <c:v>пассажир</c:v>
                </c:pt>
                <c:pt idx="2">
                  <c:v>водитель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48.6</c:v>
                </c:pt>
                <c:pt idx="1">
                  <c:v>32.800000000000011</c:v>
                </c:pt>
                <c:pt idx="2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1616"/>
        <c:axId val="19953152"/>
        <c:axId val="0"/>
      </c:bar3DChart>
      <c:catAx>
        <c:axId val="1995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53152"/>
        <c:crosses val="autoZero"/>
        <c:auto val="1"/>
        <c:lblAlgn val="ctr"/>
        <c:lblOffset val="100"/>
        <c:noMultiLvlLbl val="0"/>
      </c:catAx>
      <c:valAx>
        <c:axId val="1995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5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пешеходы</c:v>
                </c:pt>
                <c:pt idx="1">
                  <c:v>пассажир</c:v>
                </c:pt>
                <c:pt idx="2">
                  <c:v>водитель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60.4</c:v>
                </c:pt>
                <c:pt idx="1">
                  <c:v>46</c:v>
                </c:pt>
                <c:pt idx="2">
                  <c:v>63.6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пешеходы</c:v>
                </c:pt>
                <c:pt idx="1">
                  <c:v>пассажир</c:v>
                </c:pt>
                <c:pt idx="2">
                  <c:v>водитель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32.6</c:v>
                </c:pt>
                <c:pt idx="2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78976"/>
        <c:axId val="20484864"/>
        <c:axId val="0"/>
      </c:bar3DChart>
      <c:catAx>
        <c:axId val="2047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84864"/>
        <c:crosses val="autoZero"/>
        <c:auto val="1"/>
        <c:lblAlgn val="ctr"/>
        <c:lblOffset val="100"/>
        <c:noMultiLvlLbl val="0"/>
      </c:catAx>
      <c:valAx>
        <c:axId val="2048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0.60276</cdr:x>
      <cdr:y>0.04516</cdr:y>
    </cdr:from>
    <cdr:to>
      <cdr:x>0.68865</cdr:x>
      <cdr:y>0.12035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04115" y="252791"/>
          <a:ext cx="812800" cy="42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  <a:endParaRPr lang="ru-RU" sz="2400" dirty="0">
            <a:solidFill>
              <a:schemeClr val="tx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0.43405</cdr:x>
      <cdr:y>0.37703</cdr:y>
    </cdr:from>
    <cdr:to>
      <cdr:x>0.4954</cdr:x>
      <cdr:y>0.40555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7543" y="2110620"/>
          <a:ext cx="580571" cy="15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0.37577</cdr:x>
      <cdr:y>0.59223</cdr:y>
    </cdr:from>
    <cdr:to>
      <cdr:x>0.48313</cdr:x>
      <cdr:y>0.70113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56002" y="3315306"/>
          <a:ext cx="1015999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  <a:endParaRPr lang="ru-RU" sz="2400" dirty="0">
            <a:solidFill>
              <a:schemeClr val="tx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0EB9-BD4F-4FA0-AB4B-DC2C05F5193E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77F7-A90E-404A-A1C8-2C2581BB5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6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7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3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8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77F7-A90E-404A-A1C8-2C2581BB590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4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5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8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56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3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5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4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8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8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4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1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2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6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6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948E85-8B05-4DA4-B14F-D1C9852E4B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6225-35E0-4D64-B7A8-2246B421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92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9_08_20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0" y="3432517"/>
            <a:ext cx="5261716" cy="3239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лена\эмю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7106" y="179790"/>
            <a:ext cx="3414213" cy="350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9070" y="987913"/>
            <a:ext cx="8942013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ДЕТСКОГО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ДОРОЖНО-ТРАНСПОРТНОГО ТРАВМАТИЗМА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КРАСНОДАРЕ</a:t>
            </a:r>
            <a:endParaRPr lang="ru-RU" sz="2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315" y="169575"/>
            <a:ext cx="9007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ВПО «Кубанский государственный медицинский университет» Министерства здравоохранения Российской Федерации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удебной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едицины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7222" y="4053485"/>
            <a:ext cx="4619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Доклад студентки 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курса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педиатрического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факультета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Красновой Елены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Научные руководители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кафедрой д.м.н.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профессор В.А.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Породенко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ассистент С.А. Ануприенко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724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65763962"/>
              </p:ext>
            </p:extLst>
          </p:nvPr>
        </p:nvGraphicFramePr>
        <p:xfrm>
          <a:off x="1437640" y="1420706"/>
          <a:ext cx="9565640" cy="51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24400" y="304800"/>
            <a:ext cx="47091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Сезонность года</a:t>
            </a:r>
            <a:endParaRPr lang="ru-RU" sz="4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3195147"/>
              </p:ext>
            </p:extLst>
          </p:nvPr>
        </p:nvGraphicFramePr>
        <p:xfrm>
          <a:off x="1756228" y="1143878"/>
          <a:ext cx="9463315" cy="559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17486" y="304799"/>
            <a:ext cx="888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ДТП в зависимости от времени суток</a:t>
            </a:r>
            <a:endParaRPr lang="ru-RU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083" y="427574"/>
            <a:ext cx="543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Пострадавшие при ДТП</a:t>
            </a:r>
            <a:endParaRPr lang="ru-RU" sz="400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1023089"/>
              </p:ext>
            </p:extLst>
          </p:nvPr>
        </p:nvGraphicFramePr>
        <p:xfrm>
          <a:off x="1853870" y="1233715"/>
          <a:ext cx="8128000" cy="522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7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33" y="378094"/>
            <a:ext cx="9203377" cy="5990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ЧМТ при ДТП</a:t>
            </a:r>
            <a:r>
              <a:rPr lang="ru-RU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8672973"/>
              </p:ext>
            </p:extLst>
          </p:nvPr>
        </p:nvGraphicFramePr>
        <p:xfrm>
          <a:off x="2277621" y="131860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0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73107730"/>
              </p:ext>
            </p:extLst>
          </p:nvPr>
        </p:nvGraphicFramePr>
        <p:xfrm>
          <a:off x="1082040" y="335280"/>
          <a:ext cx="10881360" cy="652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5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4680013"/>
              </p:ext>
            </p:extLst>
          </p:nvPr>
        </p:nvGraphicFramePr>
        <p:xfrm>
          <a:off x="1221020" y="190386"/>
          <a:ext cx="9785444" cy="651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4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6344276"/>
              </p:ext>
            </p:extLst>
          </p:nvPr>
        </p:nvGraphicFramePr>
        <p:xfrm>
          <a:off x="1529080" y="216746"/>
          <a:ext cx="9702800" cy="664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74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753">
            <a:off x="-144381" y="-275090"/>
            <a:ext cx="6316734" cy="4737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81" y="0"/>
            <a:ext cx="4158439" cy="6182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3" y="3091229"/>
            <a:ext cx="5393425" cy="35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319310"/>
            <a:ext cx="10226040" cy="789054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причиненного вреда здоровью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428408"/>
              </p:ext>
            </p:extLst>
          </p:nvPr>
        </p:nvGraphicFramePr>
        <p:xfrm>
          <a:off x="1986280" y="1001685"/>
          <a:ext cx="8803640" cy="585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9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070" y="2001817"/>
            <a:ext cx="473202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Детский ДТТ </a:t>
            </a:r>
          </a:p>
          <a:p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не снижается 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4678" y="2208736"/>
            <a:ext cx="4460771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Наиболее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</a:t>
            </a: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равмоопасный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возраст </a:t>
            </a:r>
          </a:p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 4 до 7 лет 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822" y="3928163"/>
            <a:ext cx="3916680" cy="2308324"/>
          </a:xfrm>
          <a:prstGeom prst="rect">
            <a:avLst/>
          </a:prstGeom>
          <a:gradFill>
            <a:gsLst>
              <a:gs pos="0">
                <a:schemeClr val="accent4">
                  <a:lumMod val="95000"/>
                </a:schemeClr>
              </a:gs>
              <a:gs pos="100000">
                <a:schemeClr val="accent4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Gabriola" panose="04040605051002020D02" pitchFamily="82" charset="0"/>
              </a:rPr>
              <a:t>Высокий уровень ЧМТ у детей-водителей</a:t>
            </a:r>
            <a:endParaRPr lang="ru-RU" sz="4800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155" y="5288557"/>
            <a:ext cx="515112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Снижена степень тяжести причиненного вреда здоровью</a:t>
            </a:r>
            <a:endParaRPr lang="ru-R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447" y="96765"/>
            <a:ext cx="5083335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1001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6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Vani" panose="020B0502040204020203" pitchFamily="34" charset="0"/>
              </a:rPr>
              <a:t>выводы</a:t>
            </a:r>
            <a:endParaRPr lang="ru-RU" sz="9600" u="sng" dirty="0"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4164" y="-187433"/>
            <a:ext cx="807783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Gabriola" panose="04040605051002020D02" pitchFamily="82" charset="0"/>
              </a:rPr>
              <a:t>За последние </a:t>
            </a:r>
            <a:r>
              <a:rPr lang="ru-RU" sz="8000" b="1" dirty="0" smtClean="0">
                <a:ln/>
                <a:solidFill>
                  <a:srgbClr val="FF0000"/>
                </a:solidFill>
                <a:latin typeface="Gabriola" panose="04040605051002020D02" pitchFamily="82" charset="0"/>
              </a:rPr>
              <a:t>10</a:t>
            </a:r>
            <a:r>
              <a:rPr lang="ru-RU" sz="4400" b="1" dirty="0" smtClean="0">
                <a:ln/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Gabriola" panose="04040605051002020D02" pitchFamily="82" charset="0"/>
              </a:rPr>
              <a:t>лет  число пострадавших в России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Gabriola" panose="04040605051002020D02" pitchFamily="82" charset="0"/>
              </a:rPr>
              <a:t>составило  </a:t>
            </a:r>
            <a:r>
              <a:rPr lang="ru-RU" sz="4400" b="1" dirty="0" smtClean="0">
                <a:ln/>
                <a:solidFill>
                  <a:srgbClr val="FF0000"/>
                </a:solidFill>
                <a:latin typeface="Gabriola" panose="04040605051002020D02" pitchFamily="82" charset="0"/>
              </a:rPr>
              <a:t>2,5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Gabriola" panose="04040605051002020D02" pitchFamily="82" charset="0"/>
              </a:rPr>
              <a:t> миллиона,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Gabriola" panose="04040605051002020D02" pitchFamily="82" charset="0"/>
              </a:rPr>
              <a:t>из них </a:t>
            </a:r>
            <a:r>
              <a:rPr lang="ru-RU" sz="4400" b="1" dirty="0" smtClean="0">
                <a:ln/>
                <a:solidFill>
                  <a:srgbClr val="FF0000"/>
                </a:solidFill>
                <a:latin typeface="Gabriola" panose="04040605051002020D02" pitchFamily="82" charset="0"/>
              </a:rPr>
              <a:t>335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Gabriola" panose="04040605051002020D02" pitchFamily="82" charset="0"/>
              </a:rPr>
              <a:t> человек погибли.</a:t>
            </a:r>
            <a:endParaRPr lang="ru-RU" sz="4400" b="1" dirty="0">
              <a:ln/>
              <a:solidFill>
                <a:schemeClr val="accent3"/>
              </a:solidFill>
              <a:latin typeface="Gabriola" panose="04040605051002020D02" pitchFamily="82" charset="0"/>
            </a:endParaRPr>
          </a:p>
        </p:txBody>
      </p:sp>
      <p:pic>
        <p:nvPicPr>
          <p:cNvPr id="2051" name="Picture 3" descr="G:\скачанные файл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3" y="2411688"/>
            <a:ext cx="5778397" cy="325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Ксения\Desktop\см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94">
            <a:off x="5883277" y="3254647"/>
            <a:ext cx="5993644" cy="3212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7459" y="232142"/>
            <a:ext cx="59410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Спасибо за внимание</a:t>
            </a:r>
          </a:p>
          <a:p>
            <a:pPr algn="ctr"/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briola" panose="04040605051002020D02" pitchFamily="82" charset="0"/>
              </a:rPr>
              <a:t>и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6" name="Picture 2" descr="G: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61" y="2355800"/>
            <a:ext cx="7194244" cy="4199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5381">
            <a:off x="3219507" y="1407787"/>
            <a:ext cx="5938019" cy="39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58192" y="243328"/>
            <a:ext cx="859773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u="sng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данные ГИБДД </a:t>
            </a:r>
            <a:endParaRPr lang="ru-RU" sz="4400" b="1" u="sng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3246" y="579608"/>
            <a:ext cx="38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37768371"/>
              </p:ext>
            </p:extLst>
          </p:nvPr>
        </p:nvGraphicFramePr>
        <p:xfrm>
          <a:off x="252983" y="2331720"/>
          <a:ext cx="5370578" cy="429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50247264"/>
              </p:ext>
            </p:extLst>
          </p:nvPr>
        </p:nvGraphicFramePr>
        <p:xfrm>
          <a:off x="6507480" y="2118360"/>
          <a:ext cx="558443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39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0562" y="597408"/>
            <a:ext cx="898059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/>
              <a:t>По данным Всемирной организации </a:t>
            </a:r>
            <a:r>
              <a:rPr lang="ru-RU" sz="2200" dirty="0" smtClean="0"/>
              <a:t>здравоохранения, 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Европейском регионе, в который входит Россия, дорожно-транспортные травмы являются главной причиной смерти </a:t>
            </a:r>
            <a:endParaRPr lang="ru-RU" sz="2200" dirty="0" smtClean="0"/>
          </a:p>
          <a:p>
            <a:r>
              <a:rPr lang="ru-RU" sz="2200" dirty="0" smtClean="0"/>
              <a:t>у </a:t>
            </a:r>
            <a:r>
              <a:rPr lang="ru-RU" sz="2200" dirty="0"/>
              <a:t>детей старше 5 лет и относятся к приоритетным проблемам здравоохранения.  </a:t>
            </a:r>
            <a:endParaRPr lang="ru-RU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Россия </a:t>
            </a:r>
            <a:r>
              <a:rPr lang="ru-RU" sz="2200" dirty="0"/>
              <a:t>по частоте инвалидизации в трудоспособном возрасте от дорожно-транспортного травматизма прочно удерживает лидирующее положение в мире. </a:t>
            </a:r>
            <a:endParaRPr lang="ru-RU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Помимо </a:t>
            </a:r>
            <a:r>
              <a:rPr lang="ru-RU" sz="2200" dirty="0"/>
              <a:t>ущерба, наносимого жизни и здоровью людей, дорожный травматизм приводит к значительным экономическим потерям, вызванным временной и постоянной утратой трудоспособности, затратами на медицинскую помощь и реабилитационные мероприятия.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6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709" y="246346"/>
            <a:ext cx="66783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структуры и характера дорожно- транспортного травматизма, 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полученных повреждений по тяжести вреда здоровью </a:t>
            </a:r>
            <a:endParaRPr lang="ru-RU" sz="24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 и 2013 гг.</a:t>
            </a:r>
            <a:endParaRPr lang="ru-RU" sz="2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сения\Desktop\см\dokumen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2716072"/>
            <a:ext cx="5916006" cy="40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8">
            <a:off x="6066581" y="1053718"/>
            <a:ext cx="5683891" cy="4841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8318" y="1119639"/>
            <a:ext cx="54181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архива</a:t>
            </a:r>
          </a:p>
          <a:p>
            <a:pPr algn="ctr"/>
            <a:endParaRPr lang="ru-RU" sz="5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явились  заключения экспертов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акты судебно-медицинского освидетельствования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304343303"/>
              </p:ext>
            </p:extLst>
          </p:nvPr>
        </p:nvGraphicFramePr>
        <p:xfrm>
          <a:off x="1925320" y="369146"/>
          <a:ext cx="9154160" cy="601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9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441960"/>
            <a:ext cx="7223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зарегистрировано ДТТ</a:t>
            </a:r>
          </a:p>
          <a:p>
            <a:pPr algn="ctr">
              <a:defRPr sz="2128" b="1" i="0" u="none" strike="noStrike" kern="1200" cap="all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2007 и 2013 гг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94994425"/>
              </p:ext>
            </p:extLst>
          </p:nvPr>
        </p:nvGraphicFramePr>
        <p:xfrm>
          <a:off x="2016760" y="1911773"/>
          <a:ext cx="8128000" cy="494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0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30488092"/>
              </p:ext>
            </p:extLst>
          </p:nvPr>
        </p:nvGraphicFramePr>
        <p:xfrm>
          <a:off x="1407160" y="1051560"/>
          <a:ext cx="9824720" cy="580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9760" y="457200"/>
            <a:ext cx="94792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ДТТ в различных возрастных категориях 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1050</TotalTime>
  <Words>284</Words>
  <Application>Microsoft Office PowerPoint</Application>
  <PresentationFormat>Произвольный</PresentationFormat>
  <Paragraphs>70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Частота встречаемости ЧМТ при ДТП </vt:lpstr>
      <vt:lpstr>Презентация PowerPoint</vt:lpstr>
      <vt:lpstr>Презентация PowerPoint</vt:lpstr>
      <vt:lpstr>Презентация PowerPoint</vt:lpstr>
      <vt:lpstr>Презентация PowerPoint</vt:lpstr>
      <vt:lpstr>Степень причиненного вреда здоровью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PorodenkoVA</cp:lastModifiedBy>
  <cp:revision>94</cp:revision>
  <dcterms:created xsi:type="dcterms:W3CDTF">2015-04-26T21:01:38Z</dcterms:created>
  <dcterms:modified xsi:type="dcterms:W3CDTF">2016-05-04T07:42:07Z</dcterms:modified>
</cp:coreProperties>
</file>