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88" r:id="rId4"/>
    <p:sldId id="275" r:id="rId5"/>
    <p:sldId id="257" r:id="rId6"/>
    <p:sldId id="258" r:id="rId7"/>
    <p:sldId id="260" r:id="rId8"/>
    <p:sldId id="261" r:id="rId9"/>
    <p:sldId id="263" r:id="rId10"/>
    <p:sldId id="264" r:id="rId11"/>
    <p:sldId id="280" r:id="rId12"/>
    <p:sldId id="287" r:id="rId13"/>
    <p:sldId id="282" r:id="rId14"/>
    <p:sldId id="284" r:id="rId15"/>
    <p:sldId id="289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27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Лист1!$L$5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Лист1!$K$6:$K$10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Лист1!$L$6:$L$10</c:f>
              <c:numCache>
                <c:formatCode>General</c:formatCode>
                <c:ptCount val="5"/>
                <c:pt idx="0">
                  <c:v>5933</c:v>
                </c:pt>
                <c:pt idx="1">
                  <c:v>7026</c:v>
                </c:pt>
                <c:pt idx="2">
                  <c:v>6829</c:v>
                </c:pt>
                <c:pt idx="3">
                  <c:v>6282</c:v>
                </c:pt>
                <c:pt idx="4">
                  <c:v>6386</c:v>
                </c:pt>
              </c:numCache>
            </c:numRef>
          </c:val>
        </c:ser>
        <c:ser>
          <c:idx val="1"/>
          <c:order val="1"/>
          <c:tx>
            <c:strRef>
              <c:f>Лист1!$M$5</c:f>
              <c:strCache>
                <c:ptCount val="1"/>
                <c:pt idx="0">
                  <c:v>ранены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Лист1!$K$6:$K$10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Лист1!$M$6:$M$10</c:f>
              <c:numCache>
                <c:formatCode>General</c:formatCode>
                <c:ptCount val="5"/>
                <c:pt idx="0">
                  <c:v>7327</c:v>
                </c:pt>
                <c:pt idx="1">
                  <c:v>8203</c:v>
                </c:pt>
                <c:pt idx="2">
                  <c:v>8068</c:v>
                </c:pt>
                <c:pt idx="3">
                  <c:v>7488</c:v>
                </c:pt>
                <c:pt idx="4">
                  <c:v>7550</c:v>
                </c:pt>
              </c:numCache>
            </c:numRef>
          </c:val>
        </c:ser>
        <c:ser>
          <c:idx val="2"/>
          <c:order val="2"/>
          <c:tx>
            <c:strRef>
              <c:f>Лист1!$N$5</c:f>
              <c:strCache>
                <c:ptCount val="1"/>
                <c:pt idx="0">
                  <c:v>погибли</c:v>
                </c:pt>
              </c:strCache>
            </c:strRef>
          </c:tx>
          <c:spPr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Лист1!$K$6:$K$10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Лист1!$N$6:$N$10</c:f>
              <c:numCache>
                <c:formatCode>General</c:formatCode>
                <c:ptCount val="5"/>
                <c:pt idx="0">
                  <c:v>1044</c:v>
                </c:pt>
                <c:pt idx="1">
                  <c:v>1348</c:v>
                </c:pt>
                <c:pt idx="2">
                  <c:v>1383</c:v>
                </c:pt>
                <c:pt idx="3">
                  <c:v>1132</c:v>
                </c:pt>
                <c:pt idx="4">
                  <c:v>1072</c:v>
                </c:pt>
              </c:numCache>
            </c:numRef>
          </c:val>
        </c:ser>
        <c:shape val="box"/>
        <c:axId val="74760960"/>
        <c:axId val="74762496"/>
        <c:axId val="0"/>
      </c:bar3DChart>
      <c:catAx>
        <c:axId val="74760960"/>
        <c:scaling>
          <c:orientation val="minMax"/>
        </c:scaling>
        <c:axPos val="b"/>
        <c:numFmt formatCode="General" sourceLinked="1"/>
        <c:majorTickMark val="none"/>
        <c:tickLblPos val="nextTo"/>
        <c:crossAx val="74762496"/>
        <c:crosses val="autoZero"/>
        <c:auto val="1"/>
        <c:lblAlgn val="ctr"/>
        <c:lblOffset val="100"/>
      </c:catAx>
      <c:valAx>
        <c:axId val="74762496"/>
        <c:scaling>
          <c:orientation val="minMax"/>
        </c:scaling>
        <c:axPos val="l"/>
        <c:majorGridlines>
          <c:spPr>
            <a:ln w="12700" cap="flat" cmpd="sng" algn="ctr">
              <a:solidFill>
                <a:schemeClr val="dk1"/>
              </a:solidFill>
              <a:prstDash val="solid"/>
            </a:ln>
            <a:effectLst/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4760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bg1"/>
            </a:solidFill>
          </a:ln>
        </c:spPr>
        <c:txPr>
          <a:bodyPr/>
          <a:lstStyle/>
          <a:p>
            <a:pPr rtl="0"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тяжкий вред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2010 г</c:v>
                </c:pt>
                <c:pt idx="1">
                  <c:v>2013 г </c:v>
                </c:pt>
                <c:pt idx="2">
                  <c:v>2016 г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0.2</c:v>
                </c:pt>
                <c:pt idx="2">
                  <c:v>0.17</c:v>
                </c:pt>
              </c:numCache>
            </c:numRef>
          </c:val>
        </c:ser>
        <c:shape val="cylinder"/>
        <c:axId val="126578688"/>
        <c:axId val="126580224"/>
        <c:axId val="0"/>
      </c:bar3DChart>
      <c:catAx>
        <c:axId val="1265786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6580224"/>
        <c:crosses val="autoZero"/>
        <c:auto val="1"/>
        <c:lblAlgn val="ctr"/>
        <c:lblOffset val="100"/>
      </c:catAx>
      <c:valAx>
        <c:axId val="126580224"/>
        <c:scaling>
          <c:orientation val="minMax"/>
        </c:scaling>
        <c:axPos val="l"/>
        <c:majorGridlines/>
        <c:numFmt formatCode="0%" sourceLinked="1"/>
        <c:majorTickMark val="none"/>
        <c:tickLblPos val="none"/>
        <c:crossAx val="1265786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  <c:spPr>
        <a:solidFill>
          <a:schemeClr val="bg2">
            <a:alpha val="39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2010 г</c:v>
                </c:pt>
                <c:pt idx="1">
                  <c:v>2013 г</c:v>
                </c:pt>
                <c:pt idx="2">
                  <c:v>2016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241</c:v>
                </c:pt>
                <c:pt idx="1">
                  <c:v>312</c:v>
                </c:pt>
                <c:pt idx="2">
                  <c:v>317</c:v>
                </c:pt>
              </c:numCache>
            </c:numRef>
          </c:val>
        </c:ser>
        <c:shape val="cylinder"/>
        <c:axId val="126658816"/>
        <c:axId val="126660608"/>
        <c:axId val="0"/>
      </c:bar3DChart>
      <c:catAx>
        <c:axId val="126658816"/>
        <c:scaling>
          <c:orientation val="minMax"/>
        </c:scaling>
        <c:axPos val="b"/>
        <c:numFmt formatCode="General" sourceLinked="1"/>
        <c:majorTickMark val="none"/>
        <c:tickLblPos val="nextTo"/>
        <c:crossAx val="126660608"/>
        <c:crosses val="autoZero"/>
        <c:auto val="1"/>
        <c:lblAlgn val="ctr"/>
        <c:lblOffset val="100"/>
      </c:catAx>
      <c:valAx>
        <c:axId val="1266606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6658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  <c:spPr>
        <a:solidFill>
          <a:schemeClr val="bg2">
            <a:alpha val="2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AngAx val="1"/>
    </c:view3D>
    <c:sideWall>
      <c:spPr>
        <a:ln w="12700"/>
      </c:spPr>
    </c:sideWall>
    <c:backWall>
      <c:spPr>
        <a:ln w="12700"/>
      </c:spPr>
    </c:backWall>
    <c:plotArea>
      <c:layout>
        <c:manualLayout>
          <c:layoutTarget val="inner"/>
          <c:xMode val="edge"/>
          <c:yMode val="edge"/>
          <c:x val="9.6493195912704832E-2"/>
          <c:y val="0.10883883272229011"/>
          <c:w val="0.87788049665896628"/>
          <c:h val="0.7383437334123369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опасность для жизни</c:v>
                </c:pt>
              </c:strCache>
            </c:strRef>
          </c:tx>
          <c:spPr>
            <a:ln>
              <a:solidFill>
                <a:schemeClr val="tx2">
                  <a:lumMod val="2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Pt>
            <c:idx val="0"/>
            <c:spPr>
              <a:ln>
                <a:solidFill>
                  <a:schemeClr val="tx2">
                    <a:lumMod val="25000"/>
                  </a:schemeClr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1104017882153662E-2"/>
                  <c:y val="0.26259427964794052"/>
                </c:manualLayout>
              </c:layout>
              <c:spPr/>
              <c:txPr>
                <a:bodyPr/>
                <a:lstStyle/>
                <a:p>
                  <a:pPr>
                    <a:defRPr sz="3200" b="1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стойкость утраты трудоспособности </c:v>
                </c:pt>
              </c:strCache>
            </c:strRef>
          </c:tx>
          <c:dLbls>
            <c:dLbl>
              <c:idx val="0"/>
              <c:layout>
                <c:manualLayout>
                  <c:x val="3.0148596974505198E-2"/>
                  <c:y val="9.602328136379909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Лист1!$C$2</c:f>
              <c:numCache>
                <c:formatCode>0.0%</c:formatCode>
                <c:ptCount val="1"/>
                <c:pt idx="0">
                  <c:v>0.22800000000000001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потеря органа или утрата его функции</c:v>
                </c:pt>
              </c:strCache>
            </c:strRef>
          </c:tx>
          <c:dLbls>
            <c:dLbl>
              <c:idx val="0"/>
              <c:layout>
                <c:manualLayout>
                  <c:x val="3.7685746218131533E-2"/>
                  <c:y val="7.8386352133713588E-3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2013</c:v>
                </c:pt>
              </c:numCache>
            </c:numRef>
          </c:cat>
          <c:val>
            <c:numRef>
              <c:f>Лист1!$D$2</c:f>
              <c:numCache>
                <c:formatCode>0.0%</c:formatCode>
                <c:ptCount val="1"/>
                <c:pt idx="0">
                  <c:v>2.1999999999999999E-2</c:v>
                </c:pt>
              </c:numCache>
            </c:numRef>
          </c:val>
          <c:shape val="cylinder"/>
        </c:ser>
        <c:gapWidth val="192"/>
        <c:gapDepth val="56"/>
        <c:shape val="box"/>
        <c:axId val="126531072"/>
        <c:axId val="126532608"/>
        <c:axId val="0"/>
      </c:bar3DChart>
      <c:catAx>
        <c:axId val="1265310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6532608"/>
        <c:crosses val="autoZero"/>
        <c:auto val="1"/>
        <c:lblAlgn val="ctr"/>
        <c:lblOffset val="100"/>
      </c:catAx>
      <c:valAx>
        <c:axId val="12653260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6531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239292500263502"/>
          <c:y val="0.84474271377254384"/>
          <c:w val="0.73400391409501542"/>
          <c:h val="0.14349933340739943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solidFill>
          <a:schemeClr val="tx1">
            <a:lumMod val="50000"/>
            <a:alpha val="49000"/>
          </a:schemeClr>
        </a:solidFill>
      </c:spPr>
    </c:sideWall>
    <c:backWall>
      <c:spPr>
        <a:solidFill>
          <a:schemeClr val="tx1">
            <a:lumMod val="50000"/>
            <a:alpha val="49000"/>
          </a:schemeClr>
        </a:solidFill>
      </c:spPr>
    </c:backWall>
    <c:plotArea>
      <c:layout>
        <c:manualLayout>
          <c:layoutTarget val="inner"/>
          <c:xMode val="edge"/>
          <c:yMode val="edge"/>
          <c:x val="7.7269766169231882E-2"/>
          <c:y val="3.360043357438959E-2"/>
          <c:w val="0.90669666180341768"/>
          <c:h val="0.8926075672016575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>
              <a:gsLst>
                <a:gs pos="63000">
                  <a:schemeClr val="bg2">
                    <a:lumMod val="75000"/>
                    <a:alpha val="87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1.8948766941414223E-2"/>
                  <c:y val="0.15176509518796064"/>
                </c:manualLayout>
              </c:layout>
              <c:showVal val="1"/>
            </c:dLbl>
            <c:dLbl>
              <c:idx val="1"/>
              <c:layout>
                <c:manualLayout>
                  <c:x val="3.2067144054701006E-2"/>
                  <c:y val="1.339103781070239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голова 45%</c:v>
                </c:pt>
                <c:pt idx="1">
                  <c:v>шея 2,7%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0.7100000000000003</c:v>
                </c:pt>
                <c:pt idx="1">
                  <c:v>2.7000000000000014E-2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smCheck">
              <a:fgClr>
                <a:schemeClr val="accent1">
                  <a:lumMod val="75000"/>
                </a:schemeClr>
              </a:fgClr>
              <a:bgClr>
                <a:schemeClr val="bg2">
                  <a:lumMod val="40000"/>
                  <a:lumOff val="60000"/>
                </a:schemeClr>
              </a:bgClr>
            </a:pattFill>
          </c:spPr>
          <c:dLbls>
            <c:dLbl>
              <c:idx val="0"/>
              <c:layout>
                <c:manualLayout>
                  <c:x val="2.0406364398446078E-2"/>
                  <c:y val="0.1182875006612045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голова 45%</c:v>
                </c:pt>
                <c:pt idx="1">
                  <c:v>шея 2,7%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%">
                  <c:v>0.29000000000000015</c:v>
                </c:pt>
              </c:numCache>
            </c:numRef>
          </c:val>
        </c:ser>
        <c:gapWidth val="60"/>
        <c:shape val="cylinder"/>
        <c:axId val="126812928"/>
        <c:axId val="126814464"/>
        <c:axId val="0"/>
      </c:bar3DChart>
      <c:catAx>
        <c:axId val="126812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ru-RU"/>
          </a:p>
        </c:txPr>
        <c:crossAx val="126814464"/>
        <c:crosses val="autoZero"/>
        <c:auto val="1"/>
        <c:lblAlgn val="ctr"/>
        <c:lblOffset val="100"/>
      </c:catAx>
      <c:valAx>
        <c:axId val="12681446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6812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solidFill>
          <a:schemeClr val="tx1">
            <a:lumMod val="50000"/>
            <a:alpha val="49000"/>
          </a:schemeClr>
        </a:solidFill>
      </c:spPr>
    </c:sideWall>
    <c:backWall>
      <c:spPr>
        <a:solidFill>
          <a:schemeClr val="tx1">
            <a:lumMod val="50000"/>
            <a:alpha val="49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>
              <a:gsLst>
                <a:gs pos="63000">
                  <a:schemeClr val="bg2">
                    <a:lumMod val="75000"/>
                    <a:alpha val="87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cat>
            <c:strRef>
              <c:f>Лист1!$A$2:$A$3</c:f>
              <c:strCache>
                <c:ptCount val="2"/>
                <c:pt idx="0">
                  <c:v>грудь 14%</c:v>
                </c:pt>
                <c:pt idx="1">
                  <c:v>брюшная полость 5%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0.51300000000000001</c:v>
                </c:pt>
                <c:pt idx="1">
                  <c:v>3.2000000000000021E-2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smCheck">
              <a:fgClr>
                <a:schemeClr val="accent1">
                  <a:lumMod val="75000"/>
                </a:schemeClr>
              </a:fgClr>
              <a:bgClr>
                <a:schemeClr val="bg2">
                  <a:lumMod val="40000"/>
                  <a:lumOff val="60000"/>
                </a:schemeClr>
              </a:bgClr>
            </a:pattFill>
          </c:spPr>
          <c:cat>
            <c:strRef>
              <c:f>Лист1!$A$2:$A$3</c:f>
              <c:strCache>
                <c:ptCount val="2"/>
                <c:pt idx="0">
                  <c:v>грудь 14%</c:v>
                </c:pt>
                <c:pt idx="1">
                  <c:v>брюшная полость 5%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0.36300000000000021</c:v>
                </c:pt>
                <c:pt idx="1">
                  <c:v>4.5999999999999999E-2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грудь 14%</c:v>
                </c:pt>
                <c:pt idx="1">
                  <c:v>брюшная полость 5%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0%">
                  <c:v>0.113</c:v>
                </c:pt>
              </c:numCache>
            </c:numRef>
          </c:val>
        </c:ser>
        <c:shape val="cylinder"/>
        <c:axId val="126950784"/>
        <c:axId val="126956672"/>
        <c:axId val="0"/>
      </c:bar3DChart>
      <c:catAx>
        <c:axId val="126950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ru-RU"/>
          </a:p>
        </c:txPr>
        <c:crossAx val="126956672"/>
        <c:crosses val="autoZero"/>
        <c:auto val="1"/>
        <c:lblAlgn val="ctr"/>
        <c:lblOffset val="100"/>
      </c:catAx>
      <c:valAx>
        <c:axId val="126956672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269507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В/К</c:v>
                </c:pt>
              </c:strCache>
            </c:strRef>
          </c:tx>
          <c:spPr>
            <a:gradFill>
              <a:gsLst>
                <a:gs pos="71000">
                  <a:schemeClr val="bg2">
                    <a:lumMod val="99000"/>
                    <a:alpha val="6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Pt>
            <c:idx val="0"/>
            <c:spPr>
              <a:gradFill>
                <a:gsLst>
                  <a:gs pos="55000">
                    <a:schemeClr val="bg2">
                      <a:lumMod val="93000"/>
                      <a:lumOff val="7000"/>
                    </a:schemeClr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55000">
                    <a:schemeClr val="bg2">
                      <a:lumMod val="93000"/>
                      <a:lumOff val="7000"/>
                    </a:schemeClr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55000">
                    <a:schemeClr val="bg2">
                      <a:lumMod val="93000"/>
                      <a:lumOff val="7000"/>
                    </a:schemeClr>
                  </a:gs>
                  <a:gs pos="10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cat>
            <c:strRef>
              <c:f>Лист1!$A$2:$A$4</c:f>
              <c:strCache>
                <c:ptCount val="3"/>
                <c:pt idx="0">
                  <c:v>плечевая кость</c:v>
                </c:pt>
                <c:pt idx="1">
                  <c:v>предплечье</c:v>
                </c:pt>
                <c:pt idx="2">
                  <c:v>локтевой сустав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0.59</c:v>
                </c:pt>
                <c:pt idx="1">
                  <c:v>0.30700000000000016</c:v>
                </c:pt>
                <c:pt idx="2">
                  <c:v>0.10299999999999998</c:v>
                </c:pt>
              </c:numCache>
            </c:numRef>
          </c:val>
        </c:ser>
        <c:shape val="box"/>
        <c:axId val="127014784"/>
        <c:axId val="127016320"/>
        <c:axId val="0"/>
      </c:bar3DChart>
      <c:catAx>
        <c:axId val="127014784"/>
        <c:scaling>
          <c:orientation val="minMax"/>
        </c:scaling>
        <c:axPos val="b"/>
        <c:majorTickMark val="none"/>
        <c:tickLblPos val="nextTo"/>
        <c:crossAx val="127016320"/>
        <c:crosses val="autoZero"/>
        <c:auto val="1"/>
        <c:lblAlgn val="ctr"/>
        <c:lblOffset val="100"/>
      </c:catAx>
      <c:valAx>
        <c:axId val="1270163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70147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н/к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диафиз большеберцовой кости </c:v>
                </c:pt>
                <c:pt idx="1">
                  <c:v>бедренная кость</c:v>
                </c:pt>
                <c:pt idx="2">
                  <c:v>лодыжки обоих берцовых костей</c:v>
                </c:pt>
                <c:pt idx="3">
                  <c:v>перелом костей составляющие коленный сустав</c:v>
                </c:pt>
                <c:pt idx="4">
                  <c:v>диафиз бедренной кости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0.57099999999999995</c:v>
                </c:pt>
                <c:pt idx="1">
                  <c:v>0.17900000000000008</c:v>
                </c:pt>
                <c:pt idx="2" formatCode="0%">
                  <c:v>0.13</c:v>
                </c:pt>
                <c:pt idx="3" formatCode="0%">
                  <c:v>6.0000000000000026E-2</c:v>
                </c:pt>
                <c:pt idx="4">
                  <c:v>2.4E-2</c:v>
                </c:pt>
              </c:numCache>
            </c:numRef>
          </c:val>
        </c:ser>
        <c:shape val="box"/>
        <c:axId val="126702336"/>
        <c:axId val="126703872"/>
        <c:axId val="0"/>
      </c:bar3DChart>
      <c:catAx>
        <c:axId val="126702336"/>
        <c:scaling>
          <c:orientation val="minMax"/>
        </c:scaling>
        <c:axPos val="b"/>
        <c:majorTickMark val="none"/>
        <c:tickLblPos val="nextTo"/>
        <c:txPr>
          <a:bodyPr rot="0" vert="horz" anchor="ctr" anchorCtr="0"/>
          <a:lstStyle/>
          <a:p>
            <a:pPr>
              <a:defRPr/>
            </a:pPr>
            <a:endParaRPr lang="ru-RU"/>
          </a:p>
        </c:txPr>
        <c:crossAx val="126703872"/>
        <c:crosses val="autoZero"/>
        <c:auto val="1"/>
        <c:lblAlgn val="ctr"/>
        <c:lblOffset val="100"/>
      </c:catAx>
      <c:valAx>
        <c:axId val="126703872"/>
        <c:scaling>
          <c:orientation val="minMax"/>
        </c:scaling>
        <c:axPos val="l"/>
        <c:majorGridlines/>
        <c:numFmt formatCode="0%" sourceLinked="0"/>
        <c:majorTickMark val="none"/>
        <c:tickLblPos val="nextTo"/>
        <c:crossAx val="1267023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0.08547</cdr:x>
      <cdr:y>0.03333</cdr:y>
    </cdr:from>
    <cdr:to>
      <cdr:x>0.94017</cdr:x>
      <cdr:y>0.14444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20080" y="216024"/>
          <a:ext cx="720080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b="1" i="1" u="sng" dirty="0" smtClean="0"/>
            <a:t>Квалифицирующий критерий</a:t>
          </a:r>
          <a:endParaRPr lang="ru-RU" sz="3200" b="1" i="1" u="sng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0.16949</cdr:x>
      <cdr:y>0.06329</cdr:y>
    </cdr:from>
    <cdr:to>
      <cdr:x>0.42373</cdr:x>
      <cdr:y>0.24051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0" y="360040"/>
          <a:ext cx="216024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/>
            <a:t>Переломы костей</a:t>
          </a:r>
        </a:p>
        <a:p xmlns:a="http://schemas.openxmlformats.org/drawingml/2006/main">
          <a:pPr algn="ctr"/>
          <a:r>
            <a:rPr lang="ru-RU" sz="1600" b="1" i="1" dirty="0" smtClean="0"/>
            <a:t> свода и основания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0.36441</cdr:x>
      <cdr:y>0.44321</cdr:y>
    </cdr:from>
    <cdr:to>
      <cdr:x>0.63636</cdr:x>
      <cdr:y>0.58228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75093" y="2522023"/>
          <a:ext cx="2369523" cy="791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/>
            <a:t>Внутричерепная травма</a:t>
          </a:r>
          <a:endParaRPr lang="ru-RU" sz="1800" b="1" i="1" dirty="0"/>
        </a:p>
      </cdr:txBody>
    </cdr:sp>
  </cdr:relSizeAnchor>
  <cdr:relSizeAnchor xmlns:cdr="http://schemas.openxmlformats.org/drawingml/2006/chartDrawing">
    <cdr:from>
      <cdr:x>0.54545</cdr:x>
      <cdr:y>0.67099</cdr:y>
    </cdr:from>
    <cdr:to>
      <cdr:x>0.82645</cdr:x>
      <cdr:y>0.82289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52528" y="3818166"/>
          <a:ext cx="2448272" cy="864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/>
            <a:t>Перелом шейного отдела позвоночника</a:t>
          </a:r>
          <a:endParaRPr lang="ru-RU" sz="1600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0.18644</cdr:x>
      <cdr:y>0.08861</cdr:y>
    </cdr:from>
    <cdr:to>
      <cdr:x>0.38135</cdr:x>
      <cdr:y>0.20253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84176" y="504056"/>
          <a:ext cx="1656140" cy="648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/>
            <a:t>Гемоторакс</a:t>
          </a:r>
        </a:p>
        <a:p xmlns:a="http://schemas.openxmlformats.org/drawingml/2006/main">
          <a:pPr algn="ctr"/>
          <a:r>
            <a:rPr lang="ru-RU" sz="1600" b="1" i="1" dirty="0" smtClean="0"/>
            <a:t>Пневмоторакс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0.29661</cdr:x>
      <cdr:y>0.27848</cdr:y>
    </cdr:from>
    <cdr:to>
      <cdr:x>0.4661</cdr:x>
      <cdr:y>0.40506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20280" y="1584176"/>
          <a:ext cx="1440160" cy="720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/>
            <a:t>Переломы ребер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0.38136</cdr:x>
      <cdr:y>0.60759</cdr:y>
    </cdr:from>
    <cdr:to>
      <cdr:x>0.55085</cdr:x>
      <cdr:y>0.73418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40360" y="3456384"/>
          <a:ext cx="1440160" cy="720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/>
            <a:t>Перелом позвоночника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0.55141</cdr:x>
      <cdr:y>0.70886</cdr:y>
    </cdr:from>
    <cdr:to>
      <cdr:x>0.7209</cdr:x>
      <cdr:y>0.83544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85278" y="4032448"/>
          <a:ext cx="14401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/>
            <a:t>Перелом </a:t>
          </a:r>
        </a:p>
        <a:p xmlns:a="http://schemas.openxmlformats.org/drawingml/2006/main">
          <a:pPr algn="ctr"/>
          <a:r>
            <a:rPr lang="ru-RU" sz="1600" b="1" i="1" dirty="0" smtClean="0"/>
            <a:t>ПК отдела</a:t>
          </a:r>
          <a:endParaRPr lang="ru-RU" sz="1600" b="1" i="1" dirty="0"/>
        </a:p>
      </cdr:txBody>
    </cdr:sp>
  </cdr:relSizeAnchor>
  <cdr:relSizeAnchor xmlns:cdr="http://schemas.openxmlformats.org/drawingml/2006/chartDrawing">
    <cdr:from>
      <cdr:x>0.69492</cdr:x>
      <cdr:y>0.65823</cdr:y>
    </cdr:from>
    <cdr:to>
      <cdr:x>0.86441</cdr:x>
      <cdr:y>0.81013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04656" y="3744416"/>
          <a:ext cx="1440160" cy="864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i="1" dirty="0" smtClean="0"/>
            <a:t>Переломы</a:t>
          </a:r>
        </a:p>
        <a:p xmlns:a="http://schemas.openxmlformats.org/drawingml/2006/main">
          <a:pPr algn="ctr"/>
          <a:r>
            <a:rPr lang="ru-RU" sz="1600" b="1" i="1" dirty="0" smtClean="0"/>
            <a:t>костей таза</a:t>
          </a:r>
          <a:endParaRPr lang="ru-RU" sz="1600" b="1" i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97" y="188640"/>
            <a:ext cx="3477311" cy="261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7" y="1772815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СТРУКТУРА ТЯЖКОГО ВРЕДА ЗДОРОВЬЮ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 АВТОАВАРИЯХ В ГОРОДЕ КРАСНОДАРЕ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63208"/>
            <a:ext cx="7489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ФГБОУ ВО «Кубанский государственный медицинский университет» Министерства здравоохранения Российской Федерации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судебной медицины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145" y="3284983"/>
            <a:ext cx="60599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3717032"/>
            <a:ext cx="49685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 студенток 5 курса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педиатрического факультета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Красновой Елены</a:t>
            </a:r>
          </a:p>
          <a:p>
            <a:pPr algn="r"/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Гугулян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Джульетты</a:t>
            </a:r>
          </a:p>
          <a:p>
            <a:pPr algn="r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Научные руководители -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зав. кафедрой д.м.н.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профессор В.А.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Породенко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ассистент С.А. Ануприенко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996347198"/>
              </p:ext>
            </p:extLst>
          </p:nvPr>
        </p:nvGraphicFramePr>
        <p:xfrm>
          <a:off x="323528" y="116632"/>
          <a:ext cx="842493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610882982"/>
              </p:ext>
            </p:extLst>
          </p:nvPr>
        </p:nvGraphicFramePr>
        <p:xfrm>
          <a:off x="107504" y="834970"/>
          <a:ext cx="8712968" cy="569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</a:rPr>
              <a:t>Повреждения головы и шеи</a:t>
            </a:r>
            <a:endParaRPr lang="ru-RU" sz="36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8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922211545"/>
              </p:ext>
            </p:extLst>
          </p:nvPr>
        </p:nvGraphicFramePr>
        <p:xfrm>
          <a:off x="323528" y="980728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18864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</a:rPr>
              <a:t>Анализ повреждений:</a:t>
            </a:r>
            <a:endParaRPr lang="ru-RU" sz="36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34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8404454"/>
              </p:ext>
            </p:extLst>
          </p:nvPr>
        </p:nvGraphicFramePr>
        <p:xfrm>
          <a:off x="251520" y="1268760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924712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dirty="0">
                <a:solidFill>
                  <a:schemeClr val="bg1"/>
                </a:solidFill>
                <a:latin typeface="+mn-lt"/>
              </a:rPr>
              <a:t>Переломы верхних </a:t>
            </a:r>
            <a:r>
              <a:rPr lang="ru-RU" sz="3200" b="1" i="1" u="sng" dirty="0" smtClean="0">
                <a:solidFill>
                  <a:schemeClr val="bg1"/>
                </a:solidFill>
                <a:latin typeface="+mn-lt"/>
              </a:rPr>
              <a:t>конечностей 8,6% </a:t>
            </a:r>
            <a:endParaRPr lang="ru-RU" sz="3200" b="1" i="1" u="sng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56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342873655"/>
              </p:ext>
            </p:extLst>
          </p:nvPr>
        </p:nvGraphicFramePr>
        <p:xfrm>
          <a:off x="107504" y="692696"/>
          <a:ext cx="9036496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95320" cy="1066130"/>
          </a:xfrm>
        </p:spPr>
        <p:txBody>
          <a:bodyPr>
            <a:noAutofit/>
          </a:bodyPr>
          <a:lstStyle/>
          <a:p>
            <a:pPr algn="ctr"/>
            <a:r>
              <a:rPr lang="ru-RU" sz="3200" b="1" i="1" u="sng" dirty="0" smtClean="0">
                <a:solidFill>
                  <a:schemeClr val="bg1"/>
                </a:solidFill>
                <a:latin typeface="+mn-lt"/>
              </a:rPr>
              <a:t>Переломы нижних конечностей -14,2%</a:t>
            </a:r>
            <a:endParaRPr lang="ru-RU" sz="3200" b="1" i="1" u="sng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2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21393748">
            <a:off x="-171484" y="1064802"/>
            <a:ext cx="529208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itchFamily="66" charset="0"/>
                <a:cs typeface="Times New Roman" pitchFamily="18" charset="0"/>
              </a:rPr>
              <a:t>Увеличивается количество повреждений в виде тяжкого вреда здоровью</a:t>
            </a:r>
            <a:endParaRPr lang="ru-RU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32656"/>
            <a:ext cx="4392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ВЫВОДЫ</a:t>
            </a:r>
            <a:endParaRPr lang="ru-RU" sz="5400" b="1" i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441832">
            <a:off x="4964778" y="1996064"/>
            <a:ext cx="473202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Ведущее место – повреждения головы</a:t>
            </a:r>
            <a:endParaRPr lang="ru-RU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4365104"/>
            <a:ext cx="633670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itchFamily="34" charset="0"/>
              </a:rPr>
              <a:t>Усилить работу по профилактике ДТТ!</a:t>
            </a:r>
            <a:endParaRPr lang="ru-RU" sz="4800" b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7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97" y="188640"/>
            <a:ext cx="3477311" cy="261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7" y="1772815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СТРУКТУРА ТЯЖКОГО ВРЕДА ЗДОРОВЬЮ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 АВТОАВАРИЯХ В ГОРОДЕ КРАСНОДАРЕ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63208"/>
            <a:ext cx="7489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ФГБОУ ВО «Кубанский государственный медицинский университет» Министерства здравоохранения Российской Федерации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судебной медицины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6624736" cy="330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08" y="295680"/>
            <a:ext cx="8589971" cy="622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79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РЕЙТИНГ РЕГИОНОВ РФ ПО ОБЕСПЕЧЕННОСТИ ЛЕГКОВЫМИ АВТОМОБИЛЯМИ НА 1000 ЖИТЕЛЕЙ (шт.)</a:t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(аналитическое агентство «АВТОСТАТ» авг. 2016 г.)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7234328"/>
              </p:ext>
            </p:extLst>
          </p:nvPr>
        </p:nvGraphicFramePr>
        <p:xfrm>
          <a:off x="179512" y="1453916"/>
          <a:ext cx="4471989" cy="471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618"/>
                <a:gridCol w="2418077"/>
                <a:gridCol w="1567294"/>
              </a:tblGrid>
              <a:tr h="272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регион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Камчатский край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472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Приморский край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437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Московская обл.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347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28.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Краснодарский край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304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Ростовская обл.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292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Адыгея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271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Астраханская обл.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270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Волгоградская обл.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261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Ставропольский край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261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68.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Калмыкия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228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Кабардино-Балкария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213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Карачаево-Черкессия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182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Дагестан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171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Ингушетия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142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82.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Чечня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131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7277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по России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285</a:t>
                      </a:r>
                      <a:endParaRPr lang="ru-RU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644008" y="1412776"/>
            <a:ext cx="4269160" cy="2016224"/>
          </a:xfrm>
          <a:prstGeom prst="rect">
            <a:avLst/>
          </a:prstGeom>
        </p:spPr>
        <p:txBody>
          <a:bodyPr vert="horz" lIns="45720" rIns="45720" anchor="ctr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>Краснодар занимает ведущее место в России по количеству автомобилей на душу населения 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(на 1000 жителей — 437 авто, </a:t>
            </a:r>
          </a:p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>Москва — 417 авто). </a:t>
            </a:r>
          </a:p>
          <a:p>
            <a:pPr algn="ctr"/>
            <a:r>
              <a:rPr lang="ru-RU" sz="3100" b="1" dirty="0" smtClean="0">
                <a:solidFill>
                  <a:schemeClr val="bg1"/>
                </a:solidFill>
              </a:rPr>
              <a:t>Кроме того, в город ежедневно въезжают 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около 150 тысяч автомобилей.</a:t>
            </a:r>
            <a:r>
              <a:rPr lang="ru-RU" sz="2700" b="1" dirty="0" smtClean="0">
                <a:solidFill>
                  <a:schemeClr val="bg1"/>
                </a:solidFill>
              </a:rPr>
              <a:t/>
            </a:r>
            <a:br>
              <a:rPr lang="ru-RU" sz="2700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3" descr="3686f3661d74bcd967c82ac2075a94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7800" y="2932402"/>
            <a:ext cx="44162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8747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Показатели ДТТ в Краснодарском крае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(</a:t>
            </a:r>
            <a:r>
              <a:rPr lang="ru-RU" sz="2200" b="1" dirty="0" smtClean="0">
                <a:solidFill>
                  <a:schemeClr val="bg1"/>
                </a:solidFill>
              </a:rPr>
              <a:t>по данным ГИБДД)</a:t>
            </a:r>
            <a:endParaRPr lang="ru-RU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8884339"/>
              </p:ext>
            </p:extLst>
          </p:nvPr>
        </p:nvGraphicFramePr>
        <p:xfrm>
          <a:off x="107504" y="1484784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571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628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ГИБДД </a:t>
            </a:r>
            <a:r>
              <a:rPr lang="ru-RU" sz="3200" b="1" u="sng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, 2016 г.</a:t>
            </a:r>
            <a:endParaRPr lang="ru-RU" sz="3200" b="1" u="sng" dirty="0">
              <a:ln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Слава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3455"/>
            <a:ext cx="9143999" cy="52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13" y="479"/>
            <a:ext cx="6052414" cy="3520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5575794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49501" y="1131002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Приказ </a:t>
            </a:r>
            <a:r>
              <a:rPr lang="ru-RU" sz="2000" dirty="0" err="1" smtClean="0">
                <a:solidFill>
                  <a:schemeClr val="bg1"/>
                </a:solidFill>
              </a:rPr>
              <a:t>Минздравсоцразвития</a:t>
            </a:r>
            <a:r>
              <a:rPr lang="ru-RU" sz="2000" dirty="0" smtClean="0">
                <a:solidFill>
                  <a:schemeClr val="bg1"/>
                </a:solidFill>
              </a:rPr>
              <a:t> РФ от 24.04.2008 года №194н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651989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Статьей 264 УК РФ </a:t>
            </a:r>
            <a:r>
              <a:rPr lang="ru-RU" sz="2000" i="1" dirty="0" smtClean="0">
                <a:solidFill>
                  <a:schemeClr val="bg1"/>
                </a:solidFill>
              </a:rPr>
              <a:t>предусматривается   </a:t>
            </a:r>
            <a:r>
              <a:rPr lang="ru-RU" sz="2000" i="1" dirty="0">
                <a:solidFill>
                  <a:schemeClr val="bg1"/>
                </a:solidFill>
              </a:rPr>
              <a:t>ответственность за нарушение правил дорожного движения и эксплуатации транспортных средств повлекшее по неосторожности  причинение тяжкого вреда здоровью или смерть </a:t>
            </a:r>
            <a:r>
              <a:rPr lang="ru-RU" sz="2000" i="1" dirty="0" smtClean="0">
                <a:solidFill>
                  <a:schemeClr val="bg1"/>
                </a:solidFill>
              </a:rPr>
              <a:t>человека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88640"/>
            <a:ext cx="70567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оценка тяжести причиненного вреда здоровью при автомобильной травме в г. Краснодаре,  </a:t>
            </a: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сравнение данных за 2010, 2013 и 2016 годы,</a:t>
            </a: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 анализ повреждений, повлекших</a:t>
            </a: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 тяжкий вред здоровью в 2013 году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Ксения\Desktop\см\dokumen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896544" cy="334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10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848" y="1989584"/>
            <a:ext cx="7013020" cy="4424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20688"/>
            <a:ext cx="73448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</a:p>
          <a:p>
            <a:pPr algn="ctr"/>
            <a:r>
              <a:rPr lang="ru-RU" sz="2000" b="1" spc="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материалы архива отдела судебно-медицинской экспертизы потерпевших, обвиняемых и других лиц ГБУЗ «Бюро судебно-медицинской экспертизы» МЗ КК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575931284"/>
              </p:ext>
            </p:extLst>
          </p:nvPr>
        </p:nvGraphicFramePr>
        <p:xfrm>
          <a:off x="107504" y="980728"/>
          <a:ext cx="417646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762357144"/>
              </p:ext>
            </p:extLst>
          </p:nvPr>
        </p:nvGraphicFramePr>
        <p:xfrm>
          <a:off x="4468479" y="908720"/>
          <a:ext cx="456801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bg1"/>
                </a:solidFill>
              </a:rPr>
              <a:t>Пострадавшие с тяжким вредом здоровья</a:t>
            </a:r>
            <a:endParaRPr lang="ru-RU" sz="28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Техническая">
    <a:majorFont>
      <a:latin typeface="Franklin Gothic Book"/>
      <a:ea typeface=""/>
      <a:cs typeface=""/>
      <a:font script="Jpan" typeface="ＭＳ Ｐゴシック"/>
      <a:font script="Hang" typeface="HY견고딕"/>
      <a:font script="Hans" typeface="宋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HGｺﾞｼｯｸM"/>
      <a:font script="Hang" typeface="HY중고딕"/>
      <a:font script="Hans" typeface="黑体"/>
      <a:font script="Hant" typeface="微軟正黑體"/>
      <a:font script="Arab" typeface="Tahoma"/>
      <a:font script="Hebr" typeface="Levenim MT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Бумажная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367</Words>
  <Application>Microsoft Office PowerPoint</Application>
  <PresentationFormat>Экран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Слайд 1</vt:lpstr>
      <vt:lpstr>Слайд 2</vt:lpstr>
      <vt:lpstr>РЕЙТИНГ РЕГИОНОВ РФ ПО ОБЕСПЕЧЕННОСТИ ЛЕГКОВЫМИ АВТОМОБИЛЯМИ НА 1000 ЖИТЕЛЕЙ (шт.) (аналитическое агентство «АВТОСТАТ» авг. 2016 г.)</vt:lpstr>
      <vt:lpstr>Показатели ДТТ в Краснодарском крае (по данным ГИБДД)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Переломы верхних конечностей 8,6% </vt:lpstr>
      <vt:lpstr>Переломы нижних конечностей -14,2%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Windows User</cp:lastModifiedBy>
  <cp:revision>72</cp:revision>
  <dcterms:created xsi:type="dcterms:W3CDTF">2017-05-02T16:21:34Z</dcterms:created>
  <dcterms:modified xsi:type="dcterms:W3CDTF">2017-05-10T18:37:28Z</dcterms:modified>
</cp:coreProperties>
</file>