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14"/>
  </p:notesMasterIdLst>
  <p:sldIdLst>
    <p:sldId id="256" r:id="rId2"/>
    <p:sldId id="271" r:id="rId3"/>
    <p:sldId id="260" r:id="rId4"/>
    <p:sldId id="258" r:id="rId5"/>
    <p:sldId id="272" r:id="rId6"/>
    <p:sldId id="275" r:id="rId7"/>
    <p:sldId id="276" r:id="rId8"/>
    <p:sldId id="280" r:id="rId9"/>
    <p:sldId id="281" r:id="rId10"/>
    <p:sldId id="282" r:id="rId11"/>
    <p:sldId id="278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86475" autoAdjust="0"/>
  </p:normalViewPr>
  <p:slideViewPr>
    <p:cSldViewPr snapToGrid="0">
      <p:cViewPr varScale="1">
        <p:scale>
          <a:sx n="78" d="100"/>
          <a:sy n="78" d="100"/>
        </p:scale>
        <p:origin x="-11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Судебно- медицинские экспертизы </a:t>
            </a: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по </a:t>
            </a:r>
            <a:r>
              <a:rPr lang="ru-RU" sz="2800" dirty="0"/>
              <a:t>"врачебным" делам </a:t>
            </a:r>
            <a:r>
              <a:rPr lang="ru-RU" sz="2800" dirty="0" smtClean="0"/>
              <a:t>с 2012 </a:t>
            </a:r>
            <a:r>
              <a:rPr lang="ru-RU" sz="2800" dirty="0"/>
              <a:t>по </a:t>
            </a:r>
            <a:r>
              <a:rPr lang="ru-RU" sz="2800" dirty="0" smtClean="0"/>
              <a:t>2017 гг</a:t>
            </a:r>
            <a:r>
              <a:rPr lang="ru-RU" dirty="0" smtClean="0"/>
              <a:t>.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823366638266163E-2"/>
          <c:y val="0.24296258580851796"/>
          <c:w val="0.59976691654644498"/>
          <c:h val="0.67952153434246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Судебно- медицинские экспертизы по "врачебным" делам с 2012 по 2017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</c:v>
                </c:pt>
                <c:pt idx="1">
                  <c:v>65</c:v>
                </c:pt>
                <c:pt idx="2">
                  <c:v>72</c:v>
                </c:pt>
                <c:pt idx="3">
                  <c:v>132</c:v>
                </c:pt>
                <c:pt idx="4">
                  <c:v>159</c:v>
                </c:pt>
                <c:pt idx="5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511040"/>
        <c:axId val="67512576"/>
      </c:barChart>
      <c:catAx>
        <c:axId val="6751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512576"/>
        <c:crosses val="autoZero"/>
        <c:auto val="1"/>
        <c:lblAlgn val="ctr"/>
        <c:lblOffset val="100"/>
        <c:noMultiLvlLbl val="0"/>
      </c:catAx>
      <c:valAx>
        <c:axId val="6751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511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Акушерство и гинекология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Хирургия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Реаниматология-анестезиология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Терапия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Педиатрия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СМП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Травматология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Неврология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8079616"/>
        <c:axId val="68081152"/>
        <c:axId val="0"/>
      </c:bar3DChart>
      <c:catAx>
        <c:axId val="6807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8081152"/>
        <c:crosses val="autoZero"/>
        <c:auto val="1"/>
        <c:lblAlgn val="ctr"/>
        <c:lblOffset val="100"/>
        <c:noMultiLvlLbl val="0"/>
      </c:catAx>
      <c:valAx>
        <c:axId val="68081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8079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41496672348193"/>
          <c:y val="5.1851859412636252E-2"/>
          <c:w val="0.67579008515403993"/>
          <c:h val="0.189140010081657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7945529490116E-2"/>
          <c:y val="5.3001414617981968E-2"/>
          <c:w val="0.9365660384854555"/>
          <c:h val="0.79467495653099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Уголовных дел</c:v>
                </c:pt>
                <c:pt idx="1">
                  <c:v>Гражданских дел</c:v>
                </c:pt>
                <c:pt idx="2">
                  <c:v>Следственной проверки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22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Уголовных дел</c:v>
                </c:pt>
                <c:pt idx="1">
                  <c:v>Гражданских дел</c:v>
                </c:pt>
                <c:pt idx="2">
                  <c:v>Следственной проверки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Уголовных дел</c:v>
                </c:pt>
                <c:pt idx="1">
                  <c:v>Гражданских дел</c:v>
                </c:pt>
                <c:pt idx="2">
                  <c:v>Следственной проверки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Уголовных дел</c:v>
                </c:pt>
                <c:pt idx="1">
                  <c:v>Гражданских дел</c:v>
                </c:pt>
                <c:pt idx="2">
                  <c:v>Следственной проверки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28</c:v>
                </c:pt>
                <c:pt idx="1">
                  <c:v>22</c:v>
                </c:pt>
                <c:pt idx="2">
                  <c:v>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Уголовных дел</c:v>
                </c:pt>
                <c:pt idx="1">
                  <c:v>Гражданских дел</c:v>
                </c:pt>
                <c:pt idx="2">
                  <c:v>Следственной проверки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34</c:v>
                </c:pt>
                <c:pt idx="1">
                  <c:v>23</c:v>
                </c:pt>
                <c:pt idx="2">
                  <c:v>102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Уголовных дел</c:v>
                </c:pt>
                <c:pt idx="1">
                  <c:v>Гражданских дел</c:v>
                </c:pt>
                <c:pt idx="2">
                  <c:v>Следственной проверки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39</c:v>
                </c:pt>
                <c:pt idx="1">
                  <c:v>23</c:v>
                </c:pt>
                <c:pt idx="2">
                  <c:v>124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758464"/>
        <c:axId val="19772544"/>
      </c:barChart>
      <c:catAx>
        <c:axId val="1975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772544"/>
        <c:crosses val="autoZero"/>
        <c:auto val="1"/>
        <c:lblAlgn val="ctr"/>
        <c:lblOffset val="100"/>
        <c:noMultiLvlLbl val="0"/>
      </c:catAx>
      <c:valAx>
        <c:axId val="1977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75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FF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Прямая причинно-следственная связь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0.21000000000000002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Прямая причинно-следственная связь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0.18000000000000002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Прямая причинно-следственная связь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Прямая причинно-следственная связь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Прямая причинно-следственная связь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Прямая причинно-следственная связь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86080"/>
        <c:axId val="19887616"/>
        <c:axId val="0"/>
      </c:bar3DChart>
      <c:catAx>
        <c:axId val="198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887616"/>
        <c:crosses val="autoZero"/>
        <c:auto val="1"/>
        <c:lblAlgn val="ctr"/>
        <c:lblOffset val="100"/>
        <c:noMultiLvlLbl val="0"/>
      </c:catAx>
      <c:valAx>
        <c:axId val="19887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886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31195665045415"/>
          <c:y val="6.5624995963029301E-2"/>
          <c:w val="0.58780294257775123"/>
          <c:h val="6.072397510310192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Прямая связь при оказании медицинской помощи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 2016 </a:t>
            </a:r>
            <a:r>
              <a:rPr lang="ru-RU" dirty="0" smtClean="0"/>
              <a:t>году установлена</a:t>
            </a:r>
            <a:endParaRPr lang="ru-RU" dirty="0" smtClean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хирургия</c:v>
                </c:pt>
                <c:pt idx="1">
                  <c:v>акушерство и гинекология</c:v>
                </c:pt>
                <c:pt idx="2">
                  <c:v>анестезиология реанимация</c:v>
                </c:pt>
                <c:pt idx="3">
                  <c:v>педиатрия неонатология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15</c:v>
                </c:pt>
                <c:pt idx="2">
                  <c:v>8.3000000000000007</c:v>
                </c:pt>
                <c:pt idx="3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2112"/>
        <c:axId val="21083648"/>
        <c:axId val="0"/>
      </c:bar3DChart>
      <c:catAx>
        <c:axId val="210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83648"/>
        <c:crosses val="autoZero"/>
        <c:auto val="1"/>
        <c:lblAlgn val="ctr"/>
        <c:lblOffset val="100"/>
        <c:noMultiLvlLbl val="0"/>
      </c:catAx>
      <c:valAx>
        <c:axId val="210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82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00000000000003E-3"/>
          <c:y val="0"/>
          <c:w val="0.7760563484251968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16,3%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835999015748035E-2"/>
                      <c:h val="7.80352437232256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883132381889767"/>
                  <c:y val="5.407427693932845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093749999999995E-2"/>
                      <c:h val="8.5066493290693074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73,7%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4849901574803"/>
                      <c:h val="0.10850399184891782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Прямая связь</c:v>
                </c:pt>
                <c:pt idx="1">
                  <c:v>Косвенная связь </c:v>
                </c:pt>
                <c:pt idx="2">
                  <c:v>Связь не установлена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0.16300000000000001</c:v>
                </c:pt>
                <c:pt idx="1">
                  <c:v>7.0000000000000021E-2</c:v>
                </c:pt>
                <c:pt idx="2" formatCode="0.00%">
                  <c:v>0.7370000000000001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32332677165359"/>
          <c:y val="0.32690327713439488"/>
          <c:w val="0.24030167322834639"/>
          <c:h val="0.271193265797658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1FD6A-D723-44B4-AB44-87723A3420CA}" type="doc">
      <dgm:prSet loTypeId="urn:microsoft.com/office/officeart/2005/8/layout/default#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6209C-2A64-4919-93BA-19568989A2DC}">
      <dgm:prSet phldrT="[Текст]"/>
      <dgm:spPr/>
      <dgm:t>
        <a:bodyPr/>
        <a:lstStyle/>
        <a:p>
          <a:r>
            <a:rPr lang="ru-RU" dirty="0" smtClean="0"/>
            <a:t>Совершенствовать профессиональную подготовку</a:t>
          </a:r>
          <a:endParaRPr lang="ru-RU" dirty="0"/>
        </a:p>
      </dgm:t>
    </dgm:pt>
    <dgm:pt modelId="{D7638C9B-4A4D-45C1-8907-58D56032244A}" type="parTrans" cxnId="{1C1EEB3A-23A9-4621-80BB-B0D715CD4279}">
      <dgm:prSet/>
      <dgm:spPr/>
      <dgm:t>
        <a:bodyPr/>
        <a:lstStyle/>
        <a:p>
          <a:endParaRPr lang="ru-RU"/>
        </a:p>
      </dgm:t>
    </dgm:pt>
    <dgm:pt modelId="{7C28DA99-63E0-4004-8219-FC968BD9606E}" type="sibTrans" cxnId="{1C1EEB3A-23A9-4621-80BB-B0D715CD4279}">
      <dgm:prSet/>
      <dgm:spPr/>
      <dgm:t>
        <a:bodyPr/>
        <a:lstStyle/>
        <a:p>
          <a:endParaRPr lang="ru-RU"/>
        </a:p>
      </dgm:t>
    </dgm:pt>
    <dgm:pt modelId="{13D28761-BC80-4D70-85AF-ECC2DAF746D1}">
      <dgm:prSet phldrT="[Текст]"/>
      <dgm:spPr/>
      <dgm:t>
        <a:bodyPr/>
        <a:lstStyle/>
        <a:p>
          <a:r>
            <a:rPr lang="ru-RU" dirty="0" smtClean="0"/>
            <a:t>Совершенствовать этико-правовую подготовку</a:t>
          </a:r>
          <a:endParaRPr lang="ru-RU" dirty="0"/>
        </a:p>
      </dgm:t>
    </dgm:pt>
    <dgm:pt modelId="{FD2613A5-7BF0-4812-BD96-70BAFE3AD8BA}" type="parTrans" cxnId="{2CB6E269-8CAF-4963-AB18-7EA188880809}">
      <dgm:prSet/>
      <dgm:spPr/>
      <dgm:t>
        <a:bodyPr/>
        <a:lstStyle/>
        <a:p>
          <a:endParaRPr lang="ru-RU"/>
        </a:p>
      </dgm:t>
    </dgm:pt>
    <dgm:pt modelId="{1467AC99-1FEB-487F-B15B-CBA0BC9002F3}" type="sibTrans" cxnId="{2CB6E269-8CAF-4963-AB18-7EA188880809}">
      <dgm:prSet/>
      <dgm:spPr/>
      <dgm:t>
        <a:bodyPr/>
        <a:lstStyle/>
        <a:p>
          <a:endParaRPr lang="ru-RU"/>
        </a:p>
      </dgm:t>
    </dgm:pt>
    <dgm:pt modelId="{BE116B7F-7979-4F85-A157-350D0B4D0D93}">
      <dgm:prSet phldrT="[Текст]"/>
      <dgm:spPr/>
      <dgm:t>
        <a:bodyPr/>
        <a:lstStyle/>
        <a:p>
          <a:r>
            <a:rPr lang="ru-RU" dirty="0" smtClean="0"/>
            <a:t>Совершенствование законодательной основы</a:t>
          </a:r>
        </a:p>
      </dgm:t>
    </dgm:pt>
    <dgm:pt modelId="{C68FA49B-ABF4-4273-85F5-9909D00756F2}" type="parTrans" cxnId="{B03808AE-945A-437B-84FE-641752EA506E}">
      <dgm:prSet/>
      <dgm:spPr/>
      <dgm:t>
        <a:bodyPr/>
        <a:lstStyle/>
        <a:p>
          <a:endParaRPr lang="ru-RU"/>
        </a:p>
      </dgm:t>
    </dgm:pt>
    <dgm:pt modelId="{AB116D44-E535-47DF-B09A-A4538E47D5CF}" type="sibTrans" cxnId="{B03808AE-945A-437B-84FE-641752EA506E}">
      <dgm:prSet/>
      <dgm:spPr/>
      <dgm:t>
        <a:bodyPr/>
        <a:lstStyle/>
        <a:p>
          <a:endParaRPr lang="ru-RU"/>
        </a:p>
      </dgm:t>
    </dgm:pt>
    <dgm:pt modelId="{B921AE35-C3EE-463C-B07F-3C3C41A5D9E6}">
      <dgm:prSet phldrT="[Текст]"/>
      <dgm:spPr/>
      <dgm:t>
        <a:bodyPr/>
        <a:lstStyle/>
        <a:p>
          <a:r>
            <a:rPr lang="ru-RU" dirty="0" smtClean="0"/>
            <a:t>Своевременно делать правильные выводы в процессе своей работы</a:t>
          </a:r>
          <a:endParaRPr lang="ru-RU" dirty="0"/>
        </a:p>
      </dgm:t>
    </dgm:pt>
    <dgm:pt modelId="{F7A184D4-7FDF-4D27-97B0-6AD6DFADEE64}" type="parTrans" cxnId="{7E557EB1-862A-473C-B720-DB84E04BB00C}">
      <dgm:prSet/>
      <dgm:spPr/>
      <dgm:t>
        <a:bodyPr/>
        <a:lstStyle/>
        <a:p>
          <a:endParaRPr lang="ru-RU"/>
        </a:p>
      </dgm:t>
    </dgm:pt>
    <dgm:pt modelId="{5EE89728-6BF0-42AD-993F-F1F52DD290B8}" type="sibTrans" cxnId="{7E557EB1-862A-473C-B720-DB84E04BB00C}">
      <dgm:prSet/>
      <dgm:spPr/>
      <dgm:t>
        <a:bodyPr/>
        <a:lstStyle/>
        <a:p>
          <a:endParaRPr lang="ru-RU"/>
        </a:p>
      </dgm:t>
    </dgm:pt>
    <dgm:pt modelId="{5F94D46F-7223-4BFB-85DB-425B8B30C1C6}" type="pres">
      <dgm:prSet presAssocID="{14E1FD6A-D723-44B4-AB44-87723A3420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38AD4D-69A3-4478-92A8-8D79FADCCFB7}" type="pres">
      <dgm:prSet presAssocID="{8A96209C-2A64-4919-93BA-19568989A2DC}" presName="node" presStyleLbl="node1" presStyleIdx="0" presStyleCnt="4" custLinFactNeighborX="4501" custLinFactNeighborY="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D2CDA-B4B6-4E12-BBBB-BDF4FBB036DA}" type="pres">
      <dgm:prSet presAssocID="{7C28DA99-63E0-4004-8219-FC968BD9606E}" presName="sibTrans" presStyleCnt="0"/>
      <dgm:spPr/>
    </dgm:pt>
    <dgm:pt modelId="{A3722E56-368B-4700-AF94-0B0FAD56187D}" type="pres">
      <dgm:prSet presAssocID="{13D28761-BC80-4D70-85AF-ECC2DAF746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1AF8D-ECDF-426C-9F4D-56BDDAF685C1}" type="pres">
      <dgm:prSet presAssocID="{1467AC99-1FEB-487F-B15B-CBA0BC9002F3}" presName="sibTrans" presStyleCnt="0"/>
      <dgm:spPr/>
    </dgm:pt>
    <dgm:pt modelId="{96592AFE-1CBE-455A-9706-F1BC8738AC84}" type="pres">
      <dgm:prSet presAssocID="{BE116B7F-7979-4F85-A157-350D0B4D0D93}" presName="node" presStyleLbl="node1" presStyleIdx="2" presStyleCnt="4" custLinFactNeighborX="4501" custLinFactNeighborY="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4DDC8-FBF9-4247-BEAA-18D713FC9421}" type="pres">
      <dgm:prSet presAssocID="{AB116D44-E535-47DF-B09A-A4538E47D5CF}" presName="sibTrans" presStyleCnt="0"/>
      <dgm:spPr/>
    </dgm:pt>
    <dgm:pt modelId="{898BBAE3-69F7-4B22-A915-B16C218DE42D}" type="pres">
      <dgm:prSet presAssocID="{B921AE35-C3EE-463C-B07F-3C3C41A5D9E6}" presName="node" presStyleLbl="node1" presStyleIdx="3" presStyleCnt="4" custLinFactNeighborX="4501" custLinFactNeighborY="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808AE-945A-437B-84FE-641752EA506E}" srcId="{14E1FD6A-D723-44B4-AB44-87723A3420CA}" destId="{BE116B7F-7979-4F85-A157-350D0B4D0D93}" srcOrd="2" destOrd="0" parTransId="{C68FA49B-ABF4-4273-85F5-9909D00756F2}" sibTransId="{AB116D44-E535-47DF-B09A-A4538E47D5CF}"/>
    <dgm:cxn modelId="{1050E32A-FBA3-489C-A923-DB102F3072B7}" type="presOf" srcId="{8A96209C-2A64-4919-93BA-19568989A2DC}" destId="{3538AD4D-69A3-4478-92A8-8D79FADCCFB7}" srcOrd="0" destOrd="0" presId="urn:microsoft.com/office/officeart/2005/8/layout/default#1"/>
    <dgm:cxn modelId="{F9993A33-B7E4-4EC7-9E76-1014FEA232EE}" type="presOf" srcId="{13D28761-BC80-4D70-85AF-ECC2DAF746D1}" destId="{A3722E56-368B-4700-AF94-0B0FAD56187D}" srcOrd="0" destOrd="0" presId="urn:microsoft.com/office/officeart/2005/8/layout/default#1"/>
    <dgm:cxn modelId="{765B2B3E-24E9-4134-88A1-3905E241F9E3}" type="presOf" srcId="{BE116B7F-7979-4F85-A157-350D0B4D0D93}" destId="{96592AFE-1CBE-455A-9706-F1BC8738AC84}" srcOrd="0" destOrd="0" presId="urn:microsoft.com/office/officeart/2005/8/layout/default#1"/>
    <dgm:cxn modelId="{7E557EB1-862A-473C-B720-DB84E04BB00C}" srcId="{14E1FD6A-D723-44B4-AB44-87723A3420CA}" destId="{B921AE35-C3EE-463C-B07F-3C3C41A5D9E6}" srcOrd="3" destOrd="0" parTransId="{F7A184D4-7FDF-4D27-97B0-6AD6DFADEE64}" sibTransId="{5EE89728-6BF0-42AD-993F-F1F52DD290B8}"/>
    <dgm:cxn modelId="{1C1EEB3A-23A9-4621-80BB-B0D715CD4279}" srcId="{14E1FD6A-D723-44B4-AB44-87723A3420CA}" destId="{8A96209C-2A64-4919-93BA-19568989A2DC}" srcOrd="0" destOrd="0" parTransId="{D7638C9B-4A4D-45C1-8907-58D56032244A}" sibTransId="{7C28DA99-63E0-4004-8219-FC968BD9606E}"/>
    <dgm:cxn modelId="{2CB6E269-8CAF-4963-AB18-7EA188880809}" srcId="{14E1FD6A-D723-44B4-AB44-87723A3420CA}" destId="{13D28761-BC80-4D70-85AF-ECC2DAF746D1}" srcOrd="1" destOrd="0" parTransId="{FD2613A5-7BF0-4812-BD96-70BAFE3AD8BA}" sibTransId="{1467AC99-1FEB-487F-B15B-CBA0BC9002F3}"/>
    <dgm:cxn modelId="{282A7D31-B9CB-4E08-8BA6-1B75B56DA81F}" type="presOf" srcId="{B921AE35-C3EE-463C-B07F-3C3C41A5D9E6}" destId="{898BBAE3-69F7-4B22-A915-B16C218DE42D}" srcOrd="0" destOrd="0" presId="urn:microsoft.com/office/officeart/2005/8/layout/default#1"/>
    <dgm:cxn modelId="{7EB2F27E-7B56-465E-9AD6-198CD0F4DADB}" type="presOf" srcId="{14E1FD6A-D723-44B4-AB44-87723A3420CA}" destId="{5F94D46F-7223-4BFB-85DB-425B8B30C1C6}" srcOrd="0" destOrd="0" presId="urn:microsoft.com/office/officeart/2005/8/layout/default#1"/>
    <dgm:cxn modelId="{4B4ED7D6-B736-4543-AF65-FA118C70B44F}" type="presParOf" srcId="{5F94D46F-7223-4BFB-85DB-425B8B30C1C6}" destId="{3538AD4D-69A3-4478-92A8-8D79FADCCFB7}" srcOrd="0" destOrd="0" presId="urn:microsoft.com/office/officeart/2005/8/layout/default#1"/>
    <dgm:cxn modelId="{725F4AB4-529D-4126-8FF9-5C93B7CC1074}" type="presParOf" srcId="{5F94D46F-7223-4BFB-85DB-425B8B30C1C6}" destId="{05DD2CDA-B4B6-4E12-BBBB-BDF4FBB036DA}" srcOrd="1" destOrd="0" presId="urn:microsoft.com/office/officeart/2005/8/layout/default#1"/>
    <dgm:cxn modelId="{9B7F7921-C44F-4D1F-B3C5-3B711C5A153C}" type="presParOf" srcId="{5F94D46F-7223-4BFB-85DB-425B8B30C1C6}" destId="{A3722E56-368B-4700-AF94-0B0FAD56187D}" srcOrd="2" destOrd="0" presId="urn:microsoft.com/office/officeart/2005/8/layout/default#1"/>
    <dgm:cxn modelId="{34CEB63E-23C0-4B8E-A7C0-820B2AAAE867}" type="presParOf" srcId="{5F94D46F-7223-4BFB-85DB-425B8B30C1C6}" destId="{0311AF8D-ECDF-426C-9F4D-56BDDAF685C1}" srcOrd="3" destOrd="0" presId="urn:microsoft.com/office/officeart/2005/8/layout/default#1"/>
    <dgm:cxn modelId="{C4680788-A402-46FA-9257-ABF31B21C8EA}" type="presParOf" srcId="{5F94D46F-7223-4BFB-85DB-425B8B30C1C6}" destId="{96592AFE-1CBE-455A-9706-F1BC8738AC84}" srcOrd="4" destOrd="0" presId="urn:microsoft.com/office/officeart/2005/8/layout/default#1"/>
    <dgm:cxn modelId="{74810DA2-768A-4170-BD37-DA4B3542F51E}" type="presParOf" srcId="{5F94D46F-7223-4BFB-85DB-425B8B30C1C6}" destId="{5524DDC8-FBF9-4247-BEAA-18D713FC9421}" srcOrd="5" destOrd="0" presId="urn:microsoft.com/office/officeart/2005/8/layout/default#1"/>
    <dgm:cxn modelId="{D7A34B15-C666-46D9-92C1-7FEE79555DCA}" type="presParOf" srcId="{5F94D46F-7223-4BFB-85DB-425B8B30C1C6}" destId="{898BBAE3-69F7-4B22-A915-B16C218DE42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AD4D-69A3-4478-92A8-8D79FADCCFB7}">
      <dsp:nvSpPr>
        <dsp:cNvPr id="0" name=""/>
        <dsp:cNvSpPr/>
      </dsp:nvSpPr>
      <dsp:spPr>
        <a:xfrm>
          <a:off x="175159" y="21744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Совершенствовать профессиональную подготовку</a:t>
          </a:r>
          <a:endParaRPr lang="ru-RU" sz="2900" kern="1200" dirty="0"/>
        </a:p>
      </dsp:txBody>
      <dsp:txXfrm>
        <a:off x="175159" y="217448"/>
        <a:ext cx="3869531" cy="2321718"/>
      </dsp:txXfrm>
    </dsp:sp>
    <dsp:sp modelId="{A3722E56-368B-4700-AF94-0B0FAD56187D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Совершенствовать этико-правовую подготовку</a:t>
          </a:r>
          <a:endParaRPr lang="ru-RU" sz="2900" kern="1200" dirty="0"/>
        </a:p>
      </dsp:txBody>
      <dsp:txXfrm>
        <a:off x="4257476" y="194138"/>
        <a:ext cx="3869531" cy="2321718"/>
      </dsp:txXfrm>
    </dsp:sp>
    <dsp:sp modelId="{96592AFE-1CBE-455A-9706-F1BC8738AC84}">
      <dsp:nvSpPr>
        <dsp:cNvPr id="0" name=""/>
        <dsp:cNvSpPr/>
      </dsp:nvSpPr>
      <dsp:spPr>
        <a:xfrm>
          <a:off x="175159" y="292612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Совершенствование законодательной основы</a:t>
          </a:r>
        </a:p>
      </dsp:txBody>
      <dsp:txXfrm>
        <a:off x="175159" y="2926120"/>
        <a:ext cx="3869531" cy="2321718"/>
      </dsp:txXfrm>
    </dsp:sp>
    <dsp:sp modelId="{898BBAE3-69F7-4B22-A915-B16C218DE42D}">
      <dsp:nvSpPr>
        <dsp:cNvPr id="0" name=""/>
        <dsp:cNvSpPr/>
      </dsp:nvSpPr>
      <dsp:spPr>
        <a:xfrm>
          <a:off x="4258468" y="292612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Своевременно делать правильные выводы в процессе своей работы</a:t>
          </a:r>
          <a:endParaRPr lang="ru-RU" sz="2900" kern="1200" dirty="0"/>
        </a:p>
      </dsp:txBody>
      <dsp:txXfrm>
        <a:off x="4258468" y="292612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0EB9-BD4F-4FA0-AB4B-DC2C05F5193E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77F7-A90E-404A-A1C8-2C2581BB5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6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7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3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7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9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8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948E85-8B05-4DA4-B14F-D1C9852E4BD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см\я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5" y="3394974"/>
            <a:ext cx="6181184" cy="338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лена\эмю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83" y="347689"/>
            <a:ext cx="3665517" cy="37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0215" y="152934"/>
            <a:ext cx="9007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«Кубанский государственный медицинский университет» Министерства здравоохранения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оссийской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едерации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 судебной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едицины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215" y="1182985"/>
            <a:ext cx="80549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КОМИССИОННЫХ ВРАЧЕБНЫХ СУДЕБНО-МЕДИЦИНСКИХ ЭКСПЕРТИЗ В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2012-2017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algn="ctr"/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429532" y="4234859"/>
            <a:ext cx="4619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студенток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курса 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педиатрического факультета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Красновой Елены</a:t>
            </a:r>
          </a:p>
          <a:p>
            <a:pPr algn="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Погосовой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Марии</a:t>
            </a:r>
          </a:p>
          <a:p>
            <a:pPr algn="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Сафаралиевой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Маиды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Научные руководители -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зав. кафедрой д.м.н.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профессор В.А.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Породенко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ассистент С.А. Ануприенко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724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3137"/>
            <a:ext cx="108051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17.11.2016 г. гр-н Н., доставлен в БУЗ Орловской области «Больница скорой медицинской помощи имени Н.А. Семашко», госпитализирован в кардиологическое отделение с диагнозом: ишемическая болезнь сердца; нестабильная стенокардия.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25.11.2016 г.  в 18 часов 30 минут он был  выписан за нарушение режима.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Утром 26.11.2016 г. труп гр-на Н. обнаружен в помещении служебного туалета, расположенного на втором этаже главного корпуса БСМП.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Смерть наступила от острой сердечной недостаточности, развившейся в результате разрыва расслаивающейся аневризмы аорты с последующим кровотечением в полость сердечной сумки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сдавлением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сердца излившейся кровью.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Возбуждено уголовное дело по признакам преступления, предусмотренного ч. 2 ст. 109 УК РФ (причинение смерти по неосторожности).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Комиссионная судебно-медицинская экспертиза в бюро СМЭ Орловской области дефектов в оказании медицинской помощи не выявила.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требованию сына и жены погибшего повторное ее проведение назначено кафедре судебной медицины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КубГМУ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881237"/>
              </p:ext>
            </p:extLst>
          </p:nvPr>
        </p:nvGraphicFramePr>
        <p:xfrm>
          <a:off x="2032000" y="1064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Diagram group"/>
          <p:cNvGrpSpPr/>
          <p:nvPr/>
        </p:nvGrpSpPr>
        <p:grpSpPr>
          <a:xfrm>
            <a:off x="3088891" y="100365"/>
            <a:ext cx="5876692" cy="1182029"/>
            <a:chOff x="2710656" y="3792008"/>
            <a:chExt cx="2706687" cy="1624012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0"/>
            <p:cNvGrpSpPr/>
            <p:nvPr/>
          </p:nvGrpSpPr>
          <p:grpSpPr>
            <a:xfrm>
              <a:off x="2710656" y="3792008"/>
              <a:ext cx="2706687" cy="1624012"/>
              <a:chOff x="2710656" y="3792008"/>
              <a:chExt cx="2706687" cy="162401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710656" y="3792008"/>
                <a:ext cx="2706687" cy="1624012"/>
              </a:xfrm>
              <a:prstGeom prst="rect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ru-RU" sz="5400" dirty="0" smtClean="0"/>
                  <a:t>Выводы</a:t>
                </a:r>
                <a:endParaRPr lang="ru-RU" sz="54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10656" y="3792008"/>
                <a:ext cx="2706687" cy="16240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 dirty="0"/>
              </a:p>
            </p:txBody>
          </p:sp>
        </p:grpSp>
      </p:grpSp>
      <p:pic>
        <p:nvPicPr>
          <p:cNvPr id="2050" name="Picture 2" descr="C:\Users\яна\Desktop\kakoj-vrach-lechit-gidraden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1" y="5975"/>
            <a:ext cx="3028880" cy="25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яна\Desktop\ATTEN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7" y="4300856"/>
            <a:ext cx="2111375" cy="23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на\Desktop\vivod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" y="4300855"/>
            <a:ext cx="2773227" cy="23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на\Desktop\grazhdanskoe-zakonodatelstvo-pravo-civil-righ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975"/>
            <a:ext cx="2209800" cy="225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788" y="0"/>
            <a:ext cx="88344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Спасибо за внимание!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яна\Desktop\IMG_4df52e00b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25" y="1790877"/>
            <a:ext cx="6973395" cy="4689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46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1ed6b694d19ffbce96c2715a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24" y="3136848"/>
            <a:ext cx="4961536" cy="3721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analiz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753">
            <a:off x="5735968" y="599200"/>
            <a:ext cx="5988517" cy="2200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41960" y="1371600"/>
            <a:ext cx="5547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2017 году в следственный комитет России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поступило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6050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сообщений о ятрогенных преступлениях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озбужденно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1791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уголовных дел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сения\Desktop\см\яе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1" y="1940873"/>
            <a:ext cx="3133101" cy="394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170712" y="362411"/>
            <a:ext cx="7255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анализ комиссионных 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судебно-медицинских экспертиз по «врачебным» делам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 Краснодарском крае</a:t>
            </a:r>
            <a:endParaRPr lang="ru-RU" sz="2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яна\Desktop\ana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16">
            <a:off x="6558748" y="3078020"/>
            <a:ext cx="4872738" cy="3784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41642300"/>
              </p:ext>
            </p:extLst>
          </p:nvPr>
        </p:nvGraphicFramePr>
        <p:xfrm>
          <a:off x="1913245" y="201882"/>
          <a:ext cx="9071429" cy="613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0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91976070"/>
              </p:ext>
            </p:extLst>
          </p:nvPr>
        </p:nvGraphicFramePr>
        <p:xfrm>
          <a:off x="457200" y="0"/>
          <a:ext cx="1103811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6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8287500"/>
              </p:ext>
            </p:extLst>
          </p:nvPr>
        </p:nvGraphicFramePr>
        <p:xfrm>
          <a:off x="1450109" y="1306286"/>
          <a:ext cx="9356436" cy="499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1927" y="308758"/>
            <a:ext cx="856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назначались в </a:t>
            </a:r>
            <a:r>
              <a:rPr lang="ru-RU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endParaRPr lang="ru-RU" sz="4400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2823" y="147935"/>
            <a:ext cx="113598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Связь между </a:t>
            </a:r>
            <a:r>
              <a:rPr lang="ru-RU" sz="32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действиями медицинских </a:t>
            </a:r>
            <a:r>
              <a:rPr lang="ru-RU" sz="32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работников</a:t>
            </a:r>
          </a:p>
          <a:p>
            <a:pPr algn="ctr"/>
            <a:r>
              <a:rPr lang="ru-RU" sz="32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 наступившими последствиями</a:t>
            </a:r>
            <a:endParaRPr lang="ru-RU" sz="3200" b="1" i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55600030"/>
              </p:ext>
            </p:extLst>
          </p:nvPr>
        </p:nvGraphicFramePr>
        <p:xfrm>
          <a:off x="1529542" y="1133327"/>
          <a:ext cx="904424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2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53073725"/>
              </p:ext>
            </p:extLst>
          </p:nvPr>
        </p:nvGraphicFramePr>
        <p:xfrm>
          <a:off x="1948872" y="486909"/>
          <a:ext cx="8408785" cy="5697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7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66995130"/>
              </p:ext>
            </p:extLst>
          </p:nvPr>
        </p:nvGraphicFramePr>
        <p:xfrm>
          <a:off x="1955800" y="1417320"/>
          <a:ext cx="8128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0560" y="198120"/>
            <a:ext cx="1097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Связь между </a:t>
            </a:r>
            <a:r>
              <a:rPr lang="ru-RU" sz="28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действиями </a:t>
            </a:r>
            <a:r>
              <a:rPr lang="ru-RU" sz="28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медицинских работников</a:t>
            </a:r>
          </a:p>
          <a:p>
            <a:pPr algn="ctr"/>
            <a:r>
              <a:rPr lang="ru-RU" sz="28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 наступившими последствиями</a:t>
            </a:r>
            <a:endParaRPr lang="ru-RU" sz="2800" b="1" i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5">
      <a:dk1>
        <a:sysClr val="windowText" lastClr="000000"/>
      </a:dk1>
      <a:lt1>
        <a:sysClr val="window" lastClr="FFFFFF"/>
      </a:lt1>
      <a:dk2>
        <a:srgbClr val="500B6F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987</TotalTime>
  <Words>328</Words>
  <Application>Microsoft Office PowerPoint</Application>
  <PresentationFormat>Произвольный</PresentationFormat>
  <Paragraphs>56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PorodenkoVA</cp:lastModifiedBy>
  <cp:revision>92</cp:revision>
  <dcterms:created xsi:type="dcterms:W3CDTF">2015-04-26T21:01:38Z</dcterms:created>
  <dcterms:modified xsi:type="dcterms:W3CDTF">2018-05-11T09:23:24Z</dcterms:modified>
</cp:coreProperties>
</file>