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9" r:id="rId2"/>
    <p:sldId id="307" r:id="rId3"/>
    <p:sldId id="308" r:id="rId4"/>
    <p:sldId id="310" r:id="rId5"/>
    <p:sldId id="260" r:id="rId6"/>
    <p:sldId id="262" r:id="rId7"/>
    <p:sldId id="312" r:id="rId8"/>
    <p:sldId id="311" r:id="rId9"/>
    <p:sldId id="309" r:id="rId10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>
        <p:scale>
          <a:sx n="100" d="100"/>
          <a:sy n="100" d="100"/>
        </p:scale>
        <p:origin x="-45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132" y="-12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B6B0E-721F-40AF-97B8-D008A54B941F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48410-B135-48FB-A7D7-A25C80376C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4648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pic>
        <p:nvPicPr>
          <p:cNvPr id="2050" name="Picture 2" descr="C:\Users\kf-orp-23\Desktop\PowerPoint\Слайд 3.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883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56915-D29B-4868-8C33-CB80DDE55596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C212-38A7-4D13-B78B-0EEF6073D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027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56915-D29B-4868-8C33-CB80DDE55596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C212-38A7-4D13-B78B-0EEF6073D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114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kf-orp-23\Desktop\PowerPoint\Слайд 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19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916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kf-orp-23\Desktop\PowerPoint\6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826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745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56915-D29B-4868-8C33-CB80DDE55596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C212-38A7-4D13-B78B-0EEF6073D18D}" type="slidenum">
              <a:rPr lang="ru-RU" smtClean="0"/>
              <a:t>‹#›</a:t>
            </a:fld>
            <a:endParaRPr lang="ru-RU"/>
          </a:p>
        </p:txBody>
      </p:sp>
      <p:pic>
        <p:nvPicPr>
          <p:cNvPr id="6146" name="Picture 2" descr="C:\Users\kf-orp-23\Desktop\PowerPoint\Слайд 5.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39" y="0"/>
            <a:ext cx="91595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9" y="2636912"/>
            <a:ext cx="7754499" cy="3865233"/>
          </a:xfrm>
          <a:prstGeom prst="rect">
            <a:avLst/>
          </a:prstGeom>
        </p:spPr>
      </p:pic>
      <p:sp>
        <p:nvSpPr>
          <p:cNvPr id="11" name="Прямоугольник 10"/>
          <p:cNvSpPr/>
          <p:nvPr userDrawn="1"/>
        </p:nvSpPr>
        <p:spPr>
          <a:xfrm>
            <a:off x="251520" y="116632"/>
            <a:ext cx="8493228" cy="1656184"/>
          </a:xfrm>
          <a:prstGeom prst="rect">
            <a:avLst/>
          </a:prstGeom>
          <a:solidFill>
            <a:srgbClr val="FFC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Государственное</a:t>
            </a:r>
            <a:r>
              <a:rPr lang="ru-RU" sz="3200" dirty="0" smtClean="0"/>
              <a:t> </a:t>
            </a:r>
            <a:r>
              <a:rPr lang="ru-RU" sz="3200" b="1" dirty="0" smtClean="0"/>
              <a:t>Унитарное</a:t>
            </a:r>
            <a:r>
              <a:rPr lang="ru-RU" sz="3200" baseline="0" dirty="0" smtClean="0"/>
              <a:t> </a:t>
            </a:r>
            <a:r>
              <a:rPr lang="ru-RU" sz="3200" b="1" baseline="0" dirty="0" smtClean="0"/>
              <a:t>Предприятие</a:t>
            </a:r>
          </a:p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467544" y="1052736"/>
            <a:ext cx="8064896" cy="1224136"/>
          </a:xfrm>
          <a:prstGeom prst="rect">
            <a:avLst/>
          </a:prstGeom>
          <a:solidFill>
            <a:schemeClr val="accent6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«КУБАНЬФАРМАЦИЯ»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804915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56915-D29B-4868-8C33-CB80DDE55596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C212-38A7-4D13-B78B-0EEF6073D18D}" type="slidenum">
              <a:rPr lang="ru-RU" smtClean="0"/>
              <a:t>‹#›</a:t>
            </a:fld>
            <a:endParaRPr lang="ru-RU"/>
          </a:p>
        </p:txBody>
      </p:sp>
      <p:pic>
        <p:nvPicPr>
          <p:cNvPr id="7170" name="Picture 2" descr="C:\Users\kf-orp-23\Desktop\PowerPoint\Слайд 6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389" y="72008"/>
            <a:ext cx="9210527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307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kf-orp-23\Desktop\PowerPoint\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357" y="0"/>
            <a:ext cx="91563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984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kf-orp-23\Desktop\PowerPoint\Слайд 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014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055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56915-D29B-4868-8C33-CB80DDE55596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6C212-38A7-4D13-B78B-0EEF6073D18D}" type="slidenum">
              <a:rPr lang="ru-RU" smtClean="0"/>
              <a:t>‹#›</a:t>
            </a:fld>
            <a:endParaRPr lang="ru-RU"/>
          </a:p>
        </p:txBody>
      </p:sp>
      <p:pic>
        <p:nvPicPr>
          <p:cNvPr id="3074" name="Picture 2" descr="C:\Users\kf-orp-23\Desktop\PowerPoint\Слайд 3.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27385"/>
            <a:ext cx="9396536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9124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kf-orp-23\Desktop\PowerPoint\Слайд 4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86"/>
            <a:ext cx="9143999" cy="695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2263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56915-D29B-4868-8C33-CB80DDE55596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6C212-38A7-4D13-B78B-0EEF6073D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276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20323"/>
            <a:ext cx="1080120" cy="100442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9512" y="1341310"/>
            <a:ext cx="878497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2400" b="1" dirty="0" smtClean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ГОСУДАРСТВЕННОЕ УНИТАРНОЕ </a:t>
            </a:r>
            <a:r>
              <a:rPr lang="ru-RU" sz="2400" b="1" dirty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ПРЕДПРИЯТИЕ </a:t>
            </a:r>
            <a:endParaRPr lang="ru-RU" sz="2400" b="1" dirty="0" smtClean="0">
              <a:solidFill>
                <a:schemeClr val="tx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150000"/>
              </a:lnSpc>
              <a:defRPr/>
            </a:pPr>
            <a:r>
              <a:rPr lang="ru-RU" sz="2400" b="1" dirty="0" smtClean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КРАСНОДАРСКОГО </a:t>
            </a:r>
            <a:r>
              <a:rPr lang="ru-RU" sz="2400" b="1" dirty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КРАЯ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400" b="1" dirty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     «</a:t>
            </a:r>
            <a:r>
              <a:rPr lang="ru-RU" sz="2400" b="1" dirty="0" smtClean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КУБАНЬФАРМАЦИЯ»</a:t>
            </a:r>
          </a:p>
          <a:p>
            <a:pPr algn="ctr">
              <a:lnSpc>
                <a:spcPct val="150000"/>
              </a:lnSpc>
              <a:defRPr/>
            </a:pPr>
            <a:endParaRPr lang="ru-RU" sz="2400" b="1" dirty="0" smtClean="0">
              <a:solidFill>
                <a:schemeClr val="tx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3771900" lvl="0" indent="-361950" algn="r">
              <a:defRPr/>
            </a:pPr>
            <a:r>
              <a:rPr lang="ru-RU" b="1" dirty="0" smtClean="0">
                <a:solidFill>
                  <a:prstClr val="black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Генеральный Директор</a:t>
            </a:r>
          </a:p>
          <a:p>
            <a:pPr marL="3771900" lvl="0" indent="-361950" algn="r">
              <a:defRPr/>
            </a:pPr>
            <a:r>
              <a:rPr lang="ru-RU" b="1" dirty="0" smtClean="0">
                <a:solidFill>
                  <a:prstClr val="black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ГУП </a:t>
            </a:r>
            <a:r>
              <a:rPr lang="ru-RU" b="1" dirty="0">
                <a:solidFill>
                  <a:prstClr val="black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КК «</a:t>
            </a:r>
            <a:r>
              <a:rPr lang="ru-RU" b="1" dirty="0" err="1">
                <a:solidFill>
                  <a:prstClr val="black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Кубаньфармация</a:t>
            </a:r>
            <a:r>
              <a:rPr lang="ru-RU" b="1" dirty="0">
                <a:solidFill>
                  <a:prstClr val="black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» </a:t>
            </a:r>
          </a:p>
          <a:p>
            <a:pPr marL="3771900" lvl="0" indent="-361950" algn="r">
              <a:defRPr/>
            </a:pPr>
            <a:r>
              <a:rPr lang="ru-RU" b="1" dirty="0">
                <a:solidFill>
                  <a:prstClr val="black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Ирина Александровна Нечепуренко</a:t>
            </a:r>
          </a:p>
          <a:p>
            <a:pPr algn="ctr">
              <a:defRPr/>
            </a:pPr>
            <a:endParaRPr lang="ru-RU" sz="2800" b="1" dirty="0">
              <a:solidFill>
                <a:schemeClr val="tx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algn="ctr">
              <a:defRPr/>
            </a:pPr>
            <a:r>
              <a:rPr lang="ru-RU" b="1" dirty="0" err="1" smtClean="0">
                <a:solidFill>
                  <a:srgbClr val="002060"/>
                </a:solidFill>
                <a:latin typeface="Arial Black" panose="020B0A04020102020204" pitchFamily="34" charset="0"/>
              </a:rPr>
              <a:t>г.Краснодар</a:t>
            </a:r>
            <a:endParaRPr lang="ru-RU" b="1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</a:rPr>
              <a:t>18 декабря 2020г.</a:t>
            </a:r>
            <a:endParaRPr lang="ru-RU" b="1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b="1" dirty="0">
              <a:solidFill>
                <a:srgbClr val="00B050"/>
              </a:solidFill>
              <a:latin typeface="Arial Black" panose="020B0A04020102020204" pitchFamily="34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ЖЕЛАЕМ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ЗДОРОВЬЯ КАЖДОМУ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!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3771900" indent="-361950" algn="r">
              <a:defRPr/>
            </a:pPr>
            <a:endParaRPr lang="ru-RU" b="1" dirty="0" smtClean="0">
              <a:solidFill>
                <a:srgbClr val="0070C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pPr marL="3771900" indent="-361950" algn="r">
              <a:defRPr/>
            </a:pPr>
            <a:r>
              <a:rPr lang="ru-RU" sz="2000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3831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20323"/>
            <a:ext cx="1080120" cy="100442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71600" y="1196752"/>
            <a:ext cx="75608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>
                <a:latin typeface="Arial Black" panose="020B0A04020102020204" pitchFamily="34" charset="0"/>
              </a:rPr>
              <a:t>УЧРЕДИТЕЛИ    </a:t>
            </a:r>
            <a:br>
              <a:rPr lang="ru-RU" altLang="ru-RU" sz="2000" b="1" dirty="0">
                <a:latin typeface="Arial Black" panose="020B0A04020102020204" pitchFamily="34" charset="0"/>
              </a:rPr>
            </a:br>
            <a:r>
              <a:rPr lang="ru-RU" altLang="ru-RU" sz="2000" b="1" dirty="0" smtClean="0">
                <a:latin typeface="Arial Black" panose="020B0A04020102020204" pitchFamily="34" charset="0"/>
              </a:rPr>
              <a:t>ГУП КК «КУБАНЬФАРМАЦИЯ» – </a:t>
            </a:r>
          </a:p>
          <a:p>
            <a:pPr algn="ctr"/>
            <a:r>
              <a:rPr lang="ru-RU" altLang="ru-RU" sz="2000" b="1" dirty="0" smtClean="0">
                <a:latin typeface="Arial Black" panose="020B0A04020102020204" pitchFamily="34" charset="0"/>
              </a:rPr>
              <a:t>Министерство здравоохранения  и Департамент имущественных отношений  Краснодарского края</a:t>
            </a:r>
            <a:endParaRPr lang="ru-RU" sz="2000" b="1" dirty="0">
              <a:latin typeface="Arial Black" panose="020B0A04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496" y="2687274"/>
            <a:ext cx="1944216" cy="17765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349" y="2527806"/>
            <a:ext cx="2095500" cy="193602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39552" y="5013176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b="1" kern="0" dirty="0" smtClean="0">
                <a:latin typeface="Bookman Old Style" panose="02050604050505020204" pitchFamily="18" charset="0"/>
              </a:rPr>
              <a:t>В настоящий момент в Краснодарском крае действуют </a:t>
            </a:r>
          </a:p>
          <a:p>
            <a:pPr algn="ctr">
              <a:defRPr/>
            </a:pPr>
            <a:r>
              <a:rPr lang="ru-RU" altLang="ru-RU" b="1" kern="0" dirty="0" smtClean="0">
                <a:latin typeface="Bookman Old Style" panose="02050604050505020204" pitchFamily="18" charset="0"/>
              </a:rPr>
              <a:t>82 </a:t>
            </a:r>
            <a:r>
              <a:rPr lang="ru-RU" altLang="ru-RU" b="1" kern="0" dirty="0">
                <a:latin typeface="Bookman Old Style" panose="02050604050505020204" pitchFamily="18" charset="0"/>
              </a:rPr>
              <a:t>аптеки </a:t>
            </a:r>
            <a:r>
              <a:rPr lang="ru-RU" altLang="ru-RU" b="1" kern="0" dirty="0" smtClean="0">
                <a:latin typeface="Bookman Old Style" panose="02050604050505020204" pitchFamily="18" charset="0"/>
              </a:rPr>
              <a:t>и </a:t>
            </a:r>
            <a:r>
              <a:rPr lang="ru-RU" altLang="ru-RU" b="1" kern="0" dirty="0">
                <a:latin typeface="Bookman Old Style" panose="02050604050505020204" pitchFamily="18" charset="0"/>
              </a:rPr>
              <a:t>аптечных пункта </a:t>
            </a:r>
            <a:r>
              <a:rPr lang="ru-RU" altLang="ru-RU" b="1" kern="0" dirty="0" smtClean="0">
                <a:latin typeface="Bookman Old Style" panose="02050604050505020204" pitchFamily="18" charset="0"/>
              </a:rPr>
              <a:t>в </a:t>
            </a:r>
            <a:r>
              <a:rPr lang="ru-RU" altLang="ru-RU" b="1" kern="0" dirty="0">
                <a:latin typeface="Bookman Old Style" panose="02050604050505020204" pitchFamily="18" charset="0"/>
              </a:rPr>
              <a:t>27  муниципальных образованиях Краснодарского </a:t>
            </a:r>
            <a:r>
              <a:rPr lang="ru-RU" altLang="ru-RU" b="1" kern="0" dirty="0" smtClean="0">
                <a:latin typeface="Bookman Old Style" panose="02050604050505020204" pitchFamily="18" charset="0"/>
              </a:rPr>
              <a:t>края</a:t>
            </a:r>
            <a:endParaRPr lang="ru-RU" altLang="ru-RU" b="1" kern="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36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3335" y="1268760"/>
            <a:ext cx="82787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altLang="ru-RU" sz="2400" b="1" dirty="0" smtClean="0">
                <a:latin typeface="Arial Black" panose="020B0A04020102020204" pitchFamily="34" charset="0"/>
              </a:rPr>
              <a:t>Персонал - главная ценность предприятия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21310" y="2579902"/>
            <a:ext cx="2160811" cy="1576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30202" y="4000019"/>
            <a:ext cx="7632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b="1" dirty="0" smtClean="0"/>
              <a:t>В настоящее время на предприятии работают 490 сотрудников                          (в Краснодаре  и по краю);</a:t>
            </a:r>
          </a:p>
          <a:p>
            <a:pPr algn="just">
              <a:defRPr/>
            </a:pPr>
            <a:r>
              <a:rPr lang="ru-RU" b="1" dirty="0" smtClean="0"/>
              <a:t>Средняя </a:t>
            </a:r>
            <a:r>
              <a:rPr lang="ru-RU" b="1" dirty="0"/>
              <a:t>продолжительность работы </a:t>
            </a:r>
            <a:r>
              <a:rPr lang="ru-RU" b="1" dirty="0" smtClean="0"/>
              <a:t>персонала составляет 10 лет;</a:t>
            </a:r>
          </a:p>
          <a:p>
            <a:pPr algn="just">
              <a:defRPr/>
            </a:pPr>
            <a:endParaRPr lang="ru-RU" b="1" dirty="0" smtClean="0"/>
          </a:p>
          <a:p>
            <a:pPr algn="just">
              <a:defRPr/>
            </a:pPr>
            <a:r>
              <a:rPr lang="ru-RU" b="1" dirty="0" smtClean="0"/>
              <a:t>За 11 месяцев 2020 года 33 студента высшего и </a:t>
            </a:r>
            <a:r>
              <a:rPr lang="ru-RU" b="1" dirty="0"/>
              <a:t>средне-специальных учебных заведений прошли </a:t>
            </a:r>
            <a:r>
              <a:rPr lang="ru-RU" b="1" dirty="0" smtClean="0"/>
              <a:t>или проходят производственную практику </a:t>
            </a:r>
            <a:r>
              <a:rPr lang="ru-RU" b="1" dirty="0"/>
              <a:t>в наших </a:t>
            </a:r>
            <a:r>
              <a:rPr lang="ru-RU" b="1" dirty="0" smtClean="0"/>
              <a:t>аптеках. </a:t>
            </a:r>
          </a:p>
          <a:p>
            <a:pPr algn="just">
              <a:defRPr/>
            </a:pPr>
            <a:endParaRPr lang="ru-RU" b="1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453335" y="4112797"/>
            <a:ext cx="344403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485800" y="4635349"/>
            <a:ext cx="330213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508101" y="5154181"/>
            <a:ext cx="30791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99" y="147410"/>
            <a:ext cx="1080120" cy="100442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00" y="2284423"/>
            <a:ext cx="2497672" cy="1872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747" y="2286705"/>
            <a:ext cx="2664296" cy="1916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89048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20323"/>
            <a:ext cx="1080120" cy="10044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1560" y="1700808"/>
            <a:ext cx="8208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u="sng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pPr fontAlgn="t"/>
            <a:endParaRPr lang="ru-RU" dirty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76847"/>
              </p:ext>
            </p:extLst>
          </p:nvPr>
        </p:nvGraphicFramePr>
        <p:xfrm>
          <a:off x="467544" y="2348880"/>
          <a:ext cx="8064500" cy="29359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7789"/>
                <a:gridCol w="1910013"/>
                <a:gridCol w="1485566"/>
                <a:gridCol w="1485566"/>
                <a:gridCol w="1485566"/>
              </a:tblGrid>
              <a:tr h="51592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ВАКАНСИИ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РЕЗЮМЕ**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43918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aseline="0" dirty="0" smtClean="0"/>
                        <a:t> край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город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aseline="0" dirty="0" smtClean="0"/>
                        <a:t> край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город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</a:tr>
              <a:tr h="766214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Заведующая аптекой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21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7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225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132</a:t>
                      </a:r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734" marB="45734"/>
                </a:tc>
              </a:tr>
              <a:tr h="766019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Фармацевт-провизор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185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40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402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220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</a:tr>
              <a:tr h="443918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115616" y="1412776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latin typeface="Arial Black" panose="020B0A04020102020204" pitchFamily="34" charset="0"/>
              </a:rPr>
              <a:t>Мониторинг рынка труда </a:t>
            </a:r>
            <a:r>
              <a:rPr lang="ru-RU" altLang="ru-RU" sz="2400" b="1" dirty="0" smtClean="0">
                <a:latin typeface="Arial Black" panose="020B0A04020102020204" pitchFamily="34" charset="0"/>
              </a:rPr>
              <a:t>фарм специалистов </a:t>
            </a:r>
            <a:r>
              <a:rPr lang="ru-RU" altLang="ru-RU" sz="2400" b="1" dirty="0">
                <a:latin typeface="Arial Black" panose="020B0A04020102020204" pitchFamily="34" charset="0"/>
              </a:rPr>
              <a:t>Краснодарского края* </a:t>
            </a:r>
            <a:endParaRPr lang="ru-RU" sz="2400" b="1" dirty="0">
              <a:latin typeface="Arial Black" panose="020B0A04020102020204" pitchFamily="34" charset="0"/>
            </a:endParaRP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344885" y="5589240"/>
            <a:ext cx="73634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Aft>
                <a:spcPct val="30000"/>
              </a:spcAft>
              <a:buBlip>
                <a:blip r:embed="rId3"/>
              </a:buBlip>
              <a:defRPr sz="28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spcAft>
                <a:spcPct val="3000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spcAft>
                <a:spcPct val="3000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Aft>
                <a:spcPct val="3000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Aft>
                <a:spcPct val="3000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3000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3000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3000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3000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None/>
            </a:pPr>
            <a:r>
              <a:rPr lang="ru-RU" altLang="ru-RU" sz="1400" dirty="0" smtClean="0">
                <a:latin typeface="+mn-lt"/>
              </a:rPr>
              <a:t>* - </a:t>
            </a:r>
            <a:r>
              <a:rPr lang="ru-RU" altLang="ru-RU" sz="1400" dirty="0">
                <a:latin typeface="+mn-lt"/>
              </a:rPr>
              <a:t>на основе данных </a:t>
            </a:r>
            <a:r>
              <a:rPr lang="en-US" altLang="ru-RU" sz="1400" dirty="0">
                <a:latin typeface="+mn-lt"/>
              </a:rPr>
              <a:t>Head Hunter (</a:t>
            </a:r>
            <a:r>
              <a:rPr lang="ru-RU" altLang="ru-RU" sz="1400" dirty="0">
                <a:latin typeface="+mn-lt"/>
              </a:rPr>
              <a:t>крупнейшая онлайн-</a:t>
            </a:r>
            <a:r>
              <a:rPr lang="ru-RU" altLang="ru-RU" sz="1400" dirty="0" err="1">
                <a:latin typeface="+mn-lt"/>
              </a:rPr>
              <a:t>рекрутинг</a:t>
            </a:r>
            <a:r>
              <a:rPr lang="ru-RU" altLang="ru-RU" sz="1400" dirty="0">
                <a:latin typeface="+mn-lt"/>
              </a:rPr>
              <a:t> платформа в </a:t>
            </a:r>
            <a:r>
              <a:rPr lang="ru-RU" altLang="ru-RU" sz="1400" dirty="0" smtClean="0">
                <a:latin typeface="+mn-lt"/>
              </a:rPr>
              <a:t>России).</a:t>
            </a:r>
          </a:p>
          <a:p>
            <a:pPr eaLnBrk="1" hangingPunct="1">
              <a:spcAft>
                <a:spcPct val="0"/>
              </a:spcAft>
              <a:buFontTx/>
              <a:buNone/>
            </a:pPr>
            <a:r>
              <a:rPr lang="ru-RU" altLang="ru-RU" sz="1400" dirty="0" smtClean="0">
                <a:latin typeface="+mn-lt"/>
              </a:rPr>
              <a:t>** - резюме, выложенные или обновленные в 2020 году</a:t>
            </a:r>
            <a:r>
              <a:rPr lang="en-US" altLang="ru-RU" sz="1400" dirty="0" smtClean="0">
                <a:latin typeface="+mn-lt"/>
              </a:rPr>
              <a:t> </a:t>
            </a:r>
            <a:r>
              <a:rPr lang="ru-RU" altLang="ru-RU" sz="1400" dirty="0" smtClean="0">
                <a:latin typeface="+mn-lt"/>
              </a:rPr>
              <a:t> </a:t>
            </a:r>
            <a:endParaRPr lang="ru-RU" altLang="ru-RU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7912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20323"/>
            <a:ext cx="1080120" cy="100442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1560" y="1700808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endParaRPr lang="ru-RU" dirty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034280"/>
              </p:ext>
            </p:extLst>
          </p:nvPr>
        </p:nvGraphicFramePr>
        <p:xfrm>
          <a:off x="179513" y="2564904"/>
          <a:ext cx="4374622" cy="201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7346"/>
                <a:gridCol w="1347156"/>
                <a:gridCol w="1080120"/>
              </a:tblGrid>
              <a:tr h="288038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cs typeface="Aharoni" panose="02010803020104030203" pitchFamily="2" charset="-79"/>
                        </a:rPr>
                        <a:t>ВАКАНСИИ</a:t>
                      </a:r>
                      <a:endParaRPr lang="ru-RU" sz="1800" dirty="0">
                        <a:solidFill>
                          <a:schemeClr val="tx1"/>
                        </a:solidFill>
                        <a:cs typeface="Aharoni" panose="02010803020104030203" pitchFamily="2" charset="-79"/>
                      </a:endParaRPr>
                    </a:p>
                  </a:txBody>
                  <a:tcPr marL="91435" marR="91435" marT="45734" marB="45734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88038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aseline="0" dirty="0" smtClean="0"/>
                        <a:t> край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город</a:t>
                      </a:r>
                      <a:endParaRPr lang="ru-RU" sz="1800" dirty="0"/>
                    </a:p>
                  </a:txBody>
                  <a:tcPr marL="91435" marR="91435" marT="45734" marB="45734"/>
                </a:tc>
              </a:tr>
              <a:tr h="50405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Заведующая аптекой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6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0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</a:tr>
              <a:tr h="50405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Фармацевт-провизор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40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</a:t>
                      </a:r>
                      <a:endParaRPr lang="ru-RU" sz="1800" b="1" dirty="0"/>
                    </a:p>
                  </a:txBody>
                  <a:tcPr marL="91435" marR="91435" marT="45734" marB="45734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529662" y="154653"/>
            <a:ext cx="63367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 smtClean="0">
                <a:latin typeface="Arial Black" panose="020B0A04020102020204" pitchFamily="34" charset="0"/>
              </a:rPr>
              <a:t>Вакансии 2020г.</a:t>
            </a:r>
          </a:p>
          <a:p>
            <a:pPr algn="ctr"/>
            <a:r>
              <a:rPr lang="ru-RU" altLang="ru-RU" sz="2400" b="1" dirty="0" smtClean="0">
                <a:latin typeface="Arial Black" panose="020B0A04020102020204" pitchFamily="34" charset="0"/>
              </a:rPr>
              <a:t>В ГУП КК «Кубаньфармация» </a:t>
            </a:r>
            <a:endParaRPr lang="ru-RU" sz="2400" b="1" dirty="0"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32041" y="1772816"/>
            <a:ext cx="3888432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b="1" dirty="0"/>
              <a:t>На </a:t>
            </a:r>
            <a:r>
              <a:rPr lang="ru-RU" b="1" dirty="0" smtClean="0"/>
              <a:t>сегодняшний день у нас открыты вакансии фармацевта/провизора:</a:t>
            </a:r>
            <a:endParaRPr lang="ru-RU" b="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ru-RU" sz="1400" b="1" dirty="0"/>
              <a:t>с</a:t>
            </a:r>
            <a:r>
              <a:rPr lang="ru-RU" sz="1400" b="1" dirty="0" smtClean="0"/>
              <a:t>т. Выселки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ru-RU" sz="1400" b="1" dirty="0"/>
              <a:t>п</a:t>
            </a:r>
            <a:r>
              <a:rPr lang="ru-RU" sz="1400" b="1" dirty="0" smtClean="0"/>
              <a:t>. Джубга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ru-RU" sz="1400" b="1" dirty="0" smtClean="0"/>
              <a:t>ст. Кущевская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ru-RU" sz="1400" b="1" dirty="0" smtClean="0"/>
              <a:t>с. Шаумян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ru-RU" sz="1400" b="1" dirty="0" smtClean="0"/>
              <a:t>г. Кореновск</a:t>
            </a:r>
            <a:endParaRPr lang="ru-RU" sz="1400" b="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ru-RU" sz="1400" b="1" dirty="0" smtClean="0"/>
              <a:t> ст. Платнировская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ru-RU" sz="1400" b="1" dirty="0" smtClean="0"/>
              <a:t>г. Курганинск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ru-RU" sz="1400" b="1" dirty="0" smtClean="0"/>
              <a:t>ст. Тамань</a:t>
            </a:r>
          </a:p>
          <a:p>
            <a:pPr marL="285750" indent="-285750" algn="ctr">
              <a:buFont typeface="Wingdings" panose="05000000000000000000" pitchFamily="2" charset="2"/>
              <a:buChar char="Ø"/>
              <a:defRPr/>
            </a:pPr>
            <a:endParaRPr lang="ru-RU" sz="1400" b="1" dirty="0" smtClean="0"/>
          </a:p>
          <a:p>
            <a:pPr algn="ctr">
              <a:defRPr/>
            </a:pP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85385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20323"/>
            <a:ext cx="1080120" cy="100442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3528" y="1124745"/>
            <a:ext cx="8496944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+mj-lt"/>
            </a:endParaRPr>
          </a:p>
          <a:p>
            <a:pPr algn="ctr"/>
            <a:endParaRPr lang="ru-RU" sz="1600" b="1" dirty="0" smtClean="0">
              <a:latin typeface="+mj-lt"/>
            </a:endParaRPr>
          </a:p>
          <a:p>
            <a:pPr marL="400050" indent="-400050">
              <a:buAutoNum type="romanUcPeriod"/>
            </a:pPr>
            <a:r>
              <a:rPr lang="ru-RU" sz="1600" b="1" dirty="0" smtClean="0"/>
              <a:t>Обучение студентов, проходящих практику в </a:t>
            </a:r>
            <a:r>
              <a:rPr lang="ru-RU" sz="1600" b="1" dirty="0"/>
              <a:t>наших </a:t>
            </a:r>
            <a:r>
              <a:rPr lang="ru-RU" sz="1600" b="1" dirty="0" smtClean="0"/>
              <a:t>аптеках, с целью приобретения практических навыков, </a:t>
            </a:r>
            <a:r>
              <a:rPr lang="ru-RU" sz="1600" b="1" dirty="0" smtClean="0">
                <a:solidFill>
                  <a:prstClr val="black"/>
                </a:solidFill>
              </a:rPr>
              <a:t>необходимых </a:t>
            </a:r>
            <a:r>
              <a:rPr lang="ru-RU" sz="1600" b="1" dirty="0">
                <a:solidFill>
                  <a:prstClr val="black"/>
                </a:solidFill>
              </a:rPr>
              <a:t>для прохождения аккредитации </a:t>
            </a:r>
            <a:r>
              <a:rPr lang="ru-RU" sz="1600" b="1" dirty="0" smtClean="0"/>
              <a:t>: </a:t>
            </a:r>
          </a:p>
          <a:p>
            <a:endParaRPr lang="ru-RU" sz="1600" b="1" dirty="0" smtClean="0"/>
          </a:p>
          <a:p>
            <a:r>
              <a:rPr lang="ru-RU" sz="1400" dirty="0" smtClean="0"/>
              <a:t> «Приемочный </a:t>
            </a:r>
            <a:r>
              <a:rPr lang="ru-RU" sz="1400" dirty="0"/>
              <a:t>контроль, хранение </a:t>
            </a:r>
            <a:r>
              <a:rPr lang="ru-RU" sz="1400" dirty="0" smtClean="0"/>
              <a:t>и </a:t>
            </a:r>
            <a:r>
              <a:rPr lang="ru-RU" sz="1400" dirty="0"/>
              <a:t>первичный </a:t>
            </a:r>
            <a:r>
              <a:rPr lang="ru-RU" sz="1400" dirty="0" smtClean="0"/>
              <a:t>учет товара в аптеках»</a:t>
            </a:r>
          </a:p>
          <a:p>
            <a:endParaRPr lang="en-US" sz="1400" dirty="0" smtClean="0"/>
          </a:p>
          <a:p>
            <a:r>
              <a:rPr lang="ru-RU" sz="1400" dirty="0" smtClean="0"/>
              <a:t> «Отпуск лекарственных препаратов по рецепту»: </a:t>
            </a:r>
          </a:p>
          <a:p>
            <a:pPr marL="285750" indent="-285750">
              <a:buFontTx/>
              <a:buChar char="-"/>
            </a:pPr>
            <a:r>
              <a:rPr lang="ru-RU" sz="1400" dirty="0" smtClean="0"/>
              <a:t>Льготных препаратов</a:t>
            </a:r>
          </a:p>
          <a:p>
            <a:pPr marL="285750" indent="-285750">
              <a:buFontTx/>
              <a:buChar char="-"/>
            </a:pPr>
            <a:r>
              <a:rPr lang="ru-RU" sz="1400" dirty="0" smtClean="0"/>
              <a:t>Рецептурных  препаратов, </a:t>
            </a:r>
            <a:r>
              <a:rPr lang="ru-RU" sz="1400" dirty="0">
                <a:solidFill>
                  <a:prstClr val="black"/>
                </a:solidFill>
              </a:rPr>
              <a:t>в том числе</a:t>
            </a:r>
            <a:r>
              <a:rPr lang="ru-RU" sz="1400" dirty="0" smtClean="0"/>
              <a:t> наркотических и психотропных</a:t>
            </a:r>
          </a:p>
          <a:p>
            <a:endParaRPr lang="ru-RU" sz="1400" dirty="0" smtClean="0"/>
          </a:p>
          <a:p>
            <a:r>
              <a:rPr lang="ru-RU" sz="1400" dirty="0" smtClean="0"/>
              <a:t> «Фармацевтическое консультирование в розничных продажах»</a:t>
            </a:r>
          </a:p>
          <a:p>
            <a:endParaRPr lang="ru-RU" sz="1400" dirty="0"/>
          </a:p>
          <a:p>
            <a:r>
              <a:rPr lang="ru-RU" sz="1400" dirty="0" smtClean="0"/>
              <a:t>Заведующие во время производственной практики заполняют «Карту практиканта»,  которая является основанием для предложения </a:t>
            </a:r>
            <a:r>
              <a:rPr lang="ru-RU" sz="1400" dirty="0">
                <a:solidFill>
                  <a:prstClr val="black"/>
                </a:solidFill>
              </a:rPr>
              <a:t>лучшим практикантам </a:t>
            </a:r>
            <a:r>
              <a:rPr lang="ru-RU" sz="1400" dirty="0" smtClean="0"/>
              <a:t>трудоустройства на нашем предприятии </a:t>
            </a:r>
            <a:endParaRPr lang="ru-RU" sz="1400" dirty="0" smtClean="0">
              <a:latin typeface="+mj-lt"/>
            </a:endParaRPr>
          </a:p>
          <a:p>
            <a:endParaRPr lang="ru-RU" sz="1600" b="1" dirty="0" smtClean="0"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57662" y="169933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 Black" panose="020B0A04020102020204" pitchFamily="34" charset="0"/>
              </a:rPr>
              <a:t>Корпоративный университет</a:t>
            </a:r>
            <a:endParaRPr lang="ru-RU" sz="2800" b="1" dirty="0">
              <a:latin typeface="Arial Black" panose="020B0A040201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2" y="2509704"/>
            <a:ext cx="2328879" cy="1662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2627784" y="5229200"/>
            <a:ext cx="1368152" cy="8522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Карта практиканта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788024" y="5229200"/>
            <a:ext cx="1296144" cy="8522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Лучший практикант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76256" y="5217343"/>
            <a:ext cx="187220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Трудоустройство в ГУП КК «Кубаньфармация»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4105934" y="5674392"/>
            <a:ext cx="57606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6169843" y="5647499"/>
            <a:ext cx="57606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79514" y="5217343"/>
            <a:ext cx="17255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Производственная практика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1979712" y="5667630"/>
            <a:ext cx="57606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774351" y="491397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161017" y="49411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285253" y="49411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3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670400" y="48930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9415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20323"/>
            <a:ext cx="1080120" cy="100442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3528" y="1124745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latin typeface="+mj-lt"/>
            </a:endParaRPr>
          </a:p>
          <a:p>
            <a:endParaRPr lang="ru-RU" sz="1400" dirty="0" smtClean="0">
              <a:latin typeface="+mj-lt"/>
            </a:endParaRPr>
          </a:p>
          <a:p>
            <a:r>
              <a:rPr lang="en-US" sz="1600" b="1" dirty="0" smtClean="0"/>
              <a:t>II. </a:t>
            </a:r>
            <a:r>
              <a:rPr lang="ru-RU" sz="1600" b="1" dirty="0" smtClean="0"/>
              <a:t>Тренинги </a:t>
            </a:r>
            <a:r>
              <a:rPr lang="ru-RU" sz="1600" b="1" dirty="0"/>
              <a:t>для студентов старших </a:t>
            </a:r>
            <a:r>
              <a:rPr lang="ru-RU" sz="1600" b="1" dirty="0" smtClean="0"/>
              <a:t>курсов с выездом в </a:t>
            </a:r>
            <a:r>
              <a:rPr lang="ru-RU" sz="1600" b="1" dirty="0" smtClean="0">
                <a:solidFill>
                  <a:prstClr val="black"/>
                </a:solidFill>
              </a:rPr>
              <a:t>учебные </a:t>
            </a:r>
            <a:r>
              <a:rPr lang="ru-RU" sz="1600" b="1" dirty="0">
                <a:solidFill>
                  <a:prstClr val="black"/>
                </a:solidFill>
              </a:rPr>
              <a:t>заведения </a:t>
            </a:r>
            <a:r>
              <a:rPr lang="ru-RU" sz="1600" b="1" dirty="0" smtClean="0"/>
              <a:t>тренеров нашего отдела обучения: </a:t>
            </a:r>
          </a:p>
          <a:p>
            <a:endParaRPr lang="ru-RU" sz="1600" b="1" dirty="0" smtClean="0">
              <a:latin typeface="+mj-lt"/>
            </a:endParaRPr>
          </a:p>
          <a:p>
            <a:endParaRPr lang="ru-RU" sz="1600" b="1" dirty="0">
              <a:latin typeface="+mj-lt"/>
            </a:endParaRPr>
          </a:p>
          <a:p>
            <a:r>
              <a:rPr lang="ru-RU" sz="1400" dirty="0" smtClean="0">
                <a:latin typeface="+mj-lt"/>
              </a:rPr>
              <a:t>1) «Выбор профессии на основе соционического тестирования»</a:t>
            </a:r>
          </a:p>
          <a:p>
            <a:endParaRPr lang="ru-RU" sz="1400" dirty="0" smtClean="0">
              <a:latin typeface="+mj-lt"/>
            </a:endParaRPr>
          </a:p>
          <a:p>
            <a:r>
              <a:rPr lang="ru-RU" sz="1400" dirty="0" smtClean="0">
                <a:latin typeface="+mj-lt"/>
              </a:rPr>
              <a:t>2) «Этапы продаж в аптеке»</a:t>
            </a:r>
          </a:p>
          <a:p>
            <a:endParaRPr lang="ru-RU" sz="1400" dirty="0" smtClean="0">
              <a:latin typeface="+mj-lt"/>
            </a:endParaRPr>
          </a:p>
          <a:p>
            <a:r>
              <a:rPr lang="ru-RU" sz="1400" dirty="0" smtClean="0">
                <a:latin typeface="+mj-lt"/>
              </a:rPr>
              <a:t>3) «Как грамотно составить резюме и успешно пройти собеседование»</a:t>
            </a:r>
          </a:p>
          <a:p>
            <a:endParaRPr lang="ru-RU" sz="1400" dirty="0" smtClean="0">
              <a:latin typeface="+mj-lt"/>
            </a:endParaRPr>
          </a:p>
          <a:p>
            <a:r>
              <a:rPr lang="ru-RU" sz="1400" dirty="0" smtClean="0">
                <a:latin typeface="+mj-lt"/>
              </a:rPr>
              <a:t>4) «</a:t>
            </a:r>
            <a:r>
              <a:rPr lang="ru-RU" sz="1400" dirty="0" err="1" smtClean="0">
                <a:latin typeface="+mj-lt"/>
              </a:rPr>
              <a:t>Фармпоединок</a:t>
            </a:r>
            <a:r>
              <a:rPr lang="ru-RU" sz="1400" dirty="0" smtClean="0">
                <a:latin typeface="+mj-lt"/>
              </a:rPr>
              <a:t>» (кейсы из практики).</a:t>
            </a:r>
          </a:p>
          <a:p>
            <a:endParaRPr lang="ru-RU" sz="1400" dirty="0">
              <a:latin typeface="+mj-lt"/>
            </a:endParaRPr>
          </a:p>
          <a:p>
            <a:endParaRPr lang="ru-RU" sz="1400" dirty="0" smtClean="0">
              <a:latin typeface="+mj-lt"/>
            </a:endParaRPr>
          </a:p>
          <a:p>
            <a:endParaRPr lang="ru-RU" sz="1400" dirty="0" smtClean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ru-RU" sz="1400" b="1" i="1" dirty="0" smtClean="0">
                <a:latin typeface="+mj-lt"/>
              </a:rPr>
              <a:t>Полученные знания на тренингах помогают студентам  </a:t>
            </a:r>
          </a:p>
          <a:p>
            <a:pPr>
              <a:lnSpc>
                <a:spcPct val="150000"/>
              </a:lnSpc>
            </a:pPr>
            <a:r>
              <a:rPr lang="ru-RU" sz="1400" b="1" i="1" dirty="0">
                <a:latin typeface="+mj-lt"/>
              </a:rPr>
              <a:t>с</a:t>
            </a:r>
            <a:r>
              <a:rPr lang="ru-RU" sz="1400" b="1" i="1" dirty="0" smtClean="0">
                <a:latin typeface="+mj-lt"/>
              </a:rPr>
              <a:t>тать успешными с самого начала своей трудовой деятельности</a:t>
            </a:r>
            <a:endParaRPr lang="ru-RU" sz="1400" dirty="0">
              <a:latin typeface="+mj-lt"/>
            </a:endParaRPr>
          </a:p>
          <a:p>
            <a:endParaRPr lang="ru-RU" sz="1400" dirty="0" smtClean="0">
              <a:latin typeface="+mj-lt"/>
            </a:endParaRPr>
          </a:p>
          <a:p>
            <a:endParaRPr lang="ru-RU" sz="1400" dirty="0">
              <a:latin typeface="+mj-lt"/>
            </a:endParaRPr>
          </a:p>
          <a:p>
            <a:endParaRPr lang="ru-RU" sz="1400" dirty="0">
              <a:latin typeface="+mj-lt"/>
            </a:endParaRPr>
          </a:p>
          <a:p>
            <a:endParaRPr lang="ru-RU" sz="1600" b="1" dirty="0" smtClean="0"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57662" y="169933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600" b="1" dirty="0">
                <a:solidFill>
                  <a:prstClr val="black"/>
                </a:solidFill>
              </a:rPr>
              <a:t>Одним из направлений деятельности корпоративного университета является сотрудничество с учебными </a:t>
            </a:r>
            <a:r>
              <a:rPr lang="ru-RU" sz="1600" b="1" dirty="0" smtClean="0">
                <a:solidFill>
                  <a:prstClr val="black"/>
                </a:solidFill>
              </a:rPr>
              <a:t>заведениями.</a:t>
            </a:r>
            <a:endParaRPr lang="ru-RU" sz="1600" b="1" dirty="0">
              <a:solidFill>
                <a:prstClr val="black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509" y="2637098"/>
            <a:ext cx="2933812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1223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68395"/>
            <a:ext cx="1080120" cy="10044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87800" y="121729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prstClr val="black"/>
                </a:solidFill>
              </a:rPr>
              <a:t>Новых сотрудников предприятия:</a:t>
            </a:r>
            <a:endParaRPr lang="ru-RU" sz="3600" b="1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9461" y="1628800"/>
            <a:ext cx="822199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«вводят» в должность по специальной программе, разработанной на предприятии;</a:t>
            </a:r>
          </a:p>
          <a:p>
            <a:endParaRPr lang="ru-RU" b="1" dirty="0" smtClean="0"/>
          </a:p>
          <a:p>
            <a:r>
              <a:rPr lang="ru-RU" b="1" dirty="0"/>
              <a:t>о</a:t>
            </a:r>
            <a:r>
              <a:rPr lang="ru-RU" b="1" dirty="0" smtClean="0"/>
              <a:t>бязательно обучают на первичном тренинге «Стандарты аптечных продаж»;  </a:t>
            </a:r>
          </a:p>
          <a:p>
            <a:endParaRPr lang="ru-RU" dirty="0"/>
          </a:p>
          <a:p>
            <a:r>
              <a:rPr lang="ru-RU" b="1" dirty="0" smtClean="0"/>
              <a:t>назначают наставников в аптеке или из офиса, которые проводят обучение непосредственно на рабочем месте;</a:t>
            </a:r>
          </a:p>
          <a:p>
            <a:endParaRPr lang="ru-RU" b="1" dirty="0"/>
          </a:p>
          <a:p>
            <a:r>
              <a:rPr lang="ru-RU" b="1" dirty="0" smtClean="0">
                <a:solidFill>
                  <a:prstClr val="black"/>
                </a:solidFill>
              </a:rPr>
              <a:t>В дальнейшем, с </a:t>
            </a:r>
            <a:r>
              <a:rPr lang="ru-RU" b="1" dirty="0">
                <a:solidFill>
                  <a:prstClr val="black"/>
                </a:solidFill>
              </a:rPr>
              <a:t>целью повышения квалификации </a:t>
            </a:r>
            <a:r>
              <a:rPr lang="ru-RU" b="1" dirty="0" smtClean="0">
                <a:solidFill>
                  <a:prstClr val="black"/>
                </a:solidFill>
              </a:rPr>
              <a:t>персонала, отделом </a:t>
            </a:r>
            <a:r>
              <a:rPr lang="ru-RU" b="1" dirty="0">
                <a:solidFill>
                  <a:prstClr val="black"/>
                </a:solidFill>
              </a:rPr>
              <a:t>обучения </a:t>
            </a:r>
            <a:r>
              <a:rPr lang="ru-RU" b="1" dirty="0" smtClean="0">
                <a:solidFill>
                  <a:prstClr val="black"/>
                </a:solidFill>
              </a:rPr>
              <a:t>на регулярной основе </a:t>
            </a:r>
            <a:r>
              <a:rPr lang="ru-RU" b="1" dirty="0" smtClean="0"/>
              <a:t>проводятся тренинги, семинары, фармацевтическое обучение как очно, так и дистанционно на нашей специализированной обучающей платформе </a:t>
            </a:r>
            <a:r>
              <a:rPr lang="en-US" b="1" dirty="0" smtClean="0"/>
              <a:t>Moodle v3</a:t>
            </a:r>
            <a:endParaRPr lang="ru-RU" b="1" dirty="0"/>
          </a:p>
        </p:txBody>
      </p:sp>
      <p:sp>
        <p:nvSpPr>
          <p:cNvPr id="15" name="Стрелка вправо 14"/>
          <p:cNvSpPr/>
          <p:nvPr/>
        </p:nvSpPr>
        <p:spPr>
          <a:xfrm>
            <a:off x="185665" y="1772816"/>
            <a:ext cx="32593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179513" y="2572454"/>
            <a:ext cx="32593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179150" y="3429000"/>
            <a:ext cx="32593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60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68395"/>
            <a:ext cx="1080120" cy="100442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91680" y="1340768"/>
            <a:ext cx="5976664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Адрес: г. Краснодар, </a:t>
            </a:r>
          </a:p>
          <a:p>
            <a:pPr algn="ctr">
              <a:defRPr/>
            </a:pPr>
            <a:r>
              <a:rPr lang="ru-RU" b="1" dirty="0" smtClean="0">
                <a:solidFill>
                  <a:schemeClr val="tx1">
                    <a:lumMod val="75000"/>
                  </a:schemeClr>
                </a:solidFill>
                <a:latin typeface="Arial Black" panose="020B0A04020102020204" pitchFamily="34" charset="0"/>
              </a:rPr>
              <a:t>ул. Одесская, 41а, офис 25-35</a:t>
            </a:r>
          </a:p>
          <a:p>
            <a:pPr algn="ctr">
              <a:defRPr/>
            </a:pPr>
            <a:endParaRPr lang="ru-RU" b="1" dirty="0" smtClean="0">
              <a:solidFill>
                <a:schemeClr val="tx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algn="ctr">
              <a:defRPr/>
            </a:pPr>
            <a:endParaRPr lang="ru-RU" dirty="0" smtClean="0">
              <a:latin typeface="Bookman Old Style" panose="02050604050505020204" pitchFamily="18" charset="0"/>
            </a:endParaRPr>
          </a:p>
          <a:p>
            <a:pPr algn="ctr">
              <a:defRPr/>
            </a:pPr>
            <a:r>
              <a:rPr lang="ru-RU" sz="2000" dirty="0" smtClean="0">
                <a:latin typeface="Bookman Old Style" panose="02050604050505020204" pitchFamily="18" charset="0"/>
              </a:rPr>
              <a:t>Контакты по вопросу прохождения практики и трудоустройству :</a:t>
            </a:r>
          </a:p>
          <a:p>
            <a:pPr algn="ctr">
              <a:defRPr/>
            </a:pPr>
            <a:endParaRPr lang="ru-RU" dirty="0" smtClean="0">
              <a:latin typeface="Bookman Old Style" panose="02050604050505020204" pitchFamily="18" charset="0"/>
            </a:endParaRPr>
          </a:p>
          <a:p>
            <a:pPr algn="ctr">
              <a:defRPr/>
            </a:pPr>
            <a:r>
              <a:rPr lang="ru-RU" b="1" dirty="0" smtClean="0">
                <a:latin typeface="Bookman Old Style" panose="02050604050505020204" pitchFamily="18" charset="0"/>
              </a:rPr>
              <a:t>+ 7 989 273 97 18</a:t>
            </a:r>
          </a:p>
          <a:p>
            <a:pPr algn="ctr">
              <a:defRPr/>
            </a:pPr>
            <a:r>
              <a:rPr lang="en-US" b="1" dirty="0" smtClean="0">
                <a:latin typeface="Bookman Old Style" panose="02050604050505020204" pitchFamily="18" charset="0"/>
              </a:rPr>
              <a:t>E-mail: M</a:t>
            </a:r>
            <a:r>
              <a:rPr lang="en-US" b="1" dirty="0">
                <a:latin typeface="Bookman Old Style" panose="02050604050505020204" pitchFamily="18" charset="0"/>
              </a:rPr>
              <a:t>K</a:t>
            </a:r>
            <a:r>
              <a:rPr lang="en-US" b="1" dirty="0" smtClean="0">
                <a:latin typeface="Bookman Old Style" panose="02050604050505020204" pitchFamily="18" charset="0"/>
              </a:rPr>
              <a:t>ravtcova@kubanfarm.ru</a:t>
            </a:r>
            <a:endParaRPr lang="ru-RU" b="1" dirty="0" smtClean="0">
              <a:latin typeface="Bookman Old Style" panose="02050604050505020204" pitchFamily="18" charset="0"/>
            </a:endParaRPr>
          </a:p>
          <a:p>
            <a:pPr algn="ctr">
              <a:defRPr/>
            </a:pPr>
            <a:r>
              <a:rPr lang="ru-RU" b="1" dirty="0" smtClean="0">
                <a:latin typeface="Bookman Old Style" panose="02050604050505020204" pitchFamily="18" charset="0"/>
              </a:rPr>
              <a:t>Марина Кравцова</a:t>
            </a:r>
          </a:p>
          <a:p>
            <a:pPr algn="ctr">
              <a:defRPr/>
            </a:pPr>
            <a:endParaRPr lang="ru-RU" b="1" dirty="0" smtClean="0">
              <a:latin typeface="Bookman Old Style" panose="0205060405050502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5034087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Специалистов много, профессионалов –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единицы. </a:t>
            </a:r>
          </a:p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Хочешь стать 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профессионалом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на фармацевтическом рынке – 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начни карьеру с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b="1" i="1" dirty="0" err="1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Кубаньфармации</a:t>
            </a:r>
            <a:r>
              <a:rPr lang="ru-RU" b="1" i="1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!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endParaRPr lang="ru-RU" dirty="0"/>
          </a:p>
        </p:txBody>
      </p:sp>
      <p:pic>
        <p:nvPicPr>
          <p:cNvPr id="1027" name="Picture 3" descr="K:\Обменная папка\Плужник\От Рудь ЕС\_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277" y="1616339"/>
            <a:ext cx="1386039" cy="1796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75656" y="184767"/>
            <a:ext cx="7450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 Black" panose="020B0A04020102020204" pitchFamily="34" charset="0"/>
              </a:rPr>
              <a:t>Наши контакты и социальные сети</a:t>
            </a:r>
            <a:endParaRPr lang="ru-RU" sz="2800" b="1" dirty="0"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620" y="1618249"/>
            <a:ext cx="1345352" cy="13721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18249"/>
            <a:ext cx="1512167" cy="1878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91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1832</TotalTime>
  <Words>521</Words>
  <Application>Microsoft Office PowerPoint</Application>
  <PresentationFormat>Экран (4:3)</PresentationFormat>
  <Paragraphs>126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Сергеевна Рудь</dc:creator>
  <cp:lastModifiedBy>Марина Ю. Кравцова</cp:lastModifiedBy>
  <cp:revision>170</cp:revision>
  <cp:lastPrinted>2020-11-30T14:06:10Z</cp:lastPrinted>
  <dcterms:created xsi:type="dcterms:W3CDTF">2020-09-24T12:12:22Z</dcterms:created>
  <dcterms:modified xsi:type="dcterms:W3CDTF">2020-12-15T13:13:02Z</dcterms:modified>
</cp:coreProperties>
</file>