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9" r:id="rId2"/>
    <p:sldId id="307" r:id="rId3"/>
    <p:sldId id="308" r:id="rId4"/>
    <p:sldId id="310" r:id="rId5"/>
    <p:sldId id="260" r:id="rId6"/>
    <p:sldId id="262" r:id="rId7"/>
    <p:sldId id="305" r:id="rId8"/>
    <p:sldId id="309" r:id="rId9"/>
  </p:sldIdLst>
  <p:sldSz cx="9144000" cy="6858000" type="screen4x3"/>
  <p:notesSz cx="6794500" cy="9982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4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82" autoAdjust="0"/>
    <p:restoredTop sz="94660"/>
  </p:normalViewPr>
  <p:slideViewPr>
    <p:cSldViewPr>
      <p:cViewPr varScale="1">
        <p:scale>
          <a:sx n="78" d="100"/>
          <a:sy n="78" d="100"/>
        </p:scale>
        <p:origin x="128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132" y="-120"/>
      </p:cViewPr>
      <p:guideLst>
        <p:guide orient="horz" pos="3144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B6B0E-721F-40AF-97B8-D008A54B941F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81358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8645" y="9481358"/>
            <a:ext cx="2944283" cy="4991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8410-B135-48FB-A7D7-A25C80376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64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2050" name="Picture 2" descr="C:\Users\kf-orp-23\Desktop\PowerPoint\Слайд 3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8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27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1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f-orp-23\Desktop\PowerPoint\Слайд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1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f-orp-23\Desktop\PowerPoint\6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2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745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6146" name="Picture 2" descr="C:\Users\kf-orp-23\Desktop\PowerPoint\Слайд 5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39" y="0"/>
            <a:ext cx="91595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2636912"/>
            <a:ext cx="7754499" cy="3865233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51520" y="116632"/>
            <a:ext cx="8493228" cy="1656184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Государственное</a:t>
            </a:r>
            <a:r>
              <a:rPr lang="ru-RU" sz="3200" dirty="0" smtClean="0"/>
              <a:t> </a:t>
            </a:r>
            <a:r>
              <a:rPr lang="ru-RU" sz="3200" b="1" dirty="0" smtClean="0"/>
              <a:t>Унитарное</a:t>
            </a:r>
            <a:r>
              <a:rPr lang="ru-RU" sz="3200" baseline="0" dirty="0" smtClean="0"/>
              <a:t> </a:t>
            </a:r>
            <a:r>
              <a:rPr lang="ru-RU" sz="3200" b="1" baseline="0" dirty="0" smtClean="0"/>
              <a:t>Предприятие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67544" y="1052736"/>
            <a:ext cx="8064896" cy="1224136"/>
          </a:xfrm>
          <a:prstGeom prst="rect">
            <a:avLst/>
          </a:prstGeom>
          <a:solidFill>
            <a:schemeClr val="accent6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«КУБАНЬФАРМАЦИЯ»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0491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7170" name="Picture 2" descr="C:\Users\kf-orp-23\Desktop\PowerPoint\Слайд 6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9" y="72008"/>
            <a:ext cx="9210527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0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f-orp-23\Desktop\PowerPoint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57" y="0"/>
            <a:ext cx="9156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98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f-orp-23\Desktop\PowerPoint\Слайд 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01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05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 descr="C:\Users\kf-orp-23\Desktop\PowerPoint\Слайд 3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7385"/>
            <a:ext cx="93965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12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f-orp-23\Desktop\PowerPoint\Слайд 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6"/>
            <a:ext cx="9143999" cy="695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26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56915-D29B-4868-8C33-CB80DDE55596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27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www.kubanfarm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3" y="1341310"/>
            <a:ext cx="84963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ГОСУДАРСТВЕННОЕ </a:t>
            </a:r>
            <a:endParaRPr lang="ru-RU" sz="2800" b="1" dirty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УНИТАРНОЕ ПРЕДПРИЯТИЕ КРАСНОДАРСКОГО КРАЯ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     «КУБАНЬФАРМАЦИЯ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»</a:t>
            </a:r>
          </a:p>
          <a:p>
            <a:pPr algn="ctr">
              <a:defRPr/>
            </a:pPr>
            <a:endParaRPr lang="ru-RU" sz="2800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г.Краснодар</a:t>
            </a:r>
            <a:endParaRPr lang="ru-RU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18 декабря 2020г.</a:t>
            </a:r>
            <a:endParaRPr lang="ru-RU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b="1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НАШ </a:t>
            </a:r>
            <a:r>
              <a:rPr lang="ru-RU" b="1" dirty="0">
                <a:solidFill>
                  <a:srgbClr val="0070C0"/>
                </a:solidFill>
                <a:latin typeface="Arial Black" panose="020B0A04020102020204" pitchFamily="34" charset="0"/>
              </a:rPr>
              <a:t>ДЕВИЗ:   «ЖЕЛАЕМ ЗДОРОВЬЯ КАЖДОМУ!»</a:t>
            </a:r>
          </a:p>
          <a:p>
            <a:pPr marL="3771900" indent="-361950" algn="r">
              <a:defRPr/>
            </a:pPr>
            <a:endParaRPr lang="ru-RU" b="1" dirty="0" smtClean="0">
              <a:solidFill>
                <a:srgbClr val="0070C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3771900" indent="-361950" algn="r">
              <a:defRPr/>
            </a:pPr>
            <a:r>
              <a:rPr lang="ru-RU" sz="20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</a:p>
          <a:p>
            <a:pPr marL="3771900" indent="-361950" algn="r">
              <a:defRPr/>
            </a:pPr>
            <a:r>
              <a:rPr lang="ru-RU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Генеральный Директор</a:t>
            </a:r>
            <a:endParaRPr lang="ru-RU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3771900" indent="-361950" algn="r">
              <a:defRPr/>
            </a:pPr>
            <a:r>
              <a:rPr lang="ru-RU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ГУП КК «Кубаньфармация</a:t>
            </a:r>
            <a:r>
              <a:rPr lang="ru-RU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» </a:t>
            </a:r>
          </a:p>
          <a:p>
            <a:pPr marL="3771900" indent="-361950" algn="r">
              <a:defRPr/>
            </a:pPr>
            <a:r>
              <a:rPr lang="ru-RU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Ирина Александровна Нечепуренко</a:t>
            </a:r>
          </a:p>
        </p:txBody>
      </p:sp>
    </p:spTree>
    <p:extLst>
      <p:ext uri="{BB962C8B-B14F-4D97-AF65-F5344CB8AC3E}">
        <p14:creationId xmlns:p14="http://schemas.microsoft.com/office/powerpoint/2010/main" val="12383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1196752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Arial Black" panose="020B0A04020102020204" pitchFamily="34" charset="0"/>
              </a:rPr>
              <a:t>УЧРЕДИТЕЛИ    </a:t>
            </a:r>
            <a:br>
              <a:rPr lang="ru-RU" altLang="ru-RU" sz="2000" b="1" dirty="0">
                <a:latin typeface="Arial Black" panose="020B0A04020102020204" pitchFamily="34" charset="0"/>
              </a:rPr>
            </a:br>
            <a:r>
              <a:rPr lang="ru-RU" altLang="ru-RU" sz="2000" b="1" dirty="0">
                <a:latin typeface="Arial Black" panose="020B0A04020102020204" pitchFamily="34" charset="0"/>
              </a:rPr>
              <a:t>ГОСУДАРСТВЕННОГО </a:t>
            </a:r>
            <a:br>
              <a:rPr lang="ru-RU" altLang="ru-RU" sz="2000" b="1" dirty="0">
                <a:latin typeface="Arial Black" panose="020B0A04020102020204" pitchFamily="34" charset="0"/>
              </a:rPr>
            </a:br>
            <a:r>
              <a:rPr lang="ru-RU" altLang="ru-RU" sz="2000" b="1" dirty="0">
                <a:latin typeface="Arial Black" panose="020B0A04020102020204" pitchFamily="34" charset="0"/>
              </a:rPr>
              <a:t>УНИТАРНОГО ПРЕДПРИЯТИЯ </a:t>
            </a:r>
            <a:br>
              <a:rPr lang="ru-RU" altLang="ru-RU" sz="2000" b="1" dirty="0">
                <a:latin typeface="Arial Black" panose="020B0A04020102020204" pitchFamily="34" charset="0"/>
              </a:rPr>
            </a:br>
            <a:r>
              <a:rPr lang="ru-RU" altLang="ru-RU" sz="2000" b="1" dirty="0">
                <a:latin typeface="Arial Black" panose="020B0A04020102020204" pitchFamily="34" charset="0"/>
              </a:rPr>
              <a:t>КРАСНОДАРСКОГО КРАЯ  «КУБАНЬФАРМАЦИЯ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96" y="2687274"/>
            <a:ext cx="1944216" cy="17765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49" y="2527806"/>
            <a:ext cx="2095500" cy="19360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5013176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kern="0" dirty="0" smtClean="0">
                <a:latin typeface="Bookman Old Style" panose="02050604050505020204" pitchFamily="18" charset="0"/>
              </a:rPr>
              <a:t>В настоящий момент в Краснодарском крае действуют </a:t>
            </a:r>
          </a:p>
          <a:p>
            <a:pPr algn="ctr">
              <a:defRPr/>
            </a:pPr>
            <a:r>
              <a:rPr lang="ru-RU" altLang="ru-RU" b="1" kern="0" dirty="0" smtClean="0">
                <a:latin typeface="Bookman Old Style" panose="02050604050505020204" pitchFamily="18" charset="0"/>
              </a:rPr>
              <a:t>82 </a:t>
            </a:r>
            <a:r>
              <a:rPr lang="ru-RU" altLang="ru-RU" b="1" kern="0" dirty="0">
                <a:latin typeface="Bookman Old Style" panose="02050604050505020204" pitchFamily="18" charset="0"/>
              </a:rPr>
              <a:t>аптеки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и </a:t>
            </a:r>
            <a:r>
              <a:rPr lang="ru-RU" altLang="ru-RU" b="1" kern="0" dirty="0">
                <a:latin typeface="Bookman Old Style" panose="02050604050505020204" pitchFamily="18" charset="0"/>
              </a:rPr>
              <a:t>аптечных пункта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в </a:t>
            </a:r>
            <a:r>
              <a:rPr lang="ru-RU" altLang="ru-RU" b="1" kern="0" dirty="0">
                <a:latin typeface="Bookman Old Style" panose="02050604050505020204" pitchFamily="18" charset="0"/>
              </a:rPr>
              <a:t>27  муниципальных образованиях Краснодарского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края</a:t>
            </a:r>
            <a:endParaRPr lang="ru-RU" altLang="ru-RU" b="1" kern="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36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1268760"/>
            <a:ext cx="60486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Arial Black" panose="020B0A04020102020204" pitchFamily="34" charset="0"/>
              </a:rPr>
              <a:t>Персонал - главная ценность предприятия </a:t>
            </a:r>
          </a:p>
          <a:p>
            <a:pPr algn="ctr"/>
            <a:r>
              <a:rPr lang="ru-RU" altLang="ru-RU" sz="2000" b="1" dirty="0" smtClean="0">
                <a:latin typeface="Arial Black" panose="020B0A04020102020204" pitchFamily="34" charset="0"/>
              </a:rPr>
              <a:t>ГУП КК «КУБАНЬФАРМАЦИЯ»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1310" y="2579902"/>
            <a:ext cx="2160811" cy="157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30202" y="4000019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 smtClean="0"/>
              <a:t>В настоящее время на предприятии работает 490 сотрудников (Краснодар и край);</a:t>
            </a:r>
            <a:endParaRPr lang="ru-RU" b="1" dirty="0"/>
          </a:p>
          <a:p>
            <a:pPr algn="just">
              <a:defRPr/>
            </a:pPr>
            <a:r>
              <a:rPr lang="ru-RU" b="1" dirty="0" smtClean="0"/>
              <a:t>Средняя </a:t>
            </a:r>
            <a:r>
              <a:rPr lang="ru-RU" b="1" dirty="0"/>
              <a:t>продолжительность работы на предприятии </a:t>
            </a:r>
            <a:r>
              <a:rPr lang="ru-RU" b="1" dirty="0" smtClean="0"/>
              <a:t>составляет 10 лет;</a:t>
            </a:r>
          </a:p>
          <a:p>
            <a:pPr algn="just">
              <a:defRPr/>
            </a:pPr>
            <a:endParaRPr lang="ru-RU" b="1" dirty="0"/>
          </a:p>
          <a:p>
            <a:pPr algn="just">
              <a:defRPr/>
            </a:pPr>
            <a:r>
              <a:rPr lang="ru-RU" b="1" dirty="0" smtClean="0"/>
              <a:t>На ноябрь </a:t>
            </a:r>
            <a:r>
              <a:rPr lang="ru-RU" b="1" dirty="0"/>
              <a:t>2020 </a:t>
            </a:r>
            <a:r>
              <a:rPr lang="ru-RU" b="1" dirty="0" smtClean="0"/>
              <a:t>года 31 студент </a:t>
            </a:r>
            <a:r>
              <a:rPr lang="ru-RU" b="1" dirty="0"/>
              <a:t>высших и средне-специальных учебных заведений прошли </a:t>
            </a:r>
            <a:r>
              <a:rPr lang="ru-RU" b="1" dirty="0" smtClean="0"/>
              <a:t>или сейчас проходят производственную практику </a:t>
            </a:r>
            <a:r>
              <a:rPr lang="ru-RU" b="1" dirty="0"/>
              <a:t>в наших </a:t>
            </a:r>
            <a:r>
              <a:rPr lang="ru-RU" b="1" dirty="0" smtClean="0"/>
              <a:t>аптеках; </a:t>
            </a:r>
          </a:p>
          <a:p>
            <a:pPr algn="just">
              <a:defRPr/>
            </a:pPr>
            <a:r>
              <a:rPr lang="ru-RU" b="1" dirty="0" smtClean="0"/>
              <a:t>3 из них уже успешно стали работниками предприятия.</a:t>
            </a: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453335" y="4112797"/>
            <a:ext cx="34440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85800" y="4635349"/>
            <a:ext cx="33021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08101" y="5154181"/>
            <a:ext cx="3079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99" y="147410"/>
            <a:ext cx="1080120" cy="1004422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484145" y="5937379"/>
            <a:ext cx="300659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2284423"/>
            <a:ext cx="2497672" cy="1872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47" y="2286705"/>
            <a:ext cx="2664296" cy="1916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04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008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u="sng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976091"/>
              </p:ext>
            </p:extLst>
          </p:nvPr>
        </p:nvGraphicFramePr>
        <p:xfrm>
          <a:off x="539875" y="2780928"/>
          <a:ext cx="8064500" cy="2393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789"/>
                <a:gridCol w="1910013"/>
                <a:gridCol w="1485566"/>
                <a:gridCol w="1485566"/>
                <a:gridCol w="1485566"/>
              </a:tblGrid>
              <a:tr h="3709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ВАКАНСИИ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РЕЗЮМЕ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9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</a:tr>
              <a:tr h="64027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Заведующая аптекой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21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592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373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34" marB="45734"/>
                </a:tc>
              </a:tr>
              <a:tr h="37095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Фармацевт-провизор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185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3638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2144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  <a:tr h="3709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84623" y="1484784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Arial Black" panose="020B0A04020102020204" pitchFamily="34" charset="0"/>
              </a:rPr>
              <a:t>Мониторинг рынка труда </a:t>
            </a:r>
            <a:r>
              <a:rPr lang="ru-RU" altLang="ru-RU" sz="2000" b="1" dirty="0" err="1" smtClean="0">
                <a:latin typeface="Arial Black" panose="020B0A04020102020204" pitchFamily="34" charset="0"/>
              </a:rPr>
              <a:t>фармспециалистов</a:t>
            </a:r>
            <a:r>
              <a:rPr lang="ru-RU" altLang="ru-RU" sz="2000" b="1" dirty="0" smtClean="0">
                <a:latin typeface="Arial Black" panose="020B0A04020102020204" pitchFamily="34" charset="0"/>
              </a:rPr>
              <a:t> </a:t>
            </a:r>
            <a:r>
              <a:rPr lang="ru-RU" altLang="ru-RU" sz="2000" b="1" dirty="0">
                <a:latin typeface="Arial Black" panose="020B0A04020102020204" pitchFamily="34" charset="0"/>
              </a:rPr>
              <a:t>Краснодарского края* 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79513" y="5805264"/>
            <a:ext cx="8785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Aft>
                <a:spcPct val="30000"/>
              </a:spcAft>
              <a:buBlip>
                <a:blip r:embed="rId3"/>
              </a:buBlip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Aft>
                <a:spcPct val="3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Aft>
                <a:spcPct val="3000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3000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ru-RU" altLang="ru-RU" sz="1800" dirty="0">
                <a:latin typeface="+mn-lt"/>
              </a:rPr>
              <a:t>* - </a:t>
            </a:r>
            <a:r>
              <a:rPr lang="ru-RU" altLang="ru-RU" sz="1600" dirty="0">
                <a:latin typeface="+mn-lt"/>
              </a:rPr>
              <a:t>на основе данных </a:t>
            </a:r>
            <a:r>
              <a:rPr lang="en-US" altLang="ru-RU" sz="1600" dirty="0">
                <a:latin typeface="+mn-lt"/>
              </a:rPr>
              <a:t>Head Hunter (</a:t>
            </a:r>
            <a:r>
              <a:rPr lang="ru-RU" altLang="ru-RU" sz="1600" dirty="0">
                <a:latin typeface="+mn-lt"/>
              </a:rPr>
              <a:t>крупнейшая онлайн-</a:t>
            </a:r>
            <a:r>
              <a:rPr lang="ru-RU" altLang="ru-RU" sz="1600" dirty="0" err="1">
                <a:latin typeface="+mn-lt"/>
              </a:rPr>
              <a:t>рекрутинг</a:t>
            </a:r>
            <a:r>
              <a:rPr lang="ru-RU" altLang="ru-RU" sz="1600" dirty="0">
                <a:latin typeface="+mn-lt"/>
              </a:rPr>
              <a:t> платформа в </a:t>
            </a:r>
            <a:r>
              <a:rPr lang="ru-RU" altLang="ru-RU" sz="1600" dirty="0" smtClean="0">
                <a:latin typeface="+mn-lt"/>
              </a:rPr>
              <a:t>России).</a:t>
            </a:r>
            <a:r>
              <a:rPr lang="en-US" altLang="ru-RU" sz="1600" dirty="0" smtClean="0">
                <a:latin typeface="+mn-lt"/>
              </a:rPr>
              <a:t> </a:t>
            </a:r>
            <a:r>
              <a:rPr lang="ru-RU" altLang="ru-RU" sz="1800" dirty="0" smtClean="0">
                <a:latin typeface="+mn-lt"/>
              </a:rPr>
              <a:t> </a:t>
            </a:r>
            <a:endParaRPr lang="ru-RU" alt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91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008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u="sng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415682"/>
              </p:ext>
            </p:extLst>
          </p:nvPr>
        </p:nvGraphicFramePr>
        <p:xfrm>
          <a:off x="642095" y="2421191"/>
          <a:ext cx="8064500" cy="2393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789"/>
                <a:gridCol w="1910013"/>
                <a:gridCol w="1485566"/>
                <a:gridCol w="1485566"/>
                <a:gridCol w="1485566"/>
              </a:tblGrid>
              <a:tr h="3709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ВАКАНСИИ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РЕЗЮМЕ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9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</a:tr>
              <a:tr h="64027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Заведующая аптекой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236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34" marB="45734"/>
                </a:tc>
              </a:tr>
              <a:tr h="37095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Фармацевт-провизор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54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45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  <a:tr h="370951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91680" y="1268760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latin typeface="Arial Black" panose="020B0A04020102020204" pitchFamily="34" charset="0"/>
              </a:rPr>
              <a:t>Статистика рынка труда за 2020 год</a:t>
            </a:r>
          </a:p>
          <a:p>
            <a:pPr algn="ctr"/>
            <a:r>
              <a:rPr lang="ru-RU" altLang="ru-RU" sz="2000" b="1" dirty="0" smtClean="0">
                <a:latin typeface="Arial Black" panose="020B0A04020102020204" pitchFamily="34" charset="0"/>
              </a:rPr>
              <a:t>ГУП КК «</a:t>
            </a:r>
            <a:r>
              <a:rPr lang="ru-RU" altLang="ru-RU" sz="2000" b="1" dirty="0" err="1" smtClean="0">
                <a:latin typeface="Arial Black" panose="020B0A04020102020204" pitchFamily="34" charset="0"/>
              </a:rPr>
              <a:t>Кубаньфармация</a:t>
            </a:r>
            <a:r>
              <a:rPr lang="ru-RU" altLang="ru-RU" sz="2000" b="1" dirty="0" smtClean="0">
                <a:latin typeface="Arial Black" panose="020B0A04020102020204" pitchFamily="34" charset="0"/>
              </a:rPr>
              <a:t>» 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9573" y="4869160"/>
            <a:ext cx="79568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/>
              <a:t>На </a:t>
            </a:r>
            <a:r>
              <a:rPr lang="ru-RU" b="1" dirty="0" smtClean="0"/>
              <a:t>сегодняшний день у нас открыты вакансии фармацевта-провизора в:</a:t>
            </a:r>
            <a:endParaRPr lang="ru-RU" b="1" dirty="0"/>
          </a:p>
          <a:p>
            <a:pPr marL="285750" indent="-285750" algn="ctr">
              <a:buFont typeface="Wingdings" panose="05000000000000000000" pitchFamily="2" charset="2"/>
              <a:buChar char="Ø"/>
              <a:defRPr/>
            </a:pPr>
            <a:r>
              <a:rPr lang="ru-RU" b="1" dirty="0" err="1" smtClean="0"/>
              <a:t>Ст-це</a:t>
            </a:r>
            <a:r>
              <a:rPr lang="ru-RU" b="1" dirty="0" smtClean="0"/>
              <a:t> Выселки, Джубге, </a:t>
            </a:r>
            <a:r>
              <a:rPr lang="ru-RU" b="1" dirty="0" err="1" smtClean="0"/>
              <a:t>ст-це</a:t>
            </a:r>
            <a:r>
              <a:rPr lang="ru-RU" b="1" dirty="0" smtClean="0"/>
              <a:t> Кущевская, </a:t>
            </a:r>
            <a:r>
              <a:rPr lang="ru-RU" b="1" dirty="0" err="1" smtClean="0"/>
              <a:t>ст-це</a:t>
            </a:r>
            <a:r>
              <a:rPr lang="ru-RU" b="1" dirty="0" smtClean="0"/>
              <a:t> Новокорсунская, </a:t>
            </a:r>
            <a:r>
              <a:rPr lang="ru-RU" b="1" dirty="0" err="1" smtClean="0"/>
              <a:t>с.Шаумян</a:t>
            </a:r>
            <a:r>
              <a:rPr lang="ru-RU" b="1" dirty="0" smtClean="0"/>
              <a:t>, Кореновске, </a:t>
            </a:r>
            <a:r>
              <a:rPr lang="ru-RU" b="1" dirty="0" err="1" smtClean="0"/>
              <a:t>ст-це</a:t>
            </a:r>
            <a:r>
              <a:rPr lang="ru-RU" b="1" dirty="0" smtClean="0"/>
              <a:t> Платнировская, </a:t>
            </a:r>
            <a:r>
              <a:rPr lang="ru-RU" b="1" dirty="0" err="1" smtClean="0"/>
              <a:t>пос.Первомайский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538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2" y="1124745"/>
            <a:ext cx="792088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2400" b="1" dirty="0" smtClean="0">
                <a:latin typeface="Arial Black" panose="020B0A04020102020204" pitchFamily="34" charset="0"/>
              </a:rPr>
              <a:t>Корпоративный университет:</a:t>
            </a:r>
          </a:p>
          <a:p>
            <a:pPr algn="ctr"/>
            <a:endParaRPr lang="ru-RU" sz="2000" b="1" dirty="0" smtClean="0">
              <a:latin typeface="Arial Black" panose="020B0A04020102020204" pitchFamily="34" charset="0"/>
            </a:endParaRPr>
          </a:p>
          <a:p>
            <a:r>
              <a:rPr lang="en-US" b="1" dirty="0" smtClean="0"/>
              <a:t>I. </a:t>
            </a:r>
            <a:r>
              <a:rPr lang="ru-RU" b="1" dirty="0" smtClean="0"/>
              <a:t>Обучение на </a:t>
            </a:r>
            <a:r>
              <a:rPr lang="ru-RU" b="1" dirty="0"/>
              <a:t>практике в наших аптеках по </a:t>
            </a:r>
            <a:r>
              <a:rPr lang="ru-RU" b="1" dirty="0" smtClean="0"/>
              <a:t>станциям: </a:t>
            </a:r>
          </a:p>
          <a:p>
            <a:r>
              <a:rPr lang="ru-RU" sz="1600" dirty="0" smtClean="0"/>
              <a:t>«</a:t>
            </a:r>
            <a:r>
              <a:rPr lang="ru-RU" sz="1600" dirty="0"/>
              <a:t>Приемочный контроль, хранение ЛС и первичный учет</a:t>
            </a:r>
            <a:r>
              <a:rPr lang="ru-RU" sz="1600" dirty="0" smtClean="0"/>
              <a:t>»</a:t>
            </a:r>
            <a:endParaRPr lang="en-US" sz="1600" dirty="0" smtClean="0"/>
          </a:p>
          <a:p>
            <a:r>
              <a:rPr lang="ru-RU" sz="1600" dirty="0" smtClean="0"/>
              <a:t>«</a:t>
            </a:r>
            <a:r>
              <a:rPr lang="ru-RU" sz="1600" dirty="0"/>
              <a:t>Фармацевтическая экспертиза рецептов</a:t>
            </a:r>
            <a:r>
              <a:rPr lang="ru-RU" sz="1600" dirty="0" smtClean="0"/>
              <a:t>» </a:t>
            </a:r>
          </a:p>
          <a:p>
            <a:r>
              <a:rPr lang="ru-RU" sz="1600" dirty="0" smtClean="0"/>
              <a:t>«</a:t>
            </a:r>
            <a:r>
              <a:rPr lang="ru-RU" sz="1600" dirty="0"/>
              <a:t>Фармацевтическое консультирование</a:t>
            </a:r>
            <a:r>
              <a:rPr lang="ru-RU" sz="1600" dirty="0" smtClean="0"/>
              <a:t>».</a:t>
            </a:r>
            <a:endParaRPr lang="ru-RU" sz="1600" dirty="0"/>
          </a:p>
          <a:p>
            <a:endParaRPr lang="ru-RU" sz="1600" dirty="0" smtClean="0"/>
          </a:p>
          <a:p>
            <a:r>
              <a:rPr lang="en-US" b="1" dirty="0" smtClean="0"/>
              <a:t>II. </a:t>
            </a:r>
            <a:r>
              <a:rPr lang="ru-RU" b="1" dirty="0" smtClean="0"/>
              <a:t>Тренинги </a:t>
            </a:r>
            <a:r>
              <a:rPr lang="ru-RU" b="1" dirty="0"/>
              <a:t>для студентов старших </a:t>
            </a:r>
            <a:r>
              <a:rPr lang="ru-RU" b="1" dirty="0" smtClean="0"/>
              <a:t>курсов (с выездом тренеров предприятия): </a:t>
            </a:r>
          </a:p>
          <a:p>
            <a:r>
              <a:rPr lang="ru-RU" sz="1600" dirty="0" smtClean="0"/>
              <a:t>«</a:t>
            </a:r>
            <a:r>
              <a:rPr lang="ru-RU" sz="1600" dirty="0"/>
              <a:t>Выбор профессии в фарм. индустрии  на основе соционического тестирования</a:t>
            </a:r>
            <a:r>
              <a:rPr lang="ru-RU" sz="1600" dirty="0" smtClean="0"/>
              <a:t>» </a:t>
            </a:r>
          </a:p>
          <a:p>
            <a:r>
              <a:rPr lang="ru-RU" sz="1600" dirty="0" smtClean="0"/>
              <a:t>«</a:t>
            </a:r>
            <a:r>
              <a:rPr lang="ru-RU" sz="1600" dirty="0"/>
              <a:t>Этапы продаж в аптеке</a:t>
            </a:r>
            <a:r>
              <a:rPr lang="ru-RU" sz="1600" dirty="0" smtClean="0"/>
              <a:t>»</a:t>
            </a:r>
          </a:p>
          <a:p>
            <a:r>
              <a:rPr lang="ru-RU" sz="1600" dirty="0" smtClean="0"/>
              <a:t>«</a:t>
            </a:r>
            <a:r>
              <a:rPr lang="ru-RU" sz="1600" dirty="0"/>
              <a:t>Как грамотно составить резюме и пройти собеседование</a:t>
            </a:r>
            <a:r>
              <a:rPr lang="ru-RU" sz="1600" dirty="0" smtClean="0"/>
              <a:t>» </a:t>
            </a:r>
          </a:p>
          <a:p>
            <a:r>
              <a:rPr lang="ru-RU" sz="1600" dirty="0" smtClean="0"/>
              <a:t>«</a:t>
            </a:r>
            <a:r>
              <a:rPr lang="ru-RU" sz="1600" dirty="0" err="1"/>
              <a:t>Фармпоединок</a:t>
            </a:r>
            <a:r>
              <a:rPr lang="ru-RU" sz="1600" dirty="0"/>
              <a:t>» (кейсы из практики</a:t>
            </a:r>
            <a:r>
              <a:rPr lang="ru-RU" sz="1600" dirty="0" smtClean="0"/>
              <a:t>).</a:t>
            </a:r>
          </a:p>
          <a:p>
            <a:endParaRPr lang="ru-RU" dirty="0"/>
          </a:p>
          <a:p>
            <a:r>
              <a:rPr lang="en-US" b="1" dirty="0" smtClean="0"/>
              <a:t>III. </a:t>
            </a:r>
            <a:r>
              <a:rPr lang="ru-RU" b="1" dirty="0" smtClean="0"/>
              <a:t>Участие в днях </a:t>
            </a:r>
            <a:r>
              <a:rPr lang="ru-RU" b="1" dirty="0"/>
              <a:t>карьеры, ярмарках </a:t>
            </a:r>
            <a:endParaRPr lang="ru-RU" b="1" dirty="0" smtClean="0"/>
          </a:p>
          <a:p>
            <a:endParaRPr lang="ru-RU" b="1" dirty="0" smtClean="0"/>
          </a:p>
          <a:p>
            <a:pPr algn="ctr"/>
            <a:r>
              <a:rPr lang="ru-RU" sz="2400" b="1" dirty="0" smtClean="0">
                <a:latin typeface="Arial Black" panose="020B0A04020102020204" pitchFamily="34" charset="0"/>
              </a:rPr>
              <a:t>Начни карьеру с «</a:t>
            </a:r>
            <a:r>
              <a:rPr lang="ru-RU" sz="2400" b="1" dirty="0" err="1" smtClean="0">
                <a:latin typeface="Arial Black" panose="020B0A04020102020204" pitchFamily="34" charset="0"/>
              </a:rPr>
              <a:t>Кубаньфармация</a:t>
            </a:r>
            <a:r>
              <a:rPr lang="ru-RU" sz="2400" b="1" dirty="0" smtClean="0">
                <a:latin typeface="Arial Black" panose="020B0A04020102020204" pitchFamily="34" charset="0"/>
              </a:rPr>
              <a:t>»!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5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1253371"/>
            <a:ext cx="84249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991760"/>
            <a:ext cx="70567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dirty="0">
                <a:latin typeface="Arial Black" panose="020B0A04020102020204" pitchFamily="34" charset="0"/>
              </a:rPr>
              <a:t>Возможные должности для специалистов с фармацевтическим </a:t>
            </a:r>
            <a:r>
              <a:rPr lang="ru-RU" altLang="ru-RU" sz="2400" dirty="0" smtClean="0">
                <a:latin typeface="Arial Black" panose="020B0A04020102020204" pitchFamily="34" charset="0"/>
              </a:rPr>
              <a:t>образованием</a:t>
            </a:r>
            <a:r>
              <a:rPr lang="en-US" altLang="ru-RU" sz="2400" dirty="0" smtClean="0">
                <a:latin typeface="Arial Black" panose="020B0A04020102020204" pitchFamily="34" charset="0"/>
              </a:rPr>
              <a:t>:</a:t>
            </a:r>
            <a:endParaRPr lang="ru-RU" altLang="ru-RU" sz="2400" dirty="0" smtClean="0">
              <a:latin typeface="Arial Black" panose="020B0A04020102020204" pitchFamily="34" charset="0"/>
            </a:endParaRPr>
          </a:p>
          <a:p>
            <a:pPr algn="ctr"/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207478"/>
            <a:ext cx="5112568" cy="3669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107505" y="1730425"/>
            <a:ext cx="7848872" cy="38588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altLang="ru-RU" sz="1400" b="1" dirty="0" smtClean="0"/>
              <a:t>Аптечные вакансии: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Фармацевт / Старший фармацевт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Провизор / Старший провизор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Ночной </a:t>
            </a:r>
            <a:r>
              <a:rPr lang="ru-RU" altLang="ru-RU" sz="1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дежурант</a:t>
            </a:r>
            <a:endParaRPr lang="ru-RU" altLang="ru-RU" sz="12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Заместитель заведующего аптекой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Заведующий аптекой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Заведующий аптечным складом</a:t>
            </a:r>
          </a:p>
          <a:p>
            <a:pPr marL="0" indent="0">
              <a:buNone/>
            </a:pPr>
            <a:r>
              <a:rPr lang="ru-RU" altLang="ru-RU" sz="1200" dirty="0" smtClean="0"/>
              <a:t> </a:t>
            </a:r>
            <a:r>
              <a:rPr lang="ru-RU" altLang="ru-RU" sz="1400" b="1" dirty="0" smtClean="0"/>
              <a:t>Другие вакансии </a:t>
            </a:r>
            <a:r>
              <a:rPr lang="ru-RU" altLang="ru-RU" sz="1400" b="1" dirty="0"/>
              <a:t> </a:t>
            </a:r>
            <a:r>
              <a:rPr lang="ru-RU" altLang="ru-RU" sz="1400" b="1" dirty="0" err="1" smtClean="0"/>
              <a:t>фарм</a:t>
            </a:r>
            <a:r>
              <a:rPr lang="ru-RU" altLang="ru-RU" sz="1400" b="1" dirty="0" smtClean="0"/>
              <a:t>  рынка:</a:t>
            </a:r>
            <a:endParaRPr lang="ru-RU" altLang="ru-RU" sz="1400" dirty="0" smtClean="0"/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Медицинский представитель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Менеджер по закупкам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Руководитель, оператор </a:t>
            </a:r>
            <a:r>
              <a:rPr lang="ru-RU" altLang="ru-RU" sz="1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call</a:t>
            </a:r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-центра аптечной сети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Маркетолог аптечной сети</a:t>
            </a:r>
          </a:p>
          <a:p>
            <a:r>
              <a:rPr lang="ru-RU" altLang="ru-RU" sz="1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Трениг</a:t>
            </a:r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-менеджер ,менеджер по обучению - провизор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Провизор – аналитик, технолог</a:t>
            </a:r>
          </a:p>
          <a:p>
            <a:r>
              <a:rPr lang="ru-RU" altLang="ru-RU" sz="1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Мерчендайзер</a:t>
            </a:r>
            <a:endParaRPr lang="ru-RU" altLang="ru-RU" sz="12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Специалист по сертификации</a:t>
            </a:r>
          </a:p>
          <a:p>
            <a:r>
              <a:rPr lang="ru-RU" altLang="ru-RU" sz="12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Фармацевт/Провизор отдела качества</a:t>
            </a:r>
          </a:p>
        </p:txBody>
      </p:sp>
    </p:spTree>
    <p:extLst>
      <p:ext uri="{BB962C8B-B14F-4D97-AF65-F5344CB8AC3E}">
        <p14:creationId xmlns:p14="http://schemas.microsoft.com/office/powerpoint/2010/main" val="18643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8395"/>
            <a:ext cx="1080120" cy="1004422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2953194" cy="283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1618531"/>
            <a:ext cx="47206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Нас можно найти по адресу:</a:t>
            </a:r>
          </a:p>
          <a:p>
            <a:pPr algn="ctr">
              <a:defRPr/>
            </a:pPr>
            <a:r>
              <a:rPr lang="ru-RU" b="1" dirty="0" err="1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г</a:t>
            </a:r>
            <a:r>
              <a:rPr lang="ru-RU" b="1" dirty="0" err="1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.Краснодар</a:t>
            </a: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,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ул. Одесская, 41а</a:t>
            </a:r>
          </a:p>
          <a:p>
            <a:pPr algn="ctr">
              <a:defRPr/>
            </a:pPr>
            <a:endParaRPr lang="ru-RU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en-US" dirty="0" smtClean="0">
                <a:latin typeface="Bookman Old Style" panose="02050604050505020204" pitchFamily="18" charset="0"/>
                <a:hlinkClick r:id="rId4"/>
              </a:rPr>
              <a:t>www.kubanfarm.ru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dirty="0" smtClean="0">
                <a:latin typeface="Bookman Old Style" panose="02050604050505020204" pitchFamily="18" charset="0"/>
              </a:rPr>
              <a:t>По вопросу прохождения практики и трудоустройству можно обратиться по телефону:</a:t>
            </a: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Bookman Old Style" panose="02050604050505020204" pitchFamily="18" charset="0"/>
              </a:rPr>
              <a:t>+ 7 989 273 97 18</a:t>
            </a:r>
          </a:p>
          <a:p>
            <a:pPr algn="ctr">
              <a:defRPr/>
            </a:pPr>
            <a:r>
              <a:rPr lang="ru-RU" b="1" dirty="0" smtClean="0">
                <a:latin typeface="Bookman Old Style" panose="02050604050505020204" pitchFamily="18" charset="0"/>
              </a:rPr>
              <a:t>Марина Кравцова</a:t>
            </a:r>
          </a:p>
          <a:p>
            <a:pPr algn="ctr">
              <a:defRPr/>
            </a:pPr>
            <a:endParaRPr lang="ru-RU" b="1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Всегда рады сотрудничеству!</a:t>
            </a:r>
            <a:endParaRPr lang="ru-RU" b="1" dirty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9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376</Words>
  <Application>Microsoft Office PowerPoint</Application>
  <PresentationFormat>Экран (4:3)</PresentationFormat>
  <Paragraphs>114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 Unicode MS</vt:lpstr>
      <vt:lpstr>Arial</vt:lpstr>
      <vt:lpstr>Arial Black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Сергеевна Рудь</dc:creator>
  <cp:lastModifiedBy>Кристина Сергеевна Пахомова</cp:lastModifiedBy>
  <cp:revision>101</cp:revision>
  <cp:lastPrinted>2020-09-28T09:48:32Z</cp:lastPrinted>
  <dcterms:created xsi:type="dcterms:W3CDTF">2020-09-24T12:12:22Z</dcterms:created>
  <dcterms:modified xsi:type="dcterms:W3CDTF">2020-11-27T13:17:57Z</dcterms:modified>
</cp:coreProperties>
</file>