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3" r:id="rId1"/>
  </p:sldMasterIdLst>
  <p:notesMasterIdLst>
    <p:notesMasterId r:id="rId48"/>
  </p:notesMasterIdLst>
  <p:sldIdLst>
    <p:sldId id="256" r:id="rId2"/>
    <p:sldId id="880" r:id="rId3"/>
    <p:sldId id="780" r:id="rId4"/>
    <p:sldId id="878" r:id="rId5"/>
    <p:sldId id="813" r:id="rId6"/>
    <p:sldId id="812" r:id="rId7"/>
    <p:sldId id="879" r:id="rId8"/>
    <p:sldId id="821" r:id="rId9"/>
    <p:sldId id="822" r:id="rId10"/>
    <p:sldId id="823" r:id="rId11"/>
    <p:sldId id="824" r:id="rId12"/>
    <p:sldId id="825" r:id="rId13"/>
    <p:sldId id="840" r:id="rId14"/>
    <p:sldId id="881" r:id="rId15"/>
    <p:sldId id="827" r:id="rId16"/>
    <p:sldId id="828" r:id="rId17"/>
    <p:sldId id="841" r:id="rId18"/>
    <p:sldId id="882" r:id="rId19"/>
    <p:sldId id="893" r:id="rId20"/>
    <p:sldId id="883" r:id="rId21"/>
    <p:sldId id="894" r:id="rId22"/>
    <p:sldId id="895" r:id="rId23"/>
    <p:sldId id="896" r:id="rId24"/>
    <p:sldId id="849" r:id="rId25"/>
    <p:sldId id="888" r:id="rId26"/>
    <p:sldId id="897" r:id="rId27"/>
    <p:sldId id="890" r:id="rId28"/>
    <p:sldId id="899" r:id="rId29"/>
    <p:sldId id="886" r:id="rId30"/>
    <p:sldId id="901" r:id="rId31"/>
    <p:sldId id="902" r:id="rId32"/>
    <p:sldId id="903" r:id="rId33"/>
    <p:sldId id="809" r:id="rId34"/>
    <p:sldId id="814" r:id="rId35"/>
    <p:sldId id="810" r:id="rId36"/>
    <p:sldId id="815" r:id="rId37"/>
    <p:sldId id="816" r:id="rId38"/>
    <p:sldId id="817" r:id="rId39"/>
    <p:sldId id="904" r:id="rId40"/>
    <p:sldId id="818" r:id="rId41"/>
    <p:sldId id="819" r:id="rId42"/>
    <p:sldId id="905" r:id="rId43"/>
    <p:sldId id="811" r:id="rId44"/>
    <p:sldId id="820" r:id="rId45"/>
    <p:sldId id="637" r:id="rId46"/>
    <p:sldId id="526" r:id="rId4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DDDDDD"/>
    <a:srgbClr val="FFFF99"/>
    <a:srgbClr val="00FFCC"/>
    <a:srgbClr val="66FFFF"/>
    <a:srgbClr val="FFFFFF"/>
    <a:srgbClr val="CCFFFF"/>
    <a:srgbClr val="FFCCFF"/>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4027" autoAdjust="0"/>
  </p:normalViewPr>
  <p:slideViewPr>
    <p:cSldViewPr>
      <p:cViewPr varScale="1">
        <p:scale>
          <a:sx n="63" d="100"/>
          <a:sy n="63" d="100"/>
        </p:scale>
        <p:origin x="-121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cs typeface="Arial" charset="0"/>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cs typeface="Arial" charset="0"/>
              </a:defRPr>
            </a:lvl1pPr>
          </a:lstStyle>
          <a:p>
            <a:pPr>
              <a:defRPr/>
            </a:pPr>
            <a:fld id="{8FCE5769-3929-4E1B-AC75-32CE43D81126}" type="datetimeFigureOut">
              <a:rPr lang="ru-RU"/>
              <a:pPr>
                <a:defRPr/>
              </a:pPr>
              <a:t>05.12.2017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cs typeface="Arial" charset="0"/>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pitchFamily="34" charset="0"/>
              </a:defRPr>
            </a:lvl1pPr>
          </a:lstStyle>
          <a:p>
            <a:pPr>
              <a:defRPr/>
            </a:pPr>
            <a:fld id="{C23884C2-DE9B-45C3-9C7F-5805FDC39B68}"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e.zdravpravo.ru/article.aspx?aid=412003"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Образ слайда 1"/>
          <p:cNvSpPr>
            <a:spLocks noGrp="1" noRot="1" noChangeAspect="1"/>
          </p:cNvSpPr>
          <p:nvPr>
            <p:ph type="sldImg"/>
          </p:nvPr>
        </p:nvSpPr>
        <p:spPr bwMode="auto">
          <a:noFill/>
          <a:ln>
            <a:solidFill>
              <a:srgbClr val="000000"/>
            </a:solidFill>
            <a:miter lim="800000"/>
            <a:headEnd/>
            <a:tailEnd/>
          </a:ln>
        </p:spPr>
      </p:sp>
      <p:sp>
        <p:nvSpPr>
          <p:cNvPr id="15362" name="Заметки 2"/>
          <p:cNvSpPr>
            <a:spLocks noGrp="1"/>
          </p:cNvSpPr>
          <p:nvPr>
            <p:ph type="body" idx="1"/>
          </p:nvPr>
        </p:nvSpPr>
        <p:spPr bwMode="auto">
          <a:noFill/>
        </p:spPr>
        <p:txBody>
          <a:bodyPr wrap="square" numCol="1" anchor="t" anchorCtr="0" compatLnSpc="1">
            <a:prstTxWarp prst="textNoShape">
              <a:avLst/>
            </a:prstTxWarp>
          </a:bodyPr>
          <a:lstStyle/>
          <a:p>
            <a:r>
              <a:rPr lang="ru-RU" smtClean="0"/>
              <a:t>Уважаемые коллеги. Вашему вниманию предлагается доклад на тему «Административная ответственность медицинских работников в современных условиях»</a:t>
            </a:r>
          </a:p>
        </p:txBody>
      </p:sp>
      <p:sp>
        <p:nvSpPr>
          <p:cNvPr id="15363" name="Номер слайда 3"/>
          <p:cNvSpPr>
            <a:spLocks noGrp="1"/>
          </p:cNvSpPr>
          <p:nvPr>
            <p:ph type="sldNum" sz="quarter" idx="5"/>
          </p:nvPr>
        </p:nvSpPr>
        <p:spPr bwMode="auto">
          <a:noFill/>
          <a:ln>
            <a:miter lim="800000"/>
            <a:headEnd/>
            <a:tailEnd/>
          </a:ln>
        </p:spPr>
        <p:txBody>
          <a:bodyPr/>
          <a:lstStyle/>
          <a:p>
            <a:fld id="{0E3418D3-9983-4D2C-8FC4-B199511A2C33}" type="slidenum">
              <a:rPr lang="ru-RU" smtClean="0">
                <a:cs typeface="Arial" charset="0"/>
              </a:rPr>
              <a:pPr/>
              <a:t>1</a:t>
            </a:fld>
            <a:endParaRPr lang="ru-RU" smtClean="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Образ слайда 1"/>
          <p:cNvSpPr>
            <a:spLocks noGrp="1" noRot="1" noChangeAspect="1"/>
          </p:cNvSpPr>
          <p:nvPr>
            <p:ph type="sldImg"/>
          </p:nvPr>
        </p:nvSpPr>
        <p:spPr bwMode="auto">
          <a:noFill/>
          <a:ln>
            <a:solidFill>
              <a:srgbClr val="000000"/>
            </a:solidFill>
            <a:miter lim="800000"/>
            <a:headEnd/>
            <a:tailEnd/>
          </a:ln>
        </p:spPr>
      </p:sp>
      <p:sp>
        <p:nvSpPr>
          <p:cNvPr id="33794" name="Заметки 2"/>
          <p:cNvSpPr>
            <a:spLocks noGrp="1"/>
          </p:cNvSpPr>
          <p:nvPr>
            <p:ph type="body" idx="1"/>
          </p:nvPr>
        </p:nvSpPr>
        <p:spPr bwMode="auto">
          <a:noFill/>
        </p:spPr>
        <p:txBody>
          <a:bodyPr wrap="square" numCol="1" anchor="t" anchorCtr="0" compatLnSpc="1">
            <a:prstTxWarp prst="textNoShape">
              <a:avLst/>
            </a:prstTxWarp>
          </a:bodyPr>
          <a:lstStyle/>
          <a:p>
            <a:r>
              <a:rPr lang="ru-RU" smtClean="0"/>
              <a:t>Статьи КоАП  можно разделить на группы. На первом месте стоят статьи, предусматривающие административную ответственность за необеспечение прав граждан на охрану здоровья. В ст. 6.30 КоАП РФ часть 1 и 2 имеют различия . </a:t>
            </a:r>
          </a:p>
          <a:p>
            <a:endParaRPr lang="ru-RU" smtClean="0"/>
          </a:p>
          <a:p>
            <a:endParaRPr lang="ru-RU" smtClean="0"/>
          </a:p>
        </p:txBody>
      </p:sp>
      <p:sp>
        <p:nvSpPr>
          <p:cNvPr id="33795" name="Номер слайда 3"/>
          <p:cNvSpPr>
            <a:spLocks noGrp="1"/>
          </p:cNvSpPr>
          <p:nvPr>
            <p:ph type="sldNum" sz="quarter" idx="5"/>
          </p:nvPr>
        </p:nvSpPr>
        <p:spPr bwMode="auto">
          <a:noFill/>
          <a:ln>
            <a:miter lim="800000"/>
            <a:headEnd/>
            <a:tailEnd/>
          </a:ln>
        </p:spPr>
        <p:txBody>
          <a:bodyPr/>
          <a:lstStyle/>
          <a:p>
            <a:fld id="{80355E42-FD99-4685-B81F-0CEC28A37B0A}" type="slidenum">
              <a:rPr lang="ru-RU" smtClean="0">
                <a:cs typeface="Arial" charset="0"/>
              </a:rPr>
              <a:pPr/>
              <a:t>10</a:t>
            </a:fld>
            <a:endParaRPr lang="ru-RU" smtClean="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Образ слайда 1"/>
          <p:cNvSpPr>
            <a:spLocks noGrp="1" noRot="1" noChangeAspect="1"/>
          </p:cNvSpPr>
          <p:nvPr>
            <p:ph type="sldImg"/>
          </p:nvPr>
        </p:nvSpPr>
        <p:spPr bwMode="auto">
          <a:noFill/>
          <a:ln>
            <a:solidFill>
              <a:srgbClr val="000000"/>
            </a:solidFill>
            <a:miter lim="800000"/>
            <a:headEnd/>
            <a:tailEnd/>
          </a:ln>
        </p:spPr>
      </p:sp>
      <p:sp>
        <p:nvSpPr>
          <p:cNvPr id="35842" name="Заметки 2"/>
          <p:cNvSpPr>
            <a:spLocks noGrp="1"/>
          </p:cNvSpPr>
          <p:nvPr>
            <p:ph type="body" idx="1"/>
          </p:nvPr>
        </p:nvSpPr>
        <p:spPr bwMode="auto">
          <a:noFill/>
        </p:spPr>
        <p:txBody>
          <a:bodyPr wrap="square" numCol="1" anchor="t" anchorCtr="0" compatLnSpc="1">
            <a:prstTxWarp prst="textNoShape">
              <a:avLst/>
            </a:prstTxWarp>
          </a:bodyPr>
          <a:lstStyle/>
          <a:p>
            <a:r>
              <a:rPr lang="ru-RU" smtClean="0"/>
              <a:t>Разница между частями 1 и 2 данной статьи в том, что в первой части речь идет об информировании </a:t>
            </a:r>
            <a:r>
              <a:rPr lang="ru-RU" b="1" smtClean="0"/>
              <a:t>граждан</a:t>
            </a:r>
            <a:r>
              <a:rPr lang="ru-RU" smtClean="0"/>
              <a:t> о возможности получения бесплатной медицинской помощи, а во второй части об информировании </a:t>
            </a:r>
            <a:r>
              <a:rPr lang="ru-RU" b="1" smtClean="0"/>
              <a:t>пациентов</a:t>
            </a:r>
            <a:r>
              <a:rPr lang="ru-RU" smtClean="0"/>
              <a:t> о порядке, об объеме и условиях оказания медицинской помощи в соответствии с программой государственных гарантий бесплатного оказания гражданам медицинской помощи. </a:t>
            </a:r>
          </a:p>
          <a:p>
            <a:endParaRPr lang="ru-RU" smtClean="0"/>
          </a:p>
        </p:txBody>
      </p:sp>
      <p:sp>
        <p:nvSpPr>
          <p:cNvPr id="35843" name="Номер слайда 3"/>
          <p:cNvSpPr>
            <a:spLocks noGrp="1"/>
          </p:cNvSpPr>
          <p:nvPr>
            <p:ph type="sldNum" sz="quarter" idx="5"/>
          </p:nvPr>
        </p:nvSpPr>
        <p:spPr bwMode="auto">
          <a:noFill/>
          <a:ln>
            <a:miter lim="800000"/>
            <a:headEnd/>
            <a:tailEnd/>
          </a:ln>
        </p:spPr>
        <p:txBody>
          <a:bodyPr/>
          <a:lstStyle/>
          <a:p>
            <a:fld id="{3199B277-8D63-4F6E-82D9-581B08A0EC47}" type="slidenum">
              <a:rPr lang="ru-RU" smtClean="0">
                <a:cs typeface="Arial" charset="0"/>
              </a:rPr>
              <a:pPr/>
              <a:t>11</a:t>
            </a:fld>
            <a:endParaRPr lang="ru-RU" smtClean="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Образ слайда 1"/>
          <p:cNvSpPr>
            <a:spLocks noGrp="1" noRot="1" noChangeAspect="1"/>
          </p:cNvSpPr>
          <p:nvPr>
            <p:ph type="sldImg"/>
          </p:nvPr>
        </p:nvSpPr>
        <p:spPr bwMode="auto">
          <a:noFill/>
          <a:ln>
            <a:solidFill>
              <a:srgbClr val="000000"/>
            </a:solidFill>
            <a:miter lim="800000"/>
            <a:headEnd/>
            <a:tailEnd/>
          </a:ln>
        </p:spPr>
      </p:sp>
      <p:sp>
        <p:nvSpPr>
          <p:cNvPr id="37890" name="Заметки 2"/>
          <p:cNvSpPr>
            <a:spLocks noGrp="1"/>
          </p:cNvSpPr>
          <p:nvPr>
            <p:ph type="body" idx="1"/>
          </p:nvPr>
        </p:nvSpPr>
        <p:spPr bwMode="auto">
          <a:noFill/>
        </p:spPr>
        <p:txBody>
          <a:bodyPr wrap="square" numCol="1" anchor="t" anchorCtr="0" compatLnSpc="1">
            <a:prstTxWarp prst="textNoShape">
              <a:avLst/>
            </a:prstTxWarp>
          </a:bodyPr>
          <a:lstStyle/>
          <a:p>
            <a:r>
              <a:rPr lang="ru-RU" smtClean="0"/>
              <a:t>Однако статья 6.30. КоАП РФ не предусматривает административной ответственности для индивидуальных предпринимателей, поэтому они не могут являться в данном случае субъектами правонарушения. </a:t>
            </a:r>
          </a:p>
          <a:p>
            <a:endParaRPr lang="ru-RU" smtClean="0"/>
          </a:p>
        </p:txBody>
      </p:sp>
      <p:sp>
        <p:nvSpPr>
          <p:cNvPr id="37891" name="Номер слайда 3"/>
          <p:cNvSpPr>
            <a:spLocks noGrp="1"/>
          </p:cNvSpPr>
          <p:nvPr>
            <p:ph type="sldNum" sz="quarter" idx="5"/>
          </p:nvPr>
        </p:nvSpPr>
        <p:spPr bwMode="auto">
          <a:noFill/>
          <a:ln>
            <a:miter lim="800000"/>
            <a:headEnd/>
            <a:tailEnd/>
          </a:ln>
        </p:spPr>
        <p:txBody>
          <a:bodyPr/>
          <a:lstStyle/>
          <a:p>
            <a:fld id="{797808E8-A34C-49F6-9B01-B9466C712482}" type="slidenum">
              <a:rPr lang="ru-RU" smtClean="0">
                <a:cs typeface="Arial" charset="0"/>
              </a:rPr>
              <a:pPr/>
              <a:t>12</a:t>
            </a:fld>
            <a:endParaRPr lang="ru-RU" smtClean="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Образ слайда 1"/>
          <p:cNvSpPr>
            <a:spLocks noGrp="1" noRot="1" noChangeAspect="1"/>
          </p:cNvSpPr>
          <p:nvPr>
            <p:ph type="sldImg"/>
          </p:nvPr>
        </p:nvSpPr>
        <p:spPr bwMode="auto">
          <a:noFill/>
          <a:ln>
            <a:solidFill>
              <a:srgbClr val="000000"/>
            </a:solidFill>
            <a:miter lim="800000"/>
            <a:headEnd/>
            <a:tailEnd/>
          </a:ln>
        </p:spPr>
      </p:sp>
      <p:sp>
        <p:nvSpPr>
          <p:cNvPr id="39938" name="Заметки 2"/>
          <p:cNvSpPr>
            <a:spLocks noGrp="1"/>
          </p:cNvSpPr>
          <p:nvPr>
            <p:ph type="body" idx="1"/>
          </p:nvPr>
        </p:nvSpPr>
        <p:spPr bwMode="auto">
          <a:noFill/>
        </p:spPr>
        <p:txBody>
          <a:bodyPr wrap="square" numCol="1" anchor="t" anchorCtr="0" compatLnSpc="1">
            <a:prstTxWarp prst="textNoShape">
              <a:avLst/>
            </a:prstTxWarp>
          </a:bodyPr>
          <a:lstStyle/>
          <a:p>
            <a:r>
              <a:rPr lang="ru-RU" smtClean="0"/>
              <a:t>Перечислим причины, по которым медицинские организации и должностные лица привлекались к административной ответственности  по ч. 1 ст. 6.30 КоАП РФ :</a:t>
            </a:r>
          </a:p>
          <a:p>
            <a:endParaRPr lang="ru-RU" smtClean="0"/>
          </a:p>
        </p:txBody>
      </p:sp>
      <p:sp>
        <p:nvSpPr>
          <p:cNvPr id="39939" name="Номер слайда 3"/>
          <p:cNvSpPr>
            <a:spLocks noGrp="1"/>
          </p:cNvSpPr>
          <p:nvPr>
            <p:ph type="sldNum" sz="quarter" idx="5"/>
          </p:nvPr>
        </p:nvSpPr>
        <p:spPr bwMode="auto">
          <a:noFill/>
          <a:ln>
            <a:miter lim="800000"/>
            <a:headEnd/>
            <a:tailEnd/>
          </a:ln>
        </p:spPr>
        <p:txBody>
          <a:bodyPr/>
          <a:lstStyle/>
          <a:p>
            <a:fld id="{4CF532BF-CD6C-4763-B7F3-8E37AC60E7AA}" type="slidenum">
              <a:rPr lang="ru-RU" smtClean="0">
                <a:cs typeface="Arial" charset="0"/>
              </a:rPr>
              <a:pPr/>
              <a:t>13</a:t>
            </a:fld>
            <a:endParaRPr lang="ru-RU" smtClean="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Образ слайда 1"/>
          <p:cNvSpPr>
            <a:spLocks noGrp="1" noRot="1" noChangeAspect="1"/>
          </p:cNvSpPr>
          <p:nvPr>
            <p:ph type="sldImg"/>
          </p:nvPr>
        </p:nvSpPr>
        <p:spPr bwMode="auto">
          <a:noFill/>
          <a:ln>
            <a:solidFill>
              <a:srgbClr val="000000"/>
            </a:solidFill>
            <a:miter lim="800000"/>
            <a:headEnd/>
            <a:tailEnd/>
          </a:ln>
        </p:spPr>
      </p:sp>
      <p:sp>
        <p:nvSpPr>
          <p:cNvPr id="43010" name="Заметки 2"/>
          <p:cNvSpPr>
            <a:spLocks noGrp="1"/>
          </p:cNvSpPr>
          <p:nvPr>
            <p:ph type="body" idx="1"/>
          </p:nvPr>
        </p:nvSpPr>
        <p:spPr bwMode="auto">
          <a:noFill/>
        </p:spPr>
        <p:txBody>
          <a:bodyPr wrap="square" numCol="1" anchor="t" anchorCtr="0" compatLnSpc="1">
            <a:prstTxWarp prst="textNoShape">
              <a:avLst/>
            </a:prstTxWarp>
          </a:bodyPr>
          <a:lstStyle/>
          <a:p>
            <a:r>
              <a:rPr lang="ru-RU" smtClean="0"/>
              <a:t>К административной ответственности за нарушение правил оказания платных медицинских услуг медицинские организации и медицинские работники индивидуальные предприниматели привлекались по статьям 14.1, 14.4, 14.5, 14, 7, 14.8</a:t>
            </a:r>
          </a:p>
          <a:p>
            <a:endParaRPr lang="ru-RU" smtClean="0"/>
          </a:p>
        </p:txBody>
      </p:sp>
      <p:sp>
        <p:nvSpPr>
          <p:cNvPr id="43011" name="Номер слайда 3"/>
          <p:cNvSpPr>
            <a:spLocks noGrp="1"/>
          </p:cNvSpPr>
          <p:nvPr>
            <p:ph type="sldNum" sz="quarter" idx="5"/>
          </p:nvPr>
        </p:nvSpPr>
        <p:spPr bwMode="auto">
          <a:noFill/>
          <a:ln>
            <a:miter lim="800000"/>
            <a:headEnd/>
            <a:tailEnd/>
          </a:ln>
        </p:spPr>
        <p:txBody>
          <a:bodyPr/>
          <a:lstStyle/>
          <a:p>
            <a:fld id="{9018A851-EBA7-402D-8DAB-742DFCAD2CE0}" type="slidenum">
              <a:rPr lang="ru-RU" smtClean="0">
                <a:cs typeface="Arial" charset="0"/>
              </a:rPr>
              <a:pPr/>
              <a:t>15</a:t>
            </a:fld>
            <a:endParaRPr lang="ru-RU" smtClean="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Образ слайда 1"/>
          <p:cNvSpPr>
            <a:spLocks noGrp="1" noRot="1" noChangeAspect="1"/>
          </p:cNvSpPr>
          <p:nvPr>
            <p:ph type="sldImg"/>
          </p:nvPr>
        </p:nvSpPr>
        <p:spPr bwMode="auto">
          <a:noFill/>
          <a:ln>
            <a:solidFill>
              <a:srgbClr val="000000"/>
            </a:solidFill>
            <a:miter lim="800000"/>
            <a:headEnd/>
            <a:tailEnd/>
          </a:ln>
        </p:spPr>
      </p:sp>
      <p:sp>
        <p:nvSpPr>
          <p:cNvPr id="45058" name="Заметки 2"/>
          <p:cNvSpPr>
            <a:spLocks noGrp="1"/>
          </p:cNvSpPr>
          <p:nvPr>
            <p:ph type="body" idx="1"/>
          </p:nvPr>
        </p:nvSpPr>
        <p:spPr bwMode="auto">
          <a:noFill/>
        </p:spPr>
        <p:txBody>
          <a:bodyPr wrap="square" numCol="1" anchor="t" anchorCtr="0" compatLnSpc="1">
            <a:prstTxWarp prst="textNoShape">
              <a:avLst/>
            </a:prstTxWarp>
          </a:bodyPr>
          <a:lstStyle/>
          <a:p>
            <a:r>
              <a:rPr lang="ru-RU" smtClean="0"/>
              <a:t>Судебная практика по этим статьям изобилует административными штрафами к стоматологическим клиникам. Так, отсутствие в договоре оказания платных услуг четких сроков исполнения услуги дает основание органам Роспотребнадзора привлекать медицинские организации к административной ответственности по ст. 14.8 КоАП РФ. </a:t>
            </a:r>
          </a:p>
          <a:p>
            <a:r>
              <a:rPr lang="ru-RU" smtClean="0"/>
              <a:t>Именно несоблюдение сроков оказания медицинских услуг дает возможность потребителю говорить в суде об оказании некачественной услуги и о возмещении</a:t>
            </a:r>
            <a:r>
              <a:rPr lang="ru-RU" u="sng" baseline="30000" smtClean="0">
                <a:hlinkClick r:id="rId3"/>
              </a:rPr>
              <a:t>7</a:t>
            </a:r>
            <a:r>
              <a:rPr lang="ru-RU" smtClean="0"/>
              <a:t> морального вреда.</a:t>
            </a:r>
          </a:p>
        </p:txBody>
      </p:sp>
      <p:sp>
        <p:nvSpPr>
          <p:cNvPr id="45059" name="Номер слайда 3"/>
          <p:cNvSpPr>
            <a:spLocks noGrp="1"/>
          </p:cNvSpPr>
          <p:nvPr>
            <p:ph type="sldNum" sz="quarter" idx="5"/>
          </p:nvPr>
        </p:nvSpPr>
        <p:spPr bwMode="auto">
          <a:noFill/>
          <a:ln>
            <a:miter lim="800000"/>
            <a:headEnd/>
            <a:tailEnd/>
          </a:ln>
        </p:spPr>
        <p:txBody>
          <a:bodyPr/>
          <a:lstStyle/>
          <a:p>
            <a:fld id="{7A994CD6-FAF7-49B6-96E4-C468659733D9}" type="slidenum">
              <a:rPr lang="ru-RU" smtClean="0">
                <a:cs typeface="Arial" charset="0"/>
              </a:rPr>
              <a:pPr/>
              <a:t>16</a:t>
            </a:fld>
            <a:endParaRPr lang="ru-RU" smtClean="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Образ слайда 1"/>
          <p:cNvSpPr>
            <a:spLocks noGrp="1" noRot="1" noChangeAspect="1"/>
          </p:cNvSpPr>
          <p:nvPr>
            <p:ph type="sldImg"/>
          </p:nvPr>
        </p:nvSpPr>
        <p:spPr bwMode="auto">
          <a:noFill/>
          <a:ln>
            <a:solidFill>
              <a:srgbClr val="000000"/>
            </a:solidFill>
            <a:miter lim="800000"/>
            <a:headEnd/>
            <a:tailEnd/>
          </a:ln>
        </p:spPr>
      </p:sp>
      <p:sp>
        <p:nvSpPr>
          <p:cNvPr id="47106" name="Заметки 2"/>
          <p:cNvSpPr>
            <a:spLocks noGrp="1"/>
          </p:cNvSpPr>
          <p:nvPr>
            <p:ph type="body" idx="1"/>
          </p:nvPr>
        </p:nvSpPr>
        <p:spPr bwMode="auto">
          <a:noFill/>
        </p:spPr>
        <p:txBody>
          <a:bodyPr wrap="square" numCol="1" anchor="t" anchorCtr="0" compatLnSpc="1">
            <a:prstTxWarp prst="textNoShape">
              <a:avLst/>
            </a:prstTxWarp>
          </a:bodyPr>
          <a:lstStyle/>
          <a:p>
            <a:r>
              <a:rPr lang="ru-RU" smtClean="0"/>
              <a:t>Следующая группа статей КоАП может быть отнесена к административно-правовой защите прав пациента </a:t>
            </a:r>
            <a:endParaRPr lang="ru-RU" smtClean="0">
              <a:latin typeface="Arial" charset="0"/>
            </a:endParaRPr>
          </a:p>
        </p:txBody>
      </p:sp>
      <p:sp>
        <p:nvSpPr>
          <p:cNvPr id="47107" name="Номер слайда 3"/>
          <p:cNvSpPr>
            <a:spLocks noGrp="1"/>
          </p:cNvSpPr>
          <p:nvPr>
            <p:ph type="sldNum" sz="quarter" idx="5"/>
          </p:nvPr>
        </p:nvSpPr>
        <p:spPr bwMode="auto">
          <a:noFill/>
          <a:ln>
            <a:miter lim="800000"/>
            <a:headEnd/>
            <a:tailEnd/>
          </a:ln>
        </p:spPr>
        <p:txBody>
          <a:bodyPr/>
          <a:lstStyle/>
          <a:p>
            <a:fld id="{8970A2C8-B366-4D92-8C7B-A442293592AC}" type="slidenum">
              <a:rPr lang="ru-RU" smtClean="0">
                <a:cs typeface="Arial" charset="0"/>
              </a:rPr>
              <a:pPr/>
              <a:t>17</a:t>
            </a:fld>
            <a:endParaRPr lang="ru-RU" smtClean="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Образ слайда 1"/>
          <p:cNvSpPr>
            <a:spLocks noGrp="1" noRot="1" noChangeAspect="1"/>
          </p:cNvSpPr>
          <p:nvPr>
            <p:ph type="sldImg"/>
          </p:nvPr>
        </p:nvSpPr>
        <p:spPr bwMode="auto">
          <a:noFill/>
          <a:ln>
            <a:solidFill>
              <a:srgbClr val="000000"/>
            </a:solidFill>
            <a:miter lim="800000"/>
            <a:headEnd/>
            <a:tailEnd/>
          </a:ln>
        </p:spPr>
      </p:sp>
      <p:sp>
        <p:nvSpPr>
          <p:cNvPr id="50178" name="Заметки 2"/>
          <p:cNvSpPr>
            <a:spLocks noGrp="1"/>
          </p:cNvSpPr>
          <p:nvPr>
            <p:ph type="body" idx="1"/>
          </p:nvPr>
        </p:nvSpPr>
        <p:spPr bwMode="auto">
          <a:noFill/>
        </p:spPr>
        <p:txBody>
          <a:bodyPr wrap="square" numCol="1" anchor="t" anchorCtr="0" compatLnSpc="1">
            <a:prstTxWarp prst="textNoShape">
              <a:avLst/>
            </a:prstTxWarp>
          </a:bodyPr>
          <a:lstStyle/>
          <a:p>
            <a:r>
              <a:rPr lang="ru-RU" smtClean="0">
                <a:latin typeface="Arial Narrow" pitchFamily="34" charset="0"/>
              </a:rPr>
              <a:t>С точки зрения административной ответственности, действия врача, информировавшего пациента о диагнозе, который оказался ложным, квалифицируются по части 2 статьи 19.20 КоАП РФ)</a:t>
            </a:r>
          </a:p>
          <a:p>
            <a:r>
              <a:rPr lang="ru-RU" smtClean="0">
                <a:latin typeface="Arial Narrow" pitchFamily="34" charset="0"/>
              </a:rPr>
              <a:t>Отсутствие в медицинской карте больного ИДС на медицинское вмешательство рассматривается судами как «нарушение» или даже «грубое нарушение» лицензионных условий</a:t>
            </a:r>
            <a:endParaRPr lang="ru-RU" smtClean="0"/>
          </a:p>
        </p:txBody>
      </p:sp>
      <p:sp>
        <p:nvSpPr>
          <p:cNvPr id="50179" name="Номер слайда 3"/>
          <p:cNvSpPr>
            <a:spLocks noGrp="1"/>
          </p:cNvSpPr>
          <p:nvPr>
            <p:ph type="sldNum" sz="quarter" idx="5"/>
          </p:nvPr>
        </p:nvSpPr>
        <p:spPr bwMode="auto">
          <a:noFill/>
          <a:ln>
            <a:miter lim="800000"/>
            <a:headEnd/>
            <a:tailEnd/>
          </a:ln>
        </p:spPr>
        <p:txBody>
          <a:bodyPr/>
          <a:lstStyle/>
          <a:p>
            <a:fld id="{1AF6DDF2-7A31-42FC-98EF-C4C0B51EC2C1}" type="slidenum">
              <a:rPr lang="ru-RU" smtClean="0">
                <a:cs typeface="Arial" charset="0"/>
              </a:rPr>
              <a:pPr/>
              <a:t>19</a:t>
            </a:fld>
            <a:endParaRPr lang="ru-RU" smtClean="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Образ слайда 1"/>
          <p:cNvSpPr>
            <a:spLocks noGrp="1" noRot="1" noChangeAspect="1"/>
          </p:cNvSpPr>
          <p:nvPr>
            <p:ph type="sldImg"/>
          </p:nvPr>
        </p:nvSpPr>
        <p:spPr bwMode="auto">
          <a:noFill/>
          <a:ln>
            <a:solidFill>
              <a:srgbClr val="000000"/>
            </a:solidFill>
            <a:miter lim="800000"/>
            <a:headEnd/>
            <a:tailEnd/>
          </a:ln>
        </p:spPr>
      </p:sp>
      <p:sp>
        <p:nvSpPr>
          <p:cNvPr id="52226" name="Заметки 2"/>
          <p:cNvSpPr>
            <a:spLocks noGrp="1"/>
          </p:cNvSpPr>
          <p:nvPr>
            <p:ph type="body" idx="1"/>
          </p:nvPr>
        </p:nvSpPr>
        <p:spPr bwMode="auto">
          <a:noFill/>
        </p:spPr>
        <p:txBody>
          <a:bodyPr wrap="square" numCol="1" anchor="t" anchorCtr="0" compatLnSpc="1">
            <a:prstTxWarp prst="textNoShape">
              <a:avLst/>
            </a:prstTxWarp>
          </a:bodyPr>
          <a:lstStyle/>
          <a:p>
            <a:r>
              <a:rPr lang="ru-RU" smtClean="0"/>
              <a:t>Административная ответственность при нарушении прав пациентов на защиту сведений, составляющих врачебную тайну сосредоточена в статьях 13.11, 13.12, 13.14. </a:t>
            </a:r>
          </a:p>
          <a:p>
            <a:endParaRPr lang="ru-RU" smtClean="0"/>
          </a:p>
        </p:txBody>
      </p:sp>
      <p:sp>
        <p:nvSpPr>
          <p:cNvPr id="52227" name="Номер слайда 3"/>
          <p:cNvSpPr>
            <a:spLocks noGrp="1"/>
          </p:cNvSpPr>
          <p:nvPr>
            <p:ph type="sldNum" sz="quarter" idx="5"/>
          </p:nvPr>
        </p:nvSpPr>
        <p:spPr bwMode="auto">
          <a:noFill/>
          <a:ln>
            <a:miter lim="800000"/>
            <a:headEnd/>
            <a:tailEnd/>
          </a:ln>
        </p:spPr>
        <p:txBody>
          <a:bodyPr/>
          <a:lstStyle/>
          <a:p>
            <a:fld id="{0D37A6D6-EE77-4928-A513-F8B46E717788}" type="slidenum">
              <a:rPr lang="ru-RU" smtClean="0">
                <a:cs typeface="Arial" charset="0"/>
              </a:rPr>
              <a:pPr/>
              <a:t>20</a:t>
            </a:fld>
            <a:endParaRPr lang="ru-RU" smtClean="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Образ слайда 1"/>
          <p:cNvSpPr>
            <a:spLocks noGrp="1" noRot="1" noChangeAspect="1"/>
          </p:cNvSpPr>
          <p:nvPr>
            <p:ph type="sldImg"/>
          </p:nvPr>
        </p:nvSpPr>
        <p:spPr bwMode="auto">
          <a:noFill/>
          <a:ln>
            <a:solidFill>
              <a:srgbClr val="000000"/>
            </a:solidFill>
            <a:miter lim="800000"/>
            <a:headEnd/>
            <a:tailEnd/>
          </a:ln>
        </p:spPr>
      </p:sp>
      <p:sp>
        <p:nvSpPr>
          <p:cNvPr id="57346" name="Заметки 2"/>
          <p:cNvSpPr>
            <a:spLocks noGrp="1"/>
          </p:cNvSpPr>
          <p:nvPr>
            <p:ph type="body" idx="1"/>
          </p:nvPr>
        </p:nvSpPr>
        <p:spPr bwMode="auto">
          <a:noFill/>
        </p:spPr>
        <p:txBody>
          <a:bodyPr wrap="square" numCol="1" anchor="t" anchorCtr="0" compatLnSpc="1">
            <a:prstTxWarp prst="textNoShape">
              <a:avLst/>
            </a:prstTxWarp>
          </a:bodyPr>
          <a:lstStyle/>
          <a:p>
            <a:r>
              <a:rPr lang="ru-RU" smtClean="0"/>
              <a:t>Минздрав России в приказе № 425н от 29.06.2016 определил порядок, по которому пациент может ознакомиться с оригиналами медицинской документации о состоянии здоровья. </a:t>
            </a:r>
          </a:p>
        </p:txBody>
      </p:sp>
      <p:sp>
        <p:nvSpPr>
          <p:cNvPr id="57347" name="Номер слайда 3"/>
          <p:cNvSpPr>
            <a:spLocks noGrp="1"/>
          </p:cNvSpPr>
          <p:nvPr>
            <p:ph type="sldNum" sz="quarter" idx="5"/>
          </p:nvPr>
        </p:nvSpPr>
        <p:spPr bwMode="auto">
          <a:noFill/>
          <a:ln>
            <a:miter lim="800000"/>
            <a:headEnd/>
            <a:tailEnd/>
          </a:ln>
        </p:spPr>
        <p:txBody>
          <a:bodyPr/>
          <a:lstStyle/>
          <a:p>
            <a:fld id="{3850B16C-C8AD-468B-BF54-AE2E97F97EA6}" type="slidenum">
              <a:rPr lang="ru-RU" smtClean="0">
                <a:cs typeface="Arial" charset="0"/>
              </a:rPr>
              <a:pPr/>
              <a:t>24</a:t>
            </a:fld>
            <a:endParaRPr lang="ru-RU"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Образ слайда 1"/>
          <p:cNvSpPr>
            <a:spLocks noGrp="1" noRot="1" noChangeAspect="1"/>
          </p:cNvSpPr>
          <p:nvPr>
            <p:ph type="sldImg"/>
          </p:nvPr>
        </p:nvSpPr>
        <p:spPr bwMode="auto">
          <a:noFill/>
          <a:ln>
            <a:solidFill>
              <a:srgbClr val="000000"/>
            </a:solidFill>
            <a:miter lim="800000"/>
            <a:headEnd/>
            <a:tailEnd/>
          </a:ln>
        </p:spPr>
      </p:sp>
      <p:sp>
        <p:nvSpPr>
          <p:cNvPr id="17410" name="Заметки 2"/>
          <p:cNvSpPr>
            <a:spLocks noGrp="1"/>
          </p:cNvSpPr>
          <p:nvPr>
            <p:ph type="body" idx="1"/>
          </p:nvPr>
        </p:nvSpPr>
        <p:spPr bwMode="auto">
          <a:noFill/>
        </p:spPr>
        <p:txBody>
          <a:bodyPr wrap="square" numCol="1" anchor="t" anchorCtr="0" compatLnSpc="1">
            <a:prstTxWarp prst="textNoShape">
              <a:avLst/>
            </a:prstTxWarp>
          </a:bodyPr>
          <a:lstStyle/>
          <a:p>
            <a:r>
              <a:rPr lang="ru-RU" smtClean="0">
                <a:latin typeface="Arial Narrow" pitchFamily="34" charset="0"/>
              </a:rPr>
              <a:t>По последним данным 52%  населения поставили здравоохранению «неуд».</a:t>
            </a:r>
          </a:p>
        </p:txBody>
      </p:sp>
      <p:sp>
        <p:nvSpPr>
          <p:cNvPr id="17411" name="Номер слайда 3"/>
          <p:cNvSpPr>
            <a:spLocks noGrp="1"/>
          </p:cNvSpPr>
          <p:nvPr>
            <p:ph type="sldNum" sz="quarter" idx="5"/>
          </p:nvPr>
        </p:nvSpPr>
        <p:spPr bwMode="auto">
          <a:noFill/>
          <a:ln>
            <a:miter lim="800000"/>
            <a:headEnd/>
            <a:tailEnd/>
          </a:ln>
        </p:spPr>
        <p:txBody>
          <a:bodyPr/>
          <a:lstStyle/>
          <a:p>
            <a:fld id="{EB6902A7-06B9-4B2D-8244-DB845FCD3EE4}" type="slidenum">
              <a:rPr lang="ru-RU" smtClean="0">
                <a:cs typeface="Arial" charset="0"/>
              </a:rPr>
              <a:pPr/>
              <a:t>2</a:t>
            </a:fld>
            <a:endParaRPr lang="ru-RU" smtClean="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Образ слайда 1"/>
          <p:cNvSpPr>
            <a:spLocks noGrp="1" noRot="1" noChangeAspect="1"/>
          </p:cNvSpPr>
          <p:nvPr>
            <p:ph type="sldImg"/>
          </p:nvPr>
        </p:nvSpPr>
        <p:spPr bwMode="auto">
          <a:noFill/>
          <a:ln>
            <a:solidFill>
              <a:srgbClr val="000000"/>
            </a:solidFill>
            <a:miter lim="800000"/>
            <a:headEnd/>
            <a:tailEnd/>
          </a:ln>
        </p:spPr>
      </p:sp>
      <p:sp>
        <p:nvSpPr>
          <p:cNvPr id="60418" name="Заметки 2"/>
          <p:cNvSpPr>
            <a:spLocks noGrp="1"/>
          </p:cNvSpPr>
          <p:nvPr>
            <p:ph type="body" idx="1"/>
          </p:nvPr>
        </p:nvSpPr>
        <p:spPr bwMode="auto">
          <a:noFill/>
        </p:spPr>
        <p:txBody>
          <a:bodyPr wrap="square" numCol="1" anchor="t" anchorCtr="0" compatLnSpc="1">
            <a:prstTxWarp prst="textNoShape">
              <a:avLst/>
            </a:prstTxWarp>
          </a:bodyPr>
          <a:lstStyle/>
          <a:p>
            <a:pPr algn="just"/>
            <a:r>
              <a:rPr lang="ru-RU" smtClean="0">
                <a:latin typeface="Arial Narrow" pitchFamily="34" charset="0"/>
              </a:rPr>
              <a:t>Видеосъемка является одним из способов получения информации, т. е, сведений, независимо от формы их представления (п. 1 ст. 2 ФЗ от 27 июля 2006 г. № 149-ФЗ Закон Об информации, информационных технологиях и о защите информации). Так, каждый имеет право свободно искать, получать, передавать, производить и распространять информацию любым законным способом (ч. 4 ст.29 Конституции РФ).</a:t>
            </a:r>
          </a:p>
        </p:txBody>
      </p:sp>
      <p:sp>
        <p:nvSpPr>
          <p:cNvPr id="60419" name="Номер слайда 3"/>
          <p:cNvSpPr>
            <a:spLocks noGrp="1"/>
          </p:cNvSpPr>
          <p:nvPr>
            <p:ph type="sldNum" sz="quarter" idx="5"/>
          </p:nvPr>
        </p:nvSpPr>
        <p:spPr bwMode="auto">
          <a:noFill/>
          <a:ln>
            <a:miter lim="800000"/>
            <a:headEnd/>
            <a:tailEnd/>
          </a:ln>
        </p:spPr>
        <p:txBody>
          <a:bodyPr/>
          <a:lstStyle/>
          <a:p>
            <a:fld id="{868C3472-12BF-4972-AD99-56865583338B}" type="slidenum">
              <a:rPr lang="ru-RU" smtClean="0">
                <a:cs typeface="Arial" charset="0"/>
              </a:rPr>
              <a:pPr/>
              <a:t>26</a:t>
            </a:fld>
            <a:endParaRPr lang="ru-RU" smtClean="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Образ слайда 1"/>
          <p:cNvSpPr>
            <a:spLocks noGrp="1" noRot="1" noChangeAspect="1"/>
          </p:cNvSpPr>
          <p:nvPr>
            <p:ph type="sldImg"/>
          </p:nvPr>
        </p:nvSpPr>
        <p:spPr bwMode="auto">
          <a:noFill/>
          <a:ln>
            <a:solidFill>
              <a:srgbClr val="000000"/>
            </a:solidFill>
            <a:miter lim="800000"/>
            <a:headEnd/>
            <a:tailEnd/>
          </a:ln>
        </p:spPr>
      </p:sp>
      <p:sp>
        <p:nvSpPr>
          <p:cNvPr id="62466" name="Заметки 2"/>
          <p:cNvSpPr>
            <a:spLocks noGrp="1"/>
          </p:cNvSpPr>
          <p:nvPr>
            <p:ph type="body" idx="1"/>
          </p:nvPr>
        </p:nvSpPr>
        <p:spPr bwMode="auto">
          <a:noFill/>
        </p:spPr>
        <p:txBody>
          <a:bodyPr wrap="square" numCol="1" anchor="t" anchorCtr="0" compatLnSpc="1">
            <a:prstTxWarp prst="textNoShape">
              <a:avLst/>
            </a:prstTxWarp>
          </a:bodyPr>
          <a:lstStyle/>
          <a:p>
            <a:r>
              <a:rPr lang="ru-RU" smtClean="0"/>
              <a:t>Субъектом  правонарушения  назван непосредственно врач.</a:t>
            </a:r>
          </a:p>
        </p:txBody>
      </p:sp>
      <p:sp>
        <p:nvSpPr>
          <p:cNvPr id="62467" name="Номер слайда 3"/>
          <p:cNvSpPr>
            <a:spLocks noGrp="1"/>
          </p:cNvSpPr>
          <p:nvPr>
            <p:ph type="sldNum" sz="quarter" idx="5"/>
          </p:nvPr>
        </p:nvSpPr>
        <p:spPr bwMode="auto">
          <a:noFill/>
          <a:ln>
            <a:miter lim="800000"/>
            <a:headEnd/>
            <a:tailEnd/>
          </a:ln>
        </p:spPr>
        <p:txBody>
          <a:bodyPr/>
          <a:lstStyle/>
          <a:p>
            <a:fld id="{F1C319E9-B2BC-4BBE-98A1-981606DCD22B}" type="slidenum">
              <a:rPr lang="ru-RU" smtClean="0">
                <a:cs typeface="Arial" charset="0"/>
              </a:rPr>
              <a:pPr/>
              <a:t>27</a:t>
            </a:fld>
            <a:endParaRPr lang="ru-RU" smtClean="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Образ слайда 1"/>
          <p:cNvSpPr>
            <a:spLocks noGrp="1" noRot="1" noChangeAspect="1"/>
          </p:cNvSpPr>
          <p:nvPr>
            <p:ph type="sldImg"/>
          </p:nvPr>
        </p:nvSpPr>
        <p:spPr bwMode="auto">
          <a:noFill/>
          <a:ln>
            <a:solidFill>
              <a:srgbClr val="000000"/>
            </a:solidFill>
            <a:miter lim="800000"/>
            <a:headEnd/>
            <a:tailEnd/>
          </a:ln>
        </p:spPr>
      </p:sp>
      <p:sp>
        <p:nvSpPr>
          <p:cNvPr id="65538" name="Заметки 2"/>
          <p:cNvSpPr>
            <a:spLocks noGrp="1"/>
          </p:cNvSpPr>
          <p:nvPr>
            <p:ph type="body" idx="1"/>
          </p:nvPr>
        </p:nvSpPr>
        <p:spPr bwMode="auto">
          <a:noFill/>
        </p:spPr>
        <p:txBody>
          <a:bodyPr wrap="square" numCol="1" anchor="t" anchorCtr="0" compatLnSpc="1">
            <a:prstTxWarp prst="textNoShape">
              <a:avLst/>
            </a:prstTxWarp>
          </a:bodyPr>
          <a:lstStyle/>
          <a:p>
            <a:r>
              <a:rPr lang="ru-RU" smtClean="0"/>
              <a:t>Правоприменительной практики по данной статье в стране пока мало. С одной стороны, нет четкого разъяснения, что конкретно может служить доказательством конфликта интересов в деятельности медицинского и особенно фармацевтического работника. С другой стороны, статья 6.29 КоАП РФ – не о конфликте как таковом, а о непредставлении медицинским работником информации о возникновении конфликта интересов руководителю медицинской организации, в которой он работает. В мае 2015 г.</a:t>
            </a:r>
            <a:r>
              <a:rPr lang="ru-RU" b="1" smtClean="0"/>
              <a:t> в</a:t>
            </a:r>
            <a:r>
              <a:rPr lang="ru-RU" smtClean="0"/>
              <a:t>первые Территориальный орган Росздравнадзора по Ростовской области привлек к административной ответственности врача за непредставление информации о возникновении конфликта интересов.</a:t>
            </a:r>
          </a:p>
          <a:p>
            <a:endParaRPr lang="ru-RU" smtClean="0"/>
          </a:p>
          <a:p>
            <a:endParaRPr lang="ru-RU" smtClean="0"/>
          </a:p>
        </p:txBody>
      </p:sp>
      <p:sp>
        <p:nvSpPr>
          <p:cNvPr id="65539" name="Номер слайда 3"/>
          <p:cNvSpPr>
            <a:spLocks noGrp="1"/>
          </p:cNvSpPr>
          <p:nvPr>
            <p:ph type="sldNum" sz="quarter" idx="5"/>
          </p:nvPr>
        </p:nvSpPr>
        <p:spPr bwMode="auto">
          <a:noFill/>
          <a:ln>
            <a:miter lim="800000"/>
            <a:headEnd/>
            <a:tailEnd/>
          </a:ln>
        </p:spPr>
        <p:txBody>
          <a:bodyPr/>
          <a:lstStyle/>
          <a:p>
            <a:fld id="{DDE1C5DE-9A55-499B-AE13-BA9D334A4A76}" type="slidenum">
              <a:rPr lang="ru-RU" smtClean="0">
                <a:cs typeface="Arial" charset="0"/>
              </a:rPr>
              <a:pPr/>
              <a:t>29</a:t>
            </a:fld>
            <a:endParaRPr lang="ru-RU" smtClean="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spect="1" noTextEdit="1"/>
          </p:cNvSpPr>
          <p:nvPr>
            <p:ph type="sldImg"/>
          </p:nvPr>
        </p:nvSpPr>
        <p:spPr bwMode="auto">
          <a:noFill/>
          <a:ln>
            <a:solidFill>
              <a:srgbClr val="000000"/>
            </a:solidFill>
            <a:miter lim="800000"/>
            <a:headEnd/>
            <a:tailEnd/>
          </a:ln>
        </p:spPr>
      </p:sp>
      <p:sp>
        <p:nvSpPr>
          <p:cNvPr id="69634" name="Rectangle 3"/>
          <p:cNvSpPr>
            <a:spLocks noGrp="1"/>
          </p:cNvSpPr>
          <p:nvPr>
            <p:ph type="body" idx="1"/>
          </p:nvPr>
        </p:nvSpPr>
        <p:spPr bwMode="auto">
          <a:noFill/>
        </p:spPr>
        <p:txBody>
          <a:bodyPr wrap="square" numCol="1" anchor="t" anchorCtr="0" compatLnSpc="1">
            <a:prstTxWarp prst="textNoShape">
              <a:avLst/>
            </a:prstTxWarp>
          </a:bodyPr>
          <a:lstStyle/>
          <a:p>
            <a:r>
              <a:rPr lang="ru-RU" smtClean="0"/>
              <a:t>Непосредственно к экспертной практике имеет отношение ст. 17.9 КоАП.</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Образ слайда 1"/>
          <p:cNvSpPr>
            <a:spLocks noGrp="1" noRot="1" noChangeAspect="1"/>
          </p:cNvSpPr>
          <p:nvPr>
            <p:ph type="sldImg"/>
          </p:nvPr>
        </p:nvSpPr>
        <p:spPr bwMode="auto">
          <a:noFill/>
          <a:ln>
            <a:solidFill>
              <a:srgbClr val="000000"/>
            </a:solidFill>
            <a:miter lim="800000"/>
            <a:headEnd/>
            <a:tailEnd/>
          </a:ln>
        </p:spPr>
      </p:sp>
      <p:sp>
        <p:nvSpPr>
          <p:cNvPr id="19458"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19459" name="Номер слайда 3"/>
          <p:cNvSpPr>
            <a:spLocks noGrp="1"/>
          </p:cNvSpPr>
          <p:nvPr>
            <p:ph type="sldNum" sz="quarter" idx="5"/>
          </p:nvPr>
        </p:nvSpPr>
        <p:spPr bwMode="auto">
          <a:noFill/>
          <a:ln>
            <a:miter lim="800000"/>
            <a:headEnd/>
            <a:tailEnd/>
          </a:ln>
        </p:spPr>
        <p:txBody>
          <a:bodyPr/>
          <a:lstStyle/>
          <a:p>
            <a:fld id="{3C7B769A-3A79-4E99-B745-B925AA12C95F}" type="slidenum">
              <a:rPr lang="ru-RU" smtClean="0">
                <a:cs typeface="Arial" charset="0"/>
              </a:rPr>
              <a:pPr/>
              <a:t>3</a:t>
            </a:fld>
            <a:endParaRPr lang="ru-RU" smtClean="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Образ слайда 1"/>
          <p:cNvSpPr>
            <a:spLocks noGrp="1" noRot="1" noChangeAspect="1"/>
          </p:cNvSpPr>
          <p:nvPr>
            <p:ph type="sldImg"/>
          </p:nvPr>
        </p:nvSpPr>
        <p:spPr bwMode="auto">
          <a:noFill/>
          <a:ln>
            <a:solidFill>
              <a:srgbClr val="000000"/>
            </a:solidFill>
            <a:miter lim="800000"/>
            <a:headEnd/>
            <a:tailEnd/>
          </a:ln>
        </p:spPr>
      </p:sp>
      <p:sp>
        <p:nvSpPr>
          <p:cNvPr id="21506" name="Заметки 2"/>
          <p:cNvSpPr>
            <a:spLocks noGrp="1"/>
          </p:cNvSpPr>
          <p:nvPr>
            <p:ph type="body" idx="1"/>
          </p:nvPr>
        </p:nvSpPr>
        <p:spPr bwMode="auto">
          <a:noFill/>
        </p:spPr>
        <p:txBody>
          <a:bodyPr wrap="square" numCol="1" anchor="t" anchorCtr="0" compatLnSpc="1">
            <a:prstTxWarp prst="textNoShape">
              <a:avLst/>
            </a:prstTxWarp>
          </a:bodyPr>
          <a:lstStyle/>
          <a:p>
            <a:r>
              <a:rPr lang="ru-RU" smtClean="0"/>
              <a:t>Чего стоит только последняя инициатива Следственного комитета, где посчитали, что одним из главных несовершенств нынешнего законодательства является тот факт, что в Уголовном кодексе вообще отсутствует такой термин, как «врачебная ошибка». Из-за этого врачей привлекают к ответственности по статье «Причинение смерти по неосторожности». И предлагают дополнить Уголовный кодекс соответствующей статьёй. </a:t>
            </a:r>
          </a:p>
        </p:txBody>
      </p:sp>
      <p:sp>
        <p:nvSpPr>
          <p:cNvPr id="21507" name="Номер слайда 3"/>
          <p:cNvSpPr>
            <a:spLocks noGrp="1"/>
          </p:cNvSpPr>
          <p:nvPr>
            <p:ph type="sldNum" sz="quarter" idx="5"/>
          </p:nvPr>
        </p:nvSpPr>
        <p:spPr bwMode="auto">
          <a:noFill/>
          <a:ln>
            <a:miter lim="800000"/>
            <a:headEnd/>
            <a:tailEnd/>
          </a:ln>
        </p:spPr>
        <p:txBody>
          <a:bodyPr/>
          <a:lstStyle/>
          <a:p>
            <a:fld id="{FB85AFFC-3E71-4058-A4D5-5F103633E17A}" type="slidenum">
              <a:rPr lang="ru-RU" smtClean="0">
                <a:cs typeface="Arial" charset="0"/>
              </a:rPr>
              <a:pPr/>
              <a:t>4</a:t>
            </a:fld>
            <a:endParaRPr lang="ru-RU" smtClean="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Образ слайда 1"/>
          <p:cNvSpPr>
            <a:spLocks noGrp="1" noRot="1" noChangeAspect="1"/>
          </p:cNvSpPr>
          <p:nvPr>
            <p:ph type="sldImg"/>
          </p:nvPr>
        </p:nvSpPr>
        <p:spPr bwMode="auto">
          <a:noFill/>
          <a:ln>
            <a:solidFill>
              <a:srgbClr val="000000"/>
            </a:solidFill>
            <a:miter lim="800000"/>
            <a:headEnd/>
            <a:tailEnd/>
          </a:ln>
        </p:spPr>
      </p:sp>
      <p:sp>
        <p:nvSpPr>
          <p:cNvPr id="23554" name="Заметки 2"/>
          <p:cNvSpPr>
            <a:spLocks noGrp="1"/>
          </p:cNvSpPr>
          <p:nvPr>
            <p:ph type="body" idx="1"/>
          </p:nvPr>
        </p:nvSpPr>
        <p:spPr bwMode="auto">
          <a:noFill/>
        </p:spPr>
        <p:txBody>
          <a:bodyPr wrap="square" numCol="1" anchor="t" anchorCtr="0" compatLnSpc="1">
            <a:prstTxWarp prst="textNoShape">
              <a:avLst/>
            </a:prstTxWarp>
          </a:bodyPr>
          <a:lstStyle/>
          <a:p>
            <a:r>
              <a:rPr lang="ru-RU" smtClean="0"/>
              <a:t>Пока не дополнили, только предложили внести в Кодекс административных правонарушений статью, которая предусматривала бы ответственность за качество проведённых медицинских обследований. Как отмечают юристы, в здравоохранении КоАП РФ стал самым применяемым законом, причем имеется множество составов административных правонарушений, субъектами которых, так или иначе, могут выступать медицинские организации и медработники.</a:t>
            </a:r>
          </a:p>
        </p:txBody>
      </p:sp>
      <p:sp>
        <p:nvSpPr>
          <p:cNvPr id="23555" name="Номер слайда 3"/>
          <p:cNvSpPr>
            <a:spLocks noGrp="1"/>
          </p:cNvSpPr>
          <p:nvPr>
            <p:ph type="sldNum" sz="quarter" idx="5"/>
          </p:nvPr>
        </p:nvSpPr>
        <p:spPr bwMode="auto">
          <a:noFill/>
          <a:ln>
            <a:miter lim="800000"/>
            <a:headEnd/>
            <a:tailEnd/>
          </a:ln>
        </p:spPr>
        <p:txBody>
          <a:bodyPr/>
          <a:lstStyle/>
          <a:p>
            <a:fld id="{ED727D3F-17F0-4E70-BDAF-9A7194284543}" type="slidenum">
              <a:rPr lang="ru-RU" smtClean="0">
                <a:cs typeface="Arial" charset="0"/>
              </a:rPr>
              <a:pPr/>
              <a:t>5</a:t>
            </a:fld>
            <a:endParaRPr lang="ru-RU" smtClean="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Образ слайда 1"/>
          <p:cNvSpPr>
            <a:spLocks noGrp="1" noRot="1" noChangeAspect="1"/>
          </p:cNvSpPr>
          <p:nvPr>
            <p:ph type="sldImg"/>
          </p:nvPr>
        </p:nvSpPr>
        <p:spPr bwMode="auto">
          <a:noFill/>
          <a:ln>
            <a:solidFill>
              <a:srgbClr val="000000"/>
            </a:solidFill>
            <a:miter lim="800000"/>
            <a:headEnd/>
            <a:tailEnd/>
          </a:ln>
        </p:spPr>
      </p:sp>
      <p:sp>
        <p:nvSpPr>
          <p:cNvPr id="25602" name="Заметки 2"/>
          <p:cNvSpPr>
            <a:spLocks noGrp="1"/>
          </p:cNvSpPr>
          <p:nvPr>
            <p:ph type="body" idx="1"/>
          </p:nvPr>
        </p:nvSpPr>
        <p:spPr bwMode="auto">
          <a:noFill/>
        </p:spPr>
        <p:txBody>
          <a:bodyPr wrap="square" numCol="1" anchor="t" anchorCtr="0" compatLnSpc="1">
            <a:prstTxWarp prst="textNoShape">
              <a:avLst/>
            </a:prstTxWarp>
          </a:bodyPr>
          <a:lstStyle/>
          <a:p>
            <a:r>
              <a:rPr lang="ru-RU" smtClean="0"/>
              <a:t>В 2016 году прокуратура выявила почти 85 тысяч нарушений законодательства в сфере здравоохранения, в связи с чем к дисциплинарной и административной ответственности было привлечено 25 тысяч человек. А Росздравнадзор выписал медицинским организациям административных штрафов более чем на 150 млн рублей.</a:t>
            </a:r>
          </a:p>
          <a:p>
            <a:r>
              <a:rPr lang="ru-RU" smtClean="0"/>
              <a:t>В последние годы в КоАП РФ уже внесено более 20 статей за правонарушения в сфере медицинской и фармацевтической деятельности, но на этом не остановились.</a:t>
            </a:r>
          </a:p>
        </p:txBody>
      </p:sp>
      <p:sp>
        <p:nvSpPr>
          <p:cNvPr id="25603" name="Номер слайда 3"/>
          <p:cNvSpPr>
            <a:spLocks noGrp="1"/>
          </p:cNvSpPr>
          <p:nvPr>
            <p:ph type="sldNum" sz="quarter" idx="5"/>
          </p:nvPr>
        </p:nvSpPr>
        <p:spPr bwMode="auto">
          <a:noFill/>
          <a:ln>
            <a:miter lim="800000"/>
            <a:headEnd/>
            <a:tailEnd/>
          </a:ln>
        </p:spPr>
        <p:txBody>
          <a:bodyPr/>
          <a:lstStyle/>
          <a:p>
            <a:fld id="{0F978373-CE52-4E9D-A031-C41803F481CC}" type="slidenum">
              <a:rPr lang="ru-RU" smtClean="0">
                <a:cs typeface="Arial" charset="0"/>
              </a:rPr>
              <a:pPr/>
              <a:t>6</a:t>
            </a:fld>
            <a:endParaRPr lang="ru-RU" smtClean="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Образ слайда 1"/>
          <p:cNvSpPr>
            <a:spLocks noGrp="1" noRot="1" noChangeAspect="1"/>
          </p:cNvSpPr>
          <p:nvPr>
            <p:ph type="sldImg"/>
          </p:nvPr>
        </p:nvSpPr>
        <p:spPr bwMode="auto">
          <a:noFill/>
          <a:ln>
            <a:solidFill>
              <a:srgbClr val="000000"/>
            </a:solidFill>
            <a:miter lim="800000"/>
            <a:headEnd/>
            <a:tailEnd/>
          </a:ln>
        </p:spPr>
      </p:sp>
      <p:sp>
        <p:nvSpPr>
          <p:cNvPr id="27650" name="Заметки 2"/>
          <p:cNvSpPr>
            <a:spLocks noGrp="1"/>
          </p:cNvSpPr>
          <p:nvPr>
            <p:ph type="body" idx="1"/>
          </p:nvPr>
        </p:nvSpPr>
        <p:spPr bwMode="auto">
          <a:noFill/>
        </p:spPr>
        <p:txBody>
          <a:bodyPr wrap="square" numCol="1" anchor="t" anchorCtr="0" compatLnSpc="1">
            <a:prstTxWarp prst="textNoShape">
              <a:avLst/>
            </a:prstTxWarp>
          </a:bodyPr>
          <a:lstStyle/>
          <a:p>
            <a:r>
              <a:rPr lang="ru-RU" smtClean="0"/>
              <a:t>Правительство предлагает вводить новые виды административной ответственности и ужесточить уже существующие наказания за нарушения в сфере здравоохранения.</a:t>
            </a:r>
          </a:p>
        </p:txBody>
      </p:sp>
      <p:sp>
        <p:nvSpPr>
          <p:cNvPr id="27651" name="Номер слайда 3"/>
          <p:cNvSpPr>
            <a:spLocks noGrp="1"/>
          </p:cNvSpPr>
          <p:nvPr>
            <p:ph type="sldNum" sz="quarter" idx="5"/>
          </p:nvPr>
        </p:nvSpPr>
        <p:spPr bwMode="auto">
          <a:noFill/>
          <a:ln>
            <a:miter lim="800000"/>
            <a:headEnd/>
            <a:tailEnd/>
          </a:ln>
        </p:spPr>
        <p:txBody>
          <a:bodyPr/>
          <a:lstStyle/>
          <a:p>
            <a:fld id="{65B6D097-EC18-4648-83A0-83BD51DD97C5}" type="slidenum">
              <a:rPr lang="ru-RU" smtClean="0">
                <a:cs typeface="Arial" charset="0"/>
              </a:rPr>
              <a:pPr/>
              <a:t>7</a:t>
            </a:fld>
            <a:endParaRPr lang="ru-RU" smtClean="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Образ слайда 1"/>
          <p:cNvSpPr>
            <a:spLocks noGrp="1" noRot="1" noChangeAspect="1"/>
          </p:cNvSpPr>
          <p:nvPr>
            <p:ph type="sldImg"/>
          </p:nvPr>
        </p:nvSpPr>
        <p:spPr bwMode="auto">
          <a:noFill/>
          <a:ln>
            <a:solidFill>
              <a:srgbClr val="000000"/>
            </a:solidFill>
            <a:miter lim="800000"/>
            <a:headEnd/>
            <a:tailEnd/>
          </a:ln>
        </p:spPr>
      </p:sp>
      <p:sp>
        <p:nvSpPr>
          <p:cNvPr id="29698" name="Заметки 2"/>
          <p:cNvSpPr>
            <a:spLocks noGrp="1"/>
          </p:cNvSpPr>
          <p:nvPr>
            <p:ph type="body" idx="1"/>
          </p:nvPr>
        </p:nvSpPr>
        <p:spPr bwMode="auto">
          <a:noFill/>
        </p:spPr>
        <p:txBody>
          <a:bodyPr wrap="square" numCol="1" anchor="t" anchorCtr="0" compatLnSpc="1">
            <a:prstTxWarp prst="textNoShape">
              <a:avLst/>
            </a:prstTxWarp>
          </a:bodyPr>
          <a:lstStyle/>
          <a:p>
            <a:r>
              <a:rPr lang="ru-RU" smtClean="0"/>
              <a:t>Остановимся на некоторых статьях Административного Кодекса, имеющих отношение к медицинской деятельности. В первую очередь это касается административного наказания – дисквалификация</a:t>
            </a:r>
          </a:p>
          <a:p>
            <a:r>
              <a:rPr lang="ru-RU" smtClean="0"/>
              <a:t>С 1 января 2014 г. сфера применения статьи 3.11 КоАП («дисквалификация») распространяется на медицинских и фармацевтических работников </a:t>
            </a:r>
          </a:p>
        </p:txBody>
      </p:sp>
      <p:sp>
        <p:nvSpPr>
          <p:cNvPr id="29699" name="Номер слайда 3"/>
          <p:cNvSpPr>
            <a:spLocks noGrp="1"/>
          </p:cNvSpPr>
          <p:nvPr>
            <p:ph type="sldNum" sz="quarter" idx="5"/>
          </p:nvPr>
        </p:nvSpPr>
        <p:spPr bwMode="auto">
          <a:noFill/>
          <a:ln>
            <a:miter lim="800000"/>
            <a:headEnd/>
            <a:tailEnd/>
          </a:ln>
        </p:spPr>
        <p:txBody>
          <a:bodyPr/>
          <a:lstStyle/>
          <a:p>
            <a:fld id="{A3CA4566-057C-4F9C-8313-E14D615BDD65}" type="slidenum">
              <a:rPr lang="ru-RU" smtClean="0">
                <a:cs typeface="Arial" charset="0"/>
              </a:rPr>
              <a:pPr/>
              <a:t>8</a:t>
            </a:fld>
            <a:endParaRPr lang="ru-RU" smtClean="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Образ слайда 1"/>
          <p:cNvSpPr>
            <a:spLocks noGrp="1" noRot="1" noChangeAspect="1"/>
          </p:cNvSpPr>
          <p:nvPr>
            <p:ph type="sldImg"/>
          </p:nvPr>
        </p:nvSpPr>
        <p:spPr bwMode="auto">
          <a:noFill/>
          <a:ln>
            <a:solidFill>
              <a:srgbClr val="000000"/>
            </a:solidFill>
            <a:miter lim="800000"/>
            <a:headEnd/>
            <a:tailEnd/>
          </a:ln>
        </p:spPr>
      </p:sp>
      <p:sp>
        <p:nvSpPr>
          <p:cNvPr id="31746" name="Заметки 2"/>
          <p:cNvSpPr>
            <a:spLocks noGrp="1"/>
          </p:cNvSpPr>
          <p:nvPr>
            <p:ph type="body" idx="1"/>
          </p:nvPr>
        </p:nvSpPr>
        <p:spPr bwMode="auto">
          <a:noFill/>
        </p:spPr>
        <p:txBody>
          <a:bodyPr wrap="square" numCol="1" anchor="t" anchorCtr="0" compatLnSpc="1">
            <a:prstTxWarp prst="textNoShape">
              <a:avLst/>
            </a:prstTxWarp>
          </a:bodyPr>
          <a:lstStyle/>
          <a:p>
            <a:r>
              <a:rPr lang="ru-RU" smtClean="0"/>
              <a:t>Пока судебной практики по применению дисквалификации к специалистам здравоохранения  нет.</a:t>
            </a:r>
          </a:p>
        </p:txBody>
      </p:sp>
      <p:sp>
        <p:nvSpPr>
          <p:cNvPr id="31747" name="Номер слайда 3"/>
          <p:cNvSpPr>
            <a:spLocks noGrp="1"/>
          </p:cNvSpPr>
          <p:nvPr>
            <p:ph type="sldNum" sz="quarter" idx="5"/>
          </p:nvPr>
        </p:nvSpPr>
        <p:spPr bwMode="auto">
          <a:noFill/>
          <a:ln>
            <a:miter lim="800000"/>
            <a:headEnd/>
            <a:tailEnd/>
          </a:ln>
        </p:spPr>
        <p:txBody>
          <a:bodyPr/>
          <a:lstStyle/>
          <a:p>
            <a:fld id="{CAE8ECC9-4C18-4D2B-AF50-A31107F2B8AF}" type="slidenum">
              <a:rPr lang="ru-RU" smtClean="0">
                <a:cs typeface="Arial" charset="0"/>
              </a:rPr>
              <a:pPr/>
              <a:t>9</a:t>
            </a:fld>
            <a:endParaRPr lang="ru-RU"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E8E4CCB-3E31-4FE2-A2B7-F0209CE984FD}"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6EC004F-9796-4030-936B-E04CC38FB3D5}"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2783086-DA76-4D2B-A410-8AFD2BA4C459}"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FF58F85-BB80-452D-962E-CA3A91A4C8C4}"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5EE86AE-5EBD-49A3-9448-4BEB7EEF0CF4}"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2670545-6FF2-4FBD-ACBF-26080C5EFF60}"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0852AF13-BBC9-4864-B9E0-2A50A5B5C3D6}"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6EDFA372-78F6-4D08-AD5C-A98BA3200EE1}"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43D9D335-3E67-4FA4-A6AB-184D7B36E21D}"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AF9AE7C-E605-483A-B7BE-4FB9E04744DD}"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1B0AF5B-90FF-4385-84AF-5A5F7DD9F98B}"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Arial" charset="0"/>
              </a:defRPr>
            </a:lvl1pPr>
          </a:lstStyle>
          <a:p>
            <a:pPr>
              <a:defRPr/>
            </a:pPr>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Arial" charset="0"/>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cs typeface="Arial" pitchFamily="34" charset="0"/>
              </a:defRPr>
            </a:lvl1pPr>
          </a:lstStyle>
          <a:p>
            <a:pPr>
              <a:defRPr/>
            </a:pPr>
            <a:fld id="{7480BCCA-87F8-4E1A-80FA-1A300382FCB3}"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824" r:id="rId1"/>
    <p:sldLayoutId id="2147483823" r:id="rId2"/>
    <p:sldLayoutId id="2147483822" r:id="rId3"/>
    <p:sldLayoutId id="2147483821" r:id="rId4"/>
    <p:sldLayoutId id="2147483820" r:id="rId5"/>
    <p:sldLayoutId id="2147483819" r:id="rId6"/>
    <p:sldLayoutId id="2147483818" r:id="rId7"/>
    <p:sldLayoutId id="2147483817" r:id="rId8"/>
    <p:sldLayoutId id="2147483816" r:id="rId9"/>
    <p:sldLayoutId id="2147483815" r:id="rId10"/>
    <p:sldLayoutId id="214748381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images.yandex.ru/yandsearch?img_url=http://img.lenta.ru/news/2006/11/29/reform/picture.jpg&amp;iorient=&amp;icolor=&amp;p=2&amp;site=&amp;text=%D0%9D%D0%BE%D1%80%D0%BC%D1%8B%20%D0%9F%D1%80%D0%B0%D0%B2%D0%B0%20%D0%B2%20%D0%BA%D0%B0%D1%80%D1%82%D0%B8%D0%BD%D0%BA%D0%B0%D1%85%20%D1%8E%D1%80%D0%B8%D1%81%D1%82%D1%8B%20%D1%88%D1%83%D1%82%D1%8F%D1%82&amp;wp=&amp;pos=75&amp;isize=&amp;type=&amp;recent=&amp;rpt=simage&amp;itype=&amp;nojs=1"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ctrTitle"/>
          </p:nvPr>
        </p:nvSpPr>
        <p:spPr>
          <a:xfrm>
            <a:off x="684213" y="908050"/>
            <a:ext cx="7772400" cy="2881313"/>
          </a:xfrm>
        </p:spPr>
        <p:txBody>
          <a:bodyPr/>
          <a:lstStyle/>
          <a:p>
            <a:pPr eaLnBrk="1" hangingPunct="1"/>
            <a:r>
              <a:rPr lang="ru-RU" sz="2800" smtClean="0"/>
              <a:t>.</a:t>
            </a:r>
            <a:br>
              <a:rPr lang="ru-RU" sz="2800" smtClean="0"/>
            </a:br>
            <a:endParaRPr lang="ru-RU" sz="3200" i="1" smtClean="0"/>
          </a:p>
        </p:txBody>
      </p:sp>
      <p:sp>
        <p:nvSpPr>
          <p:cNvPr id="2051" name="Rectangle 3"/>
          <p:cNvSpPr>
            <a:spLocks noGrp="1" noChangeArrowheads="1"/>
          </p:cNvSpPr>
          <p:nvPr>
            <p:ph type="subTitle" idx="1"/>
          </p:nvPr>
        </p:nvSpPr>
        <p:spPr>
          <a:xfrm>
            <a:off x="4929188" y="285750"/>
            <a:ext cx="3997325" cy="6356350"/>
          </a:xfrm>
          <a:solidFill>
            <a:schemeClr val="bg1">
              <a:lumMod val="95000"/>
            </a:schemeClr>
          </a:solidFill>
        </p:spPr>
        <p:txBody>
          <a:bodyPr>
            <a:normAutofit/>
          </a:bodyPr>
          <a:lstStyle/>
          <a:p>
            <a:pPr>
              <a:spcBef>
                <a:spcPct val="0"/>
              </a:spcBef>
            </a:pPr>
            <a:r>
              <a:rPr lang="ru-RU" altLang="ru-RU" sz="3600" b="1" smtClean="0">
                <a:solidFill>
                  <a:schemeClr val="tx1"/>
                </a:solidFill>
                <a:latin typeface="Arial Narrow" pitchFamily="34" charset="0"/>
              </a:rPr>
              <a:t>Административная ответственность  медицинских работников в современных условиях</a:t>
            </a:r>
          </a:p>
          <a:p>
            <a:pPr>
              <a:spcBef>
                <a:spcPct val="0"/>
              </a:spcBef>
            </a:pPr>
            <a:endParaRPr lang="ru-RU" sz="3600" b="1" smtClean="0">
              <a:solidFill>
                <a:schemeClr val="tx1"/>
              </a:solidFill>
              <a:effectLst>
                <a:outerShdw blurRad="38100" dist="38100" dir="2700000" algn="tl">
                  <a:srgbClr val="C0C0C0"/>
                </a:outerShdw>
              </a:effectLst>
              <a:latin typeface="Arial Narrow" pitchFamily="34" charset="0"/>
            </a:endParaRPr>
          </a:p>
          <a:p>
            <a:pPr>
              <a:spcBef>
                <a:spcPct val="0"/>
              </a:spcBef>
            </a:pPr>
            <a:r>
              <a:rPr lang="ru-RU" sz="2400" b="1" smtClean="0">
                <a:solidFill>
                  <a:schemeClr val="tx1"/>
                </a:solidFill>
                <a:effectLst>
                  <a:outerShdw blurRad="38100" dist="38100" dir="2700000" algn="tl">
                    <a:srgbClr val="C0C0C0"/>
                  </a:outerShdw>
                </a:effectLst>
                <a:latin typeface="Arial Narrow" pitchFamily="34" charset="0"/>
              </a:rPr>
              <a:t>Доклад </a:t>
            </a:r>
          </a:p>
          <a:p>
            <a:pPr>
              <a:spcBef>
                <a:spcPct val="0"/>
              </a:spcBef>
            </a:pPr>
            <a:r>
              <a:rPr lang="ru-RU" sz="2400" b="1" smtClean="0">
                <a:solidFill>
                  <a:schemeClr val="tx1"/>
                </a:solidFill>
                <a:effectLst>
                  <a:outerShdw blurRad="38100" dist="38100" dir="2700000" algn="tl">
                    <a:srgbClr val="C0C0C0"/>
                  </a:outerShdw>
                </a:effectLst>
                <a:latin typeface="Arial Narrow" pitchFamily="34" charset="0"/>
              </a:rPr>
              <a:t>на научно-практической конференции</a:t>
            </a:r>
          </a:p>
          <a:p>
            <a:pPr>
              <a:spcBef>
                <a:spcPct val="0"/>
              </a:spcBef>
            </a:pPr>
            <a:r>
              <a:rPr lang="ru-RU" sz="2400" b="1" smtClean="0">
                <a:solidFill>
                  <a:schemeClr val="tx1"/>
                </a:solidFill>
                <a:latin typeface="Arial Narrow" pitchFamily="34" charset="0"/>
              </a:rPr>
              <a:t> доцента</a:t>
            </a:r>
          </a:p>
          <a:p>
            <a:pPr eaLnBrk="1" hangingPunct="1">
              <a:lnSpc>
                <a:spcPct val="80000"/>
              </a:lnSpc>
            </a:pPr>
            <a:r>
              <a:rPr lang="ru-RU" sz="2400" b="1" smtClean="0">
                <a:solidFill>
                  <a:schemeClr val="tx1"/>
                </a:solidFill>
                <a:latin typeface="Arial Narrow" pitchFamily="34" charset="0"/>
              </a:rPr>
              <a:t>Л.И. Ломакина и доцента</a:t>
            </a:r>
          </a:p>
          <a:p>
            <a:pPr eaLnBrk="1" hangingPunct="1">
              <a:lnSpc>
                <a:spcPct val="80000"/>
              </a:lnSpc>
            </a:pPr>
            <a:r>
              <a:rPr lang="ru-RU" sz="2400" b="1" smtClean="0">
                <a:solidFill>
                  <a:schemeClr val="tx1"/>
                </a:solidFill>
                <a:latin typeface="Arial Narrow" pitchFamily="34" charset="0"/>
              </a:rPr>
              <a:t>Е.Н. Травенко</a:t>
            </a:r>
          </a:p>
        </p:txBody>
      </p:sp>
      <p:pic>
        <p:nvPicPr>
          <p:cNvPr id="14339" name="Picture 5" descr="C:\Документы\Организационная работа\Бланки\логотип.png"/>
          <p:cNvPicPr>
            <a:picLocks noChangeAspect="1" noChangeArrowheads="1"/>
          </p:cNvPicPr>
          <p:nvPr/>
        </p:nvPicPr>
        <p:blipFill>
          <a:blip r:embed="rId3"/>
          <a:srcRect/>
          <a:stretch>
            <a:fillRect/>
          </a:stretch>
        </p:blipFill>
        <p:spPr bwMode="auto">
          <a:xfrm>
            <a:off x="214313" y="214313"/>
            <a:ext cx="1928812" cy="1979612"/>
          </a:xfrm>
          <a:prstGeom prst="rect">
            <a:avLst/>
          </a:prstGeom>
          <a:noFill/>
          <a:ln w="9525">
            <a:noFill/>
            <a:miter lim="800000"/>
            <a:headEnd/>
            <a:tailEnd/>
          </a:ln>
        </p:spPr>
      </p:pic>
      <p:pic>
        <p:nvPicPr>
          <p:cNvPr id="9" name="Picture 8" descr="Главный корпус"/>
          <p:cNvPicPr>
            <a:picLocks noChangeAspect="1" noChangeArrowheads="1"/>
          </p:cNvPicPr>
          <p:nvPr/>
        </p:nvPicPr>
        <p:blipFill>
          <a:blip r:embed="rId4"/>
          <a:srcRect/>
          <a:stretch>
            <a:fillRect/>
          </a:stretch>
        </p:blipFill>
        <p:spPr bwMode="auto">
          <a:xfrm>
            <a:off x="0" y="2000250"/>
            <a:ext cx="4716463" cy="46418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950" y="115888"/>
            <a:ext cx="8785225" cy="6677025"/>
          </a:xfrm>
          <a:prstGeom prst="rect">
            <a:avLst/>
          </a:prstGeom>
          <a:solidFill>
            <a:schemeClr val="accent1">
              <a:lumMod val="20000"/>
              <a:lumOff val="80000"/>
            </a:schemeClr>
          </a:solidFill>
        </p:spPr>
        <p:txBody>
          <a:bodyPr>
            <a:spAutoFit/>
          </a:bodyPr>
          <a:lstStyle/>
          <a:p>
            <a:pPr algn="ctr">
              <a:defRPr/>
            </a:pPr>
            <a:r>
              <a:rPr lang="ru-RU" sz="2800" b="1">
                <a:latin typeface="Arial Narrow" pitchFamily="34" charset="0"/>
              </a:rPr>
              <a:t>Административная ответственность за необеспечение прав граждан на охрану здоровья.</a:t>
            </a:r>
          </a:p>
          <a:p>
            <a:pPr algn="ctr">
              <a:defRPr/>
            </a:pPr>
            <a:r>
              <a:rPr lang="ru-RU" sz="2800" b="1">
                <a:latin typeface="Arial Narrow" pitchFamily="34" charset="0"/>
              </a:rPr>
              <a:t>Ст. 6.30 КоАП РФ. Часть 1. </a:t>
            </a:r>
          </a:p>
          <a:p>
            <a:pPr algn="ctr">
              <a:defRPr/>
            </a:pPr>
            <a:r>
              <a:rPr lang="ru-RU" sz="2800" b="1">
                <a:latin typeface="Arial Narrow" pitchFamily="34" charset="0"/>
              </a:rPr>
              <a:t>Невыполнение медицинской организацией обязанности об информировании граждан о возможности получения медицинской помощи в рамках программы государственных гарантий бесплатного оказания гражданам медицинской помощи и территориальных программ государственных гарантий бесплатного оказания гражданам медицинской помощи </a:t>
            </a:r>
          </a:p>
          <a:p>
            <a:pPr algn="ctr">
              <a:defRPr/>
            </a:pPr>
            <a:r>
              <a:rPr lang="ru-RU" sz="2400" b="1">
                <a:latin typeface="Arial Narrow" pitchFamily="34" charset="0"/>
              </a:rPr>
              <a:t>(Санкция -административный штраф на должностных лиц в размере от пяти тысяч до семи тысяч рублей; на юридических лиц — от десяти тысяч до двадцати тысяч рублей).</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950" y="115888"/>
            <a:ext cx="8785225" cy="6372225"/>
          </a:xfrm>
          <a:prstGeom prst="rect">
            <a:avLst/>
          </a:prstGeom>
          <a:solidFill>
            <a:schemeClr val="accent1">
              <a:lumMod val="20000"/>
              <a:lumOff val="80000"/>
            </a:schemeClr>
          </a:solidFill>
        </p:spPr>
        <p:txBody>
          <a:bodyPr>
            <a:spAutoFit/>
          </a:bodyPr>
          <a:lstStyle/>
          <a:p>
            <a:pPr algn="ctr">
              <a:defRPr/>
            </a:pPr>
            <a:r>
              <a:rPr lang="ru-RU" sz="3200" b="1">
                <a:latin typeface="Arial Narrow" pitchFamily="34" charset="0"/>
              </a:rPr>
              <a:t>Ст. 6.30 КоАП РФ. </a:t>
            </a:r>
          </a:p>
          <a:p>
            <a:pPr algn="ctr">
              <a:defRPr/>
            </a:pPr>
            <a:r>
              <a:rPr lang="ru-RU" sz="2800" b="1">
                <a:latin typeface="Arial Narrow" pitchFamily="34" charset="0"/>
              </a:rPr>
              <a:t>Часть 2. </a:t>
            </a:r>
          </a:p>
          <a:p>
            <a:pPr algn="ctr">
              <a:defRPr/>
            </a:pPr>
            <a:r>
              <a:rPr lang="ru-RU" sz="2800" b="1">
                <a:latin typeface="Arial Narrow" pitchFamily="34" charset="0"/>
              </a:rPr>
              <a:t>Невыполнение медицинской организацией, участвующей в реализации программы государственных гарантий бесплатного оказания гражданам медицинской помощи, обязанности о предоставлении пациентам информации о порядке, об объеме и условиях оказания медицинской помощи в соответствии с программой государственных гарантий бесплатного оказания гражданам медицинской помощи </a:t>
            </a:r>
            <a:r>
              <a:rPr lang="ru-RU" sz="2400" b="1">
                <a:latin typeface="Arial Narrow" pitchFamily="34" charset="0"/>
              </a:rPr>
              <a:t>(Санкция -административный штраф на должностных лиц в размере от десяти тысяч до пятнадцати тысяч рублей; на юридических лиц — от двадцати тысяч до тридцати тысяч рублей).</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950" y="115888"/>
            <a:ext cx="8785225" cy="1201737"/>
          </a:xfrm>
          <a:prstGeom prst="rect">
            <a:avLst/>
          </a:prstGeom>
          <a:solidFill>
            <a:schemeClr val="accent1">
              <a:lumMod val="20000"/>
              <a:lumOff val="80000"/>
            </a:schemeClr>
          </a:solidFill>
        </p:spPr>
        <p:txBody>
          <a:bodyPr>
            <a:spAutoFit/>
          </a:bodyPr>
          <a:lstStyle/>
          <a:p>
            <a:pPr algn="ctr">
              <a:defRPr/>
            </a:pPr>
            <a:r>
              <a:rPr lang="ru-RU" sz="2400" b="1" dirty="0">
                <a:latin typeface="Arial Narrow" panose="020B0606020202030204" pitchFamily="34" charset="0"/>
              </a:rPr>
              <a:t>Особенности привлечения медицинских организаций и медработников к административной ответственности за правонарушения по статье 6.30 КоАП РФ</a:t>
            </a:r>
            <a:endParaRPr lang="ru-RU" sz="2400" dirty="0">
              <a:latin typeface="Arial Narrow" panose="020B0606020202030204" pitchFamily="34" charset="0"/>
            </a:endParaRPr>
          </a:p>
        </p:txBody>
      </p:sp>
      <p:graphicFrame>
        <p:nvGraphicFramePr>
          <p:cNvPr id="36904" name="Group 40"/>
          <p:cNvGraphicFramePr>
            <a:graphicFrameLocks noGrp="1"/>
          </p:cNvGraphicFramePr>
          <p:nvPr/>
        </p:nvGraphicFramePr>
        <p:xfrm>
          <a:off x="107950" y="1317625"/>
          <a:ext cx="8785225" cy="5373688"/>
        </p:xfrm>
        <a:graphic>
          <a:graphicData uri="http://schemas.openxmlformats.org/drawingml/2006/table">
            <a:tbl>
              <a:tblPr/>
              <a:tblGrid>
                <a:gridCol w="839788"/>
                <a:gridCol w="2105025"/>
                <a:gridCol w="3027362"/>
                <a:gridCol w="2813050"/>
              </a:tblGrid>
              <a:tr h="1031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smtClean="0">
                          <a:ln>
                            <a:noFill/>
                          </a:ln>
                          <a:solidFill>
                            <a:srgbClr val="C40E0E"/>
                          </a:solidFill>
                          <a:effectLst/>
                          <a:latin typeface="Arial Narrow" pitchFamily="34" charset="0"/>
                          <a:cs typeface="Arial" charset="0"/>
                        </a:rPr>
                        <a:t>КоАП РФ</a:t>
                      </a:r>
                    </a:p>
                  </a:txBody>
                  <a:tcPr marL="28575" marR="28575" marT="28575" marB="2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smtClean="0">
                          <a:ln>
                            <a:noFill/>
                          </a:ln>
                          <a:solidFill>
                            <a:srgbClr val="C40E0E"/>
                          </a:solidFill>
                          <a:effectLst/>
                          <a:latin typeface="Arial Narrow" pitchFamily="34" charset="0"/>
                          <a:cs typeface="Arial" charset="0"/>
                        </a:rPr>
                        <a:t>Субъекты ответственности</a:t>
                      </a:r>
                    </a:p>
                  </a:txBody>
                  <a:tcPr marL="28575" marR="28575" marT="28575" marB="2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smtClean="0">
                          <a:ln>
                            <a:noFill/>
                          </a:ln>
                          <a:solidFill>
                            <a:srgbClr val="C40E0E"/>
                          </a:solidFill>
                          <a:effectLst/>
                          <a:latin typeface="Arial Narrow" pitchFamily="34" charset="0"/>
                          <a:cs typeface="Arial" charset="0"/>
                        </a:rPr>
                        <a:t>Административное наказание</a:t>
                      </a:r>
                    </a:p>
                  </a:txBody>
                  <a:tcPr marL="28575" marR="28575" marT="28575" marB="2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rgbClr val="C40E0E"/>
                          </a:solidFill>
                          <a:effectLst/>
                          <a:latin typeface="Arial Narrow" pitchFamily="34" charset="0"/>
                          <a:cs typeface="Arial" charset="0"/>
                        </a:rPr>
                        <a:t>Орган, уполномоченный применить меры ответственности</a:t>
                      </a:r>
                    </a:p>
                  </a:txBody>
                  <a:tcPr marL="28575" marR="28575" marT="28575" marB="2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1525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Narrow" pitchFamily="34" charset="0"/>
                          <a:cs typeface="Arial" charset="0"/>
                        </a:rPr>
                        <a:t>Ста-тья 6.30</a:t>
                      </a:r>
                      <a:endParaRPr kumimoji="0" lang="ru-RU" sz="1800" b="0" i="0" u="none" strike="noStrike" cap="none" normalizeH="0" baseline="0" smtClean="0">
                        <a:ln>
                          <a:noFill/>
                        </a:ln>
                        <a:solidFill>
                          <a:schemeClr val="tx1"/>
                        </a:solidFill>
                        <a:effectLst/>
                        <a:latin typeface="Arial Narrow" pitchFamily="34" charset="0"/>
                        <a:cs typeface="Arial" charset="0"/>
                      </a:endParaRPr>
                    </a:p>
                  </a:txBody>
                  <a:tcPr marL="28575" marR="28575" marT="28575" marB="2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Arial Narrow" pitchFamily="34" charset="0"/>
                          <a:cs typeface="Arial" charset="0"/>
                        </a:rPr>
                        <a:t>Должностные лица и юридические лица</a:t>
                      </a:r>
                    </a:p>
                  </a:txBody>
                  <a:tcPr marL="28575" marR="28575" marT="28575" marB="2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Arial Narrow" pitchFamily="34" charset="0"/>
                          <a:cs typeface="Arial" charset="0"/>
                        </a:rPr>
                        <a:t>Административный штраф</a:t>
                      </a:r>
                    </a:p>
                  </a:txBody>
                  <a:tcPr marL="28575" marR="28575" marT="28575" marB="2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Arial Narrow" pitchFamily="34" charset="0"/>
                          <a:cs typeface="Arial" charset="0"/>
                        </a:rPr>
                        <a:t>Росздравнадзор, его территориальные органы (</a:t>
                      </a:r>
                      <a:r>
                        <a:rPr kumimoji="0" lang="ru-RU" sz="2000" b="1" i="0" u="none" strike="noStrike" cap="none" normalizeH="0" baseline="0" smtClean="0">
                          <a:ln>
                            <a:noFill/>
                          </a:ln>
                          <a:solidFill>
                            <a:srgbClr val="008200"/>
                          </a:solidFill>
                          <a:effectLst/>
                          <a:latin typeface="Arial Narrow" pitchFamily="34" charset="0"/>
                          <a:cs typeface="Arial" charset="0"/>
                        </a:rPr>
                        <a:t>ст. 23.81</a:t>
                      </a:r>
                      <a:r>
                        <a:rPr kumimoji="0" lang="ru-RU" sz="2000" b="1" i="0" u="none" strike="noStrike" cap="none" normalizeH="0" baseline="0" smtClean="0">
                          <a:ln>
                            <a:noFill/>
                          </a:ln>
                          <a:solidFill>
                            <a:schemeClr val="tx1"/>
                          </a:solidFill>
                          <a:effectLst/>
                          <a:latin typeface="Arial Narrow" pitchFamily="34" charset="0"/>
                          <a:cs typeface="Arial" charset="0"/>
                        </a:rPr>
                        <a:t>) </a:t>
                      </a:r>
                    </a:p>
                  </a:txBody>
                  <a:tcPr marL="28575" marR="28575" marT="28575" marB="2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794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Narrow" pitchFamily="34" charset="0"/>
                          <a:cs typeface="Arial" charset="0"/>
                        </a:rPr>
                        <a:t>Часть 1</a:t>
                      </a:r>
                    </a:p>
                  </a:txBody>
                  <a:tcPr marL="28575" marR="28575" marT="28575" marB="2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Arial Narrow" pitchFamily="34" charset="0"/>
                          <a:cs typeface="Arial" charset="0"/>
                        </a:rPr>
                        <a:t>Должностные лица</a:t>
                      </a:r>
                    </a:p>
                  </a:txBody>
                  <a:tcPr marL="28575" marR="28575" marT="28575" marB="2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Arial Narrow" pitchFamily="34" charset="0"/>
                          <a:cs typeface="Arial" charset="0"/>
                        </a:rPr>
                        <a:t>Штраф от 5 тыс. до 7 тыс. руб.</a:t>
                      </a:r>
                    </a:p>
                  </a:txBody>
                  <a:tcPr marL="28575" marR="28575" marT="28575" marB="2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Arial Narrow" pitchFamily="34" charset="0"/>
                          <a:cs typeface="Arial" charset="0"/>
                        </a:rPr>
                        <a:t> </a:t>
                      </a:r>
                    </a:p>
                  </a:txBody>
                  <a:tcPr marL="28575" marR="28575" marT="28575" marB="2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794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Narrow" pitchFamily="34" charset="0"/>
                        <a:cs typeface="Arial" charset="0"/>
                      </a:endParaRPr>
                    </a:p>
                  </a:txBody>
                  <a:tcPr marL="28575" marR="28575" marT="28575" marB="2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Arial Narrow" pitchFamily="34" charset="0"/>
                          <a:cs typeface="Arial" charset="0"/>
                        </a:rPr>
                        <a:t>Юридические лица</a:t>
                      </a:r>
                    </a:p>
                  </a:txBody>
                  <a:tcPr marL="28575" marR="28575" marT="28575" marB="2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Arial Narrow" pitchFamily="34" charset="0"/>
                          <a:cs typeface="Arial" charset="0"/>
                        </a:rPr>
                        <a:t>Штраф от 10 тыс. до 20 тыс. руб.</a:t>
                      </a:r>
                    </a:p>
                  </a:txBody>
                  <a:tcPr marL="28575" marR="28575" marT="28575" marB="2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Arial Narrow" pitchFamily="34" charset="0"/>
                          <a:cs typeface="Arial" charset="0"/>
                        </a:rPr>
                        <a:t> </a:t>
                      </a:r>
                    </a:p>
                  </a:txBody>
                  <a:tcPr marL="28575" marR="28575" marT="28575" marB="2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794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Narrow" pitchFamily="34" charset="0"/>
                          <a:cs typeface="Arial" charset="0"/>
                        </a:rPr>
                        <a:t>Часть 2</a:t>
                      </a:r>
                    </a:p>
                  </a:txBody>
                  <a:tcPr marL="28575" marR="28575" marT="28575" marB="2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Arial Narrow" pitchFamily="34" charset="0"/>
                          <a:cs typeface="Arial" charset="0"/>
                        </a:rPr>
                        <a:t>Должностные лица</a:t>
                      </a:r>
                    </a:p>
                  </a:txBody>
                  <a:tcPr marL="28575" marR="28575" marT="28575" marB="2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Arial Narrow" pitchFamily="34" charset="0"/>
                          <a:cs typeface="Arial" charset="0"/>
                        </a:rPr>
                        <a:t>Штраф от 10 тыс. до 15 тыс. руб.</a:t>
                      </a:r>
                    </a:p>
                  </a:txBody>
                  <a:tcPr marL="28575" marR="28575" marT="28575" marB="2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Arial Narrow" pitchFamily="34" charset="0"/>
                          <a:cs typeface="Arial" charset="0"/>
                        </a:rPr>
                        <a:t> </a:t>
                      </a:r>
                    </a:p>
                  </a:txBody>
                  <a:tcPr marL="28575" marR="28575" marT="28575" marB="2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82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Narrow" pitchFamily="34" charset="0"/>
                        <a:cs typeface="Arial" charset="0"/>
                      </a:endParaRPr>
                    </a:p>
                  </a:txBody>
                  <a:tcPr marL="28575" marR="28575" marT="28575" marB="2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Arial Narrow" pitchFamily="34" charset="0"/>
                          <a:cs typeface="Arial" charset="0"/>
                        </a:rPr>
                        <a:t>Юридические лица</a:t>
                      </a:r>
                    </a:p>
                  </a:txBody>
                  <a:tcPr marL="28575" marR="28575" marT="28575" marB="2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Arial Narrow" pitchFamily="34" charset="0"/>
                          <a:cs typeface="Arial" charset="0"/>
                        </a:rPr>
                        <a:t>Штраф от 20 тыс. до 30 тыс. руб.</a:t>
                      </a:r>
                    </a:p>
                  </a:txBody>
                  <a:tcPr marL="28575" marR="28575" marT="28575" marB="2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Arial Narrow" pitchFamily="34" charset="0"/>
                          <a:cs typeface="Arial" charset="0"/>
                        </a:rPr>
                        <a:t> </a:t>
                      </a:r>
                    </a:p>
                  </a:txBody>
                  <a:tcPr marL="28575" marR="28575" marT="28575" marB="2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Прямоугольник 2"/>
          <p:cNvSpPr>
            <a:spLocks noChangeArrowheads="1"/>
          </p:cNvSpPr>
          <p:nvPr/>
        </p:nvSpPr>
        <p:spPr bwMode="auto">
          <a:xfrm>
            <a:off x="131763" y="333375"/>
            <a:ext cx="8928100" cy="2711450"/>
          </a:xfrm>
          <a:prstGeom prst="rect">
            <a:avLst/>
          </a:prstGeom>
          <a:solidFill>
            <a:srgbClr val="CCFFCC"/>
          </a:solidFill>
          <a:ln w="9525">
            <a:noFill/>
            <a:miter lim="800000"/>
            <a:headEnd/>
            <a:tailEnd/>
          </a:ln>
        </p:spPr>
        <p:txBody>
          <a:bodyPr>
            <a:spAutoFit/>
          </a:bodyPr>
          <a:lstStyle/>
          <a:p>
            <a:pPr algn="ctr"/>
            <a:r>
              <a:rPr lang="ru-RU" sz="2400" b="1">
                <a:latin typeface="Arial Narrow" pitchFamily="34" charset="0"/>
              </a:rPr>
              <a:t>Анализ судебной практики показал, что по ч. 1 ст. 6.30 КоАП РФ медицинские организации привлекались за отсутствие: </a:t>
            </a:r>
          </a:p>
          <a:p>
            <a:pPr algn="ctr"/>
            <a:r>
              <a:rPr lang="ru-RU" sz="2000" b="1">
                <a:latin typeface="Arial Narrow" pitchFamily="34" charset="0"/>
              </a:rPr>
              <a:t>- на сайте медицинской организации информации (сведений) о порядке и условиях предоставления медицинской помощи в соответствии с программой государственных гарантий бесплатного оказания гражданам медицинской помощи и территориальной программой госгарантий; </a:t>
            </a:r>
          </a:p>
        </p:txBody>
      </p:sp>
      <p:pic>
        <p:nvPicPr>
          <p:cNvPr id="38914" name="Рисунок 2" descr="Картинки по запросу административное право в картинках"/>
          <p:cNvPicPr>
            <a:picLocks noChangeAspect="1" noChangeArrowheads="1"/>
          </p:cNvPicPr>
          <p:nvPr/>
        </p:nvPicPr>
        <p:blipFill>
          <a:blip r:embed="rId3"/>
          <a:srcRect/>
          <a:stretch>
            <a:fillRect/>
          </a:stretch>
        </p:blipFill>
        <p:spPr bwMode="auto">
          <a:xfrm>
            <a:off x="1619250" y="3513138"/>
            <a:ext cx="5940425" cy="3344862"/>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Прямоугольник 2"/>
          <p:cNvSpPr>
            <a:spLocks noChangeArrowheads="1"/>
          </p:cNvSpPr>
          <p:nvPr/>
        </p:nvSpPr>
        <p:spPr bwMode="auto">
          <a:xfrm>
            <a:off x="131763" y="333375"/>
            <a:ext cx="8928100" cy="6299200"/>
          </a:xfrm>
          <a:prstGeom prst="rect">
            <a:avLst/>
          </a:prstGeom>
          <a:solidFill>
            <a:srgbClr val="CCFFCC"/>
          </a:solidFill>
          <a:ln w="9525">
            <a:noFill/>
            <a:miter lim="800000"/>
            <a:headEnd/>
            <a:tailEnd/>
          </a:ln>
        </p:spPr>
        <p:txBody>
          <a:bodyPr>
            <a:spAutoFit/>
          </a:bodyPr>
          <a:lstStyle/>
          <a:p>
            <a:pPr algn="ctr"/>
            <a:r>
              <a:rPr lang="ru-RU" sz="2400" b="1">
                <a:latin typeface="Arial Narrow" pitchFamily="34" charset="0"/>
              </a:rPr>
              <a:t>- в фойе регистратуры на стенде (в доступном для посетителей месте) информации о порядке, об объемах и условиях оказания медицинской помощи в соответствии с программой госгарантий; </a:t>
            </a:r>
          </a:p>
          <a:p>
            <a:pPr algn="ctr"/>
            <a:r>
              <a:rPr lang="ru-RU" sz="2400" b="1">
                <a:latin typeface="Arial Narrow" pitchFamily="34" charset="0"/>
              </a:rPr>
              <a:t>- в организации отсутствует программа государственных гарантий бесплатного оказания гражданам медицинской помощи и территориальной программы госгарантий, в связи с чем граждане не информируются о возможности бесплатного получения медицинской помощи в рамках программы госгарантий и территориальной программы; </a:t>
            </a:r>
          </a:p>
          <a:p>
            <a:pPr algn="ctr"/>
            <a:r>
              <a:rPr lang="ru-RU" sz="2400" b="1">
                <a:latin typeface="Arial Narrow" pitchFamily="34" charset="0"/>
              </a:rPr>
              <a:t>- нет информации о порядке и условиях предоставления медицинской помощи в соответствии с программой госгарантий в местах, доступных для посетителей, то есть гражданам не предоставляется информация о возможности получения медицинской помощи в рамках программы госгарантий.</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15888"/>
            <a:ext cx="9036050" cy="6607175"/>
          </a:xfrm>
          <a:prstGeom prst="rect">
            <a:avLst/>
          </a:prstGeom>
          <a:solidFill>
            <a:schemeClr val="accent1">
              <a:lumMod val="20000"/>
              <a:lumOff val="80000"/>
            </a:schemeClr>
          </a:solidFill>
        </p:spPr>
        <p:txBody>
          <a:bodyPr>
            <a:spAutoFit/>
          </a:bodyPr>
          <a:lstStyle/>
          <a:p>
            <a:pPr algn="ctr">
              <a:defRPr/>
            </a:pPr>
            <a:r>
              <a:rPr lang="ru-RU" sz="2400" b="1">
                <a:latin typeface="Arial Narrow" pitchFamily="34" charset="0"/>
              </a:rPr>
              <a:t>Административная ответственность при несоблюдении Правил  предоставления медицинскими организациями платных медицинских услуг (утверждены постановлением Правительства РФ 4 октября 2012 г. № 1006) наступает по статьям 14.1; 14.4; 14.5; 14.7; 14.8. </a:t>
            </a:r>
          </a:p>
          <a:p>
            <a:pPr algn="ctr">
              <a:defRPr/>
            </a:pPr>
            <a:r>
              <a:rPr lang="ru-RU" sz="2200" b="1">
                <a:latin typeface="Arial Narrow" pitchFamily="34" charset="0"/>
              </a:rPr>
              <a:t>Статья 14.1 КоАП РФ</a:t>
            </a:r>
          </a:p>
          <a:p>
            <a:pPr algn="ctr">
              <a:defRPr/>
            </a:pPr>
            <a:r>
              <a:rPr lang="ru-RU" sz="2200" b="1">
                <a:latin typeface="Arial Narrow" pitchFamily="34" charset="0"/>
              </a:rPr>
              <a:t>Осуществление предпринимательской деятельности без специального разрешения (лицензии)</a:t>
            </a:r>
          </a:p>
          <a:p>
            <a:pPr algn="ctr">
              <a:defRPr/>
            </a:pPr>
            <a:r>
              <a:rPr lang="ru-RU" sz="2200" b="1">
                <a:latin typeface="Arial Narrow" pitchFamily="34" charset="0"/>
              </a:rPr>
              <a:t>Статья 14.4 КоАП РФ  п. 1. … выполнение работ либо оказание населению услуг, не соответствующих требованиям нормативных правовых актов, устанавливающих порядок (правила) выполнения работ либо оказания населению услуг</a:t>
            </a:r>
          </a:p>
          <a:p>
            <a:pPr algn="ctr">
              <a:defRPr/>
            </a:pPr>
            <a:r>
              <a:rPr lang="ru-RU" sz="2200" b="1">
                <a:latin typeface="Arial Narrow" pitchFamily="34" charset="0"/>
              </a:rPr>
              <a:t>Статья 14.5. 1. … оказание услуг организацией, а равно гражданином, зарегистрированным в качестве индивидуального предпринимателя, при отсутствии установленной информации об изготовителе (исполнителе, продавце) либо иной информации, обязательность предоставления которой предусмотрена законодательством РФ,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16463" y="115888"/>
            <a:ext cx="4427537" cy="5786437"/>
          </a:xfrm>
          <a:prstGeom prst="rect">
            <a:avLst/>
          </a:prstGeom>
          <a:solidFill>
            <a:schemeClr val="accent1">
              <a:lumMod val="20000"/>
              <a:lumOff val="80000"/>
            </a:schemeClr>
          </a:solidFill>
        </p:spPr>
        <p:txBody>
          <a:bodyPr>
            <a:spAutoFit/>
          </a:bodyPr>
          <a:lstStyle/>
          <a:p>
            <a:pPr algn="ctr">
              <a:defRPr/>
            </a:pPr>
            <a:r>
              <a:rPr lang="ru-RU" sz="2200" b="1">
                <a:latin typeface="Arial Narrow" pitchFamily="34" charset="0"/>
              </a:rPr>
              <a:t>КоАП РФ Статья 14.7. Обман потребителей</a:t>
            </a:r>
          </a:p>
          <a:p>
            <a:pPr algn="ctr">
              <a:defRPr/>
            </a:pPr>
            <a:r>
              <a:rPr lang="ru-RU" sz="2200" b="1">
                <a:latin typeface="Arial Narrow" pitchFamily="34" charset="0"/>
              </a:rPr>
              <a:t>2. Введение потребителей в заблуждение относительно потребительских свойств или качества …работы, услуги…</a:t>
            </a:r>
          </a:p>
          <a:p>
            <a:pPr algn="ctr">
              <a:defRPr/>
            </a:pPr>
            <a:r>
              <a:rPr lang="ru-RU" sz="2200" b="1">
                <a:latin typeface="Arial Narrow" pitchFamily="34" charset="0"/>
              </a:rPr>
              <a:t> Статья 14.8. Нарушение иных прав потребителей</a:t>
            </a:r>
          </a:p>
          <a:p>
            <a:pPr algn="ctr">
              <a:defRPr/>
            </a:pPr>
            <a:r>
              <a:rPr lang="ru-RU" sz="2200" b="1">
                <a:latin typeface="Arial Narrow" pitchFamily="34" charset="0"/>
              </a:rPr>
              <a:t>2. Включение в договор условий, ущемляющих права потребителя, установленные законодательством о защите прав потребителей </a:t>
            </a:r>
          </a:p>
          <a:p>
            <a:pPr algn="ctr">
              <a:defRPr/>
            </a:pPr>
            <a:r>
              <a:rPr lang="ru-RU" sz="2200" b="1">
                <a:latin typeface="Arial Narrow" pitchFamily="34" charset="0"/>
              </a:rPr>
              <a:t>3. Непредоставление потребителю льгот и преимуществ, установленных законом, …</a:t>
            </a:r>
          </a:p>
        </p:txBody>
      </p:sp>
      <p:pic>
        <p:nvPicPr>
          <p:cNvPr id="44034" name="Рисунок 2" descr="Картинки по запросу административное право в картинках"/>
          <p:cNvPicPr>
            <a:picLocks noChangeAspect="1" noChangeArrowheads="1"/>
          </p:cNvPicPr>
          <p:nvPr/>
        </p:nvPicPr>
        <p:blipFill>
          <a:blip r:embed="rId3"/>
          <a:srcRect/>
          <a:stretch>
            <a:fillRect/>
          </a:stretch>
        </p:blipFill>
        <p:spPr bwMode="auto">
          <a:xfrm>
            <a:off x="-234950" y="188913"/>
            <a:ext cx="4951413" cy="495935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60325" y="142875"/>
            <a:ext cx="9323388" cy="6453188"/>
          </a:xfrm>
          <a:prstGeom prst="rect">
            <a:avLst/>
          </a:prstGeom>
          <a:solidFill>
            <a:srgbClr val="CCECFF"/>
          </a:solidFill>
          <a:ln w="9525">
            <a:noFill/>
            <a:miter lim="800000"/>
            <a:headEnd/>
            <a:tailEnd/>
          </a:ln>
        </p:spPr>
        <p:txBody>
          <a:bodyPr anchor="ctr">
            <a:spAutoFit/>
          </a:bodyPr>
          <a:lstStyle/>
          <a:p>
            <a:pPr algn="ctr"/>
            <a:r>
              <a:rPr lang="ru-RU" sz="2400" b="1">
                <a:latin typeface="Arial Narrow" pitchFamily="34" charset="0"/>
              </a:rPr>
              <a:t>Административно-правовая защита прав пациента </a:t>
            </a:r>
          </a:p>
          <a:p>
            <a:pPr algn="ctr"/>
            <a:r>
              <a:rPr lang="ru-RU" sz="2400" b="1">
                <a:latin typeface="Arial Narrow" pitchFamily="34" charset="0"/>
              </a:rPr>
              <a:t>осуществляется с помощью  статьи 19.20. КоАП РФ. </a:t>
            </a:r>
          </a:p>
          <a:p>
            <a:pPr algn="ctr"/>
            <a:r>
              <a:rPr lang="ru-RU" sz="2400" b="1">
                <a:latin typeface="Arial Narrow" pitchFamily="34" charset="0"/>
              </a:rPr>
              <a:t>Суды применяют эту статью в части 2 и 3. </a:t>
            </a:r>
          </a:p>
          <a:p>
            <a:pPr algn="ctr"/>
            <a:r>
              <a:rPr lang="ru-RU" sz="2400" b="1">
                <a:latin typeface="Arial Narrow" pitchFamily="34" charset="0"/>
              </a:rPr>
              <a:t>Статья 19.20. КоАП РФ «Осуществление деятельности, не связанной с извлечением прибыли, без специального разрешения (лицензии)»</a:t>
            </a:r>
          </a:p>
          <a:p>
            <a:pPr algn="ctr"/>
            <a:r>
              <a:rPr lang="ru-RU" sz="2400" b="1">
                <a:latin typeface="Arial Narrow" pitchFamily="34" charset="0"/>
              </a:rPr>
              <a:t>Ч. 2. Осуществление деятельности, не связанной с извлечением прибыли, с нарушением требований и условий, предусмотренных специальным разрешением (лицензией), если такое разрешение (лицензия) обязательно (обязательна)</a:t>
            </a:r>
          </a:p>
          <a:p>
            <a:pPr algn="ctr"/>
            <a:r>
              <a:rPr lang="ru-RU" sz="2200" b="1">
                <a:latin typeface="Arial Narrow" pitchFamily="34" charset="0"/>
              </a:rPr>
              <a:t>- влечет предупреждение или наложение административного штрафа на граждан в размере от трехсот до пятисот рублей; на должностных лиц - от пятнадцати тысяч до двадцати пяти тысяч рублей; на лиц, осуществляющих предпринимательскую деятельность без образования юридического лица, - от пяти тысяч до десяти тысяч рублей; на юридических лиц - от ста тысяч до ста пятидесяти тысяч рублей.</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193675" y="366713"/>
            <a:ext cx="8929688" cy="6272212"/>
          </a:xfrm>
          <a:prstGeom prst="rect">
            <a:avLst/>
          </a:prstGeom>
          <a:solidFill>
            <a:srgbClr val="CCECFF"/>
          </a:solidFill>
          <a:ln w="9525">
            <a:noFill/>
            <a:miter lim="800000"/>
            <a:headEnd/>
            <a:tailEnd/>
          </a:ln>
        </p:spPr>
        <p:txBody>
          <a:bodyPr anchor="ctr">
            <a:spAutoFit/>
          </a:bodyPr>
          <a:lstStyle/>
          <a:p>
            <a:pPr algn="ctr"/>
            <a:r>
              <a:rPr lang="ru-RU" sz="2400" b="1">
                <a:latin typeface="Arial Narrow" pitchFamily="34" charset="0"/>
              </a:rPr>
              <a:t>Ч. 3. Осуществление деятельности, не связанной с извлечением прибыли, с </a:t>
            </a:r>
            <a:r>
              <a:rPr lang="ru-RU" sz="2400" b="1" u="sng">
                <a:latin typeface="Arial Narrow" pitchFamily="34" charset="0"/>
              </a:rPr>
              <a:t>грубым</a:t>
            </a:r>
            <a:r>
              <a:rPr lang="ru-RU" sz="2400" b="1">
                <a:latin typeface="Arial Narrow" pitchFamily="34" charset="0"/>
              </a:rPr>
              <a:t> нарушением требований и условий, предусмотренных специальным разрешением (лицензией), если специальное разрешение (лицензия) обязательно (обязательна)</a:t>
            </a:r>
          </a:p>
          <a:p>
            <a:pPr algn="ctr">
              <a:buFontTx/>
              <a:buChar char="-"/>
            </a:pPr>
            <a:r>
              <a:rPr lang="ru-RU" sz="2200" b="1">
                <a:latin typeface="Arial Narrow" pitchFamily="34" charset="0"/>
              </a:rPr>
              <a:t>влечет наложение административного штрафа на должностных лиц в размере от двадцати тысяч до тридцати тысяч рублей; на лиц, осуществляющих предпринимательскую деятельность без образования юридического лица, </a:t>
            </a:r>
          </a:p>
          <a:p>
            <a:pPr algn="ctr">
              <a:buFontTx/>
              <a:buChar char="-"/>
            </a:pPr>
            <a:r>
              <a:rPr lang="ru-RU" sz="2200" b="1">
                <a:latin typeface="Arial Narrow" pitchFamily="34" charset="0"/>
              </a:rPr>
              <a:t>- от десяти тысяч до двадцати тысяч рублей или административное приостановление деятельности на срок до девяноста суток; </a:t>
            </a:r>
          </a:p>
          <a:p>
            <a:pPr algn="ctr">
              <a:buFontTx/>
              <a:buChar char="-"/>
            </a:pPr>
            <a:r>
              <a:rPr lang="ru-RU" sz="2200" b="1">
                <a:latin typeface="Arial Narrow" pitchFamily="34" charset="0"/>
              </a:rPr>
              <a:t>на юридических лиц - от ста пятидесяти тысяч до двухсот пятидесяти тысяч рублей или административное приостановление деятельности на срок до девяноста суток.</a:t>
            </a:r>
          </a:p>
          <a:p>
            <a:pPr algn="ctr"/>
            <a:endParaRPr lang="ru-RU" sz="2200">
              <a:latin typeface="Arial Narrow" pitchFamily="34" charset="0"/>
            </a:endParaRPr>
          </a:p>
          <a:p>
            <a:pPr algn="ctr"/>
            <a:endParaRPr lang="ru-RU" sz="2200" b="1">
              <a:latin typeface="Arial Narrow"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388" y="115888"/>
            <a:ext cx="8785225" cy="3970337"/>
          </a:xfrm>
          <a:prstGeom prst="rect">
            <a:avLst/>
          </a:prstGeom>
          <a:solidFill>
            <a:schemeClr val="accent3">
              <a:lumMod val="20000"/>
              <a:lumOff val="80000"/>
            </a:schemeClr>
          </a:solidFill>
        </p:spPr>
        <p:txBody>
          <a:bodyPr>
            <a:spAutoFit/>
          </a:bodyPr>
          <a:lstStyle/>
          <a:p>
            <a:pPr algn="ctr">
              <a:defRPr/>
            </a:pPr>
            <a:r>
              <a:rPr lang="ru-RU" sz="2800" b="1" dirty="0">
                <a:latin typeface="Arial Narrow" panose="020B0606020202030204" pitchFamily="34" charset="0"/>
              </a:rPr>
              <a:t>Статья 19.20 КоАП применяется при нарушении прав пациента: </a:t>
            </a:r>
          </a:p>
          <a:p>
            <a:pPr algn="ctr">
              <a:defRPr/>
            </a:pPr>
            <a:r>
              <a:rPr lang="ru-RU" sz="2800" b="1" dirty="0">
                <a:latin typeface="Arial Narrow" panose="020B0606020202030204" pitchFamily="34" charset="0"/>
              </a:rPr>
              <a:t>- на выбор врача и выбор медицинской организации, </a:t>
            </a:r>
          </a:p>
          <a:p>
            <a:pPr algn="ctr">
              <a:spcAft>
                <a:spcPts val="0"/>
              </a:spcAft>
              <a:defRPr/>
            </a:pPr>
            <a:r>
              <a:rPr lang="ru-RU" sz="2800" b="1" dirty="0">
                <a:latin typeface="Arial Narrow" panose="020B0606020202030204" pitchFamily="34" charset="0"/>
              </a:rPr>
              <a:t>- при отказе в оказании медицинской помощи;</a:t>
            </a:r>
          </a:p>
          <a:p>
            <a:pPr algn="ctr">
              <a:spcAft>
                <a:spcPts val="0"/>
              </a:spcAft>
              <a:defRPr/>
            </a:pPr>
            <a:r>
              <a:rPr lang="ru-RU" sz="2800" b="1" dirty="0">
                <a:latin typeface="Arial Narrow" panose="020B0606020202030204" pitchFamily="34" charset="0"/>
              </a:rPr>
              <a:t>- при постановка неверного диагноза;</a:t>
            </a:r>
          </a:p>
          <a:p>
            <a:pPr marL="342900" indent="-342900" algn="ctr">
              <a:spcAft>
                <a:spcPts val="0"/>
              </a:spcAft>
              <a:buFontTx/>
              <a:buChar char="-"/>
              <a:defRPr/>
            </a:pPr>
            <a:r>
              <a:rPr lang="ru-RU" sz="2800" b="1" dirty="0">
                <a:latin typeface="Arial Narrow" panose="020B0606020202030204" pitchFamily="34" charset="0"/>
              </a:rPr>
              <a:t>при отсутствие информированного добровольного согласия (ИДС) пациента.</a:t>
            </a:r>
          </a:p>
          <a:p>
            <a:pPr algn="ctr">
              <a:spcAft>
                <a:spcPts val="0"/>
              </a:spcAft>
              <a:defRPr/>
            </a:pPr>
            <a:r>
              <a:rPr lang="ru-RU" sz="2800" b="1" dirty="0">
                <a:latin typeface="Arial Narrow" panose="020B0606020202030204" pitchFamily="34" charset="0"/>
              </a:rPr>
              <a:t>А также во всех случаях нарушения прав пациента на согласие и отказ от медицинского вмешательства. </a:t>
            </a:r>
            <a:endParaRPr lang="ru-RU" sz="2400" b="1" dirty="0">
              <a:latin typeface="Arial Narrow" panose="020B0606020202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Рисунок 1" descr="https://www.pharmvestnik.ru/images/publs/860/53734ac6ac27ffd4d5818ac5759131eb.jpg"/>
          <p:cNvPicPr>
            <a:picLocks noChangeAspect="1" noChangeArrowheads="1"/>
          </p:cNvPicPr>
          <p:nvPr/>
        </p:nvPicPr>
        <p:blipFill>
          <a:blip r:embed="rId3"/>
          <a:srcRect/>
          <a:stretch>
            <a:fillRect/>
          </a:stretch>
        </p:blipFill>
        <p:spPr bwMode="auto">
          <a:xfrm>
            <a:off x="0" y="0"/>
            <a:ext cx="6196013" cy="5832475"/>
          </a:xfrm>
          <a:prstGeom prst="rect">
            <a:avLst/>
          </a:prstGeom>
          <a:noFill/>
          <a:ln w="9525">
            <a:noFill/>
            <a:miter lim="800000"/>
            <a:headEnd/>
            <a:tailEnd/>
          </a:ln>
        </p:spPr>
      </p:pic>
      <p:sp>
        <p:nvSpPr>
          <p:cNvPr id="16386" name="Прямоугольник 2"/>
          <p:cNvSpPr>
            <a:spLocks noChangeArrowheads="1"/>
          </p:cNvSpPr>
          <p:nvPr/>
        </p:nvSpPr>
        <p:spPr bwMode="auto">
          <a:xfrm>
            <a:off x="6300788" y="188913"/>
            <a:ext cx="2843212" cy="6124575"/>
          </a:xfrm>
          <a:prstGeom prst="rect">
            <a:avLst/>
          </a:prstGeom>
          <a:noFill/>
          <a:ln w="9525">
            <a:noFill/>
            <a:miter lim="800000"/>
            <a:headEnd/>
            <a:tailEnd/>
          </a:ln>
        </p:spPr>
        <p:txBody>
          <a:bodyPr>
            <a:spAutoFit/>
          </a:bodyPr>
          <a:lstStyle/>
          <a:p>
            <a:pPr algn="ctr"/>
            <a:r>
              <a:rPr lang="ru-RU" sz="2400" b="1">
                <a:solidFill>
                  <a:srgbClr val="000000"/>
                </a:solidFill>
                <a:latin typeface="Arial Narrow" pitchFamily="34" charset="0"/>
                <a:cs typeface="Times New Roman" pitchFamily="18" charset="0"/>
              </a:rPr>
              <a:t>Исследование ВЦИОМ: 52% опрошенных поставили здравоохранению «неуд» - 31% поставили оценку «плохо», еще 21% - «скорее плохо». </a:t>
            </a:r>
            <a:r>
              <a:rPr lang="ru-RU" sz="2200" b="1">
                <a:solidFill>
                  <a:srgbClr val="000000"/>
                </a:solidFill>
                <a:latin typeface="Arial Narrow" pitchFamily="34" charset="0"/>
                <a:cs typeface="Times New Roman" pitchFamily="18" charset="0"/>
              </a:rPr>
              <a:t>Основными проблемами пациенты считают нехватку врачей (37%) и недостаточный уровень профессионализма (37%).</a:t>
            </a:r>
            <a:endParaRPr lang="ru-RU" sz="2200" b="1">
              <a:latin typeface="Times New Roman" pitchFamily="18" charset="0"/>
              <a:cs typeface="Times New Roman" pitchFamily="18" charset="0"/>
            </a:endParaRPr>
          </a:p>
        </p:txBody>
      </p:sp>
      <p:sp>
        <p:nvSpPr>
          <p:cNvPr id="16387" name="Прямоугольник 3"/>
          <p:cNvSpPr>
            <a:spLocks noChangeArrowheads="1"/>
          </p:cNvSpPr>
          <p:nvPr/>
        </p:nvSpPr>
        <p:spPr bwMode="auto">
          <a:xfrm>
            <a:off x="2124075" y="6021388"/>
            <a:ext cx="1439863" cy="457200"/>
          </a:xfrm>
          <a:prstGeom prst="rect">
            <a:avLst/>
          </a:prstGeom>
          <a:noFill/>
          <a:ln w="9525">
            <a:noFill/>
            <a:miter lim="800000"/>
            <a:headEnd/>
            <a:tailEnd/>
          </a:ln>
        </p:spPr>
        <p:txBody>
          <a:bodyPr wrap="none">
            <a:spAutoFit/>
          </a:bodyPr>
          <a:lstStyle/>
          <a:p>
            <a:pPr>
              <a:lnSpc>
                <a:spcPct val="107000"/>
              </a:lnSpc>
              <a:spcAft>
                <a:spcPts val="800"/>
              </a:spcAft>
            </a:pPr>
            <a:r>
              <a:rPr lang="ru-RU" sz="2400" b="1">
                <a:solidFill>
                  <a:srgbClr val="000000"/>
                </a:solidFill>
                <a:latin typeface="Arial Narrow" pitchFamily="34" charset="0"/>
                <a:ea typeface="Calibri" pitchFamily="34" charset="0"/>
                <a:cs typeface="Times New Roman" pitchFamily="18" charset="0"/>
              </a:rPr>
              <a:t>17.11.2017</a:t>
            </a:r>
            <a:endParaRPr lang="ru-RU" sz="2400" b="1">
              <a:latin typeface="Arial Narrow" pitchFamily="34" charset="0"/>
              <a:ea typeface="Calibri" pitchFamily="34"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388" y="188913"/>
            <a:ext cx="8785225" cy="5949950"/>
          </a:xfrm>
          <a:prstGeom prst="rect">
            <a:avLst/>
          </a:prstGeom>
          <a:solidFill>
            <a:schemeClr val="accent1">
              <a:lumMod val="20000"/>
              <a:lumOff val="80000"/>
            </a:schemeClr>
          </a:solidFill>
        </p:spPr>
        <p:txBody>
          <a:bodyPr>
            <a:spAutoFit/>
          </a:bodyPr>
          <a:lstStyle/>
          <a:p>
            <a:pPr algn="ctr">
              <a:lnSpc>
                <a:spcPct val="107000"/>
              </a:lnSpc>
              <a:defRPr/>
            </a:pPr>
            <a:r>
              <a:rPr lang="ru-RU" sz="2400" b="1">
                <a:latin typeface="Arial Narrow" pitchFamily="34" charset="0"/>
              </a:rPr>
              <a:t>Административная ответственность при нарушении прав пациентов на защиту сведений, составляющих врачебную тайну сосредоточена в статьях 13.11, 13.12, 13.14 КоАП</a:t>
            </a:r>
          </a:p>
          <a:p>
            <a:pPr algn="ctr">
              <a:lnSpc>
                <a:spcPct val="107000"/>
              </a:lnSpc>
              <a:defRPr/>
            </a:pPr>
            <a:r>
              <a:rPr lang="ru-RU" sz="2400" b="1">
                <a:latin typeface="Arial Narrow" pitchFamily="34" charset="0"/>
              </a:rPr>
              <a:t>Статья 13.11. </a:t>
            </a:r>
          </a:p>
          <a:p>
            <a:pPr algn="ctr">
              <a:lnSpc>
                <a:spcPct val="107000"/>
              </a:lnSpc>
              <a:defRPr/>
            </a:pPr>
            <a:r>
              <a:rPr lang="ru-RU" sz="2400" b="1">
                <a:latin typeface="Arial Narrow" pitchFamily="34" charset="0"/>
              </a:rPr>
              <a:t>Нарушение установленного законом порядка сбора, хранения, использования или распространения информации о гражданах (персональных данных) </a:t>
            </a:r>
            <a:endParaRPr lang="ru-RU" sz="2400">
              <a:latin typeface="Arial Narrow" pitchFamily="34" charset="0"/>
            </a:endParaRPr>
          </a:p>
          <a:p>
            <a:pPr algn="ctr">
              <a:lnSpc>
                <a:spcPct val="107000"/>
              </a:lnSpc>
              <a:defRPr/>
            </a:pPr>
            <a:r>
              <a:rPr lang="ru-RU" sz="2400" b="1">
                <a:latin typeface="Arial Narrow" pitchFamily="34" charset="0"/>
                <a:cs typeface="Calibri" pitchFamily="34" charset="0"/>
              </a:rPr>
              <a:t>Ст. 13</a:t>
            </a:r>
            <a:r>
              <a:rPr lang="ru-RU" sz="2400" b="1">
                <a:latin typeface="Arial Narrow" pitchFamily="34" charset="0"/>
                <a:ea typeface="Calibri" pitchFamily="34" charset="0"/>
                <a:cs typeface="Times New Roman" pitchFamily="18" charset="0"/>
              </a:rPr>
              <a:t>.12 </a:t>
            </a:r>
          </a:p>
          <a:p>
            <a:pPr algn="ctr">
              <a:lnSpc>
                <a:spcPct val="107000"/>
              </a:lnSpc>
              <a:defRPr/>
            </a:pPr>
            <a:r>
              <a:rPr lang="ru-RU" sz="2400" b="1">
                <a:latin typeface="Arial Narrow" pitchFamily="34" charset="0"/>
                <a:ea typeface="Calibri" pitchFamily="34" charset="0"/>
                <a:cs typeface="Times New Roman" pitchFamily="18" charset="0"/>
              </a:rPr>
              <a:t>Нарушение условий, предусмотренных лицензией на осуществление деятельности в области защиты информации (за исключением информации, составляющей государственную тайну)</a:t>
            </a:r>
          </a:p>
          <a:p>
            <a:pPr algn="ctr">
              <a:lnSpc>
                <a:spcPct val="107000"/>
              </a:lnSpc>
              <a:defRPr/>
            </a:pPr>
            <a:r>
              <a:rPr lang="ru-RU" sz="2400" b="1">
                <a:latin typeface="Arial Narrow" pitchFamily="34" charset="0"/>
                <a:cs typeface="Calibri" pitchFamily="34" charset="0"/>
              </a:rPr>
              <a:t>Статья 13.14 </a:t>
            </a:r>
          </a:p>
          <a:p>
            <a:pPr algn="ctr">
              <a:lnSpc>
                <a:spcPct val="107000"/>
              </a:lnSpc>
              <a:defRPr/>
            </a:pPr>
            <a:r>
              <a:rPr lang="ru-RU" sz="2400" b="1">
                <a:latin typeface="Arial Narrow" pitchFamily="34" charset="0"/>
                <a:cs typeface="Calibri" pitchFamily="34" charset="0"/>
              </a:rPr>
              <a:t>«Разглашение информации с ограниченным доступом».</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Прямоугольник 1"/>
          <p:cNvSpPr>
            <a:spLocks noChangeArrowheads="1"/>
          </p:cNvSpPr>
          <p:nvPr/>
        </p:nvSpPr>
        <p:spPr bwMode="auto">
          <a:xfrm>
            <a:off x="179388" y="2420938"/>
            <a:ext cx="8713787" cy="4300537"/>
          </a:xfrm>
          <a:prstGeom prst="rect">
            <a:avLst/>
          </a:prstGeom>
          <a:solidFill>
            <a:srgbClr val="CCECFF"/>
          </a:solidFill>
          <a:ln w="9525">
            <a:noFill/>
            <a:miter lim="800000"/>
            <a:headEnd/>
            <a:tailEnd/>
          </a:ln>
        </p:spPr>
        <p:txBody>
          <a:bodyPr>
            <a:spAutoFit/>
          </a:bodyPr>
          <a:lstStyle/>
          <a:p>
            <a:pPr algn="ctr"/>
            <a:r>
              <a:rPr lang="ru-RU" sz="2400" b="1">
                <a:latin typeface="Arial Narrow" pitchFamily="34" charset="0"/>
              </a:rPr>
              <a:t> </a:t>
            </a:r>
            <a:r>
              <a:rPr lang="ru-RU" sz="2800" b="1">
                <a:latin typeface="Arial Narrow" pitchFamily="34" charset="0"/>
              </a:rPr>
              <a:t>Субъектами правонарушения выступают </a:t>
            </a:r>
            <a:r>
              <a:rPr lang="ru-RU" sz="2800" b="1" u="sng">
                <a:latin typeface="Arial Narrow" pitchFamily="34" charset="0"/>
              </a:rPr>
              <a:t>граждане</a:t>
            </a:r>
            <a:r>
              <a:rPr lang="ru-RU" sz="2800" b="1">
                <a:latin typeface="Arial Narrow" pitchFamily="34" charset="0"/>
              </a:rPr>
              <a:t>, должностные, юридические лица</a:t>
            </a:r>
          </a:p>
          <a:p>
            <a:pPr algn="ctr"/>
            <a:r>
              <a:rPr lang="ru-RU" sz="2800" b="1">
                <a:latin typeface="Arial Narrow" pitchFamily="34" charset="0"/>
              </a:rPr>
              <a:t>Санкция — наложение административного штрафа на граждан в размере от трехсот до пятисот рублей; на должностных лиц - от пятисот до одной тысячи рублей; на юридических лиц - от пяти тысяч до десяти тысяч рублей.</a:t>
            </a:r>
            <a:br>
              <a:rPr lang="ru-RU" sz="2800" b="1">
                <a:latin typeface="Arial Narrow" pitchFamily="34" charset="0"/>
              </a:rPr>
            </a:br>
            <a:endParaRPr lang="ru-RU" sz="2800">
              <a:latin typeface="Arial Narrow" pitchFamily="34" charset="0"/>
            </a:endParaRPr>
          </a:p>
          <a:p>
            <a:endParaRPr lang="ru-RU" sz="2400"/>
          </a:p>
        </p:txBody>
      </p:sp>
      <p:sp>
        <p:nvSpPr>
          <p:cNvPr id="3" name="Прямоугольник 2"/>
          <p:cNvSpPr/>
          <p:nvPr/>
        </p:nvSpPr>
        <p:spPr>
          <a:xfrm>
            <a:off x="323850" y="188913"/>
            <a:ext cx="8712200" cy="1900237"/>
          </a:xfrm>
          <a:prstGeom prst="rect">
            <a:avLst/>
          </a:prstGeom>
          <a:solidFill>
            <a:schemeClr val="accent3">
              <a:lumMod val="20000"/>
              <a:lumOff val="80000"/>
            </a:schemeClr>
          </a:solidFill>
        </p:spPr>
        <p:txBody>
          <a:bodyPr>
            <a:spAutoFit/>
          </a:bodyPr>
          <a:lstStyle/>
          <a:p>
            <a:pPr algn="ctr">
              <a:lnSpc>
                <a:spcPct val="107000"/>
              </a:lnSpc>
              <a:spcAft>
                <a:spcPts val="0"/>
              </a:spcAft>
              <a:defRPr/>
            </a:pPr>
            <a:r>
              <a:rPr lang="ru-RU" sz="2800" b="1" dirty="0">
                <a:latin typeface="Arial Narrow" panose="020B0606020202030204" pitchFamily="34" charset="0"/>
                <a:ea typeface="Calibri" panose="020F0502020204030204" pitchFamily="34" charset="0"/>
                <a:cs typeface="Times New Roman" panose="02020603050405020304" pitchFamily="18" charset="0"/>
              </a:rPr>
              <a:t>Статья 13.11. </a:t>
            </a:r>
            <a:r>
              <a:rPr lang="ru-RU" sz="2800" b="1" dirty="0">
                <a:latin typeface="Arial Narrow" panose="020B0606020202030204" pitchFamily="34" charset="0"/>
                <a:ea typeface="Calibri" panose="020F0502020204030204" pitchFamily="34" charset="0"/>
                <a:cs typeface="Tahoma" panose="020B0604030504040204" pitchFamily="34" charset="0"/>
              </a:rPr>
              <a:t>Нарушение установленного законом порядка сбора, хранения, использования или распространения информации о гражданах (персональных данных) </a:t>
            </a:r>
            <a:endParaRPr lang="ru-RU" sz="2800" b="1" dirty="0">
              <a:latin typeface="Arial Narrow" panose="020B0606020202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Прямоугольник 1"/>
          <p:cNvSpPr>
            <a:spLocks noChangeArrowheads="1"/>
          </p:cNvSpPr>
          <p:nvPr/>
        </p:nvSpPr>
        <p:spPr bwMode="auto">
          <a:xfrm>
            <a:off x="263525" y="2708275"/>
            <a:ext cx="8712200" cy="3910013"/>
          </a:xfrm>
          <a:prstGeom prst="rect">
            <a:avLst/>
          </a:prstGeom>
          <a:solidFill>
            <a:srgbClr val="CCECFF"/>
          </a:solidFill>
          <a:ln w="9525">
            <a:noFill/>
            <a:miter lim="800000"/>
            <a:headEnd/>
            <a:tailEnd/>
          </a:ln>
        </p:spPr>
        <p:txBody>
          <a:bodyPr>
            <a:spAutoFit/>
          </a:bodyPr>
          <a:lstStyle/>
          <a:p>
            <a:pPr algn="ctr"/>
            <a:r>
              <a:rPr lang="ru-RU" sz="2400" b="1">
                <a:latin typeface="Arial Narrow" pitchFamily="34" charset="0"/>
              </a:rPr>
              <a:t> </a:t>
            </a:r>
            <a:r>
              <a:rPr lang="ru-RU" sz="2800" b="1">
                <a:latin typeface="Arial Narrow" pitchFamily="34" charset="0"/>
              </a:rPr>
              <a:t>Субъектами правонарушения выступают граждане, должностные, юридические лица.</a:t>
            </a:r>
          </a:p>
          <a:p>
            <a:pPr algn="ctr"/>
            <a:r>
              <a:rPr lang="ru-RU" sz="2800" b="1">
                <a:latin typeface="Arial Narrow" pitchFamily="34" charset="0"/>
              </a:rPr>
              <a:t>Санкция — наложение административного штрафа на граждан в размере от одной тысячи до одной тысячи пятисот рублей; на должностных лиц — от одной тысячи пятисот до двух тысяч пятисот рублей; на юридических лиц — от пятнадцати тысяч до двадцати тысяч рублей..</a:t>
            </a:r>
            <a:endParaRPr lang="ru-RU" sz="2800">
              <a:latin typeface="Arial Narrow" pitchFamily="34" charset="0"/>
            </a:endParaRPr>
          </a:p>
          <a:p>
            <a:pPr algn="ctr"/>
            <a:endParaRPr lang="ru-RU" sz="2800">
              <a:latin typeface="Arial Narrow" pitchFamily="34" charset="0"/>
            </a:endParaRPr>
          </a:p>
          <a:p>
            <a:endParaRPr lang="ru-RU" sz="2400"/>
          </a:p>
        </p:txBody>
      </p:sp>
      <p:sp>
        <p:nvSpPr>
          <p:cNvPr id="3" name="Прямоугольник 2"/>
          <p:cNvSpPr/>
          <p:nvPr/>
        </p:nvSpPr>
        <p:spPr>
          <a:xfrm>
            <a:off x="323850" y="188913"/>
            <a:ext cx="8712200" cy="2360612"/>
          </a:xfrm>
          <a:prstGeom prst="rect">
            <a:avLst/>
          </a:prstGeom>
          <a:solidFill>
            <a:schemeClr val="accent3">
              <a:lumMod val="20000"/>
              <a:lumOff val="80000"/>
            </a:schemeClr>
          </a:solidFill>
        </p:spPr>
        <p:txBody>
          <a:bodyPr>
            <a:spAutoFit/>
          </a:bodyPr>
          <a:lstStyle/>
          <a:p>
            <a:pPr algn="ctr">
              <a:lnSpc>
                <a:spcPct val="107000"/>
              </a:lnSpc>
              <a:defRPr/>
            </a:pPr>
            <a:r>
              <a:rPr lang="ru-RU" sz="2800" b="1">
                <a:latin typeface="Arial Narrow" pitchFamily="34" charset="0"/>
                <a:cs typeface="Calibri" pitchFamily="34" charset="0"/>
              </a:rPr>
              <a:t>Ст. 13</a:t>
            </a:r>
            <a:r>
              <a:rPr lang="ru-RU" sz="2800" b="1">
                <a:latin typeface="Arial Narrow" pitchFamily="34" charset="0"/>
                <a:ea typeface="Calibri" pitchFamily="34" charset="0"/>
                <a:cs typeface="Times New Roman" pitchFamily="18" charset="0"/>
              </a:rPr>
              <a:t>.12 КоАП РФ. </a:t>
            </a:r>
          </a:p>
          <a:p>
            <a:pPr algn="ctr">
              <a:lnSpc>
                <a:spcPct val="107000"/>
              </a:lnSpc>
              <a:defRPr/>
            </a:pPr>
            <a:r>
              <a:rPr lang="ru-RU" sz="2800" b="1">
                <a:latin typeface="Arial Narrow" pitchFamily="34" charset="0"/>
                <a:ea typeface="Calibri" pitchFamily="34" charset="0"/>
                <a:cs typeface="Times New Roman" pitchFamily="18" charset="0"/>
              </a:rPr>
              <a:t>1. Нарушение условий, предусмотренных лицензией на осуществление деятельности в области защиты информации (за исключением информации, составляющей государственную тайну)</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Прямоугольник 1"/>
          <p:cNvSpPr>
            <a:spLocks noChangeArrowheads="1"/>
          </p:cNvSpPr>
          <p:nvPr/>
        </p:nvSpPr>
        <p:spPr bwMode="auto">
          <a:xfrm>
            <a:off x="323850" y="2924175"/>
            <a:ext cx="8820150" cy="3378200"/>
          </a:xfrm>
          <a:prstGeom prst="rect">
            <a:avLst/>
          </a:prstGeom>
          <a:solidFill>
            <a:srgbClr val="CCECFF"/>
          </a:solidFill>
          <a:ln w="9525">
            <a:noFill/>
            <a:miter lim="800000"/>
            <a:headEnd/>
            <a:tailEnd/>
          </a:ln>
        </p:spPr>
        <p:txBody>
          <a:bodyPr>
            <a:spAutoFit/>
          </a:bodyPr>
          <a:lstStyle/>
          <a:p>
            <a:pPr algn="ctr"/>
            <a:r>
              <a:rPr lang="ru-RU" sz="2400" b="1">
                <a:latin typeface="Arial Narrow" pitchFamily="34" charset="0"/>
              </a:rPr>
              <a:t> Субъектами правонарушения выступают граждане, должностное лицо, назначенное приказом (либо решением собственника, учредителями), в круг должностных обязанностей которого входит работа с информацией ограниченного доступа.</a:t>
            </a:r>
            <a:endParaRPr lang="ru-RU" sz="2400">
              <a:latin typeface="Arial Narrow" pitchFamily="34" charset="0"/>
            </a:endParaRPr>
          </a:p>
          <a:p>
            <a:pPr algn="ctr"/>
            <a:r>
              <a:rPr lang="ru-RU" sz="2400" b="1">
                <a:latin typeface="Arial Narrow" pitchFamily="34" charset="0"/>
              </a:rPr>
              <a:t>Санкция — наложение административного штрафа на граждан в размере от пятисот до одной тысячи рублей; на должностных лиц — от четырех тысяч до пяти тысяч рублей.</a:t>
            </a:r>
            <a:endParaRPr lang="ru-RU" sz="2400">
              <a:latin typeface="Arial Narrow" pitchFamily="34" charset="0"/>
            </a:endParaRPr>
          </a:p>
        </p:txBody>
      </p:sp>
      <p:sp>
        <p:nvSpPr>
          <p:cNvPr id="3" name="Прямоугольник 2"/>
          <p:cNvSpPr/>
          <p:nvPr/>
        </p:nvSpPr>
        <p:spPr>
          <a:xfrm>
            <a:off x="98425" y="3175"/>
            <a:ext cx="8928100" cy="2276475"/>
          </a:xfrm>
          <a:prstGeom prst="rect">
            <a:avLst/>
          </a:prstGeom>
          <a:solidFill>
            <a:schemeClr val="accent3">
              <a:lumMod val="20000"/>
              <a:lumOff val="80000"/>
            </a:schemeClr>
          </a:solidFill>
        </p:spPr>
        <p:txBody>
          <a:bodyPr>
            <a:spAutoFit/>
          </a:bodyPr>
          <a:lstStyle/>
          <a:p>
            <a:pPr algn="ctr">
              <a:spcAft>
                <a:spcPts val="0"/>
              </a:spcAft>
              <a:defRPr/>
            </a:pPr>
            <a:r>
              <a:rPr lang="ru-RU" sz="2800" b="1" dirty="0">
                <a:latin typeface="Arial Narrow" panose="020B0606020202030204" pitchFamily="34" charset="0"/>
              </a:rPr>
              <a:t>Статья 13.14.</a:t>
            </a:r>
          </a:p>
          <a:p>
            <a:pPr algn="ctr">
              <a:spcAft>
                <a:spcPts val="0"/>
              </a:spcAft>
              <a:defRPr/>
            </a:pPr>
            <a:r>
              <a:rPr lang="ru-RU" sz="2800" b="1" dirty="0">
                <a:latin typeface="Arial Narrow" panose="020B0606020202030204" pitchFamily="34" charset="0"/>
              </a:rPr>
              <a:t>Разглашение информации, доступ к которой ограничен федеральным законом (….), лицом, получившим доступ к такой информации в связи с исполнением служебных или профессиональных обязанностей, …</a:t>
            </a:r>
            <a:endParaRPr lang="ru-RU" sz="2800" dirty="0">
              <a:latin typeface="Arial Narrow" panose="020B060602020203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4"/>
          <p:cNvSpPr>
            <a:spLocks noChangeArrowheads="1"/>
          </p:cNvSpPr>
          <p:nvPr/>
        </p:nvSpPr>
        <p:spPr bwMode="auto">
          <a:xfrm>
            <a:off x="0" y="1905000"/>
            <a:ext cx="9036050" cy="3048000"/>
          </a:xfrm>
          <a:prstGeom prst="rect">
            <a:avLst/>
          </a:prstGeom>
          <a:solidFill>
            <a:srgbClr val="FFFFCC"/>
          </a:solidFill>
          <a:ln w="9525">
            <a:noFill/>
            <a:miter lim="800000"/>
            <a:headEnd/>
            <a:tailEnd/>
          </a:ln>
        </p:spPr>
        <p:txBody>
          <a:bodyPr anchor="ctr">
            <a:spAutoFit/>
          </a:bodyPr>
          <a:lstStyle/>
          <a:p>
            <a:pPr indent="450850" algn="ctr"/>
            <a:r>
              <a:rPr lang="ru-RU" sz="2800" b="1">
                <a:latin typeface="Arial Narrow" pitchFamily="34" charset="0"/>
              </a:rPr>
              <a:t>Новый порядок ознакомления пациента с оригиналами медицинской документации о состоянии здоровья определяет  Приказ Минздрава №425н от 29 июня 2016 г. «Порядок ознакомления пациента либо его законного представителя с медицинской документацией, отражающей состояние здоровья пациента». </a:t>
            </a:r>
          </a:p>
          <a:p>
            <a:pPr indent="450850" algn="ctr"/>
            <a:endParaRPr lang="ru-RU" sz="2400" b="1">
              <a:latin typeface="Arial Narrow"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950" y="333375"/>
            <a:ext cx="8785225" cy="4981575"/>
          </a:xfrm>
          <a:prstGeom prst="rect">
            <a:avLst/>
          </a:prstGeom>
          <a:solidFill>
            <a:schemeClr val="bg1">
              <a:lumMod val="95000"/>
            </a:schemeClr>
          </a:solidFill>
        </p:spPr>
        <p:txBody>
          <a:bodyPr>
            <a:spAutoFit/>
          </a:bodyPr>
          <a:lstStyle/>
          <a:p>
            <a:pPr algn="ctr">
              <a:lnSpc>
                <a:spcPct val="107000"/>
              </a:lnSpc>
              <a:spcAft>
                <a:spcPts val="0"/>
              </a:spcAft>
              <a:defRPr/>
            </a:pPr>
            <a:r>
              <a:rPr lang="ru-RU" sz="2800" b="1" dirty="0">
                <a:latin typeface="Arial Narrow" panose="020B0606020202030204" pitchFamily="34" charset="0"/>
              </a:rPr>
              <a:t>Нарушение права пациента на информацию о состоянии своего здоровья и доступ к медицинским документам карается по ст. 5.39 КоАП  РФ </a:t>
            </a:r>
          </a:p>
          <a:p>
            <a:pPr algn="ctr">
              <a:defRPr/>
            </a:pPr>
            <a:r>
              <a:rPr lang="ru-RU" sz="2800" b="1" dirty="0">
                <a:latin typeface="Arial Narrow" panose="020B0606020202030204" pitchFamily="34" charset="0"/>
              </a:rPr>
              <a:t>«Неправомерный отказ в предоставлении гражданину и (или) организации информации, предоставление которой предусмотрено федеральными законами, несвоевременное ее предоставление либо предоставление заведомо недостоверной информации».</a:t>
            </a:r>
          </a:p>
          <a:p>
            <a:pPr algn="ctr">
              <a:defRPr/>
            </a:pPr>
            <a:r>
              <a:rPr lang="ru-RU" sz="2800" b="1" dirty="0">
                <a:latin typeface="Arial Narrow" panose="020B0606020202030204" pitchFamily="34" charset="0"/>
              </a:rPr>
              <a:t>Субъектом правонарушения является должностное лицо.</a:t>
            </a:r>
          </a:p>
          <a:p>
            <a:pPr algn="ctr">
              <a:lnSpc>
                <a:spcPct val="107000"/>
              </a:lnSpc>
              <a:spcAft>
                <a:spcPts val="0"/>
              </a:spcAft>
              <a:defRPr/>
            </a:pPr>
            <a:r>
              <a:rPr lang="ru-RU" sz="2800" b="1" dirty="0">
                <a:latin typeface="Arial Narrow" panose="020B0606020202030204" pitchFamily="34" charset="0"/>
              </a:rPr>
              <a:t>Санкция в виде административного штрафа в размере от одной тысячи до трех тысяч рублей</a:t>
            </a:r>
            <a:endParaRPr lang="ru-RU" sz="2800" b="1" dirty="0">
              <a:latin typeface="Arial Narrow" panose="020B0606020202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950" y="333375"/>
            <a:ext cx="8785225" cy="3135313"/>
          </a:xfrm>
          <a:prstGeom prst="rect">
            <a:avLst/>
          </a:prstGeom>
          <a:solidFill>
            <a:schemeClr val="bg1">
              <a:lumMod val="95000"/>
            </a:schemeClr>
          </a:solidFill>
        </p:spPr>
        <p:txBody>
          <a:bodyPr>
            <a:spAutoFit/>
          </a:bodyPr>
          <a:lstStyle/>
          <a:p>
            <a:pPr algn="ctr">
              <a:lnSpc>
                <a:spcPct val="107000"/>
              </a:lnSpc>
              <a:defRPr/>
            </a:pPr>
            <a:r>
              <a:rPr lang="ru-RU" sz="2800" b="1">
                <a:latin typeface="Arial Narrow" pitchFamily="34" charset="0"/>
              </a:rPr>
              <a:t>Также ст. 5.39 КоАП  РФ </a:t>
            </a:r>
          </a:p>
          <a:p>
            <a:pPr algn="ctr">
              <a:lnSpc>
                <a:spcPct val="107000"/>
              </a:lnSpc>
              <a:defRPr/>
            </a:pPr>
            <a:r>
              <a:rPr lang="ru-RU" sz="2800" b="1">
                <a:latin typeface="Arial Narrow" pitchFamily="34" charset="0"/>
              </a:rPr>
              <a:t>применяется при нарушении права пациента на видеозапись медицинского вмешательства.</a:t>
            </a:r>
          </a:p>
          <a:p>
            <a:pPr algn="ctr">
              <a:defRPr/>
            </a:pPr>
            <a:r>
              <a:rPr lang="ru-RU" sz="2800" b="1">
                <a:latin typeface="Arial Narrow" pitchFamily="34" charset="0"/>
              </a:rPr>
              <a:t>Видеосъемка является одним из способов получения информации, т. е, сведений, независимо от формы их представления. </a:t>
            </a:r>
          </a:p>
          <a:p>
            <a:pPr algn="ctr">
              <a:lnSpc>
                <a:spcPct val="107000"/>
              </a:lnSpc>
              <a:defRPr/>
            </a:pPr>
            <a:endParaRPr lang="ru-RU" sz="2400" b="1">
              <a:latin typeface="Arial Narrow" pitchFamily="34" charset="0"/>
              <a:ea typeface="Calibri" pitchFamily="34"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8" y="260350"/>
            <a:ext cx="9129712" cy="5692775"/>
          </a:xfrm>
          <a:prstGeom prst="rect">
            <a:avLst/>
          </a:prstGeom>
          <a:solidFill>
            <a:schemeClr val="accent5">
              <a:lumMod val="20000"/>
              <a:lumOff val="80000"/>
            </a:schemeClr>
          </a:solidFill>
        </p:spPr>
        <p:txBody>
          <a:bodyPr>
            <a:spAutoFit/>
          </a:bodyPr>
          <a:lstStyle/>
          <a:p>
            <a:pPr algn="ctr">
              <a:defRPr/>
            </a:pPr>
            <a:r>
              <a:rPr lang="ru-RU" sz="2400" b="1">
                <a:latin typeface="Arial Narrow" pitchFamily="34" charset="0"/>
              </a:rPr>
              <a:t>Федеральным законом от 21.07.2014 № 243-ФЗ в КоАП РФ введена статья 6.32 «Нарушение требований законодательства в сфере охраны здоровья при проведении искусственного прерывания беременности».</a:t>
            </a:r>
          </a:p>
          <a:p>
            <a:pPr algn="ctr">
              <a:defRPr/>
            </a:pPr>
            <a:r>
              <a:rPr lang="ru-RU" sz="2400" b="1">
                <a:latin typeface="Arial Narrow" pitchFamily="34" charset="0"/>
              </a:rPr>
              <a:t> Часть 1. Нарушение требований законодательства в сфере охраны здоровья о получении информированного добровольного согласия</a:t>
            </a:r>
          </a:p>
          <a:p>
            <a:pPr algn="ctr">
              <a:defRPr/>
            </a:pPr>
            <a:r>
              <a:rPr lang="ru-RU" sz="2400" b="1">
                <a:latin typeface="Arial Narrow" pitchFamily="34" charset="0"/>
              </a:rPr>
              <a:t>Субъектами правонарушения выступают - гражданин, должностные лица, юридические лица.</a:t>
            </a:r>
          </a:p>
          <a:p>
            <a:pPr algn="ctr">
              <a:defRPr/>
            </a:pPr>
            <a:r>
              <a:rPr lang="ru-RU" sz="2400" b="1">
                <a:latin typeface="Arial Narrow" pitchFamily="34" charset="0"/>
              </a:rPr>
              <a:t>Примечание. В целях настоящей статьи под гражданами понимаются </a:t>
            </a:r>
            <a:r>
              <a:rPr lang="ru-RU" sz="2400" b="1" u="sng">
                <a:latin typeface="Arial Narrow" pitchFamily="34" charset="0"/>
              </a:rPr>
              <a:t>медицинские работники</a:t>
            </a:r>
            <a:r>
              <a:rPr lang="ru-RU" sz="2400" b="1">
                <a:latin typeface="Arial Narrow" pitchFamily="34" charset="0"/>
              </a:rPr>
              <a:t>, не являющиеся должностными лицами.</a:t>
            </a:r>
          </a:p>
          <a:p>
            <a:pPr algn="ctr">
              <a:defRPr/>
            </a:pPr>
            <a:r>
              <a:rPr lang="ru-RU" sz="2000" b="1">
                <a:latin typeface="Arial Narrow" pitchFamily="34" charset="0"/>
              </a:rPr>
              <a:t>Санкция - наложение административного штрафа на граждан в размере от одной тысячи до трех тысяч рублей; на должностных лиц - от пяти тысяч до десяти тысяч рублей; на юридических лиц - от сорока тысяч до ста тысяч рублей.</a:t>
            </a:r>
            <a:endParaRPr lang="ru-RU" sz="20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388" y="333375"/>
            <a:ext cx="8785225" cy="6008688"/>
          </a:xfrm>
          <a:prstGeom prst="rect">
            <a:avLst/>
          </a:prstGeom>
          <a:solidFill>
            <a:schemeClr val="accent5">
              <a:lumMod val="20000"/>
              <a:lumOff val="80000"/>
            </a:schemeClr>
          </a:solidFill>
        </p:spPr>
        <p:txBody>
          <a:bodyPr>
            <a:spAutoFit/>
          </a:bodyPr>
          <a:lstStyle/>
          <a:p>
            <a:pPr algn="ctr">
              <a:defRPr/>
            </a:pPr>
            <a:r>
              <a:rPr lang="ru-RU" sz="2800" b="1">
                <a:latin typeface="Arial Narrow" pitchFamily="34" charset="0"/>
              </a:rPr>
              <a:t>Часть 2. Нарушение сроков (в том числе при наличии медицинских и социальных показаний, а также учитывая сроки с момента обращения женщины в медицинскую организацию для искусственного прерывания беременности), установленных законодательством в сфере охраны здоровья для проведения искусственного прерывания беременности</a:t>
            </a:r>
            <a:endParaRPr lang="ru-RU" sz="2800">
              <a:latin typeface="Arial Narrow" pitchFamily="34" charset="0"/>
            </a:endParaRPr>
          </a:p>
          <a:p>
            <a:pPr algn="ctr">
              <a:defRPr/>
            </a:pPr>
            <a:r>
              <a:rPr lang="ru-RU" sz="2800" b="1">
                <a:latin typeface="Arial Narrow" pitchFamily="34" charset="0"/>
              </a:rPr>
              <a:t>Субъектами правонарушения выступают - гражданин, должностные лица, юридические лица.</a:t>
            </a:r>
          </a:p>
          <a:p>
            <a:pPr algn="ctr">
              <a:defRPr/>
            </a:pPr>
            <a:r>
              <a:rPr lang="ru-RU" sz="2000" b="1">
                <a:latin typeface="Arial Narrow" pitchFamily="34" charset="0"/>
              </a:rPr>
              <a:t>Санкция - влечет наложение административного штрафа на граждан в размере от четырех тысяч до пяти тысяч рублей; на должностных лиц - от десяти тысяч до тридцати тысяч рублей; на юридических лиц - от ста тысяч до ста пятидесяти тысяч рублей</a:t>
            </a:r>
            <a:endParaRPr lang="ru-RU" sz="2000">
              <a:latin typeface="Arial Narrow"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7338" y="188913"/>
            <a:ext cx="8677275" cy="5632450"/>
          </a:xfrm>
          <a:prstGeom prst="rect">
            <a:avLst/>
          </a:prstGeom>
          <a:solidFill>
            <a:schemeClr val="accent1">
              <a:lumMod val="20000"/>
              <a:lumOff val="80000"/>
            </a:schemeClr>
          </a:solidFill>
        </p:spPr>
        <p:txBody>
          <a:bodyPr>
            <a:spAutoFit/>
          </a:bodyPr>
          <a:lstStyle/>
          <a:p>
            <a:pPr algn="ctr">
              <a:lnSpc>
                <a:spcPct val="107000"/>
              </a:lnSpc>
              <a:defRPr/>
            </a:pPr>
            <a:r>
              <a:rPr lang="ru-RU" sz="2800" b="1" i="1">
                <a:solidFill>
                  <a:srgbClr val="C00000"/>
                </a:solidFill>
                <a:latin typeface="Arial Narrow" pitchFamily="34" charset="0"/>
                <a:ea typeface="Calibri" pitchFamily="34" charset="0"/>
                <a:cs typeface="Times New Roman" pitchFamily="18" charset="0"/>
              </a:rPr>
              <a:t>Административное урегулирование конфликта интересов  при осуществлении медицинской или фармацевтической деятельности</a:t>
            </a:r>
          </a:p>
          <a:p>
            <a:pPr algn="ctr">
              <a:lnSpc>
                <a:spcPct val="107000"/>
              </a:lnSpc>
              <a:defRPr/>
            </a:pPr>
            <a:r>
              <a:rPr lang="ru-RU" sz="2400" b="1">
                <a:latin typeface="Arial Narrow" pitchFamily="34" charset="0"/>
                <a:ea typeface="Calibri" pitchFamily="34" charset="0"/>
              </a:rPr>
              <a:t>Статья 6.29 КоАП «Невыполнение обязанностей о представлении информации о конфликте интересов при осуществлении медицинской деятельности и фармацевтической деятельности»  касается медицинских и фармацевтических работников. введена ФЗ от 25.11.2013 г. № 317-ФЗ</a:t>
            </a:r>
          </a:p>
          <a:p>
            <a:pPr algn="ctr">
              <a:defRPr/>
            </a:pPr>
            <a:r>
              <a:rPr lang="ru-RU" sz="2400" b="1">
                <a:latin typeface="Arial Narrow" pitchFamily="34" charset="0"/>
                <a:ea typeface="Calibri" pitchFamily="34" charset="0"/>
              </a:rPr>
              <a:t>Часть 1 этой статьи грозит штрафом от трех тысяч до пяти тысяч рублей медицинским и фармацевтическим работникам, часть 2 – руководителям организаций (штраф 5-10 тыс. руб.), часть 3 – индивидуальным предпринимателям (3-5 тыс. руб.).</a:t>
            </a:r>
            <a:endParaRPr lang="ru-RU" sz="2400">
              <a:latin typeface="Arial Narrow" pitchFamily="34" charset="0"/>
              <a:ea typeface="Calibri"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157163" y="4581525"/>
            <a:ext cx="8986837" cy="2030413"/>
          </a:xfrm>
          <a:prstGeom prst="rect">
            <a:avLst/>
          </a:prstGeom>
          <a:blipFill dpi="0" rotWithShape="1">
            <a:blip r:embed="rId3"/>
            <a:srcRect/>
            <a:tile tx="0" ty="0" sx="100000" sy="100000" flip="none" algn="tl"/>
          </a:blipFill>
          <a:ln w="9525">
            <a:noFill/>
            <a:miter lim="800000"/>
            <a:headEnd/>
            <a:tailEnd/>
          </a:ln>
        </p:spPr>
        <p:txBody>
          <a:bodyPr tIns="304704" bIns="0" anchor="ctr">
            <a:spAutoFit/>
          </a:bodyPr>
          <a:lstStyle/>
          <a:p>
            <a:pPr algn="ctr" eaLnBrk="0" hangingPunct="0"/>
            <a:r>
              <a:rPr lang="ru-RU" sz="2800" b="1">
                <a:latin typeface="Arial Narrow" pitchFamily="34" charset="0"/>
              </a:rPr>
              <a:t>Катастрофическое состояние здравоохранения наши законодатели стремятся изменить ужесточением репрессий в отношении медицинских работников и медицинских организаций</a:t>
            </a:r>
            <a:r>
              <a:rPr lang="ru-RU" sz="2800">
                <a:latin typeface="Arial" charset="0"/>
              </a:rPr>
              <a:t>. </a:t>
            </a:r>
            <a:endParaRPr lang="ru-RU" altLang="ru-RU" sz="2400" b="1">
              <a:solidFill>
                <a:srgbClr val="365F91"/>
              </a:solidFill>
              <a:latin typeface="Arial Narrow" pitchFamily="34" charset="0"/>
              <a:cs typeface="Times New Roman" pitchFamily="18" charset="0"/>
            </a:endParaRPr>
          </a:p>
        </p:txBody>
      </p:sp>
      <p:pic>
        <p:nvPicPr>
          <p:cNvPr id="18434" name="Picture 2" descr="https://www.pharmvestnik.ru/images/publs/big_thumb/861/75b48e48ad159d5f4ca23dfaa2fd7a3f.jpg"/>
          <p:cNvPicPr>
            <a:picLocks noChangeAspect="1" noChangeArrowheads="1"/>
          </p:cNvPicPr>
          <p:nvPr/>
        </p:nvPicPr>
        <p:blipFill>
          <a:blip r:embed="rId4"/>
          <a:srcRect/>
          <a:stretch>
            <a:fillRect/>
          </a:stretch>
        </p:blipFill>
        <p:spPr bwMode="auto">
          <a:xfrm>
            <a:off x="207963" y="0"/>
            <a:ext cx="8712200" cy="44846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950" y="260350"/>
            <a:ext cx="8856663" cy="2678113"/>
          </a:xfrm>
          <a:prstGeom prst="rect">
            <a:avLst/>
          </a:prstGeom>
          <a:solidFill>
            <a:schemeClr val="accent1">
              <a:lumMod val="20000"/>
              <a:lumOff val="80000"/>
            </a:schemeClr>
          </a:solidFill>
        </p:spPr>
        <p:txBody>
          <a:bodyPr>
            <a:spAutoFit/>
          </a:bodyPr>
          <a:lstStyle/>
          <a:p>
            <a:pPr algn="ctr">
              <a:defRPr/>
            </a:pPr>
            <a:r>
              <a:rPr lang="ru-RU" sz="2800" b="1" dirty="0">
                <a:latin typeface="Arial Narrow" panose="020B0606020202030204" pitchFamily="34" charset="0"/>
              </a:rPr>
              <a:t>КоАП РФ Статья 6.2. Незаконное занятие народной медициной</a:t>
            </a:r>
          </a:p>
          <a:p>
            <a:pPr algn="ctr">
              <a:defRPr/>
            </a:pPr>
            <a:r>
              <a:rPr lang="ru-RU" sz="2800" b="1" dirty="0">
                <a:latin typeface="Arial Narrow" panose="020B0606020202030204" pitchFamily="34" charset="0"/>
              </a:rPr>
              <a:t>Занятие народной медициной без получения разрешения, установленного законом, -</a:t>
            </a:r>
          </a:p>
          <a:p>
            <a:pPr algn="ctr">
              <a:defRPr/>
            </a:pPr>
            <a:r>
              <a:rPr lang="ru-RU" sz="2800" b="1" dirty="0">
                <a:latin typeface="Arial Narrow" panose="020B0606020202030204" pitchFamily="34" charset="0"/>
              </a:rPr>
              <a:t>влечет наложение административного штрафа в размере от двух тысяч до четырех тысяч рублей.</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8313" y="260350"/>
            <a:ext cx="8280400" cy="3013075"/>
          </a:xfrm>
          <a:prstGeom prst="rect">
            <a:avLst/>
          </a:prstGeom>
          <a:solidFill>
            <a:schemeClr val="accent3">
              <a:lumMod val="20000"/>
              <a:lumOff val="80000"/>
            </a:schemeClr>
          </a:solidFill>
        </p:spPr>
        <p:txBody>
          <a:bodyPr>
            <a:spAutoFit/>
          </a:bodyPr>
          <a:lstStyle/>
          <a:p>
            <a:pPr>
              <a:defRPr/>
            </a:pPr>
            <a:r>
              <a:rPr lang="ru-RU" sz="2400"/>
              <a:t> </a:t>
            </a:r>
          </a:p>
          <a:p>
            <a:pPr algn="ctr">
              <a:defRPr/>
            </a:pPr>
            <a:r>
              <a:rPr lang="ru-RU" sz="2400" b="1">
                <a:latin typeface="Arial Narrow" pitchFamily="34" charset="0"/>
              </a:rPr>
              <a:t>Положения о порядке занятия народной медициной и получении разрешения на занятие народной медициной на территории Краснодарского края, согласно приказу МЗ КК от 19 октября 2015 года № 5961. </a:t>
            </a:r>
            <a:endParaRPr lang="ru-RU" sz="2400" b="1">
              <a:latin typeface="Arial" charset="0"/>
            </a:endParaRPr>
          </a:p>
          <a:p>
            <a:pPr algn="ctr">
              <a:defRPr/>
            </a:pPr>
            <a:endParaRPr lang="ru-RU" sz="2400" b="1">
              <a:latin typeface="Arial Narrow" pitchFamily="34" charset="0"/>
            </a:endParaRPr>
          </a:p>
          <a:p>
            <a:pPr algn="ctr">
              <a:defRPr/>
            </a:pPr>
            <a:r>
              <a:rPr lang="ru-RU" sz="2400" b="1">
                <a:latin typeface="Arial Narrow" pitchFamily="34" charset="0"/>
              </a:rPr>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8313" y="260350"/>
            <a:ext cx="8280400" cy="5632450"/>
          </a:xfrm>
          <a:prstGeom prst="rect">
            <a:avLst/>
          </a:prstGeom>
          <a:solidFill>
            <a:schemeClr val="accent3">
              <a:lumMod val="20000"/>
              <a:lumOff val="80000"/>
            </a:schemeClr>
          </a:solidFill>
        </p:spPr>
        <p:txBody>
          <a:bodyPr>
            <a:spAutoFit/>
          </a:bodyPr>
          <a:lstStyle/>
          <a:p>
            <a:pPr algn="ctr" fontAlgn="auto">
              <a:defRPr/>
            </a:pPr>
            <a:r>
              <a:rPr lang="ru-RU" sz="2800" b="1" dirty="0">
                <a:latin typeface="Arial Narrow" panose="020B0606020202030204" pitchFamily="34" charset="0"/>
              </a:rPr>
              <a:t>Ст. 17.9 КоАП</a:t>
            </a:r>
          </a:p>
          <a:p>
            <a:pPr algn="ctr" fontAlgn="auto">
              <a:defRPr/>
            </a:pPr>
            <a:r>
              <a:rPr lang="ru-RU" sz="2800" b="1" dirty="0">
                <a:latin typeface="Arial Narrow" panose="020B0606020202030204" pitchFamily="34" charset="0"/>
              </a:rPr>
              <a:t>«Заведомо ложные показание свидетеля, пояснение специалиста, заключение эксперта или заведомо неправильный перевод при производстве по делу об административном правонарушении или в исполнительном производстве»</a:t>
            </a:r>
          </a:p>
          <a:p>
            <a:pPr algn="ctr">
              <a:defRPr/>
            </a:pPr>
            <a:r>
              <a:rPr lang="ru-RU" sz="2800" b="1" dirty="0">
                <a:latin typeface="Arial Narrow" panose="020B0606020202030204" pitchFamily="34" charset="0"/>
              </a:rPr>
              <a:t>Субъект</a:t>
            </a:r>
          </a:p>
          <a:p>
            <a:pPr algn="ctr">
              <a:defRPr/>
            </a:pPr>
            <a:r>
              <a:rPr lang="ru-RU" sz="2800" b="1" dirty="0">
                <a:latin typeface="Arial Narrow" panose="020B0606020202030204" pitchFamily="34" charset="0"/>
              </a:rPr>
              <a:t>- физическое лицо, обладающее необходимыми разрешениями на осуществление экспертной деятельности</a:t>
            </a:r>
          </a:p>
          <a:p>
            <a:pPr algn="ctr" fontAlgn="auto">
              <a:defRPr/>
            </a:pPr>
            <a:r>
              <a:rPr lang="ru-RU" sz="2800" b="1" dirty="0">
                <a:latin typeface="Arial Narrow" panose="020B0606020202030204" pitchFamily="34" charset="0"/>
              </a:rPr>
              <a:t>Санкция - административный штраф в размере от одной тысячи до одной тысячи пятисот рублей.</a:t>
            </a:r>
          </a:p>
          <a:p>
            <a:pPr fontAlgn="auto">
              <a:defRPr/>
            </a:pPr>
            <a:endParaRPr lang="ru-RU"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88913"/>
            <a:ext cx="5292725" cy="5203825"/>
          </a:xfrm>
          <a:prstGeom prst="rect">
            <a:avLst/>
          </a:prstGeom>
          <a:solidFill>
            <a:schemeClr val="accent3">
              <a:lumMod val="20000"/>
              <a:lumOff val="80000"/>
            </a:schemeClr>
          </a:solidFill>
        </p:spPr>
        <p:txBody>
          <a:bodyPr>
            <a:spAutoFit/>
          </a:bodyPr>
          <a:lstStyle/>
          <a:p>
            <a:pPr algn="ctr">
              <a:defRPr/>
            </a:pPr>
            <a:r>
              <a:rPr lang="ru-RU" sz="2400" b="1">
                <a:latin typeface="Arial Narrow" pitchFamily="34" charset="0"/>
              </a:rPr>
              <a:t>С июня 2016 г. в Госдуме находится на рассмотрении Законопроект</a:t>
            </a:r>
          </a:p>
          <a:p>
            <a:pPr algn="ctr">
              <a:defRPr/>
            </a:pPr>
            <a:r>
              <a:rPr lang="ru-RU" sz="2400" b="1">
                <a:latin typeface="Arial Narrow" pitchFamily="34" charset="0"/>
              </a:rPr>
              <a:t> № 1093620-6</a:t>
            </a:r>
          </a:p>
          <a:p>
            <a:pPr algn="ctr">
              <a:defRPr/>
            </a:pPr>
            <a:r>
              <a:rPr lang="ru-RU" sz="2400" b="1">
                <a:latin typeface="Arial Narrow" pitchFamily="34" charset="0"/>
              </a:rPr>
              <a:t>«О внесении изменений в Кодекс Российской Федерации об административных правонарушениях в части совершенствования административной ответственности в сфере здравоохранения»</a:t>
            </a:r>
            <a:br>
              <a:rPr lang="ru-RU" sz="2400" b="1">
                <a:latin typeface="Arial Narrow" pitchFamily="34" charset="0"/>
              </a:rPr>
            </a:br>
            <a:r>
              <a:rPr lang="ru-RU" sz="2400" b="1">
                <a:latin typeface="Arial Narrow" pitchFamily="34" charset="0"/>
              </a:rPr>
              <a:t>Сейчас он принят уже во втором чтении. </a:t>
            </a:r>
            <a:endParaRPr lang="ru-RU" sz="2400" b="1">
              <a:latin typeface="Arial Narrow" pitchFamily="34" charset="0"/>
              <a:ea typeface="Calibri" pitchFamily="34" charset="0"/>
              <a:cs typeface="Times New Roman" pitchFamily="18" charset="0"/>
            </a:endParaRPr>
          </a:p>
        </p:txBody>
      </p:sp>
      <p:pic>
        <p:nvPicPr>
          <p:cNvPr id="70658" name="Рисунок 3" descr="http://im5-tub-ru.yandex.net/i?id=403311474-17-72&amp;n=21">
            <a:hlinkClick r:id="rId2"/>
          </p:cNvPr>
          <p:cNvPicPr>
            <a:picLocks noChangeAspect="1" noChangeArrowheads="1"/>
          </p:cNvPicPr>
          <p:nvPr/>
        </p:nvPicPr>
        <p:blipFill>
          <a:blip r:embed="rId3"/>
          <a:srcRect/>
          <a:stretch>
            <a:fillRect/>
          </a:stretch>
        </p:blipFill>
        <p:spPr bwMode="auto">
          <a:xfrm>
            <a:off x="5508625" y="981075"/>
            <a:ext cx="3635375" cy="4968875"/>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Прямоугольник 1"/>
          <p:cNvSpPr>
            <a:spLocks noChangeArrowheads="1"/>
          </p:cNvSpPr>
          <p:nvPr/>
        </p:nvSpPr>
        <p:spPr bwMode="auto">
          <a:xfrm>
            <a:off x="395288" y="260350"/>
            <a:ext cx="8424862" cy="5568950"/>
          </a:xfrm>
          <a:prstGeom prst="rect">
            <a:avLst/>
          </a:prstGeom>
          <a:blipFill dpi="0" rotWithShape="1">
            <a:blip r:embed="rId2"/>
            <a:srcRect/>
            <a:tile tx="0" ty="0" sx="100000" sy="100000" flip="none" algn="tl"/>
          </a:blipFill>
          <a:ln w="9525">
            <a:noFill/>
            <a:miter lim="800000"/>
            <a:headEnd/>
            <a:tailEnd/>
          </a:ln>
        </p:spPr>
        <p:txBody>
          <a:bodyPr>
            <a:spAutoFit/>
          </a:bodyPr>
          <a:lstStyle/>
          <a:p>
            <a:pPr algn="ctr"/>
            <a:r>
              <a:rPr lang="ru-RU" sz="2400" b="1"/>
              <a:t>Законопроект вносит в КоАП </a:t>
            </a:r>
          </a:p>
          <a:p>
            <a:pPr algn="ctr"/>
            <a:r>
              <a:rPr lang="ru-RU" sz="2400" b="1"/>
              <a:t>6 новых статей, касающихся медицинских организаций и врачей непосредственно (то есть, к ответственности можно будет привлечь просто врача, не должностное лицо).</a:t>
            </a:r>
          </a:p>
          <a:p>
            <a:pPr algn="ctr"/>
            <a:r>
              <a:rPr lang="ru-RU" sz="2400" b="1">
                <a:latin typeface="Arial Narrow" pitchFamily="34" charset="0"/>
              </a:rPr>
              <a:t>Целью введения новых видов административной ответственности являются повышение эффективности и результативности контрольно-надзорной деятельности и ориентация государственного контроля (надзора) на предупреждение и побуждение к пресечению нарушений в сфере здравоохранения. Законопроектом предусмотрено, что соответствующий федеральный закон вступает в силу 1 января 2017 года, но до сих пор не вступил.</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Прямоугольник 1"/>
          <p:cNvSpPr>
            <a:spLocks noChangeArrowheads="1"/>
          </p:cNvSpPr>
          <p:nvPr/>
        </p:nvSpPr>
        <p:spPr bwMode="auto">
          <a:xfrm>
            <a:off x="395288" y="260350"/>
            <a:ext cx="8424862" cy="4665663"/>
          </a:xfrm>
          <a:prstGeom prst="rect">
            <a:avLst/>
          </a:prstGeom>
          <a:blipFill dpi="0" rotWithShape="1">
            <a:blip r:embed="rId2"/>
            <a:srcRect/>
            <a:tile tx="0" ty="0" sx="100000" sy="100000" flip="none" algn="tl"/>
          </a:blipFill>
          <a:ln w="9525">
            <a:noFill/>
            <a:miter lim="800000"/>
            <a:headEnd/>
            <a:tailEnd/>
          </a:ln>
        </p:spPr>
        <p:txBody>
          <a:bodyPr>
            <a:spAutoFit/>
          </a:bodyPr>
          <a:lstStyle/>
          <a:p>
            <a:pPr algn="ctr"/>
            <a:r>
              <a:rPr lang="ru-RU" sz="2400" b="1"/>
              <a:t>Перечислим статьи, фигурирующие в законопроекте.</a:t>
            </a:r>
          </a:p>
          <a:p>
            <a:pPr algn="ctr"/>
            <a:endParaRPr lang="ru-RU" sz="2400" b="1"/>
          </a:p>
          <a:p>
            <a:pPr algn="ctr"/>
            <a:r>
              <a:rPr lang="ru-RU" sz="2800" b="1">
                <a:latin typeface="Arial Narrow" pitchFamily="34" charset="0"/>
              </a:rPr>
              <a:t>Ст. 6.34. Нарушение установленных порядков оказания медицинской помощи (повлечет предупреждение или наложение на должностных лиц административного штрафа в размере от 10 000 до 20 000 руб., а на само учреждение – в размере от 100 000 до 300 000 руб.)</a:t>
            </a:r>
          </a:p>
          <a:p>
            <a:pPr algn="ctr"/>
            <a:r>
              <a:rPr lang="ru-RU" sz="2800" b="1">
                <a:latin typeface="Arial Narrow" pitchFamily="34" charset="0"/>
              </a:rPr>
              <a:t> </a:t>
            </a:r>
          </a:p>
          <a:p>
            <a:pPr algn="ctr"/>
            <a:r>
              <a:rPr lang="ru-RU" sz="2800" b="1">
                <a:latin typeface="Arial Narrow" pitchFamily="34" charset="0"/>
              </a:rPr>
              <a: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Прямоугольник 1"/>
          <p:cNvSpPr>
            <a:spLocks noChangeArrowheads="1"/>
          </p:cNvSpPr>
          <p:nvPr/>
        </p:nvSpPr>
        <p:spPr bwMode="auto">
          <a:xfrm>
            <a:off x="395288" y="260350"/>
            <a:ext cx="8424862" cy="5568950"/>
          </a:xfrm>
          <a:prstGeom prst="rect">
            <a:avLst/>
          </a:prstGeom>
          <a:blipFill dpi="0" rotWithShape="1">
            <a:blip r:embed="rId2"/>
            <a:srcRect/>
            <a:tile tx="0" ty="0" sx="100000" sy="100000" flip="none" algn="tl"/>
          </a:blipFill>
          <a:ln w="9525">
            <a:noFill/>
            <a:miter lim="800000"/>
            <a:headEnd/>
            <a:tailEnd/>
          </a:ln>
        </p:spPr>
        <p:txBody>
          <a:bodyPr>
            <a:spAutoFit/>
          </a:bodyPr>
          <a:lstStyle/>
          <a:p>
            <a:pPr algn="ctr"/>
            <a:r>
              <a:rPr lang="ru-RU" sz="2400" b="1">
                <a:latin typeface="Arial Narrow" pitchFamily="34" charset="0"/>
              </a:rPr>
              <a:t>Ст. 6.35. Нарушение медицинским работником порядка проведения медицинских экспертиз </a:t>
            </a:r>
          </a:p>
          <a:p>
            <a:pPr algn="ctr"/>
            <a:r>
              <a:rPr lang="ru-RU" sz="2400" b="1">
                <a:latin typeface="Arial Narrow" pitchFamily="34" charset="0"/>
              </a:rPr>
              <a:t>Согласно вводимой в КоАП РФ ст. 6.35 нарушение медицинским работником, медицинской организацией установленных в соответствии с законодательством РФ порядков проведения медицинской экспертизы, кроме экспертизы качества оказания медицинской помощи, диспансеризации, медицинских осмотров и медицинских освидетельствований, за исключением случаев, предусмотренных ст. 11.32 КоАП РФ, повлечет наложение на должностных лиц учреждения здравоохранения административного штрафа в сумме от 2 000 до 3 000 руб., а на само учреждение – в размере от 30 000 до 50 000 руб.</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Прямоугольник 1"/>
          <p:cNvSpPr>
            <a:spLocks noChangeArrowheads="1"/>
          </p:cNvSpPr>
          <p:nvPr/>
        </p:nvSpPr>
        <p:spPr bwMode="auto">
          <a:xfrm>
            <a:off x="395288" y="260350"/>
            <a:ext cx="8424862" cy="5934075"/>
          </a:xfrm>
          <a:prstGeom prst="rect">
            <a:avLst/>
          </a:prstGeom>
          <a:blipFill dpi="0" rotWithShape="1">
            <a:blip r:embed="rId2"/>
            <a:srcRect/>
            <a:tile tx="0" ty="0" sx="100000" sy="100000" flip="none" algn="tl"/>
          </a:blipFill>
          <a:ln w="9525">
            <a:noFill/>
            <a:miter lim="800000"/>
            <a:headEnd/>
            <a:tailEnd/>
          </a:ln>
        </p:spPr>
        <p:txBody>
          <a:bodyPr>
            <a:spAutoFit/>
          </a:bodyPr>
          <a:lstStyle/>
          <a:p>
            <a:pPr algn="ctr"/>
            <a:r>
              <a:rPr lang="ru-RU" sz="2400" b="1">
                <a:latin typeface="Arial Narrow" pitchFamily="34" charset="0"/>
              </a:rPr>
              <a:t>Ст. 6.36. Несоблюдение ограничений, налагаемых на медицинских работников при осуществлении ими профессиональной деятельности (принимать подарки от компаний-производителей медицинских изделий и ЛС, писать рецепты на фирменных бланках ЛС, выдавать пробники и и пр.)</a:t>
            </a:r>
          </a:p>
          <a:p>
            <a:pPr algn="ctr"/>
            <a:r>
              <a:rPr lang="ru-RU" sz="2400" b="1">
                <a:latin typeface="Arial Narrow" pitchFamily="34" charset="0"/>
              </a:rPr>
              <a:t>Несоблюдение ограничений, налагаемых в соответствии с законодательством РФ на медицинских работников, руководителей медицинских организаций, фармацевтических работников и руководителей аптечных организаций при осуществлении ими профессиональной деятельности, повлечет предупреждение или наложение на должностных лиц административного штрафа в размере от 5 000 до 7 000 руб., а на учреждение – в размере от 20 000 до 30 000 руб.</a:t>
            </a:r>
            <a:endParaRPr lang="ru-RU" sz="2400" b="1">
              <a:latin typeface="Arial Narrow" pitchFamily="34" charset="0"/>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Прямоугольник 1"/>
          <p:cNvSpPr>
            <a:spLocks noChangeArrowheads="1"/>
          </p:cNvSpPr>
          <p:nvPr/>
        </p:nvSpPr>
        <p:spPr bwMode="auto">
          <a:xfrm>
            <a:off x="179388" y="188913"/>
            <a:ext cx="8424862" cy="4362450"/>
          </a:xfrm>
          <a:prstGeom prst="rect">
            <a:avLst/>
          </a:prstGeom>
          <a:blipFill dpi="0" rotWithShape="1">
            <a:blip r:embed="rId2"/>
            <a:srcRect/>
            <a:tile tx="0" ty="0" sx="100000" sy="100000" flip="none" algn="tl"/>
          </a:blipFill>
          <a:ln w="9525">
            <a:noFill/>
            <a:miter lim="800000"/>
            <a:headEnd/>
            <a:tailEnd/>
          </a:ln>
        </p:spPr>
        <p:txBody>
          <a:bodyPr>
            <a:spAutoFit/>
          </a:bodyPr>
          <a:lstStyle/>
          <a:p>
            <a:pPr algn="ctr"/>
            <a:r>
              <a:rPr lang="ru-RU" sz="2800" b="1">
                <a:latin typeface="Arial Narrow" pitchFamily="34" charset="0"/>
              </a:rPr>
              <a:t>Ст. 6.37 Нарушение прав граждан в сфере охраны здоровья: отказ в медицинской помощи по программе ОМС, взимание платы за услуги по ОМС, нарушение прав граждан на ИДС (!!!), на отказ от медицинского вмешательства, нарушение прав граждан на выбор врача, медицинской организации, права на получение ИНФОРМАЦИИ о СВОЕМ ЗДОРОВЬЕ (взяли деньги за копию, не выдали оригинал по требованию и пр.).</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Прямоугольник 1"/>
          <p:cNvSpPr>
            <a:spLocks noChangeArrowheads="1"/>
          </p:cNvSpPr>
          <p:nvPr/>
        </p:nvSpPr>
        <p:spPr bwMode="auto">
          <a:xfrm>
            <a:off x="179388" y="188913"/>
            <a:ext cx="8424862" cy="6497637"/>
          </a:xfrm>
          <a:prstGeom prst="rect">
            <a:avLst/>
          </a:prstGeom>
          <a:blipFill dpi="0" rotWithShape="1">
            <a:blip r:embed="rId2"/>
            <a:srcRect/>
            <a:tile tx="0" ty="0" sx="100000" sy="100000" flip="none" algn="tl"/>
          </a:blipFill>
          <a:ln w="9525">
            <a:noFill/>
            <a:miter lim="800000"/>
            <a:headEnd/>
            <a:tailEnd/>
          </a:ln>
        </p:spPr>
        <p:txBody>
          <a:bodyPr>
            <a:spAutoFit/>
          </a:bodyPr>
          <a:lstStyle/>
          <a:p>
            <a:pPr algn="ctr"/>
            <a:r>
              <a:rPr lang="ru-RU" sz="2800" b="1">
                <a:latin typeface="Arial Narrow" pitchFamily="34" charset="0"/>
              </a:rPr>
              <a:t>Статья имеет 4 части. </a:t>
            </a:r>
            <a:r>
              <a:rPr lang="ru-RU" sz="2800" b="1"/>
              <a:t>1. Отказ в оказании медицинской помощи в соответствии с территориальной программой государственных гарантий бесплатного оказания гражданам медицинской помощи медицинской организацией, участвующей в реализации этой программы, если такие действия не содержат признаков уголовно наказуемого деяния.</a:t>
            </a:r>
            <a:r>
              <a:rPr lang="ru-RU" sz="2800"/>
              <a:t> </a:t>
            </a:r>
            <a:r>
              <a:rPr lang="ru-RU" sz="2800" b="1"/>
              <a:t>Совершение данного нарушения повлечет наложение на должностных лиц административного штрафа в размере от 20 000 до 30 000 руб., а на само учреждение – в размере от 30 000 до 40 000 руб.</a:t>
            </a:r>
            <a:endParaRPr lang="ru-RU" sz="2800" b="1">
              <a:latin typeface="Arial Narrow" pitchFamily="34" charset="0"/>
            </a:endParaRPr>
          </a:p>
          <a:p>
            <a:pPr algn="ctr"/>
            <a:endParaRPr lang="ru-RU" sz="2800" b="1">
              <a:latin typeface="Arial Narrow"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6"/>
          <p:cNvSpPr>
            <a:spLocks noChangeArrowheads="1"/>
          </p:cNvSpPr>
          <p:nvPr/>
        </p:nvSpPr>
        <p:spPr bwMode="auto">
          <a:xfrm>
            <a:off x="-925513" y="0"/>
            <a:ext cx="11950701" cy="0"/>
          </a:xfrm>
          <a:prstGeom prst="rect">
            <a:avLst/>
          </a:prstGeom>
          <a:noFill/>
          <a:ln w="9525">
            <a:noFill/>
            <a:miter lim="800000"/>
            <a:headEnd/>
            <a:tailEnd/>
          </a:ln>
        </p:spPr>
        <p:txBody>
          <a:bodyPr anchor="ctr">
            <a:spAutoFit/>
          </a:bodyPr>
          <a:lstStyle/>
          <a:p>
            <a:endParaRPr lang="ru-RU"/>
          </a:p>
        </p:txBody>
      </p:sp>
      <p:pic>
        <p:nvPicPr>
          <p:cNvPr id="20482" name="Рисунок 103" descr="http://novosti.mif-ua.com/frmtext/NMIF/N14(2007)/st21/Untitled-2.jpg"/>
          <p:cNvPicPr>
            <a:picLocks noChangeAspect="1" noChangeArrowheads="1"/>
          </p:cNvPicPr>
          <p:nvPr/>
        </p:nvPicPr>
        <p:blipFill>
          <a:blip r:embed="rId3"/>
          <a:srcRect/>
          <a:stretch>
            <a:fillRect/>
          </a:stretch>
        </p:blipFill>
        <p:spPr bwMode="auto">
          <a:xfrm>
            <a:off x="107950" y="333375"/>
            <a:ext cx="4319588" cy="5399088"/>
          </a:xfrm>
          <a:prstGeom prst="rect">
            <a:avLst/>
          </a:prstGeom>
          <a:noFill/>
          <a:ln w="9525">
            <a:noFill/>
            <a:miter lim="800000"/>
            <a:headEnd/>
            <a:tailEnd/>
          </a:ln>
        </p:spPr>
      </p:pic>
      <p:sp>
        <p:nvSpPr>
          <p:cNvPr id="20483" name="Прямоугольник 5"/>
          <p:cNvSpPr>
            <a:spLocks noChangeArrowheads="1"/>
          </p:cNvSpPr>
          <p:nvPr/>
        </p:nvSpPr>
        <p:spPr bwMode="auto">
          <a:xfrm>
            <a:off x="4716463" y="301625"/>
            <a:ext cx="3995737" cy="6000750"/>
          </a:xfrm>
          <a:prstGeom prst="rect">
            <a:avLst/>
          </a:prstGeom>
          <a:noFill/>
          <a:ln w="9525">
            <a:noFill/>
            <a:miter lim="800000"/>
            <a:headEnd/>
            <a:tailEnd/>
          </a:ln>
        </p:spPr>
        <p:txBody>
          <a:bodyPr>
            <a:spAutoFit/>
          </a:bodyPr>
          <a:lstStyle/>
          <a:p>
            <a:pPr algn="ctr"/>
            <a:r>
              <a:rPr lang="ru-RU" sz="3200" b="1">
                <a:latin typeface="Arial Narrow" pitchFamily="34" charset="0"/>
                <a:ea typeface="Calibri" pitchFamily="34" charset="0"/>
                <a:cs typeface="Times New Roman" pitchFamily="18" charset="0"/>
              </a:rPr>
              <a:t>Инициатива </a:t>
            </a:r>
            <a:r>
              <a:rPr lang="ru-RU" sz="3200" b="1">
                <a:solidFill>
                  <a:srgbClr val="000000"/>
                </a:solidFill>
                <a:latin typeface="Arial Narrow" pitchFamily="34" charset="0"/>
                <a:ea typeface="Calibri" pitchFamily="34" charset="0"/>
                <a:cs typeface="Times New Roman" pitchFamily="18" charset="0"/>
              </a:rPr>
              <a:t>Следственного комитета: дополнить Уголовный кодекс статьёй, карающей за  врачебные ошибки.</a:t>
            </a:r>
            <a:r>
              <a:rPr lang="ru-RU" sz="3200" b="1">
                <a:latin typeface="Arial Narrow" pitchFamily="34" charset="0"/>
                <a:ea typeface="Calibri" pitchFamily="34" charset="0"/>
                <a:cs typeface="Times New Roman" pitchFamily="18" charset="0"/>
              </a:rPr>
              <a:t> Как сообщил глава комитета Александр Бастрыкин, в 2015 году в России от ошибок медиков погибли 712 человек. </a:t>
            </a:r>
            <a:endParaRPr lang="ru-RU" sz="3200" b="1">
              <a:latin typeface="Calibri" pitchFamily="34" charset="0"/>
              <a:ea typeface="Calibri" pitchFamily="34" charset="0"/>
              <a:cs typeface="Times New Roman" pitchFamily="18"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Прямоугольник 1"/>
          <p:cNvSpPr>
            <a:spLocks noChangeArrowheads="1"/>
          </p:cNvSpPr>
          <p:nvPr/>
        </p:nvSpPr>
        <p:spPr bwMode="auto">
          <a:xfrm>
            <a:off x="395288" y="260350"/>
            <a:ext cx="8424862" cy="5643563"/>
          </a:xfrm>
          <a:prstGeom prst="rect">
            <a:avLst/>
          </a:prstGeom>
          <a:blipFill dpi="0" rotWithShape="1">
            <a:blip r:embed="rId2"/>
            <a:srcRect/>
            <a:tile tx="0" ty="0" sx="100000" sy="100000" flip="none" algn="tl"/>
          </a:blipFill>
          <a:ln w="9525">
            <a:noFill/>
            <a:miter lim="800000"/>
            <a:headEnd/>
            <a:tailEnd/>
          </a:ln>
        </p:spPr>
        <p:txBody>
          <a:bodyPr>
            <a:spAutoFit/>
          </a:bodyPr>
          <a:lstStyle/>
          <a:p>
            <a:pPr algn="ctr"/>
            <a:r>
              <a:rPr lang="ru-RU" sz="2800" b="1">
                <a:latin typeface="Arial Narrow" pitchFamily="34" charset="0"/>
              </a:rPr>
              <a:t>Во второй части этой статьи – «Взимание платы за оказание медицинской помощи по территориальной программе государственных гарантий бесплатного оказания гражданам медицинской помощи медицинской организацией, участвующей в реализации данной программы, и медицинскими работниками такой организации» - приведет к наложению на должностных лиц административного штрафа в сумме от 20 000 до 30 000 руб., а на само учреждение – в размере от 30 000 </a:t>
            </a:r>
          </a:p>
          <a:p>
            <a:pPr algn="ctr"/>
            <a:r>
              <a:rPr lang="ru-RU" sz="2800" b="1">
                <a:latin typeface="Arial Narrow" pitchFamily="34" charset="0"/>
              </a:rPr>
              <a:t>до 40 000 руб.</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Прямоугольник 1"/>
          <p:cNvSpPr>
            <a:spLocks noChangeArrowheads="1"/>
          </p:cNvSpPr>
          <p:nvPr/>
        </p:nvSpPr>
        <p:spPr bwMode="auto">
          <a:xfrm>
            <a:off x="395288" y="260350"/>
            <a:ext cx="8424862" cy="4362450"/>
          </a:xfrm>
          <a:prstGeom prst="rect">
            <a:avLst/>
          </a:prstGeom>
          <a:blipFill dpi="0" rotWithShape="1">
            <a:blip r:embed="rId2"/>
            <a:srcRect/>
            <a:tile tx="0" ty="0" sx="100000" sy="100000" flip="none" algn="tl"/>
          </a:blipFill>
          <a:ln w="9525">
            <a:noFill/>
            <a:miter lim="800000"/>
            <a:headEnd/>
            <a:tailEnd/>
          </a:ln>
        </p:spPr>
        <p:txBody>
          <a:bodyPr>
            <a:spAutoFit/>
          </a:bodyPr>
          <a:lstStyle/>
          <a:p>
            <a:pPr algn="ctr"/>
            <a:r>
              <a:rPr lang="ru-RU" sz="2800" b="1">
                <a:latin typeface="Arial Narrow" pitchFamily="34" charset="0"/>
              </a:rPr>
              <a:t>Третья часть «Нарушение права гражданина на информированное добровольное согласие на медицинское вмешательство или отказ от медицинского вмешательства, за исключением случаев, предусмотренных ч. 1 ст. 6.32 КоАП РФ». Данное деяние повлечет предупреждение или наложение на должностных лиц административного штрафа в размере от 2 000 до 3 000 руб., а на учреждение – в размере от 20 000 до 30 000 руб.</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Прямоугольник 1"/>
          <p:cNvSpPr>
            <a:spLocks noChangeArrowheads="1"/>
          </p:cNvSpPr>
          <p:nvPr/>
        </p:nvSpPr>
        <p:spPr bwMode="auto">
          <a:xfrm>
            <a:off x="395288" y="260350"/>
            <a:ext cx="8424862" cy="4362450"/>
          </a:xfrm>
          <a:prstGeom prst="rect">
            <a:avLst/>
          </a:prstGeom>
          <a:blipFill dpi="0" rotWithShape="1">
            <a:blip r:embed="rId2"/>
            <a:srcRect/>
            <a:tile tx="0" ty="0" sx="100000" sy="100000" flip="none" algn="tl"/>
          </a:blipFill>
          <a:ln w="9525">
            <a:noFill/>
            <a:miter lim="800000"/>
            <a:headEnd/>
            <a:tailEnd/>
          </a:ln>
        </p:spPr>
        <p:txBody>
          <a:bodyPr>
            <a:spAutoFit/>
          </a:bodyPr>
          <a:lstStyle/>
          <a:p>
            <a:pPr algn="ctr"/>
            <a:r>
              <a:rPr lang="ru-RU" sz="2800" b="1">
                <a:latin typeface="Arial Narrow" pitchFamily="34" charset="0"/>
              </a:rPr>
              <a:t>Часть 4. Нарушение права гражданина на выбор в установленном законодательством РФ порядке врача и медицинской организации, получение информации о состоянии его здоровья. Указанное нарушение повлечет предупреждение или наложение на должностных лиц административного штрафа в сумме от 2 000 до 3 000 руб., а на учреждение – в сумме от 20 000 до 30 000 руб</a:t>
            </a:r>
            <a:r>
              <a:rPr lang="ru-RU" sz="2400" b="1">
                <a:latin typeface="Arial Narrow" pitchFamily="34" charset="0"/>
              </a:rPr>
              <a: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Прямоугольник 1"/>
          <p:cNvSpPr>
            <a:spLocks noChangeArrowheads="1"/>
          </p:cNvSpPr>
          <p:nvPr/>
        </p:nvSpPr>
        <p:spPr bwMode="auto">
          <a:xfrm>
            <a:off x="468313" y="260350"/>
            <a:ext cx="8351837" cy="6497638"/>
          </a:xfrm>
          <a:prstGeom prst="rect">
            <a:avLst/>
          </a:prstGeom>
          <a:blipFill dpi="0" rotWithShape="1">
            <a:blip r:embed="rId2"/>
            <a:srcRect/>
            <a:tile tx="0" ty="0" sx="100000" sy="100000" flip="none" algn="tl"/>
          </a:blipFill>
          <a:ln w="9525">
            <a:noFill/>
            <a:miter lim="800000"/>
            <a:headEnd/>
            <a:tailEnd/>
          </a:ln>
        </p:spPr>
        <p:txBody>
          <a:bodyPr>
            <a:spAutoFit/>
          </a:bodyPr>
          <a:lstStyle/>
          <a:p>
            <a:pPr algn="ctr"/>
            <a:r>
              <a:rPr lang="ru-RU" sz="2800" b="1">
                <a:latin typeface="Arial Narrow" pitchFamily="34" charset="0"/>
              </a:rPr>
              <a:t>Ст. 6.38 Нарушение порядка проведения клинических исследований</a:t>
            </a:r>
          </a:p>
          <a:p>
            <a:pPr algn="ctr"/>
            <a:r>
              <a:rPr lang="ru-RU" sz="2800" b="1">
                <a:latin typeface="Arial Narrow" pitchFamily="34" charset="0"/>
              </a:rPr>
              <a:t>Новой ст. 6.38 КоАП РФ предусмотрено, что нарушение правил надлежащей клинической практики, утвержденных уполномоченным федеральным органом исполнительной власти, при проведении клинических исследований лекарственных препаратов для медицинского применения повлечет предупреждение или наложение на должностных лиц административного штрафа в размере от 5 000 до 10 000 руб., а на учреждение – в размере от 20 000</a:t>
            </a:r>
          </a:p>
          <a:p>
            <a:pPr algn="ctr"/>
            <a:r>
              <a:rPr lang="ru-RU" sz="2800" b="1">
                <a:latin typeface="Arial Narrow" pitchFamily="34" charset="0"/>
              </a:rPr>
              <a:t>до 30 000 руб.</a:t>
            </a:r>
          </a:p>
          <a:p>
            <a:pPr algn="ctr"/>
            <a:endParaRPr lang="ru-RU" sz="2800" b="1">
              <a:latin typeface="Arial Narrow"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Прямоугольник 1"/>
          <p:cNvSpPr>
            <a:spLocks noChangeArrowheads="1"/>
          </p:cNvSpPr>
          <p:nvPr/>
        </p:nvSpPr>
        <p:spPr bwMode="auto">
          <a:xfrm>
            <a:off x="395288" y="260350"/>
            <a:ext cx="8424862" cy="5092700"/>
          </a:xfrm>
          <a:prstGeom prst="rect">
            <a:avLst/>
          </a:prstGeom>
          <a:blipFill dpi="0" rotWithShape="1">
            <a:blip r:embed="rId2"/>
            <a:srcRect/>
            <a:tile tx="0" ty="0" sx="100000" sy="100000" flip="none" algn="tl"/>
          </a:blipFill>
          <a:ln w="9525">
            <a:noFill/>
            <a:miter lim="800000"/>
            <a:headEnd/>
            <a:tailEnd/>
          </a:ln>
        </p:spPr>
        <p:txBody>
          <a:bodyPr>
            <a:spAutoFit/>
          </a:bodyPr>
          <a:lstStyle/>
          <a:p>
            <a:pPr algn="ctr"/>
            <a:r>
              <a:rPr lang="ru-RU" sz="2800" b="1">
                <a:latin typeface="Arial Narrow" pitchFamily="34" charset="0"/>
              </a:rPr>
              <a:t> Ст. 6.39. Нарушение порядка назначения и выписывания лекарственных средств</a:t>
            </a:r>
          </a:p>
          <a:p>
            <a:pPr algn="ctr"/>
            <a:r>
              <a:rPr lang="ru-RU" sz="2800" b="1">
                <a:latin typeface="Arial Narrow" pitchFamily="34" charset="0"/>
              </a:rPr>
              <a:t>Согласно вводимой в КоАП РФ ст. 6.37 нарушение медицинским работником порядка назначения и выписывания лекарственных препаратов при оказании медицинской помощи, если эти действия не содержат признаков уголовно наказуемого деяния, приведет к наложению административного штрафа в размере  от 5 000 до 20 000 руб.</a:t>
            </a:r>
          </a:p>
          <a:p>
            <a:pPr algn="ctr"/>
            <a:endParaRPr lang="ru-RU" sz="2400" b="1"/>
          </a:p>
          <a:p>
            <a:pPr algn="ctr"/>
            <a:endParaRPr lang="ru-RU" sz="2400" b="1">
              <a:latin typeface="Arial Narrow"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Рисунок 1" descr="Картинки по запросу административное право в картинках"/>
          <p:cNvPicPr>
            <a:picLocks noChangeAspect="1" noChangeArrowheads="1"/>
          </p:cNvPicPr>
          <p:nvPr/>
        </p:nvPicPr>
        <p:blipFill>
          <a:blip r:embed="rId2"/>
          <a:srcRect/>
          <a:stretch>
            <a:fillRect/>
          </a:stretch>
        </p:blipFill>
        <p:spPr bwMode="auto">
          <a:xfrm>
            <a:off x="395288" y="333375"/>
            <a:ext cx="8280400" cy="619125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Пейзаж"/>
          <p:cNvPicPr>
            <a:picLocks noChangeAspect="1" noChangeArrowheads="1"/>
          </p:cNvPicPr>
          <p:nvPr/>
        </p:nvPicPr>
        <p:blipFill>
          <a:blip r:embed="rId2"/>
          <a:srcRect/>
          <a:stretch>
            <a:fillRect/>
          </a:stretch>
        </p:blipFill>
        <p:spPr bwMode="auto">
          <a:xfrm>
            <a:off x="0" y="0"/>
            <a:ext cx="9144000" cy="6669088"/>
          </a:xfrm>
          <a:prstGeom prst="rect">
            <a:avLst/>
          </a:prstGeom>
          <a:noFill/>
          <a:ln w="9525">
            <a:noFill/>
            <a:miter lim="800000"/>
            <a:headEnd/>
            <a:tailEnd/>
          </a:ln>
        </p:spPr>
      </p:pic>
      <p:sp>
        <p:nvSpPr>
          <p:cNvPr id="83970" name="Прямоугольник 2"/>
          <p:cNvSpPr>
            <a:spLocks noChangeArrowheads="1"/>
          </p:cNvSpPr>
          <p:nvPr/>
        </p:nvSpPr>
        <p:spPr bwMode="auto">
          <a:xfrm rot="10800000" flipV="1">
            <a:off x="1785938" y="5924550"/>
            <a:ext cx="6429375" cy="522288"/>
          </a:xfrm>
          <a:prstGeom prst="rect">
            <a:avLst/>
          </a:prstGeom>
          <a:noFill/>
          <a:ln w="9525">
            <a:noFill/>
            <a:miter lim="800000"/>
            <a:headEnd/>
            <a:tailEnd/>
          </a:ln>
        </p:spPr>
        <p:txBody>
          <a:bodyPr>
            <a:spAutoFit/>
          </a:bodyPr>
          <a:lstStyle/>
          <a:p>
            <a:pPr eaLnBrk="0" hangingPunct="0"/>
            <a:r>
              <a:rPr lang="ru-RU" sz="2800" b="1">
                <a:solidFill>
                  <a:schemeClr val="bg1"/>
                </a:solidFill>
                <a:latin typeface="Times New Roman" pitchFamily="18" charset="0"/>
                <a:cs typeface="Times New Roman" pitchFamily="18" charset="0"/>
              </a:rPr>
              <a:t>СПАСИБО ЗА ВНИМАНИЕ</a:t>
            </a:r>
            <a:endParaRPr lang="ru-RU" sz="28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288" y="260350"/>
            <a:ext cx="8424862" cy="4832350"/>
          </a:xfrm>
          <a:prstGeom prst="rect">
            <a:avLst/>
          </a:prstGeom>
          <a:solidFill>
            <a:schemeClr val="accent1">
              <a:lumMod val="20000"/>
              <a:lumOff val="80000"/>
            </a:schemeClr>
          </a:solidFill>
        </p:spPr>
        <p:txBody>
          <a:bodyPr>
            <a:spAutoFit/>
          </a:bodyPr>
          <a:lstStyle/>
          <a:p>
            <a:pPr algn="ctr">
              <a:spcAft>
                <a:spcPts val="0"/>
              </a:spcAft>
              <a:defRPr/>
            </a:pPr>
            <a:r>
              <a:rPr lang="ru-RU" sz="2800" b="1" dirty="0">
                <a:latin typeface="Arial Narrow" panose="020B0606020202030204" pitchFamily="34" charset="0"/>
              </a:rPr>
              <a:t>В результате правоохранители предложенную статью не внесли, взамен предложили внести в Кодекс об административных правонарушений статью, которая предусматривала бы ответственность за качество проведённых медицинских обследований. </a:t>
            </a:r>
          </a:p>
          <a:p>
            <a:pPr algn="ctr">
              <a:spcAft>
                <a:spcPts val="0"/>
              </a:spcAft>
              <a:defRPr/>
            </a:pPr>
            <a:r>
              <a:rPr lang="ru-RU" sz="2800" b="1" dirty="0">
                <a:latin typeface="Arial Narrow" panose="020B0606020202030204" pitchFamily="34" charset="0"/>
              </a:rPr>
              <a:t>Как отмечают юристы, в здравоохранении КоАП РФ стал самым применяемым законом, причем имеется множество составов административных правонарушений, субъектами которых, так или иначе, могут выступать медицинские организации и медработники. </a:t>
            </a:r>
            <a:endParaRPr lang="ru-RU" sz="2800" b="1" dirty="0">
              <a:latin typeface="Arial Narrow" panose="020B0606020202030204" pitchFamily="34" charset="0"/>
              <a:ea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288" y="260350"/>
            <a:ext cx="8424862" cy="4832350"/>
          </a:xfrm>
          <a:prstGeom prst="rect">
            <a:avLst/>
          </a:prstGeom>
          <a:solidFill>
            <a:schemeClr val="accent5">
              <a:lumMod val="20000"/>
              <a:lumOff val="80000"/>
            </a:schemeClr>
          </a:solidFill>
        </p:spPr>
        <p:txBody>
          <a:bodyPr>
            <a:spAutoFit/>
          </a:bodyPr>
          <a:lstStyle/>
          <a:p>
            <a:pPr algn="ctr">
              <a:defRPr/>
            </a:pPr>
            <a:r>
              <a:rPr lang="ru-RU" sz="2800" b="1" dirty="0">
                <a:latin typeface="Arial Narrow" panose="020B0606020202030204" pitchFamily="34" charset="0"/>
              </a:rPr>
              <a:t>В 2016 г. прокурорской проверкой  выявлено 84 тысячи нарушений в здравоохранении – из них по 20 тысячам нарушители были наказаны дисциплинарно, то есть, выговором, а то и простым предупреждением. Чуть больше 4,5 тысяч были наказаны административно – подавляющее большинство оштрафованы на несколько тысяч. Уголовных дел всего 148, большинство идет так же с перспективой штрафа для фигурантов. </a:t>
            </a:r>
          </a:p>
          <a:p>
            <a:pPr algn="ctr">
              <a:defRPr/>
            </a:pPr>
            <a:r>
              <a:rPr lang="ru-RU" sz="2800" b="1" dirty="0">
                <a:latin typeface="Arial Narrow" panose="020B0606020202030204" pitchFamily="34" charset="0"/>
              </a:rPr>
              <a:t>И вот простой вопрос – а куда делись еще почти 60 тысяч нарушителей?</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6"/>
          <p:cNvSpPr>
            <a:spLocks noChangeArrowheads="1"/>
          </p:cNvSpPr>
          <p:nvPr/>
        </p:nvSpPr>
        <p:spPr bwMode="auto">
          <a:xfrm>
            <a:off x="-866775" y="333375"/>
            <a:ext cx="11950700" cy="0"/>
          </a:xfrm>
          <a:prstGeom prst="rect">
            <a:avLst/>
          </a:prstGeom>
          <a:noFill/>
          <a:ln w="9525">
            <a:noFill/>
            <a:miter lim="800000"/>
            <a:headEnd/>
            <a:tailEnd/>
          </a:ln>
        </p:spPr>
        <p:txBody>
          <a:bodyPr anchor="ctr">
            <a:spAutoFit/>
          </a:bodyPr>
          <a:lstStyle/>
          <a:p>
            <a:endParaRPr lang="ru-RU"/>
          </a:p>
        </p:txBody>
      </p:sp>
      <p:sp>
        <p:nvSpPr>
          <p:cNvPr id="26626" name="Прямоугольник 1"/>
          <p:cNvSpPr>
            <a:spLocks noChangeArrowheads="1"/>
          </p:cNvSpPr>
          <p:nvPr/>
        </p:nvSpPr>
        <p:spPr bwMode="auto">
          <a:xfrm>
            <a:off x="0" y="0"/>
            <a:ext cx="9144000" cy="5203825"/>
          </a:xfrm>
          <a:prstGeom prst="rect">
            <a:avLst/>
          </a:prstGeom>
          <a:solidFill>
            <a:schemeClr val="bg2"/>
          </a:solidFill>
          <a:ln w="9525">
            <a:noFill/>
            <a:miter lim="800000"/>
            <a:headEnd/>
            <a:tailEnd/>
          </a:ln>
        </p:spPr>
        <p:txBody>
          <a:bodyPr>
            <a:spAutoFit/>
          </a:bodyPr>
          <a:lstStyle/>
          <a:p>
            <a:pPr algn="ctr"/>
            <a:r>
              <a:rPr lang="ru-RU" sz="2400" b="1">
                <a:latin typeface="Arial Narrow" pitchFamily="34" charset="0"/>
                <a:ea typeface="Calibri" pitchFamily="34" charset="0"/>
                <a:cs typeface="Times New Roman" pitchFamily="18" charset="0"/>
              </a:rPr>
              <a:t>Законопроект  № 1093620-6 «О внесении изменений в Кодекс Российской Федерации об административных правонарушениях в части совершенствования административной   ответственности   в сфере здравоохранения» принят во втором чтении.</a:t>
            </a:r>
          </a:p>
          <a:p>
            <a:pPr algn="ctr"/>
            <a:r>
              <a:rPr lang="ru-RU" sz="2400" b="1">
                <a:latin typeface="Arial Narrow" pitchFamily="34" charset="0"/>
                <a:ea typeface="Calibri" pitchFamily="34" charset="0"/>
                <a:cs typeface="Times New Roman" pitchFamily="18" charset="0"/>
              </a:rPr>
              <a:t>Недостаточная  правовая грамотность медицинских работников, незнание ими административных санкций за несоблюдение законодательства в сфере здравоохранения, грозит привлечением медицинской организации и ее сотрудников к административной ответственности. </a:t>
            </a:r>
          </a:p>
          <a:p>
            <a:pPr algn="ctr"/>
            <a:r>
              <a:rPr lang="ru-RU" sz="2400" b="1">
                <a:latin typeface="Arial Narrow" pitchFamily="34" charset="0"/>
                <a:ea typeface="Calibri" pitchFamily="34" charset="0"/>
                <a:cs typeface="Times New Roman" pitchFamily="18" charset="0"/>
              </a:rPr>
              <a:t>Остановимся на некоторых статьях Административного Кодекса, имеющих отношение к медицинской деятельности. </a:t>
            </a:r>
          </a:p>
          <a:p>
            <a:pPr algn="ctr"/>
            <a:r>
              <a:rPr lang="ru-RU" sz="2400" b="1">
                <a:latin typeface="Arial Narrow" pitchFamily="34" charset="0"/>
                <a:ea typeface="Calibri" pitchFamily="34" charset="0"/>
                <a:cs typeface="Times New Roman" pitchFamily="18" charset="0"/>
              </a:rPr>
              <a:t>В первую очередь это касается административного наказания – дисквалификация</a:t>
            </a:r>
            <a:endParaRPr lang="ru-RU" sz="2400" b="1">
              <a:ea typeface="Calibri" pitchFamily="34" charset="0"/>
              <a:cs typeface="Times New Roman" pitchFamily="18"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15888"/>
            <a:ext cx="8893175" cy="5703887"/>
          </a:xfrm>
          <a:prstGeom prst="rect">
            <a:avLst/>
          </a:prstGeom>
          <a:solidFill>
            <a:schemeClr val="accent1">
              <a:lumMod val="20000"/>
              <a:lumOff val="80000"/>
            </a:schemeClr>
          </a:solidFill>
        </p:spPr>
        <p:txBody>
          <a:bodyPr>
            <a:spAutoFit/>
          </a:bodyPr>
          <a:lstStyle/>
          <a:p>
            <a:pPr algn="ctr">
              <a:defRPr/>
            </a:pPr>
            <a:r>
              <a:rPr lang="ru-RU" sz="3200" b="1" i="1">
                <a:solidFill>
                  <a:srgbClr val="C00000"/>
                </a:solidFill>
                <a:latin typeface="Arial Narrow" pitchFamily="34" charset="0"/>
                <a:ea typeface="Times New Roman" pitchFamily="18" charset="0"/>
                <a:cs typeface="Calibri" pitchFamily="34" charset="0"/>
              </a:rPr>
              <a:t> </a:t>
            </a:r>
            <a:r>
              <a:rPr lang="ru-RU" sz="2800" b="1" i="1">
                <a:latin typeface="Arial Narrow" pitchFamily="34" charset="0"/>
                <a:ea typeface="Times New Roman" pitchFamily="18" charset="0"/>
                <a:cs typeface="Calibri" pitchFamily="34" charset="0"/>
              </a:rPr>
              <a:t>Дисквалификация (</a:t>
            </a:r>
            <a:r>
              <a:rPr lang="ru-RU" sz="2800" b="1">
                <a:latin typeface="Arial Narrow" pitchFamily="34" charset="0"/>
                <a:ea typeface="Times New Roman" pitchFamily="18" charset="0"/>
                <a:cs typeface="Calibri" pitchFamily="34" charset="0"/>
              </a:rPr>
              <a:t>статья 3.11 КоАП)</a:t>
            </a:r>
            <a:r>
              <a:rPr lang="ru-RU" sz="2800" b="1" i="1">
                <a:latin typeface="Arial Narrow" pitchFamily="34" charset="0"/>
                <a:ea typeface="Times New Roman" pitchFamily="18" charset="0"/>
                <a:cs typeface="Calibri" pitchFamily="34" charset="0"/>
              </a:rPr>
              <a:t> </a:t>
            </a:r>
            <a:r>
              <a:rPr lang="ru-RU" sz="2800" b="1">
                <a:latin typeface="Arial Narrow" pitchFamily="34" charset="0"/>
                <a:ea typeface="Times New Roman" pitchFamily="18" charset="0"/>
                <a:cs typeface="Calibri" pitchFamily="34" charset="0"/>
              </a:rPr>
              <a:t>заключается в лишении физического лица права занимать руководящие должности…, осуществлять предпринимательскую деятельность по управлению юридическим лицом….</a:t>
            </a:r>
          </a:p>
          <a:p>
            <a:pPr algn="ctr">
              <a:defRPr/>
            </a:pPr>
            <a:r>
              <a:rPr lang="ru-RU" sz="2800" b="1">
                <a:latin typeface="Arial Narrow" pitchFamily="34" charset="0"/>
                <a:ea typeface="Times New Roman" pitchFamily="18" charset="0"/>
                <a:cs typeface="Calibri" pitchFamily="34" charset="0"/>
              </a:rPr>
              <a:t>Дисквалификация носит срочный характер и устанавливается судом на срок от шести месяцев до трех лет. Исполнение постановления о дисквалификации производится путем прекращения договора (контракта) с дисквалифицированным лицом на осуществление им соответствующей деятельности.</a:t>
            </a:r>
          </a:p>
          <a:p>
            <a:pPr algn="ctr">
              <a:defRPr/>
            </a:pPr>
            <a:endParaRPr lang="ru-RU" sz="2800" b="1">
              <a:latin typeface="Arial Narrow" pitchFamily="34" charset="0"/>
              <a:ea typeface="Times New Roman" pitchFamily="18" charset="0"/>
              <a:cs typeface="Calibri"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950" y="115888"/>
            <a:ext cx="8785225" cy="4838700"/>
          </a:xfrm>
          <a:prstGeom prst="rect">
            <a:avLst/>
          </a:prstGeom>
          <a:solidFill>
            <a:schemeClr val="accent1">
              <a:lumMod val="20000"/>
              <a:lumOff val="80000"/>
            </a:schemeClr>
          </a:solidFill>
        </p:spPr>
        <p:txBody>
          <a:bodyPr>
            <a:spAutoFit/>
          </a:bodyPr>
          <a:lstStyle/>
          <a:p>
            <a:pPr algn="ctr">
              <a:defRPr/>
            </a:pPr>
            <a:r>
              <a:rPr lang="ru-RU" sz="2400" b="1" i="1">
                <a:solidFill>
                  <a:srgbClr val="C00000"/>
                </a:solidFill>
                <a:latin typeface="Arial Narrow" pitchFamily="34" charset="0"/>
                <a:ea typeface="Times New Roman" pitchFamily="18" charset="0"/>
                <a:cs typeface="Calibri" pitchFamily="34" charset="0"/>
              </a:rPr>
              <a:t> </a:t>
            </a:r>
            <a:r>
              <a:rPr lang="ru-RU" sz="2400" b="1">
                <a:latin typeface="Arial Narrow" pitchFamily="34" charset="0"/>
                <a:ea typeface="Times New Roman" pitchFamily="18" charset="0"/>
                <a:cs typeface="Calibri" pitchFamily="34" charset="0"/>
              </a:rPr>
              <a:t>С 1 января 2014 г. сфера применения статьи 3.11 КоАП («дисквалификация») распространяется на медицинских и фармацевтических работников - за нарушения ограничений, установленных статьей 75 (а в будущем – еще и статьей 74) Закона об охране здоровья 323-ФЗ, медицинские и фармацевтические работники могут быть временно дисквалифицированы, т.е. лишены права заниматься профессиональной деятельностью, в качестве административного наказания по решению суда.</a:t>
            </a:r>
          </a:p>
          <a:p>
            <a:pPr algn="ctr">
              <a:defRPr/>
            </a:pPr>
            <a:r>
              <a:rPr lang="ru-RU" sz="2400" b="1">
                <a:latin typeface="Arial Narrow" pitchFamily="34" charset="0"/>
                <a:ea typeface="Times New Roman" pitchFamily="18" charset="0"/>
                <a:cs typeface="Calibri" pitchFamily="34" charset="0"/>
              </a:rPr>
              <a:t>Пока судебной практики по применению дисквалификации к специалистам здравоохранения  нет.</a:t>
            </a:r>
          </a:p>
          <a:p>
            <a:pPr algn="ctr">
              <a:defRPr/>
            </a:pPr>
            <a:r>
              <a:rPr lang="ru-RU" sz="2400" b="1">
                <a:latin typeface="Arial Narrow" pitchFamily="34" charset="0"/>
                <a:ea typeface="Times New Roman" pitchFamily="18" charset="0"/>
                <a:cs typeface="Calibri" pitchFamily="34" charset="0"/>
              </a:rPr>
              <a:t>Рассмотрим некоторые статьи КоАП, которые чаще всего фигурируют в судебной практике. </a:t>
            </a:r>
          </a:p>
        </p:txBody>
      </p:sp>
    </p:spTree>
  </p:cSld>
  <p:clrMapOvr>
    <a:masterClrMapping/>
  </p:clrMapOvr>
</p:sld>
</file>

<file path=ppt/theme/theme1.xml><?xml version="1.0" encoding="utf-8"?>
<a:theme xmlns:a="http://schemas.openxmlformats.org/drawingml/2006/main" name="Тема Office">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11082</TotalTime>
  <Words>3359</Words>
  <Application>Microsoft Office PowerPoint</Application>
  <PresentationFormat>Экран (4:3)</PresentationFormat>
  <Paragraphs>210</Paragraphs>
  <Slides>46</Slides>
  <Notes>23</Notes>
  <HiddenSlides>0</HiddenSlides>
  <MMClips>0</MMClips>
  <ScaleCrop>false</ScaleCrop>
  <HeadingPairs>
    <vt:vector size="6" baseType="variant">
      <vt:variant>
        <vt:lpstr>Использованные шрифты</vt:lpstr>
      </vt:variant>
      <vt:variant>
        <vt:i4>5</vt:i4>
      </vt:variant>
      <vt:variant>
        <vt:lpstr>Шаблон оформления</vt:lpstr>
      </vt:variant>
      <vt:variant>
        <vt:i4>1</vt:i4>
      </vt:variant>
      <vt:variant>
        <vt:lpstr>Заголовки слайдов</vt:lpstr>
      </vt:variant>
      <vt:variant>
        <vt:i4>46</vt:i4>
      </vt:variant>
    </vt:vector>
  </HeadingPairs>
  <TitlesOfParts>
    <vt:vector size="52" baseType="lpstr">
      <vt:lpstr>Tahoma</vt:lpstr>
      <vt:lpstr>Arial</vt:lpstr>
      <vt:lpstr>Calibri</vt:lpstr>
      <vt:lpstr>Arial Narrow</vt:lpstr>
      <vt:lpstr>Times New Roman</vt:lpstr>
      <vt:lpstr>Тема Office</vt:lpstr>
      <vt:lpstr>.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vector>
  </TitlesOfParts>
  <Company>Организация</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ОБОСНОВАНИЕ НОВОЙ МОДЕЛИ  ЭТИКО-ПРАВОВОГО ОБРАЗОВАНИЯ  В МЕДИЦИНСКИХ ВУЗАХ</dc:title>
  <dc:creator>Наталья Седова</dc:creator>
  <cp:lastModifiedBy>1</cp:lastModifiedBy>
  <cp:revision>682</cp:revision>
  <dcterms:created xsi:type="dcterms:W3CDTF">2011-06-01T07:23:54Z</dcterms:created>
  <dcterms:modified xsi:type="dcterms:W3CDTF">2017-12-05T10:08:17Z</dcterms:modified>
</cp:coreProperties>
</file>