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5"/>
  </p:notesMasterIdLst>
  <p:sldIdLst>
    <p:sldId id="256" r:id="rId3"/>
    <p:sldId id="277" r:id="rId4"/>
    <p:sldId id="274" r:id="rId5"/>
    <p:sldId id="257" r:id="rId6"/>
    <p:sldId id="287" r:id="rId7"/>
    <p:sldId id="259" r:id="rId8"/>
    <p:sldId id="260" r:id="rId9"/>
    <p:sldId id="27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86" r:id="rId18"/>
    <p:sldId id="275" r:id="rId19"/>
    <p:sldId id="276" r:id="rId20"/>
    <p:sldId id="283" r:id="rId21"/>
    <p:sldId id="280" r:id="rId22"/>
    <p:sldId id="282" r:id="rId23"/>
    <p:sldId id="28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B1C"/>
    <a:srgbClr val="89373F"/>
    <a:srgbClr val="D0005E"/>
    <a:srgbClr val="BE0260"/>
    <a:srgbClr val="018ACF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7513910663793"/>
          <c:y val="4.1520564230127573E-2"/>
          <c:w val="0.87590694171903249"/>
          <c:h val="0.786935287671298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583358996622E-3"/>
                  <c:y val="0.12334764110470645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</a:defRPr>
                    </a:pPr>
                    <a:r>
                      <a:rPr lang="en-US" sz="2400" b="1" dirty="0" smtClean="0">
                        <a:solidFill>
                          <a:schemeClr val="bg1"/>
                        </a:solidFill>
                      </a:rPr>
                      <a:t>65,4%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0.13039607773926118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</a:defRPr>
                    </a:pPr>
                    <a:r>
                      <a:rPr lang="en-US" sz="2400" b="1" dirty="0" smtClean="0">
                        <a:solidFill>
                          <a:schemeClr val="bg1"/>
                        </a:solidFill>
                      </a:rPr>
                      <a:t>34,6%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жен.</c:v>
                </c:pt>
                <c:pt idx="1">
                  <c:v>муж.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65.38</c:v>
                </c:pt>
                <c:pt idx="1">
                  <c:v>34.619999999999997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681856"/>
        <c:axId val="106683392"/>
      </c:barChart>
      <c:catAx>
        <c:axId val="106681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6683392"/>
        <c:crosses val="autoZero"/>
        <c:auto val="1"/>
        <c:lblAlgn val="ctr"/>
        <c:lblOffset val="100"/>
        <c:noMultiLvlLbl val="0"/>
      </c:catAx>
      <c:valAx>
        <c:axId val="106683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6681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Жизнь</a:t>
            </a:r>
            <a:r>
              <a:rPr lang="ru-RU" baseline="0" dirty="0" smtClean="0"/>
              <a:t> человека начинается</a:t>
            </a:r>
            <a:endParaRPr lang="ru-RU" dirty="0"/>
          </a:p>
        </c:rich>
      </c:tx>
      <c:layout>
        <c:manualLayout>
          <c:xMode val="edge"/>
          <c:yMode val="edge"/>
          <c:x val="0.181943705653076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5734029050909608"/>
          <c:y val="0.17106798506370743"/>
          <c:w val="0.60332899863481948"/>
          <c:h val="0.67907704107586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с момента зачатия</c:v>
                </c:pt>
                <c:pt idx="1">
                  <c:v>с момента рождения</c:v>
                </c:pt>
                <c:pt idx="2">
                  <c:v>с появлением сердцебиений</c:v>
                </c:pt>
                <c:pt idx="3">
                  <c:v>с функционирования нервной системы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0.41</c:v>
                </c:pt>
                <c:pt idx="1">
                  <c:v>0.3</c:v>
                </c:pt>
                <c:pt idx="2">
                  <c:v>0.2</c:v>
                </c:pt>
                <c:pt idx="3">
                  <c:v>0.06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583424"/>
        <c:axId val="112584960"/>
      </c:barChart>
      <c:catAx>
        <c:axId val="1125834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12584960"/>
        <c:crosses val="autoZero"/>
        <c:auto val="1"/>
        <c:lblAlgn val="ctr"/>
        <c:lblOffset val="100"/>
        <c:noMultiLvlLbl val="0"/>
      </c:catAx>
      <c:valAx>
        <c:axId val="11258496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12583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16939837414232897"/>
          <c:y val="3.441388568673661E-2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Отношение к абортам по желанию женщины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391649144418197E-2"/>
                  <c:y val="-4.876959496083363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912246320327824E-2"/>
                  <c:y val="-4.876959496083363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5087473716627314E-2"/>
                  <c:y val="-7.315439244125041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Отрицательноe</c:v>
                </c:pt>
                <c:pt idx="1">
                  <c:v>Положительое</c:v>
                </c:pt>
                <c:pt idx="2">
                  <c:v>Безразличное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53</c:v>
                </c:pt>
                <c:pt idx="1">
                  <c:v>20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672128"/>
        <c:axId val="112673920"/>
        <c:axId val="0"/>
      </c:bar3DChart>
      <c:catAx>
        <c:axId val="112672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2673920"/>
        <c:crosses val="autoZero"/>
        <c:auto val="1"/>
        <c:lblAlgn val="ctr"/>
        <c:lblOffset val="100"/>
        <c:noMultiLvlLbl val="0"/>
      </c:catAx>
      <c:valAx>
        <c:axId val="1126739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12672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Ответственность врача за жизнь </a:t>
            </a:r>
            <a:r>
              <a:rPr lang="ru-RU" dirty="0" smtClean="0"/>
              <a:t>матери выше,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чем </a:t>
            </a:r>
            <a:r>
              <a:rPr lang="ru-RU" dirty="0" smtClean="0"/>
              <a:t>за жизнь плода. 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37855818259208"/>
          <c:y val="0.16253851353396354"/>
          <c:w val="0.88315366485810454"/>
          <c:h val="0.790172617306121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Ответственность врача за жизнь матери и ребенка</c:v>
                </c:pt>
              </c:strCache>
            </c:strRef>
          </c:tx>
          <c:explosion val="18"/>
          <c:dPt>
            <c:idx val="0"/>
            <c:bubble3D val="0"/>
            <c:explosion val="0"/>
          </c:dPt>
          <c:dPt>
            <c:idx val="1"/>
            <c:bubble3D val="0"/>
            <c:explosion val="10"/>
          </c:dPt>
          <c:dPt>
            <c:idx val="2"/>
            <c:bubble3D val="0"/>
            <c:explosion val="12"/>
          </c:dPt>
          <c:dLbls>
            <c:dLbl>
              <c:idx val="0"/>
              <c:layout>
                <c:manualLayout>
                  <c:x val="-0.22131072686195308"/>
                  <c:y val="-0.2021866203932567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ru-RU" sz="2800" b="1" dirty="0" smtClean="0">
                        <a:solidFill>
                          <a:schemeClr val="bg1"/>
                        </a:solidFill>
                      </a:rPr>
                      <a:t>51%</a:t>
                    </a:r>
                  </a:p>
                  <a:p>
                    <a:r>
                      <a:rPr lang="ru-RU" sz="2400" b="1" dirty="0" smtClean="0">
                        <a:solidFill>
                          <a:schemeClr val="bg1"/>
                        </a:solidFill>
                      </a:rPr>
                      <a:t>ДА</a:t>
                    </a:r>
                    <a:endParaRPr lang="ru-RU" sz="2400" b="1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3358894600700697"/>
                  <c:y val="-0.16883889387718037"/>
                </c:manualLayout>
              </c:layout>
              <c:tx>
                <c:rich>
                  <a:bodyPr/>
                  <a:lstStyle/>
                  <a:p>
                    <a:r>
                      <a:rPr lang="ru-RU" sz="2800" b="1" dirty="0" smtClean="0">
                        <a:solidFill>
                          <a:schemeClr val="bg1"/>
                        </a:solidFill>
                      </a:rPr>
                      <a:t>35%</a:t>
                    </a:r>
                  </a:p>
                  <a:p>
                    <a:r>
                      <a:rPr lang="ru-RU" sz="1800" b="0" dirty="0" smtClean="0">
                        <a:solidFill>
                          <a:schemeClr val="bg1"/>
                        </a:solidFill>
                      </a:rPr>
                      <a:t>Затрудняются ответить</a:t>
                    </a:r>
                    <a:endParaRPr lang="ru-RU" sz="1800" b="0" dirty="0" smtClean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4363916166345686"/>
                  <c:y val="0.13965759021801638"/>
                </c:manualLayout>
              </c:layout>
              <c:tx>
                <c:rich>
                  <a:bodyPr/>
                  <a:lstStyle/>
                  <a:p>
                    <a:r>
                      <a:rPr lang="ru-RU" sz="2800" b="1" dirty="0" smtClean="0">
                        <a:solidFill>
                          <a:schemeClr val="bg1"/>
                        </a:solidFill>
                      </a:rPr>
                      <a:t>14%</a:t>
                    </a:r>
                  </a:p>
                  <a:p>
                    <a:r>
                      <a:rPr lang="ru-RU" sz="2800" b="1" dirty="0" smtClean="0">
                        <a:solidFill>
                          <a:schemeClr val="bg1"/>
                        </a:solidFill>
                      </a:rPr>
                      <a:t>нет</a:t>
                    </a:r>
                    <a:endParaRPr lang="ru-RU" sz="2800" b="1" dirty="0" smtClean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Ответственность за жизнь матери выше, чем за жизнь находящегося в ее утробе ребенка</c:v>
                </c:pt>
                <c:pt idx="1">
                  <c:v>Убеждены в одинаковой ответственности врача за жизнь беременной и плода</c:v>
                </c:pt>
                <c:pt idx="2">
                  <c:v>Не определились со своей позицией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</c:v>
                </c:pt>
                <c:pt idx="1">
                  <c:v>25</c:v>
                </c:pt>
                <c:pt idx="2">
                  <c:v>18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dirty="0"/>
              <a:t>Действия врача при </a:t>
            </a:r>
            <a:r>
              <a:rPr lang="ru-RU" dirty="0" smtClean="0"/>
              <a:t>волеизъявлении </a:t>
            </a:r>
            <a:r>
              <a:rPr lang="ru-RU" dirty="0"/>
              <a:t>женщины прервать беременность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Действия врача при изъявлении женщины прервать беременность</c:v>
                </c:pt>
              </c:strCache>
            </c:strRef>
          </c:tx>
          <c:dLbls>
            <c:dLbl>
              <c:idx val="0"/>
              <c:layout>
                <c:manualLayout>
                  <c:x val="-7.5197239086703463E-2"/>
                  <c:y val="-0.2881210289608320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76%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004518735997296E-2"/>
                  <c:y val="0.1153980036156318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14%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7589841790592134E-2"/>
                  <c:y val="0.1142198716640114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10%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Попытались бы отговорить</c:v>
                </c:pt>
                <c:pt idx="1">
                  <c:v>затрудняюсь ответить</c:v>
                </c:pt>
                <c:pt idx="2">
                  <c:v>безразличное отношение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84</c:v>
                </c:pt>
                <c:pt idx="1">
                  <c:v>6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8792845192661658"/>
          <c:y val="0.18582242996554837"/>
          <c:w val="0.32244543372077888"/>
          <c:h val="0.66119109603311788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title>
      <c:layout>
        <c:manualLayout>
          <c:xMode val="edge"/>
          <c:yMode val="edge"/>
          <c:x val="0.16419541993831668"/>
          <c:y val="3.569256627702651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0474049948071206E-2"/>
          <c:y val="0.25852921452279676"/>
          <c:w val="0.93365931303498195"/>
          <c:h val="0.74147080973118162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Тактика врача при высоком риске рождения ребенка с аномалиями развития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/>
                      <a:t>Считают, что женщина сама должна принимать решение о сохранении беременности
</a:t>
                    </a:r>
                    <a:r>
                      <a:rPr lang="ru-RU" b="1" dirty="0" smtClean="0"/>
                      <a:t>52%</a:t>
                    </a:r>
                    <a:endParaRPr lang="ru-RU" b="1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/>
                      <a:t>Настаивали </a:t>
                    </a:r>
                    <a:r>
                      <a:rPr lang="ru-RU" dirty="0" smtClean="0"/>
                      <a:t>бы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на </a:t>
                    </a:r>
                    <a:r>
                      <a:rPr lang="ru-RU" dirty="0"/>
                      <a:t>производстве аборта
</a:t>
                    </a:r>
                    <a:r>
                      <a:rPr lang="ru-RU" sz="1800" b="1" dirty="0"/>
                      <a:t>8</a:t>
                    </a:r>
                    <a:r>
                      <a:rPr lang="ru-RU" sz="1800" b="1" dirty="0" smtClean="0"/>
                      <a:t>%</a:t>
                    </a:r>
                    <a:endParaRPr lang="ru-RU" sz="1800" b="1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/>
                      <a:t>Считают, что производство аборта-оптимальный выход в такой ситуации
</a:t>
                    </a:r>
                    <a:r>
                      <a:rPr lang="ru-RU" sz="1800" b="1" dirty="0" smtClean="0"/>
                      <a:t>40%</a:t>
                    </a:r>
                    <a:endParaRPr lang="ru-RU" sz="1800" b="1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7091020158827179E-2"/>
                  <c:y val="-4.1958896783558693E-3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48%</a:t>
                    </a:r>
                  </a:p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За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аборт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Считают, что женщина сама должна принимать решение о сохранении беременности</c:v>
                </c:pt>
                <c:pt idx="2">
                  <c:v>Настаивали бы на производстве аборта</c:v>
                </c:pt>
                <c:pt idx="3">
                  <c:v>Считают, что производство аборта-оптимальный выход в такой ситуации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</c:v>
                </c:pt>
                <c:pt idx="1">
                  <c:v>0</c:v>
                </c:pt>
                <c:pt idx="2">
                  <c:v>9</c:v>
                </c:pt>
                <c:pt idx="3">
                  <c:v>24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gapWidth val="100"/>
        <c:secondPieSize val="125"/>
        <c:serLines/>
      </c:of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000" dirty="0" smtClean="0"/>
              <a:t>Аборт «по желанию»  - должно ли быть письменное согласие обоих супругов, состоящих в законном браке?</a:t>
            </a:r>
            <a:endParaRPr lang="ru-RU" sz="2000" dirty="0"/>
          </a:p>
        </c:rich>
      </c:tx>
      <c:layout>
        <c:manualLayout>
          <c:xMode val="edge"/>
          <c:yMode val="edge"/>
          <c:x val="0.11128331435459544"/>
          <c:y val="3.1187583903604991E-2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138984995276538E-2"/>
          <c:y val="0.27069983792279229"/>
          <c:w val="0.9362143421047846"/>
          <c:h val="0.62859905536819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ххх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Затруднились дать ответ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78</c:v>
                </c:pt>
                <c:pt idx="1">
                  <c:v>17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one"/>
        <c:axId val="113182208"/>
        <c:axId val="113183744"/>
        <c:axId val="0"/>
      </c:bar3DChart>
      <c:catAx>
        <c:axId val="113182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13183744"/>
        <c:crosses val="autoZero"/>
        <c:auto val="1"/>
        <c:lblAlgn val="ctr"/>
        <c:lblOffset val="100"/>
        <c:noMultiLvlLbl val="0"/>
      </c:catAx>
      <c:valAx>
        <c:axId val="113183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182208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dirty="0"/>
              <a:t>Отношение к финансированию абортов </a:t>
            </a:r>
            <a:endParaRPr lang="ru-RU" dirty="0" smtClean="0"/>
          </a:p>
          <a:p>
            <a:pPr>
              <a:defRPr sz="2400"/>
            </a:pPr>
            <a:r>
              <a:rPr lang="ru-RU" dirty="0" smtClean="0"/>
              <a:t>из </a:t>
            </a:r>
            <a:r>
              <a:rPr lang="ru-RU" dirty="0"/>
              <a:t>фонда </a:t>
            </a:r>
            <a:r>
              <a:rPr lang="ru-RU" dirty="0" smtClean="0"/>
              <a:t>ОМС (%)</a:t>
            </a:r>
            <a:endParaRPr lang="ru-RU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Отношение к финансированию абортов из фонда ОМС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Не согласны с финансированием абортов из фонда ОМС</c:v>
                </c:pt>
                <c:pt idx="1">
                  <c:v>Согласны с финансированием абортов из фонда ОМС</c:v>
                </c:pt>
                <c:pt idx="2">
                  <c:v>Не определились со своей позицией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51</c:v>
                </c:pt>
                <c:pt idx="1">
                  <c:v>20</c:v>
                </c:pt>
                <c:pt idx="2">
                  <c:v>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308224"/>
        <c:axId val="114309760"/>
      </c:barChart>
      <c:catAx>
        <c:axId val="114308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114309760"/>
        <c:crosses val="autoZero"/>
        <c:auto val="1"/>
        <c:lblAlgn val="ctr"/>
        <c:lblOffset val="100"/>
        <c:noMultiLvlLbl val="0"/>
      </c:catAx>
      <c:valAx>
        <c:axId val="114309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4308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000" dirty="0"/>
              <a:t>Законодательно закрепленную возможность любой женщине пройти процедуру искусственного оплодотворения и стать </a:t>
            </a:r>
            <a:r>
              <a:rPr lang="ru-RU" sz="2000" dirty="0" smtClean="0"/>
              <a:t>матерью.</a:t>
            </a:r>
            <a:endParaRPr lang="ru-RU" sz="2000" dirty="0"/>
          </a:p>
        </c:rich>
      </c:tx>
      <c:layout>
        <c:manualLayout>
          <c:xMode val="edge"/>
          <c:yMode val="edge"/>
          <c:x val="0.12337052759035808"/>
          <c:y val="3.694073956378659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4344963366244099E-2"/>
          <c:y val="0.31480986445273096"/>
          <c:w val="0.57296881882014106"/>
          <c:h val="0.6561417118746777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Законодательно закрепленную возможность любой женщине пройти процедуру искусственного оплодотворения и стать матерью…</c:v>
                </c:pt>
              </c:strCache>
            </c:strRef>
          </c:tx>
          <c:dLbls>
            <c:dLbl>
              <c:idx val="0"/>
              <c:layout>
                <c:manualLayout>
                  <c:x val="-0.14504481183131715"/>
                  <c:y val="-0.2249085378794515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solidFill>
                          <a:schemeClr val="bg1"/>
                        </a:solidFill>
                      </a:rPr>
                      <a:t>68%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0398620058208658"/>
                  <c:y val="-6.2057647100260183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solidFill>
                          <a:schemeClr val="bg1"/>
                        </a:solidFill>
                      </a:rPr>
                      <a:t>17%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3611144737345375E-4"/>
                  <c:y val="0.2102120584598961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это правильно</c:v>
                </c:pt>
                <c:pt idx="1">
                  <c:v>является не этичной</c:v>
                </c:pt>
                <c:pt idx="2">
                  <c:v>затрудняются ответить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80</c:v>
                </c:pt>
                <c:pt idx="1">
                  <c:v>5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DF506-049B-4331-8F94-4D525800FEAA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49F0B-A0BD-498F-89AB-0143EF96F5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230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49F0B-A0BD-498F-89AB-0143EF96F5A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55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49F0B-A0BD-498F-89AB-0143EF96F5A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869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1568-67DA-490C-B89D-235A4913990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80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1138425"/>
            <a:ext cx="7772400" cy="13743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8720" y="4650640"/>
            <a:ext cx="6400800" cy="1374345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47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40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77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45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97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36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38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680310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596540"/>
            <a:ext cx="8229600" cy="3918803"/>
          </a:xfrm>
        </p:spPr>
        <p:txBody>
          <a:bodyPr/>
          <a:lstStyle>
            <a:lvl1pPr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53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89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92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24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527605"/>
            <a:ext cx="701619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D000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1" y="1138425"/>
            <a:ext cx="7016195" cy="4275740"/>
          </a:xfrm>
        </p:spPr>
        <p:txBody>
          <a:bodyPr/>
          <a:lstStyle>
            <a:lvl1pPr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27605"/>
            <a:ext cx="8229600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596539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0005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226402"/>
            <a:ext cx="4040188" cy="3035058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596539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0005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226402"/>
            <a:ext cx="4041775" cy="3035058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4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44" y="1142984"/>
            <a:ext cx="7772400" cy="128588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ПРАВОВЫЕ И ЭТИЧЕСКИЕ ПРОБЛЕМЫ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РЕПРОДУКЦИИ ЧЕЛОВЕКА ГЛАЗАМИ ВРАЧЕЙ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68144" y="4650640"/>
            <a:ext cx="2661376" cy="1627322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Работу выполнили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 студенты  2 курса педиатрического факультета </a:t>
            </a:r>
          </a:p>
          <a:p>
            <a:r>
              <a:rPr lang="ru-RU" sz="1400" b="1" dirty="0"/>
              <a:t>Алтухова. Д.А., Матвеева </a:t>
            </a:r>
            <a:r>
              <a:rPr lang="ru-RU" sz="1400" b="1" dirty="0" smtClean="0"/>
              <a:t>Е.Н</a:t>
            </a:r>
            <a:r>
              <a:rPr lang="ru-RU" sz="1400" b="1" dirty="0"/>
              <a:t>.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Руководитель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ассистент Ануприенко С.А.</a:t>
            </a:r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kubgm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0"/>
            <a:ext cx="1768481" cy="1815541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-1"/>
            <a:ext cx="764383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ФЕДЕРАЛЬНОЕ ГОСУДАРСТВЕННОЕ БЮДЖЕТНОЕ</a:t>
            </a:r>
            <a:r>
              <a:rPr kumimoji="0" lang="ru-RU" sz="12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ОБРАЗОВАТЕЛЬНОЕ УЧРЕЖДЕНИЕ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КУБАНСКИЙ ГОСУДАРСТВЕННЫЙ МЕДИЦИНСКИЙ </a:t>
            </a:r>
            <a:r>
              <a:rPr lang="ru-RU" sz="12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УНИВЕРСИТЕТ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МИНИСТЕРСТВА </a:t>
            </a:r>
            <a:r>
              <a:rPr lang="ru-RU" sz="1200" b="1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ЗДРАВООХРАНЕНИЯ РОССИЙСКОЙ </a:t>
            </a:r>
            <a:r>
              <a:rPr lang="ru-RU" sz="12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ФЕДЕРАЦИИ</a:t>
            </a:r>
            <a:endParaRPr kumimoji="0" lang="ru-RU" sz="16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КАФЕДРА</a:t>
            </a:r>
            <a:r>
              <a:rPr kumimoji="0" lang="ru-RU" sz="120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СУДЕБНОЙ МЕДИЦИНЫ</a:t>
            </a:r>
            <a:endParaRPr kumimoji="0" lang="ru-RU" sz="12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6093296"/>
            <a:ext cx="176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Краснодар 2017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172174357"/>
              </p:ext>
            </p:extLst>
          </p:nvPr>
        </p:nvGraphicFramePr>
        <p:xfrm>
          <a:off x="448965" y="1749245"/>
          <a:ext cx="8398775" cy="495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5720" y="357166"/>
            <a:ext cx="5429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РЕЗУЛЬТАТЫ И ОБСУЖДЕНИЯ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855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758718339"/>
              </p:ext>
            </p:extLst>
          </p:nvPr>
        </p:nvGraphicFramePr>
        <p:xfrm>
          <a:off x="2643174" y="1714488"/>
          <a:ext cx="6337613" cy="4751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2844" y="500042"/>
            <a:ext cx="5786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РЕЗУЛЬТАТЫ И ОБСУЖДЕНИЯ</a:t>
            </a:r>
            <a:endParaRPr lang="ru-RU" sz="2800" dirty="0"/>
          </a:p>
        </p:txBody>
      </p:sp>
      <p:pic>
        <p:nvPicPr>
          <p:cNvPr id="4" name="Рисунок 3" descr="467_65_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357298"/>
            <a:ext cx="2682876" cy="2500330"/>
          </a:xfrm>
          <a:prstGeom prst="rect">
            <a:avLst/>
          </a:prstGeom>
        </p:spPr>
      </p:pic>
      <p:pic>
        <p:nvPicPr>
          <p:cNvPr id="5" name="Рисунок 4" descr="15155_trudnica_shutterstock_470583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00504"/>
            <a:ext cx="3000300" cy="27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89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pPr algn="l"/>
            <a:r>
              <a:rPr lang="ru-RU" sz="2800" dirty="0">
                <a:solidFill>
                  <a:prstClr val="white"/>
                </a:solidFill>
              </a:rPr>
              <a:t>РЕЗУЛЬТАТЫ И ОБСУЖДЕНИЯ</a:t>
            </a:r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75767857"/>
              </p:ext>
            </p:extLst>
          </p:nvPr>
        </p:nvGraphicFramePr>
        <p:xfrm>
          <a:off x="357158" y="1714488"/>
          <a:ext cx="8389625" cy="458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178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РЕЗУЛЬТАТЫ И ОБСУЖДЕНИЯ</a:t>
            </a:r>
            <a:endParaRPr lang="ru-RU" sz="2800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460206079"/>
              </p:ext>
            </p:extLst>
          </p:nvPr>
        </p:nvGraphicFramePr>
        <p:xfrm>
          <a:off x="448965" y="1443836"/>
          <a:ext cx="8246070" cy="48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817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РЕЗУЛЬТАТЫ И ОБСУЖДЕНИЯ</a:t>
            </a:r>
            <a:endParaRPr lang="ru-RU" sz="2800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947259943"/>
              </p:ext>
            </p:extLst>
          </p:nvPr>
        </p:nvGraphicFramePr>
        <p:xfrm>
          <a:off x="448965" y="1749245"/>
          <a:ext cx="7940660" cy="4501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476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РЕЗУЛЬТАТЫ И ОБСУЖДЕНИЯ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923637801"/>
              </p:ext>
            </p:extLst>
          </p:nvPr>
        </p:nvGraphicFramePr>
        <p:xfrm>
          <a:off x="142844" y="1500174"/>
          <a:ext cx="5072098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 descr="8a5e7a14839d2e7629428ee9d95dfb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6" y="4572008"/>
            <a:ext cx="2771809" cy="20788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337994076f82f4678ecdf922248e0fc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2500306"/>
            <a:ext cx="2786082" cy="18868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9824c458687e7fc01f2115616b7201d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785794"/>
            <a:ext cx="2786082" cy="17145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0277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 521\Desktop\семья-и-дет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4" y="1196752"/>
            <a:ext cx="9117225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33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9b84f4eeca3b8e38d5d1b8a942d73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1357298"/>
            <a:ext cx="4286279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28596" y="5715016"/>
            <a:ext cx="40711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/>
              <a:t>Памятник </a:t>
            </a:r>
            <a:r>
              <a:rPr lang="ru-RU" sz="1600" i="1" dirty="0" err="1" smtClean="0"/>
              <a:t>нерожденным</a:t>
            </a:r>
            <a:r>
              <a:rPr lang="ru-RU" sz="1600" i="1" dirty="0" smtClean="0"/>
              <a:t>  детям в Сургуте</a:t>
            </a:r>
            <a:endParaRPr lang="ru-RU" sz="1600" i="1" dirty="0"/>
          </a:p>
        </p:txBody>
      </p:sp>
      <p:pic>
        <p:nvPicPr>
          <p:cNvPr id="8" name="Рисунок 7" descr="1444980117_pamyatnik-nerozhdenny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1285860"/>
            <a:ext cx="4500562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786314" y="5715016"/>
            <a:ext cx="41111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 smtClean="0"/>
              <a:t>Памятник </a:t>
            </a:r>
            <a:r>
              <a:rPr lang="ru-RU" sz="1600" i="1" dirty="0" err="1" smtClean="0"/>
              <a:t>нерожденным</a:t>
            </a:r>
            <a:r>
              <a:rPr lang="ru-RU" sz="1600" i="1" dirty="0" smtClean="0"/>
              <a:t> детям в Словакии</a:t>
            </a:r>
            <a:endParaRPr lang="ru-RU" sz="1600" i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92919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Памятник </a:t>
            </a:r>
            <a:r>
              <a:rPr lang="ru-RU" sz="2000" dirty="0" err="1" smtClean="0"/>
              <a:t>нерожденным</a:t>
            </a:r>
            <a:r>
              <a:rPr lang="ru-RU" sz="2000" dirty="0" smtClean="0"/>
              <a:t> детям в Риге. Акция "ЗА ЖИЗНЬ"</a:t>
            </a:r>
            <a:endParaRPr lang="ru-RU" sz="2000" dirty="0"/>
          </a:p>
        </p:txBody>
      </p:sp>
      <p:pic>
        <p:nvPicPr>
          <p:cNvPr id="3" name="Рисунок 2" descr="f8e35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32" y="1857364"/>
            <a:ext cx="3429024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blogspotc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736"/>
            <a:ext cx="5357818" cy="3569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229600" cy="72008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5303731" cy="33123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37787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542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795efb48b7441875b5cdd9a05d1463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4143380"/>
            <a:ext cx="3286148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0fd3acffd91c46391cc4035d436debb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571612"/>
            <a:ext cx="3286148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_emktzk4uzc_6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4214818"/>
            <a:ext cx="2879844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1342495696_abort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8" y="1643050"/>
            <a:ext cx="2857504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14282" y="214290"/>
            <a:ext cx="5143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Актуальные проблемы прокреации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268417175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92" y="4357694"/>
            <a:ext cx="2571747" cy="19288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164" y="1577494"/>
            <a:ext cx="2463401" cy="2463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1285860"/>
            <a:ext cx="3971924" cy="51435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rlh04o6OE8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357298"/>
            <a:ext cx="4429156" cy="53854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2060848"/>
            <a:ext cx="4685591" cy="31683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85582" y="1628800"/>
            <a:ext cx="564609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dirty="0" smtClean="0"/>
              <a:t>Из Клятвы Гиппократа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 smtClean="0"/>
              <a:t>Я </a:t>
            </a:r>
            <a:r>
              <a:rPr lang="ru-RU" sz="2400" dirty="0"/>
              <a:t>не дам никому просимого у меня смертельного средства и не покажу пути для подобного замысла; </a:t>
            </a:r>
            <a:endParaRPr lang="ru-RU" sz="2400" dirty="0" smtClean="0"/>
          </a:p>
          <a:p>
            <a:pPr algn="ctr"/>
            <a:r>
              <a:rPr lang="ru-RU" sz="2400" dirty="0" smtClean="0"/>
              <a:t>точно </a:t>
            </a:r>
            <a:r>
              <a:rPr lang="ru-RU" sz="2400" dirty="0"/>
              <a:t>так же я не вручу никакой женщине абортивного пессария. </a:t>
            </a:r>
            <a:endParaRPr lang="ru-RU" sz="2400" dirty="0" smtClean="0"/>
          </a:p>
          <a:p>
            <a:pPr algn="ctr"/>
            <a:r>
              <a:rPr lang="ru-RU" sz="2400" dirty="0" smtClean="0"/>
              <a:t>Чисто </a:t>
            </a:r>
            <a:r>
              <a:rPr lang="ru-RU" sz="2400" dirty="0"/>
              <a:t>и непорочно буду я проводить свою жизнь и своё искусство.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https://fs00.infourok.ru/images/doc/252/257013/2/img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r="25532"/>
          <a:stretch/>
        </p:blipFill>
        <p:spPr bwMode="auto">
          <a:xfrm>
            <a:off x="239594" y="1484784"/>
            <a:ext cx="2997200" cy="446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5786" y="5286388"/>
            <a:ext cx="8007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image622433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38" y="908720"/>
            <a:ext cx="7429552" cy="4482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0008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H copy JU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38" y="4214818"/>
            <a:ext cx="3500462" cy="21394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1571612"/>
            <a:ext cx="3500430" cy="135729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89373F"/>
                </a:solidFill>
                <a:latin typeface="Times New Roman" pitchFamily="18" charset="0"/>
                <a:cs typeface="Times New Roman" pitchFamily="18" charset="0"/>
              </a:rPr>
              <a:t>Актуальные проблемы прокреации</a:t>
            </a:r>
            <a:endParaRPr lang="ru-RU" sz="2400" b="1" dirty="0">
              <a:solidFill>
                <a:srgbClr val="89373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54675467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143248"/>
            <a:ext cx="4929222" cy="3429024"/>
          </a:xfrm>
          <a:prstGeom prst="rect">
            <a:avLst/>
          </a:prstGeom>
        </p:spPr>
      </p:pic>
      <p:pic>
        <p:nvPicPr>
          <p:cNvPr id="20" name="Рисунок 19" descr="i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357298"/>
            <a:ext cx="1638300" cy="1638300"/>
          </a:xfrm>
          <a:prstGeom prst="rect">
            <a:avLst/>
          </a:prstGeom>
        </p:spPr>
      </p:pic>
      <p:pic>
        <p:nvPicPr>
          <p:cNvPr id="21" name="Рисунок 20" descr="ritugih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701" y="1571612"/>
            <a:ext cx="3270017" cy="2357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/>
              <a:t>Актуальность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596540"/>
            <a:ext cx="4275740" cy="488656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В России ежегодно тратится около </a:t>
            </a:r>
            <a:r>
              <a:rPr lang="ru-RU" sz="3000" b="1" dirty="0">
                <a:solidFill>
                  <a:srgbClr val="FF0000"/>
                </a:solidFill>
              </a:rPr>
              <a:t>5 млрд</a:t>
            </a:r>
            <a:r>
              <a:rPr lang="ru-RU" dirty="0"/>
              <a:t>. рублей бюджетных средств, идущих на покрытие расходов искусственного прерывания беременности, регистрируется около </a:t>
            </a:r>
            <a:r>
              <a:rPr lang="ru-RU" sz="3000" b="1" dirty="0">
                <a:solidFill>
                  <a:srgbClr val="FF0000"/>
                </a:solidFill>
              </a:rPr>
              <a:t>1 млн. </a:t>
            </a:r>
            <a:r>
              <a:rPr lang="ru-RU" dirty="0" err="1"/>
              <a:t>артифициальных</a:t>
            </a:r>
            <a:r>
              <a:rPr lang="ru-RU" dirty="0"/>
              <a:t> абортов, что является одним из факторов отрицательно влияющим на демографические показатели, наносящим ущерб национальной безопасности.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5" y="1443835"/>
            <a:ext cx="3734103" cy="2491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08" y="4039820"/>
            <a:ext cx="3702351" cy="24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аборты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02" y="1031774"/>
            <a:ext cx="9055897" cy="5094389"/>
          </a:xfrm>
        </p:spPr>
      </p:pic>
    </p:spTree>
    <p:extLst>
      <p:ext uri="{BB962C8B-B14F-4D97-AF65-F5344CB8AC3E}">
        <p14:creationId xmlns:p14="http://schemas.microsoft.com/office/powerpoint/2010/main" val="34661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28728" y="285728"/>
            <a:ext cx="6659005" cy="14287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D0005E"/>
                </a:solidFill>
              </a:rPr>
              <a:t>Цель: </a:t>
            </a:r>
            <a:r>
              <a:rPr lang="ru-RU" sz="2400" dirty="0" smtClean="0"/>
              <a:t>Выяснить отношение врачей акушеров-гинекологов к актуальным вопросам их профессиональной деятельности. </a:t>
            </a:r>
            <a:endParaRPr lang="en-US" sz="2400" dirty="0" smtClean="0"/>
          </a:p>
        </p:txBody>
      </p:sp>
      <p:pic>
        <p:nvPicPr>
          <p:cNvPr id="6" name="Рисунок 5" descr="image1836862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872" y="1571612"/>
            <a:ext cx="4766128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22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290" y="3500438"/>
            <a:ext cx="2857520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gp_and_boo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925" y="1487997"/>
            <a:ext cx="3008249" cy="19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7605"/>
            <a:ext cx="7016195" cy="61082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МАТЕРИАЛЫ И МЕТОДЫ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5072074"/>
            <a:ext cx="8858280" cy="1285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Проведено выборочное  анонимное анкетирование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врачей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акушеров-гинекологов.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71612"/>
            <a:ext cx="3790476" cy="2786082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27455568"/>
              </p:ext>
            </p:extLst>
          </p:nvPr>
        </p:nvGraphicFramePr>
        <p:xfrm>
          <a:off x="357158" y="1428736"/>
          <a:ext cx="4572032" cy="3603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06039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016195" cy="6108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РЕЗУЛЬТАТЫ И ОБСУЖДЕНИЯ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94995803"/>
              </p:ext>
            </p:extLst>
          </p:nvPr>
        </p:nvGraphicFramePr>
        <p:xfrm>
          <a:off x="142844" y="1357298"/>
          <a:ext cx="5214974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 descr="07f280d30561c325671aba524c28e5a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94" y="1338144"/>
            <a:ext cx="3643306" cy="536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41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491154"/>
              </p:ext>
            </p:extLst>
          </p:nvPr>
        </p:nvGraphicFramePr>
        <p:xfrm>
          <a:off x="3714712" y="1357298"/>
          <a:ext cx="5429288" cy="520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РЕЗУЛЬТАТЫ И ОБСУЖДЕНИЯ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396717cf8c407c092876c018de7f4c0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857364"/>
            <a:ext cx="3714744" cy="37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319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2275</TotalTime>
  <Words>353</Words>
  <Application>Microsoft Office PowerPoint</Application>
  <PresentationFormat>Экран (4:3)</PresentationFormat>
  <Paragraphs>75</Paragraphs>
  <Slides>22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Office Theme</vt:lpstr>
      <vt:lpstr>Тема Office</vt:lpstr>
      <vt:lpstr>ПРАВОВЫЕ И ЭТИЧЕСКИЕ ПРОБЛЕМЫ  РЕПРОДУКЦИИ ЧЕЛОВЕКА ГЛАЗАМИ ВРАЧЕЙ</vt:lpstr>
      <vt:lpstr>Презентация PowerPoint</vt:lpstr>
      <vt:lpstr>Актуальные проблемы прокреации</vt:lpstr>
      <vt:lpstr>Актуальность</vt:lpstr>
      <vt:lpstr>Презентация PowerPoint</vt:lpstr>
      <vt:lpstr>Презентация PowerPoint</vt:lpstr>
      <vt:lpstr>МАТЕРИАЛЫ И МЕТОДЫ</vt:lpstr>
      <vt:lpstr>РЕЗУЛЬТАТЫ И ОБСУЖДЕНИЯ</vt:lpstr>
      <vt:lpstr>РЕЗУЛЬТАТЫ И ОБСУЖДЕНИЯ</vt:lpstr>
      <vt:lpstr>Презентация PowerPoint</vt:lpstr>
      <vt:lpstr>Презентация PowerPoint</vt:lpstr>
      <vt:lpstr>РЕЗУЛЬТАТЫ И ОБСУЖДЕНИЯ</vt:lpstr>
      <vt:lpstr>РЕЗУЛЬТАТЫ И ОБСУЖДЕНИЯ</vt:lpstr>
      <vt:lpstr>РЕЗУЛЬТАТЫ И ОБСУЖДЕНИЯ</vt:lpstr>
      <vt:lpstr>РЕЗУЛЬТАТЫ И ОБСУЖДЕНИЯ</vt:lpstr>
      <vt:lpstr>Презентация PowerPoint</vt:lpstr>
      <vt:lpstr>Презентация PowerPoint</vt:lpstr>
      <vt:lpstr>Памятник нерожденным детям в Риге. Акция "ЗА ЖИЗНЬ"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User</cp:lastModifiedBy>
  <cp:revision>102</cp:revision>
  <dcterms:created xsi:type="dcterms:W3CDTF">2013-08-21T19:17:07Z</dcterms:created>
  <dcterms:modified xsi:type="dcterms:W3CDTF">2017-05-10T21:25:11Z</dcterms:modified>
</cp:coreProperties>
</file>