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71" r:id="rId6"/>
    <p:sldId id="281" r:id="rId7"/>
    <p:sldId id="262" r:id="rId8"/>
    <p:sldId id="289" r:id="rId9"/>
    <p:sldId id="267" r:id="rId10"/>
    <p:sldId id="291" r:id="rId11"/>
    <p:sldId id="278" r:id="rId12"/>
    <p:sldId id="269" r:id="rId13"/>
    <p:sldId id="283" r:id="rId14"/>
    <p:sldId id="270" r:id="rId15"/>
    <p:sldId id="290" r:id="rId16"/>
    <p:sldId id="292" r:id="rId17"/>
    <p:sldId id="288" r:id="rId18"/>
    <p:sldId id="277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4E16"/>
    <a:srgbClr val="FF5050"/>
    <a:srgbClr val="B2F9AD"/>
    <a:srgbClr val="F2A282"/>
    <a:srgbClr val="FF3300"/>
    <a:srgbClr val="777777"/>
    <a:srgbClr val="FFFF66"/>
    <a:srgbClr val="990099"/>
    <a:srgbClr val="99FF33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56" y="-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PowerPoint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51;&#1080;&#1089;&#1090;%20Microsoft%20Excel%20(2)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PowerPoint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>
                <a:solidFill>
                  <a:srgbClr val="FFFF00"/>
                </a:solidFill>
              </a:rPr>
              <a:t>Пол пострадавших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3835449431093039"/>
          <c:y val="0.2287706584641051"/>
          <c:w val="0.76164550568907041"/>
          <c:h val="0.551140125645169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Пол пострадавших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50000"/>
                </a:schemeClr>
              </a:solidFill>
              <a:ln w="12700" cap="flat" cmpd="sng" algn="ctr">
                <a:solidFill>
                  <a:schemeClr val="dk1"/>
                </a:solidFill>
                <a:prstDash val="solid"/>
              </a:ln>
              <a:effectLst>
                <a:outerShdw blurRad="63500" dist="12700" dir="5400000" sx="102000" sy="102000" rotWithShape="0">
                  <a:srgbClr val="000000">
                    <a:alpha val="32000"/>
                  </a:srgbClr>
                </a:outerShdw>
              </a:effectLst>
            </c:spPr>
          </c:dPt>
          <c:dPt>
            <c:idx val="1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 cap="flat" cmpd="sng" algn="ctr">
                <a:solidFill>
                  <a:schemeClr val="dk1">
                    <a:shade val="50000"/>
                  </a:schemeClr>
                </a:solidFill>
                <a:prstDash val="solid"/>
              </a:ln>
              <a:effectLst/>
            </c:spPr>
          </c:dPt>
          <c:cat>
            <c:strRef>
              <c:f>Лист1!$A$2:$A$3</c:f>
              <c:strCache>
                <c:ptCount val="2"/>
                <c:pt idx="0">
                  <c:v>Мужчины</c:v>
                </c:pt>
                <c:pt idx="1">
                  <c:v>Женщины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0.73400000000000043</c:v>
                </c:pt>
                <c:pt idx="1">
                  <c:v>0.26600000000000001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46659456"/>
        <c:axId val="46660992"/>
      </c:barChart>
      <c:catAx>
        <c:axId val="46659456"/>
        <c:scaling>
          <c:orientation val="minMax"/>
        </c:scaling>
        <c:delete val="1"/>
        <c:axPos val="b"/>
        <c:majorTickMark val="none"/>
        <c:minorTickMark val="none"/>
        <c:tickLblPos val="nextTo"/>
        <c:crossAx val="46660992"/>
        <c:crossesAt val="0"/>
        <c:auto val="1"/>
        <c:lblAlgn val="ctr"/>
        <c:lblOffset val="100"/>
        <c:noMultiLvlLbl val="0"/>
      </c:catAx>
      <c:valAx>
        <c:axId val="46660992"/>
        <c:scaling>
          <c:orientation val="minMax"/>
        </c:scaling>
        <c:delete val="0"/>
        <c:axPos val="l"/>
        <c:majorGridlines/>
        <c:numFmt formatCode="0%" sourceLinked="0"/>
        <c:majorTickMark val="none"/>
        <c:minorTickMark val="none"/>
        <c:tickLblPos val="nextTo"/>
        <c:spPr>
          <a:ln w="12700">
            <a:noFill/>
          </a:ln>
        </c:spPr>
        <c:crossAx val="466594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6218971977024968"/>
          <c:y val="0.87567938324383576"/>
          <c:w val="0.61873154332603353"/>
          <c:h val="0.124320616756165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столкновение 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  <a:ln w="12700" cap="flat" cmpd="sng" algn="ctr">
                <a:solidFill>
                  <a:srgbClr val="002060"/>
                </a:solidFill>
                <a:prstDash val="solid"/>
              </a:ln>
              <a:effectLst>
                <a:outerShdw blurRad="63500" dist="12700" dir="5400000" sx="102000" sy="102000" rotWithShape="0">
                  <a:srgbClr val="000000">
                    <a:alpha val="32000"/>
                  </a:srgbClr>
                </a:outerShdw>
              </a:effectLst>
            </c:spPr>
          </c:dPt>
          <c:cat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cat>
          <c:val>
            <c:numRef>
              <c:f>Лист1!$B$2</c:f>
              <c:numCache>
                <c:formatCode>0.00%</c:formatCode>
                <c:ptCount val="1"/>
                <c:pt idx="0">
                  <c:v>0.8330000000000003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падение на рельсы  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cat>
          <c:val>
            <c:numRef>
              <c:f>Лист1!$B$3</c:f>
              <c:numCache>
                <c:formatCode>0.00%</c:formatCode>
                <c:ptCount val="1"/>
                <c:pt idx="0">
                  <c:v>5.5000000000000014E-2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выпадение с вагона 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cat>
          <c:val>
            <c:numRef>
              <c:f>Лист1!$B$4</c:f>
              <c:numCache>
                <c:formatCode>0.00%</c:formatCode>
                <c:ptCount val="1"/>
                <c:pt idx="0">
                  <c:v>5.5000000000000014E-2</c:v>
                </c:pt>
              </c:numCache>
            </c:numRef>
          </c:val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травма в салоне вагона </c:v>
                </c:pt>
              </c:strCache>
            </c:strRef>
          </c:tx>
          <c:invertIfNegative val="0"/>
          <c:cat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cat>
          <c:val>
            <c:numRef>
              <c:f>Лист1!$B$5</c:f>
              <c:numCache>
                <c:formatCode>0.00%</c:formatCode>
                <c:ptCount val="1"/>
                <c:pt idx="0">
                  <c:v>5.5000000000000014E-2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72001024"/>
        <c:axId val="71999488"/>
      </c:barChart>
      <c:valAx>
        <c:axId val="71999488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72001024"/>
        <c:crosses val="autoZero"/>
        <c:crossBetween val="between"/>
      </c:valAx>
      <c:catAx>
        <c:axId val="72001024"/>
        <c:scaling>
          <c:orientation val="minMax"/>
        </c:scaling>
        <c:delete val="1"/>
        <c:axPos val="b"/>
        <c:majorTickMark val="none"/>
        <c:minorTickMark val="none"/>
        <c:tickLblPos val="nextTo"/>
        <c:crossAx val="71999488"/>
        <c:crosses val="autoZero"/>
        <c:auto val="1"/>
        <c:lblAlgn val="ctr"/>
        <c:lblOffset val="100"/>
        <c:noMultiLvlLbl val="0"/>
      </c:catAx>
    </c:plotArea>
    <c:legend>
      <c:legendPos val="t"/>
      <c:layout>
        <c:manualLayout>
          <c:xMode val="edge"/>
          <c:yMode val="edge"/>
          <c:x val="0.39859135816294489"/>
          <c:y val="0.22585843215123025"/>
          <c:w val="0.5386174025028696"/>
          <c:h val="0.38843887311514053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200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'[Диаграмма в Microsoft PowerPoint]Sheet1'!$C$28:$C$32</c:f>
              <c:strCache>
                <c:ptCount val="5"/>
                <c:pt idx="0">
                  <c:v>Травма головы</c:v>
                </c:pt>
                <c:pt idx="1">
                  <c:v>Повреждения нижних конечностей </c:v>
                </c:pt>
                <c:pt idx="2">
                  <c:v>Повреждения верхних конечностей</c:v>
                </c:pt>
                <c:pt idx="3">
                  <c:v>Повреждения грудной клетки  </c:v>
                </c:pt>
                <c:pt idx="4">
                  <c:v>Повреждения шеи </c:v>
                </c:pt>
              </c:strCache>
            </c:strRef>
          </c:cat>
          <c:val>
            <c:numRef>
              <c:f>'[Диаграмма в Microsoft PowerPoint]Sheet1'!$D$28:$D$32</c:f>
              <c:numCache>
                <c:formatCode>0%</c:formatCode>
                <c:ptCount val="5"/>
                <c:pt idx="0">
                  <c:v>0.7</c:v>
                </c:pt>
                <c:pt idx="1">
                  <c:v>0.56999999999999995</c:v>
                </c:pt>
                <c:pt idx="2">
                  <c:v>0.5</c:v>
                </c:pt>
                <c:pt idx="3">
                  <c:v>0.43</c:v>
                </c:pt>
                <c:pt idx="4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380928"/>
        <c:axId val="63881984"/>
      </c:barChart>
      <c:catAx>
        <c:axId val="463809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63881984"/>
        <c:crosses val="autoZero"/>
        <c:auto val="1"/>
        <c:lblAlgn val="ctr"/>
        <c:lblOffset val="100"/>
        <c:noMultiLvlLbl val="0"/>
      </c:catAx>
      <c:valAx>
        <c:axId val="6388198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463809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DA4E16"/>
              </a:solidFill>
            </c:spPr>
          </c:dPt>
          <c:dPt>
            <c:idx val="1"/>
            <c:invertIfNegative val="0"/>
            <c:bubble3D val="0"/>
            <c:spPr>
              <a:solidFill>
                <a:schemeClr val="tx1">
                  <a:lumMod val="65000"/>
                </a:schemeClr>
              </a:solidFill>
            </c:spPr>
          </c:dPt>
          <c:dLbls>
            <c:dLbl>
              <c:idx val="0"/>
              <c:layout>
                <c:manualLayout>
                  <c:x val="0"/>
                  <c:y val="9.8262891424762328E-2"/>
                </c:manualLayout>
              </c:layout>
              <c:spPr/>
              <c:txPr>
                <a:bodyPr/>
                <a:lstStyle/>
                <a:p>
                  <a:pPr>
                    <a:defRPr sz="2400"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'[Диаграмма в Microsoft PowerPoint]Sheet1'!$A$2:$A$4</c:f>
              <c:strCache>
                <c:ptCount val="3"/>
                <c:pt idx="0">
                  <c:v>Повреждение мягких тканей</c:v>
                </c:pt>
                <c:pt idx="1">
                  <c:v>Переломы</c:v>
                </c:pt>
                <c:pt idx="2">
                  <c:v> Полное пересечение (травматическая ампутация) </c:v>
                </c:pt>
              </c:strCache>
            </c:strRef>
          </c:cat>
          <c:val>
            <c:numRef>
              <c:f>'[Диаграмма в Microsoft PowerPoint]Sheet1'!$B$2:$B$4</c:f>
              <c:numCache>
                <c:formatCode>General</c:formatCode>
                <c:ptCount val="3"/>
                <c:pt idx="0">
                  <c:v>33</c:v>
                </c:pt>
                <c:pt idx="1">
                  <c:v>20</c:v>
                </c:pt>
                <c:pt idx="2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544576"/>
        <c:axId val="27558656"/>
      </c:barChart>
      <c:catAx>
        <c:axId val="275445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27558656"/>
        <c:crosses val="autoZero"/>
        <c:auto val="1"/>
        <c:lblAlgn val="ctr"/>
        <c:lblOffset val="100"/>
        <c:noMultiLvlLbl val="0"/>
      </c:catAx>
      <c:valAx>
        <c:axId val="27558656"/>
        <c:scaling>
          <c:orientation val="minMax"/>
        </c:scaling>
        <c:delete val="0"/>
        <c:axPos val="l"/>
        <c:majorGridlines>
          <c:spPr>
            <a:ln w="12700" cap="flat" cmpd="sng" algn="ctr">
              <a:solidFill>
                <a:schemeClr val="dk1"/>
              </a:solidFill>
              <a:prstDash val="solid"/>
            </a:ln>
            <a:effectLst/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ru-RU"/>
          </a:p>
        </c:txPr>
        <c:crossAx val="27544576"/>
        <c:crosses val="autoZero"/>
        <c:crossBetween val="between"/>
      </c:valAx>
      <c:spPr>
        <a:solidFill>
          <a:schemeClr val="tx1">
            <a:lumMod val="95000"/>
          </a:schemeClr>
        </a:solidFill>
      </c:spPr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"/>
            <c:invertIfNegative val="0"/>
            <c:bubble3D val="0"/>
            <c:spPr>
              <a:solidFill>
                <a:schemeClr val="tx1">
                  <a:lumMod val="65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F0"/>
              </a:solidFill>
            </c:spPr>
          </c:dPt>
          <c:dLbls>
            <c:txPr>
              <a:bodyPr/>
              <a:lstStyle/>
              <a:p>
                <a:pPr>
                  <a:defRPr sz="2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Повреждения мягких тканей</c:v>
                </c:pt>
                <c:pt idx="1">
                  <c:v>Переломы</c:v>
                </c:pt>
                <c:pt idx="2">
                  <c:v>Травма внутригрудных органов</c:v>
                </c:pt>
                <c:pt idx="3">
                  <c:v>Повреждения спинного мозга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0.43000000000000016</c:v>
                </c:pt>
                <c:pt idx="1">
                  <c:v>0.33000000000000024</c:v>
                </c:pt>
                <c:pt idx="2">
                  <c:v>0.33000000000000024</c:v>
                </c:pt>
                <c:pt idx="3">
                  <c:v>7.0000000000000021E-2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79119872"/>
        <c:axId val="79121408"/>
      </c:barChart>
      <c:catAx>
        <c:axId val="79119872"/>
        <c:scaling>
          <c:orientation val="minMax"/>
        </c:scaling>
        <c:delete val="1"/>
        <c:axPos val="b"/>
        <c:majorTickMark val="out"/>
        <c:minorTickMark val="none"/>
        <c:tickLblPos val="nextTo"/>
        <c:crossAx val="79121408"/>
        <c:crosses val="autoZero"/>
        <c:auto val="1"/>
        <c:lblAlgn val="ctr"/>
        <c:lblOffset val="100"/>
        <c:noMultiLvlLbl val="0"/>
      </c:catAx>
      <c:valAx>
        <c:axId val="7912140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79119872"/>
        <c:crosses val="autoZero"/>
        <c:crossBetween val="between"/>
      </c:valAx>
      <c:spPr>
        <a:gradFill rotWithShape="1">
          <a:gsLst>
            <a:gs pos="0">
              <a:schemeClr val="accent6">
                <a:tint val="90000"/>
              </a:schemeClr>
            </a:gs>
            <a:gs pos="48000">
              <a:schemeClr val="accent6">
                <a:tint val="54000"/>
                <a:satMod val="140000"/>
              </a:schemeClr>
            </a:gs>
            <a:gs pos="100000">
              <a:schemeClr val="accent6">
                <a:tint val="24000"/>
                <a:satMod val="260000"/>
              </a:schemeClr>
            </a:gs>
          </a:gsLst>
          <a:lin ang="16200000" scaled="1"/>
        </a:gradFill>
        <a:ln w="12700" cap="flat" cmpd="sng" algn="ctr">
          <a:solidFill>
            <a:schemeClr val="accent6"/>
          </a:solidFill>
          <a:prstDash val="solid"/>
        </a:ln>
        <a:effectLst>
          <a:outerShdw blurRad="63500" dist="12700" dir="5400000" sx="102000" sy="102000" rotWithShape="0">
            <a:srgbClr val="000000">
              <a:alpha val="32000"/>
            </a:srgbClr>
          </a:outerShdw>
        </a:effectLst>
      </c:spPr>
    </c:plotArea>
    <c:legend>
      <c:legendPos val="r"/>
      <c:layout>
        <c:manualLayout>
          <c:xMode val="edge"/>
          <c:yMode val="edge"/>
          <c:x val="0.66777157610507043"/>
          <c:y val="0.13014522769056486"/>
          <c:w val="0.32149290175487749"/>
          <c:h val="0.78492014771170271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8"/>
    </mc:Choice>
    <mc:Fallback>
      <c:style val="3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902551231681328"/>
          <c:y val="8.0188600977957727E-2"/>
          <c:w val="0.87494369312500631"/>
          <c:h val="0.771789050042952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2400" b="1" smtClean="0">
                        <a:latin typeface="Arial" pitchFamily="34" charset="0"/>
                        <a:cs typeface="Arial" pitchFamily="34" charset="0"/>
                      </a:rPr>
                      <a:t>30%</a:t>
                    </a:r>
                    <a:endParaRPr lang="en-US" sz="200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2400" b="1" smtClean="0">
                        <a:latin typeface="Arial" pitchFamily="34" charset="0"/>
                        <a:cs typeface="Arial" pitchFamily="34" charset="0"/>
                      </a:rPr>
                      <a:t>7%</a:t>
                    </a:r>
                    <a:endParaRPr lang="en-US" sz="200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2400" b="1" smtClean="0">
                        <a:latin typeface="Arial" pitchFamily="34" charset="0"/>
                        <a:cs typeface="Arial" pitchFamily="34" charset="0"/>
                      </a:rPr>
                      <a:t>3%</a:t>
                    </a:r>
                    <a:endParaRPr lang="en-US" sz="200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Ребра</c:v>
                </c:pt>
                <c:pt idx="1">
                  <c:v>Грудина</c:v>
                </c:pt>
                <c:pt idx="2">
                  <c:v>Грудные позвонки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30</c:v>
                </c:pt>
                <c:pt idx="1">
                  <c:v>7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6803584"/>
        <c:axId val="46802048"/>
      </c:barChart>
      <c:valAx>
        <c:axId val="468020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6803584"/>
        <c:crosses val="autoZero"/>
        <c:crossBetween val="between"/>
      </c:valAx>
      <c:catAx>
        <c:axId val="468035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46802048"/>
        <c:crosses val="autoZero"/>
        <c:auto val="1"/>
        <c:lblAlgn val="ctr"/>
        <c:lblOffset val="100"/>
        <c:noMultiLvlLbl val="0"/>
      </c:catAx>
      <c:spPr>
        <a:gradFill rotWithShape="1">
          <a:gsLst>
            <a:gs pos="0">
              <a:schemeClr val="accent3">
                <a:tint val="90000"/>
              </a:schemeClr>
            </a:gs>
            <a:gs pos="48000">
              <a:schemeClr val="accent3">
                <a:tint val="54000"/>
                <a:satMod val="140000"/>
              </a:schemeClr>
            </a:gs>
            <a:gs pos="100000">
              <a:schemeClr val="accent3">
                <a:tint val="24000"/>
                <a:satMod val="260000"/>
              </a:schemeClr>
            </a:gs>
          </a:gsLst>
          <a:lin ang="16200000" scaled="1"/>
        </a:gradFill>
        <a:ln w="12700" cap="flat" cmpd="sng" algn="ctr">
          <a:solidFill>
            <a:schemeClr val="accent3"/>
          </a:solidFill>
          <a:prstDash val="solid"/>
        </a:ln>
        <a:effectLst>
          <a:outerShdw blurRad="63500" dist="12700" dir="5400000" sx="102000" sy="102000" rotWithShape="0">
            <a:srgbClr val="000000">
              <a:alpha val="32000"/>
            </a:srgbClr>
          </a:outerShdw>
        </a:effectLst>
      </c:spPr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0452530067825346E-2"/>
          <c:y val="4.8213092921088378E-2"/>
          <c:w val="0.86538731692805482"/>
          <c:h val="0.815336533252135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Лист1!$B$15</c:f>
              <c:strCache>
                <c:ptCount val="1"/>
                <c:pt idx="0">
                  <c:v>верхние конечности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1"/>
              <c:layout>
                <c:manualLayout>
                  <c:x val="-5.830389828127453E-3"/>
                  <c:y val="-2.61287840445711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4575974570318639E-3"/>
                  <c:y val="-2.61287840445712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Лист1!$A$16:$A$18</c:f>
              <c:strCache>
                <c:ptCount val="3"/>
                <c:pt idx="0">
                  <c:v>Повреждения мягких тканей</c:v>
                </c:pt>
                <c:pt idx="1">
                  <c:v>Переломы</c:v>
                </c:pt>
                <c:pt idx="2">
                  <c:v>Травматическая ампутация</c:v>
                </c:pt>
              </c:strCache>
            </c:strRef>
          </c:cat>
          <c:val>
            <c:numRef>
              <c:f>Лист1!$B$16:$B$18</c:f>
              <c:numCache>
                <c:formatCode>0%</c:formatCode>
                <c:ptCount val="3"/>
                <c:pt idx="0">
                  <c:v>0.60000000000000031</c:v>
                </c:pt>
                <c:pt idx="1">
                  <c:v>0.37000000000000016</c:v>
                </c:pt>
                <c:pt idx="2">
                  <c:v>0.17</c:v>
                </c:pt>
              </c:numCache>
            </c:numRef>
          </c:val>
        </c:ser>
        <c:ser>
          <c:idx val="1"/>
          <c:order val="1"/>
          <c:tx>
            <c:strRef>
              <c:f>Лист1!$C$15</c:f>
              <c:strCache>
                <c:ptCount val="1"/>
                <c:pt idx="0">
                  <c:v>нижние конечности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2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Лист1!$A$16:$A$18</c:f>
              <c:strCache>
                <c:ptCount val="3"/>
                <c:pt idx="0">
                  <c:v>Повреждения мягких тканей</c:v>
                </c:pt>
                <c:pt idx="1">
                  <c:v>Переломы</c:v>
                </c:pt>
                <c:pt idx="2">
                  <c:v>Травматическая ампутация</c:v>
                </c:pt>
              </c:strCache>
            </c:strRef>
          </c:cat>
          <c:val>
            <c:numRef>
              <c:f>Лист1!$C$16:$C$18</c:f>
              <c:numCache>
                <c:formatCode>0%</c:formatCode>
                <c:ptCount val="3"/>
                <c:pt idx="0">
                  <c:v>0.63000000000000034</c:v>
                </c:pt>
                <c:pt idx="1">
                  <c:v>0.43000000000000016</c:v>
                </c:pt>
                <c:pt idx="2">
                  <c:v>0.30000000000000016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1766400"/>
        <c:axId val="71767936"/>
      </c:barChart>
      <c:catAx>
        <c:axId val="717664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71767936"/>
        <c:crosses val="autoZero"/>
        <c:auto val="1"/>
        <c:lblAlgn val="ctr"/>
        <c:lblOffset val="100"/>
        <c:noMultiLvlLbl val="0"/>
      </c:catAx>
      <c:valAx>
        <c:axId val="71767936"/>
        <c:scaling>
          <c:orientation val="minMax"/>
        </c:scaling>
        <c:delete val="0"/>
        <c:axPos val="l"/>
        <c:majorGridlines>
          <c:spPr>
            <a:ln w="12700" cap="flat" cmpd="sng" algn="ctr">
              <a:solidFill>
                <a:schemeClr val="dk1"/>
              </a:solidFill>
              <a:prstDash val="solid"/>
            </a:ln>
            <a:effectLst/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ru-RU"/>
          </a:p>
        </c:txPr>
        <c:crossAx val="71766400"/>
        <c:crosses val="autoZero"/>
        <c:crossBetween val="between"/>
      </c:valAx>
      <c:spPr>
        <a:solidFill>
          <a:schemeClr val="tx1">
            <a:lumMod val="85000"/>
          </a:schemeClr>
        </a:solidFill>
      </c:spPr>
    </c:plotArea>
    <c:legend>
      <c:legendPos val="r"/>
      <c:layout>
        <c:manualLayout>
          <c:xMode val="edge"/>
          <c:yMode val="edge"/>
          <c:x val="0.32059638001654561"/>
          <c:y val="0.13506198213915874"/>
          <c:w val="0.63629683937781056"/>
          <c:h val="0.14851059072997386"/>
        </c:manualLayout>
      </c:layout>
      <c:overlay val="0"/>
      <c:txPr>
        <a:bodyPr/>
        <a:lstStyle/>
        <a:p>
          <a:pPr>
            <a:defRPr sz="2000">
              <a:solidFill>
                <a:schemeClr val="bg1"/>
              </a:solidFill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6"/>
    </mc:Choice>
    <mc:Fallback>
      <c:style val="36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076687052838751E-2"/>
          <c:y val="7.3016887012554155E-2"/>
          <c:w val="0.91516976885133816"/>
          <c:h val="0.62930507721364304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chemeClr val="tx2">
                  <a:lumMod val="25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1.4338966853728086E-2"/>
                  <c:y val="8.9360441432433407E-2"/>
                </c:manualLayout>
              </c:layout>
              <c:spPr/>
              <c:txPr>
                <a:bodyPr/>
                <a:lstStyle/>
                <a:p>
                  <a:pPr>
                    <a:defRPr sz="2400"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03727679760966E-2"/>
                  <c:y val="8.2305669740399212E-2"/>
                </c:manualLayout>
              </c:layout>
              <c:spPr/>
              <c:txPr>
                <a:bodyPr/>
                <a:lstStyle/>
                <a:p>
                  <a:pPr>
                    <a:defRPr sz="2400" b="1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'[Диаграмма в Microsoft PowerPoint]Sheet1'!$B$1:$F$1</c:f>
              <c:strCache>
                <c:ptCount val="5"/>
                <c:pt idx="0">
                  <c:v>Летальный исход</c:v>
                </c:pt>
                <c:pt idx="1">
                  <c:v>Тяжкий вред здоровью</c:v>
                </c:pt>
                <c:pt idx="2">
                  <c:v>Средней тяжести вред здоровью</c:v>
                </c:pt>
                <c:pt idx="3">
                  <c:v>Без вреда</c:v>
                </c:pt>
                <c:pt idx="4">
                  <c:v>Вред не установлен</c:v>
                </c:pt>
              </c:strCache>
            </c:strRef>
          </c:cat>
          <c:val>
            <c:numRef>
              <c:f>'[Диаграмма в Microsoft PowerPoint]Sheet1'!$B$2:$F$2</c:f>
              <c:numCache>
                <c:formatCode>0%</c:formatCode>
                <c:ptCount val="5"/>
                <c:pt idx="0">
                  <c:v>0.5</c:v>
                </c:pt>
                <c:pt idx="1">
                  <c:v>0.30000000000000004</c:v>
                </c:pt>
                <c:pt idx="2">
                  <c:v>7.0000000000000021E-2</c:v>
                </c:pt>
                <c:pt idx="3">
                  <c:v>3.0000000000000002E-2</c:v>
                </c:pt>
                <c:pt idx="4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1934336"/>
        <c:axId val="71935872"/>
        <c:axId val="0"/>
      </c:bar3DChart>
      <c:catAx>
        <c:axId val="71934336"/>
        <c:scaling>
          <c:orientation val="minMax"/>
        </c:scaling>
        <c:delete val="0"/>
        <c:axPos val="b"/>
        <c:majorTickMark val="out"/>
        <c:minorTickMark val="none"/>
        <c:tickLblPos val="nextTo"/>
        <c:crossAx val="71935872"/>
        <c:crosses val="autoZero"/>
        <c:auto val="1"/>
        <c:lblAlgn val="ctr"/>
        <c:lblOffset val="100"/>
        <c:noMultiLvlLbl val="0"/>
      </c:catAx>
      <c:valAx>
        <c:axId val="7193587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719343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0.06083</cdr:y>
    </cdr:from>
    <cdr:to>
      <cdr:x>1</cdr:x>
      <cdr:y>0.16395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0" y="236012"/>
          <a:ext cx="5143536" cy="4000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000" b="0" dirty="0" smtClean="0">
              <a:solidFill>
                <a:srgbClr val="FFFF00"/>
              </a:solidFill>
            </a:rPr>
            <a:t>Соотношение видов рельсовой травмы</a:t>
          </a:r>
          <a:endParaRPr lang="ru-RU" sz="2000" b="0" dirty="0">
            <a:solidFill>
              <a:srgbClr val="FFFF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8560FC-CDE8-4644-9E2B-CEDB59123DC3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671716-5AFF-4E48-8154-394B3032F7D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993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671716-5AFF-4E48-8154-394B3032F7D8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234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BF16CD-7F75-49DB-8182-06A0CF99664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05238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pPr/>
              <a:t>10.05.2017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556792"/>
            <a:ext cx="7543800" cy="216024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/>
              <a:t>АНАЛИЗ РЕЛЬСОВОЙ ТРАВМЫ В </a:t>
            </a:r>
            <a:r>
              <a:rPr lang="ru-RU" sz="3600" b="1" dirty="0" smtClean="0"/>
              <a:t>ГОРОДЕ </a:t>
            </a:r>
            <a:r>
              <a:rPr lang="ru-RU" sz="3600" b="1" dirty="0"/>
              <a:t>КРАСНОДАРЕ 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b="1" dirty="0"/>
              <a:t>ЗА 2015 ГОД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00264" y="3284984"/>
            <a:ext cx="4048200" cy="3136807"/>
          </a:xfrm>
        </p:spPr>
        <p:txBody>
          <a:bodyPr>
            <a:normAutofit fontScale="70000" lnSpcReduction="20000"/>
          </a:bodyPr>
          <a:lstStyle/>
          <a:p>
            <a:pPr algn="r"/>
            <a:endParaRPr lang="ru-RU" b="1" dirty="0" smtClean="0">
              <a:solidFill>
                <a:schemeClr val="tx1"/>
              </a:solidFill>
            </a:endParaRPr>
          </a:p>
          <a:p>
            <a:pPr algn="r"/>
            <a:endParaRPr lang="ru-RU" b="1" dirty="0"/>
          </a:p>
          <a:p>
            <a:pPr algn="r"/>
            <a:endParaRPr lang="ru-RU" b="1" dirty="0" smtClean="0">
              <a:solidFill>
                <a:schemeClr val="tx1"/>
              </a:solidFill>
            </a:endParaRPr>
          </a:p>
          <a:p>
            <a:pPr algn="r"/>
            <a:r>
              <a:rPr lang="ru-RU" sz="3200" b="1" dirty="0" smtClean="0">
                <a:solidFill>
                  <a:schemeClr val="tx1"/>
                </a:solidFill>
              </a:rPr>
              <a:t>Подготовила</a:t>
            </a:r>
            <a:r>
              <a:rPr lang="ru-RU" sz="3200" dirty="0" smtClean="0">
                <a:solidFill>
                  <a:schemeClr val="tx1"/>
                </a:solidFill>
              </a:rPr>
              <a:t>:</a:t>
            </a:r>
          </a:p>
          <a:p>
            <a:pPr algn="r"/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>
                <a:solidFill>
                  <a:schemeClr val="tx1"/>
                </a:solidFill>
              </a:rPr>
              <a:t>студентка </a:t>
            </a:r>
            <a:r>
              <a:rPr lang="ru-RU" sz="3200" dirty="0" smtClean="0">
                <a:solidFill>
                  <a:schemeClr val="tx1"/>
                </a:solidFill>
              </a:rPr>
              <a:t>4-го </a:t>
            </a:r>
            <a:r>
              <a:rPr lang="ru-RU" sz="3200" dirty="0">
                <a:solidFill>
                  <a:schemeClr val="tx1"/>
                </a:solidFill>
              </a:rPr>
              <a:t>курса </a:t>
            </a:r>
          </a:p>
          <a:p>
            <a:pPr algn="r"/>
            <a:r>
              <a:rPr lang="ru-RU" sz="3200" dirty="0">
                <a:solidFill>
                  <a:schemeClr val="tx1"/>
                </a:solidFill>
              </a:rPr>
              <a:t>педиатрического ф-та</a:t>
            </a:r>
          </a:p>
          <a:p>
            <a:pPr algn="r"/>
            <a:r>
              <a:rPr lang="ru-RU" sz="3200" dirty="0" err="1">
                <a:solidFill>
                  <a:schemeClr val="tx1"/>
                </a:solidFill>
              </a:rPr>
              <a:t>Шендрикова</a:t>
            </a:r>
            <a:r>
              <a:rPr lang="ru-RU" sz="3200" dirty="0">
                <a:solidFill>
                  <a:schemeClr val="tx1"/>
                </a:solidFill>
              </a:rPr>
              <a:t> Е.Е. </a:t>
            </a:r>
          </a:p>
          <a:p>
            <a:pPr algn="r"/>
            <a:r>
              <a:rPr lang="ru-RU" sz="3200" b="1" dirty="0">
                <a:solidFill>
                  <a:schemeClr val="tx1"/>
                </a:solidFill>
              </a:rPr>
              <a:t>Научный руководитель</a:t>
            </a:r>
            <a:r>
              <a:rPr lang="ru-RU" sz="3200" dirty="0">
                <a:solidFill>
                  <a:schemeClr val="tx1"/>
                </a:solidFill>
              </a:rPr>
              <a:t>: </a:t>
            </a:r>
            <a:endParaRPr lang="ru-RU" sz="3200" dirty="0" smtClean="0">
              <a:solidFill>
                <a:schemeClr val="tx1"/>
              </a:solidFill>
            </a:endParaRPr>
          </a:p>
          <a:p>
            <a:pPr algn="r"/>
            <a:r>
              <a:rPr lang="ru-RU" sz="3200" dirty="0" smtClean="0">
                <a:solidFill>
                  <a:schemeClr val="tx1"/>
                </a:solidFill>
              </a:rPr>
              <a:t>асс</a:t>
            </a:r>
            <a:r>
              <a:rPr lang="ru-RU" sz="3200" dirty="0">
                <a:solidFill>
                  <a:schemeClr val="tx1"/>
                </a:solidFill>
              </a:rPr>
              <a:t>. Ануприенко С.А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260648"/>
            <a:ext cx="76328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ФГБОУ ВО </a:t>
            </a:r>
            <a:r>
              <a:rPr lang="ru-RU" dirty="0"/>
              <a:t>«Кубанский государственный медицинский университет» </a:t>
            </a:r>
          </a:p>
          <a:p>
            <a:pPr algn="ctr"/>
            <a:r>
              <a:rPr lang="ru-RU" dirty="0" smtClean="0"/>
              <a:t>Министерства здравоохранения Российской Федерации</a:t>
            </a:r>
          </a:p>
          <a:p>
            <a:pPr algn="ctr"/>
            <a:r>
              <a:rPr lang="ru-RU" dirty="0" smtClean="0"/>
              <a:t>Кафедра </a:t>
            </a:r>
            <a:r>
              <a:rPr lang="ru-RU" dirty="0"/>
              <a:t>судебной медицины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776" y="3018304"/>
            <a:ext cx="4392488" cy="313749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835696" y="6237125"/>
            <a:ext cx="34381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г. </a:t>
            </a:r>
            <a:r>
              <a:rPr lang="ru-RU" dirty="0" smtClean="0"/>
              <a:t>Краснодар 2017г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524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5188328"/>
              </p:ext>
            </p:extLst>
          </p:nvPr>
        </p:nvGraphicFramePr>
        <p:xfrm>
          <a:off x="539552" y="1412776"/>
          <a:ext cx="7776864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165131" y="620688"/>
            <a:ext cx="66025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Характер повреждений </a:t>
            </a:r>
            <a:r>
              <a:rPr lang="ru-RU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шеи (%)</a:t>
            </a:r>
            <a:endParaRPr lang="ru-RU" sz="32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62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353953672"/>
              </p:ext>
            </p:extLst>
          </p:nvPr>
        </p:nvGraphicFramePr>
        <p:xfrm>
          <a:off x="395536" y="1268760"/>
          <a:ext cx="8280920" cy="5056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9552" y="256292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Характер повреждений грудной клетки</a:t>
            </a:r>
            <a:endParaRPr lang="ru-RU" sz="32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25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9217024" cy="708688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Частота переломов костного каркаса</a:t>
            </a:r>
            <a:br>
              <a:rPr lang="ru-RU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грудной клетки</a:t>
            </a:r>
            <a:endParaRPr lang="ru-RU" sz="28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2012608"/>
              </p:ext>
            </p:extLst>
          </p:nvPr>
        </p:nvGraphicFramePr>
        <p:xfrm>
          <a:off x="251520" y="1268760"/>
          <a:ext cx="864096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4101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3938803"/>
              </p:ext>
            </p:extLst>
          </p:nvPr>
        </p:nvGraphicFramePr>
        <p:xfrm>
          <a:off x="251520" y="836712"/>
          <a:ext cx="8712968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4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800" b="1" dirty="0" smtClean="0">
                <a:solidFill>
                  <a:srgbClr val="FFFF00"/>
                </a:solidFill>
                <a:latin typeface="Calibri" pitchFamily="34" charset="0"/>
              </a:rPr>
              <a:t>Виды повреждений  конечностей</a:t>
            </a:r>
            <a:endParaRPr lang="ru-RU" sz="2800" b="1" dirty="0">
              <a:solidFill>
                <a:srgbClr val="FFFF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9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  <a:latin typeface="Calibri" pitchFamily="34" charset="0"/>
              </a:rPr>
              <a:t>ПЕРЕЛОМЫ  КОСТЕЙ  КОНЕЧНОСТЕЙ</a:t>
            </a:r>
            <a:endParaRPr lang="ru-RU" sz="2800" b="1" dirty="0">
              <a:solidFill>
                <a:srgbClr val="FFFF00"/>
              </a:solidFill>
              <a:latin typeface="Calibri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061712255"/>
              </p:ext>
            </p:extLst>
          </p:nvPr>
        </p:nvGraphicFramePr>
        <p:xfrm>
          <a:off x="323528" y="1412777"/>
          <a:ext cx="8496945" cy="5184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1791"/>
                <a:gridCol w="2403762"/>
                <a:gridCol w="2681392"/>
              </a:tblGrid>
              <a:tr h="518337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Arial" pitchFamily="34" charset="0"/>
                          <a:cs typeface="Arial" pitchFamily="34" charset="0"/>
                        </a:rPr>
                        <a:t>ЛОКАЛИЗАЦИЯ</a:t>
                      </a:r>
                      <a:endParaRPr lang="ru-RU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Arial" pitchFamily="34" charset="0"/>
                          <a:cs typeface="Arial" pitchFamily="34" charset="0"/>
                        </a:rPr>
                        <a:t> (%)</a:t>
                      </a:r>
                      <a:endParaRPr lang="ru-RU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777706">
                <a:tc rowSpan="3"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Arial" pitchFamily="34" charset="0"/>
                          <a:cs typeface="Arial" pitchFamily="34" charset="0"/>
                        </a:rPr>
                        <a:t>Кости верхних конечностей</a:t>
                      </a:r>
                      <a:endParaRPr lang="ru-RU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Arial" pitchFamily="34" charset="0"/>
                          <a:cs typeface="Arial" pitchFamily="34" charset="0"/>
                        </a:rPr>
                        <a:t>плечо</a:t>
                      </a:r>
                      <a:endParaRPr lang="ru-RU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7770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Arial" pitchFamily="34" charset="0"/>
                          <a:cs typeface="Arial" pitchFamily="34" charset="0"/>
                        </a:rPr>
                        <a:t>предплечье</a:t>
                      </a:r>
                      <a:endParaRPr lang="ru-RU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7770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Arial" pitchFamily="34" charset="0"/>
                          <a:cs typeface="Arial" pitchFamily="34" charset="0"/>
                        </a:rPr>
                        <a:t>кисть</a:t>
                      </a:r>
                      <a:endParaRPr lang="ru-RU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77706">
                <a:tc rowSpan="3"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Arial" pitchFamily="34" charset="0"/>
                          <a:cs typeface="Arial" pitchFamily="34" charset="0"/>
                        </a:rPr>
                        <a:t>Кости нижних конечностей</a:t>
                      </a:r>
                      <a:endParaRPr lang="ru-RU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Arial" pitchFamily="34" charset="0"/>
                          <a:cs typeface="Arial" pitchFamily="34" charset="0"/>
                        </a:rPr>
                        <a:t>бедро</a:t>
                      </a:r>
                      <a:endParaRPr lang="ru-RU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ru-RU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77770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Arial" pitchFamily="34" charset="0"/>
                          <a:cs typeface="Arial" pitchFamily="34" charset="0"/>
                        </a:rPr>
                        <a:t>голень</a:t>
                      </a:r>
                      <a:endParaRPr lang="ru-RU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77770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Arial" pitchFamily="34" charset="0"/>
                          <a:cs typeface="Arial" pitchFamily="34" charset="0"/>
                        </a:rPr>
                        <a:t>стопа</a:t>
                      </a:r>
                      <a:endParaRPr lang="ru-RU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814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6027499"/>
              </p:ext>
            </p:extLst>
          </p:nvPr>
        </p:nvGraphicFramePr>
        <p:xfrm>
          <a:off x="107504" y="1101041"/>
          <a:ext cx="8856984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547664" y="260648"/>
            <a:ext cx="63367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Исходы рельсовой травмы </a:t>
            </a:r>
          </a:p>
          <a:p>
            <a:pPr algn="ctr"/>
            <a:r>
              <a:rPr lang="ru-RU" sz="2400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в городе Краснодаре</a:t>
            </a:r>
          </a:p>
        </p:txBody>
      </p:sp>
    </p:spTree>
    <p:extLst>
      <p:ext uri="{BB962C8B-B14F-4D97-AF65-F5344CB8AC3E}">
        <p14:creationId xmlns:p14="http://schemas.microsoft.com/office/powerpoint/2010/main" val="34990143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14356"/>
            <a:ext cx="88924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 smtClean="0">
                <a:latin typeface="Segoe UI Light" pitchFamily="34" charset="0"/>
                <a:cs typeface="Times New Roman" pitchFamily="18" charset="0"/>
              </a:rPr>
              <a:t>Заключение.</a:t>
            </a:r>
          </a:p>
          <a:p>
            <a:pPr algn="ctr"/>
            <a:r>
              <a:rPr lang="ru-RU" sz="3000" b="1" dirty="0" smtClean="0">
                <a:latin typeface="Segoe UI Light" pitchFamily="34" charset="0"/>
                <a:cs typeface="Times New Roman" pitchFamily="18" charset="0"/>
              </a:rPr>
              <a:t>О тяжести ж/д травмы и краткий итог</a:t>
            </a:r>
            <a:r>
              <a:rPr lang="ru-RU" sz="3000" b="1" dirty="0" smtClean="0">
                <a:latin typeface="Segoe UI Light" pitchFamily="34" charset="0"/>
                <a:cs typeface="Times New Roman" pitchFamily="18" charset="0"/>
              </a:rPr>
              <a:t>. </a:t>
            </a:r>
          </a:p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7304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0"/>
            <a:ext cx="8286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FF00"/>
                </a:solidFill>
              </a:rPr>
              <a:t>Профилактика железнодорожного травматизма</a:t>
            </a:r>
            <a:endParaRPr lang="ru-RU" sz="2400" b="1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500042"/>
            <a:ext cx="8856984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ru-RU" sz="2400" dirty="0" smtClean="0"/>
              <a:t>Проводить просветительскую работу среди детей младшего возраста и подростков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/>
              <a:t>Быть внимательными и осторожными при переходе железнодорожных путей, особенно в случае отсутствия перехода 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/>
              <a:t>Не переходить железнодорожные пути перед движущимся поездом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/>
              <a:t>Соблюдать правила поведения на станциях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/>
              <a:t>Не передвигаться вблизи рельс </a:t>
            </a:r>
            <a:r>
              <a:rPr lang="ru-RU" sz="2400" dirty="0" smtClean="0"/>
              <a:t>особенно</a:t>
            </a:r>
            <a:r>
              <a:rPr lang="ru-RU" sz="2400" dirty="0" smtClean="0"/>
              <a:t> </a:t>
            </a:r>
            <a:r>
              <a:rPr lang="ru-RU" sz="2400" dirty="0" smtClean="0"/>
              <a:t>в темное время суток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/>
              <a:t>Не передвигаться по рельсам или в непосредственной близости от них в наушниках (особенно с громко включенной музыкой) или других приспособлениях, снижающих слышимость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/>
              <a:t>Ни в коем случае не пытаться перейти железнодорожные пути, перелезая через место сцепления вагонов или под вагоном!</a:t>
            </a:r>
          </a:p>
          <a:p>
            <a:pPr lvl="0"/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2432" y="490310"/>
            <a:ext cx="7704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rgbClr val="FFC000"/>
                </a:solidFill>
              </a:rPr>
              <a:t>Спасибо за внимание!</a:t>
            </a:r>
            <a:endParaRPr lang="ru-RU" sz="5400" dirty="0">
              <a:solidFill>
                <a:srgbClr val="FFC00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988841"/>
            <a:ext cx="7119664" cy="42484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7818" y="1340768"/>
            <a:ext cx="3462654" cy="5256583"/>
          </a:xfrm>
        </p:spPr>
        <p:txBody>
          <a:bodyPr/>
          <a:lstStyle/>
          <a:p>
            <a:r>
              <a:rPr lang="ru-RU" sz="2000" dirty="0" smtClean="0">
                <a:effectLst/>
                <a:latin typeface="Calibri" pitchFamily="34" charset="0"/>
              </a:rPr>
              <a:t>  </a:t>
            </a:r>
            <a:br>
              <a:rPr lang="ru-RU" sz="2000" dirty="0" smtClean="0">
                <a:effectLst/>
                <a:latin typeface="Calibri" pitchFamily="34" charset="0"/>
              </a:rPr>
            </a:br>
            <a:r>
              <a:rPr lang="ru-RU" sz="2000" dirty="0" smtClean="0">
                <a:effectLst/>
                <a:latin typeface="Calibri" pitchFamily="34" charset="0"/>
              </a:rPr>
              <a:t/>
            </a:r>
            <a:br>
              <a:rPr lang="ru-RU" sz="2000" dirty="0" smtClean="0">
                <a:effectLst/>
                <a:latin typeface="Calibri" pitchFamily="34" charset="0"/>
              </a:rPr>
            </a:br>
            <a:r>
              <a:rPr lang="ru-RU" sz="2000" dirty="0" smtClean="0">
                <a:effectLst/>
                <a:latin typeface="Calibri" pitchFamily="34" charset="0"/>
              </a:rPr>
              <a:t/>
            </a:r>
            <a:br>
              <a:rPr lang="ru-RU" sz="2000" dirty="0" smtClean="0">
                <a:effectLst/>
                <a:latin typeface="Calibri" pitchFamily="34" charset="0"/>
              </a:rPr>
            </a:br>
            <a:r>
              <a:rPr lang="ru-RU" sz="2000" dirty="0" smtClean="0">
                <a:effectLst/>
                <a:latin typeface="Calibri" pitchFamily="34" charset="0"/>
              </a:rPr>
              <a:t/>
            </a:r>
            <a:br>
              <a:rPr lang="ru-RU" sz="2000" dirty="0" smtClean="0">
                <a:effectLst/>
                <a:latin typeface="Calibri" pitchFamily="34" charset="0"/>
              </a:rPr>
            </a:br>
            <a:r>
              <a:rPr lang="ru-RU" sz="2000" dirty="0" smtClean="0">
                <a:effectLst/>
                <a:latin typeface="Calibri" pitchFamily="34" charset="0"/>
              </a:rPr>
              <a:t/>
            </a:r>
            <a:br>
              <a:rPr lang="ru-RU" sz="2000" dirty="0" smtClean="0">
                <a:effectLst/>
                <a:latin typeface="Calibri" pitchFamily="34" charset="0"/>
              </a:rPr>
            </a:br>
            <a:r>
              <a:rPr lang="ru-RU" sz="2000" dirty="0" smtClean="0">
                <a:effectLst/>
                <a:latin typeface="Calibri" pitchFamily="34" charset="0"/>
              </a:rPr>
              <a:t/>
            </a:r>
            <a:br>
              <a:rPr lang="ru-RU" sz="2000" dirty="0" smtClean="0">
                <a:effectLst/>
                <a:latin typeface="Calibri" pitchFamily="34" charset="0"/>
              </a:rPr>
            </a:br>
            <a:r>
              <a:rPr lang="ru-RU" sz="2000" dirty="0" smtClean="0">
                <a:latin typeface="Calibri" pitchFamily="34" charset="0"/>
              </a:rPr>
              <a:t> </a:t>
            </a:r>
            <a:br>
              <a:rPr lang="ru-RU" sz="2000" dirty="0" smtClean="0">
                <a:latin typeface="Calibri" pitchFamily="34" charset="0"/>
              </a:rPr>
            </a:br>
            <a:r>
              <a:rPr lang="ru-RU" sz="2000" dirty="0" smtClean="0">
                <a:latin typeface="Calibri" pitchFamily="34" charset="0"/>
              </a:rPr>
              <a:t/>
            </a:r>
            <a:br>
              <a:rPr lang="ru-RU" sz="2000" dirty="0" smtClean="0">
                <a:latin typeface="Calibri" pitchFamily="34" charset="0"/>
              </a:rPr>
            </a:br>
            <a:r>
              <a:rPr lang="ru-RU" sz="2000" dirty="0" smtClean="0">
                <a:latin typeface="Calibri" pitchFamily="34" charset="0"/>
              </a:rPr>
              <a:t/>
            </a:r>
            <a:br>
              <a:rPr lang="ru-RU" sz="2000" dirty="0" smtClean="0">
                <a:latin typeface="Calibri" pitchFamily="34" charset="0"/>
              </a:rPr>
            </a:br>
            <a:r>
              <a:rPr lang="ru-RU" sz="2000" dirty="0" smtClean="0">
                <a:latin typeface="Calibri" pitchFamily="34" charset="0"/>
              </a:rPr>
              <a:t/>
            </a:r>
            <a:br>
              <a:rPr lang="ru-RU" sz="2000" dirty="0" smtClean="0">
                <a:latin typeface="Calibri" pitchFamily="34" charset="0"/>
              </a:rPr>
            </a:br>
            <a:r>
              <a:rPr lang="ru-RU" sz="2000" dirty="0" smtClean="0">
                <a:latin typeface="Calibri" pitchFamily="34" charset="0"/>
              </a:rPr>
              <a:t/>
            </a:r>
            <a:br>
              <a:rPr lang="ru-RU" sz="2000" dirty="0" smtClean="0">
                <a:latin typeface="Calibri" pitchFamily="34" charset="0"/>
              </a:rPr>
            </a:br>
            <a:r>
              <a:rPr lang="ru-RU" sz="2000" dirty="0" smtClean="0">
                <a:latin typeface="Calibri" pitchFamily="34" charset="0"/>
              </a:rPr>
              <a:t/>
            </a:r>
            <a:br>
              <a:rPr lang="ru-RU" sz="2000" dirty="0" smtClean="0">
                <a:latin typeface="Calibri" pitchFamily="34" charset="0"/>
              </a:rPr>
            </a:br>
            <a:r>
              <a:rPr lang="ru-RU" sz="2000" dirty="0" smtClean="0">
                <a:latin typeface="Calibri" pitchFamily="34" charset="0"/>
              </a:rPr>
              <a:t/>
            </a:r>
            <a:br>
              <a:rPr lang="ru-RU" sz="2000" dirty="0" smtClean="0">
                <a:latin typeface="Calibri" pitchFamily="34" charset="0"/>
              </a:rPr>
            </a:br>
            <a:r>
              <a:rPr lang="ru-RU" sz="2000" dirty="0" smtClean="0">
                <a:latin typeface="Calibri" pitchFamily="34" charset="0"/>
              </a:rPr>
              <a:t>- Россия занимает третье место  (уступая только США и Китаю) по протяженности железных дорог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>
                <a:effectLst/>
                <a:latin typeface="Calibri" pitchFamily="34" charset="0"/>
              </a:rPr>
              <a:t> - Общая протяженность железнодорожных путей составляет 121 тыс.км.</a:t>
            </a:r>
            <a:br>
              <a:rPr lang="ru-RU" sz="2000" dirty="0" smtClean="0">
                <a:effectLst/>
                <a:latin typeface="Calibri" pitchFamily="34" charset="0"/>
              </a:rPr>
            </a:br>
            <a:r>
              <a:rPr lang="ru-RU" sz="2000" dirty="0" smtClean="0">
                <a:effectLst/>
                <a:latin typeface="Calibri" pitchFamily="34" charset="0"/>
              </a:rPr>
              <a:t/>
            </a:r>
            <a:br>
              <a:rPr lang="ru-RU" sz="2000" dirty="0" smtClean="0">
                <a:effectLst/>
                <a:latin typeface="Calibri" pitchFamily="34" charset="0"/>
              </a:rPr>
            </a:br>
            <a:r>
              <a:rPr lang="ru-RU" sz="2000" dirty="0" smtClean="0">
                <a:effectLst/>
                <a:latin typeface="Calibri" pitchFamily="34" charset="0"/>
              </a:rPr>
              <a:t>- Эксплуатационная протяженность сети железных дорог составляет 85, 3 тыс.км.  </a:t>
            </a:r>
            <a:br>
              <a:rPr lang="ru-RU" sz="2000" dirty="0" smtClean="0">
                <a:effectLst/>
                <a:latin typeface="Calibri" pitchFamily="34" charset="0"/>
              </a:rPr>
            </a:br>
            <a:r>
              <a:rPr lang="ru-RU" sz="2000" dirty="0" smtClean="0">
                <a:effectLst/>
                <a:latin typeface="Calibri" pitchFamily="34" charset="0"/>
              </a:rPr>
              <a:t/>
            </a:r>
            <a:br>
              <a:rPr lang="ru-RU" sz="2000" dirty="0" smtClean="0">
                <a:effectLst/>
                <a:latin typeface="Calibri" pitchFamily="34" charset="0"/>
              </a:rPr>
            </a:br>
            <a:r>
              <a:rPr lang="ru-RU" sz="2000" dirty="0" smtClean="0">
                <a:effectLst/>
                <a:latin typeface="Calibri" pitchFamily="34" charset="0"/>
              </a:rPr>
              <a:t> - Всего за 2016 год было перевезено 1037,1 </a:t>
            </a:r>
            <a:r>
              <a:rPr lang="ru-RU" sz="2000" dirty="0" err="1" smtClean="0">
                <a:effectLst/>
                <a:latin typeface="Calibri" pitchFamily="34" charset="0"/>
              </a:rPr>
              <a:t>млн</a:t>
            </a:r>
            <a:r>
              <a:rPr lang="ru-RU" sz="2000" dirty="0" smtClean="0">
                <a:effectLst/>
                <a:latin typeface="Calibri" pitchFamily="34" charset="0"/>
              </a:rPr>
              <a:t> человек, что составляет 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около 30% пассажирооборота РФ.</a:t>
            </a:r>
            <a:r>
              <a:rPr lang="ru-RU" sz="2000" dirty="0" smtClean="0"/>
              <a:t> </a:t>
            </a:r>
            <a:endParaRPr lang="ru-RU" sz="2000" dirty="0">
              <a:solidFill>
                <a:srgbClr val="FF0000"/>
              </a:solidFill>
              <a:effectLst/>
              <a:latin typeface="Calibri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84784"/>
            <a:ext cx="5076056" cy="496855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7504" y="116632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Calibri" pitchFamily="34" charset="0"/>
              </a:rPr>
              <a:t>Железнодорожный транспорт в России </a:t>
            </a:r>
            <a:r>
              <a:rPr lang="ru-RU" sz="2400" dirty="0" smtClean="0">
                <a:latin typeface="Calibri" pitchFamily="34" charset="0"/>
              </a:rPr>
              <a:t>– </a:t>
            </a:r>
            <a:r>
              <a:rPr lang="ru-RU" sz="2400" dirty="0">
                <a:latin typeface="Calibri" pitchFamily="34" charset="0"/>
              </a:rPr>
              <a:t>одна из наиболее крупнейших железнодорожных сетей </a:t>
            </a:r>
            <a:r>
              <a:rPr lang="ru-RU" sz="2400" dirty="0" smtClean="0">
                <a:latin typeface="Calibri" pitchFamily="34" charset="0"/>
              </a:rPr>
              <a:t>в </a:t>
            </a:r>
            <a:r>
              <a:rPr lang="ru-RU" sz="2400" dirty="0">
                <a:latin typeface="Calibri" pitchFamily="34" charset="0"/>
              </a:rPr>
              <a:t>мире</a:t>
            </a:r>
            <a:r>
              <a:rPr lang="ru-RU" sz="2400" dirty="0" smtClean="0">
                <a:latin typeface="Calibri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988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568952" cy="2304256"/>
          </a:xfrm>
        </p:spPr>
        <p:txBody>
          <a:bodyPr/>
          <a:lstStyle/>
          <a:p>
            <a:pPr algn="ctr"/>
            <a:r>
              <a:rPr lang="ru-RU" sz="3200" dirty="0" smtClean="0"/>
              <a:t>Цель: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</a:t>
            </a:r>
            <a:r>
              <a:rPr lang="ru-RU" sz="2400" dirty="0" smtClean="0">
                <a:effectLst/>
              </a:rPr>
              <a:t>анализ случаев ж/д травмы по месту, времени, </a:t>
            </a:r>
            <a:br>
              <a:rPr lang="ru-RU" sz="2400" dirty="0" smtClean="0">
                <a:effectLst/>
              </a:rPr>
            </a:br>
            <a:r>
              <a:rPr lang="ru-RU" sz="2400" dirty="0" smtClean="0">
                <a:effectLst/>
              </a:rPr>
              <a:t>механизму и характеру повреждений </a:t>
            </a:r>
            <a:br>
              <a:rPr lang="ru-RU" sz="2400" dirty="0" smtClean="0">
                <a:effectLst/>
              </a:rPr>
            </a:br>
            <a:r>
              <a:rPr lang="ru-RU" sz="2400" dirty="0" smtClean="0">
                <a:effectLst/>
              </a:rPr>
              <a:t>при </a:t>
            </a:r>
            <a:r>
              <a:rPr lang="ru-RU" sz="2400" dirty="0">
                <a:effectLst/>
              </a:rPr>
              <a:t>разных видах железно-дорожной травмы.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708920"/>
            <a:ext cx="6336704" cy="3745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45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920880" cy="5976664"/>
          </a:xfrm>
        </p:spPr>
        <p:txBody>
          <a:bodyPr/>
          <a:lstStyle/>
          <a:p>
            <a:pPr algn="ctr"/>
            <a:r>
              <a:rPr lang="ru-RU" sz="3200" dirty="0" smtClean="0">
                <a:effectLst/>
              </a:rPr>
              <a:t/>
            </a:r>
            <a:br>
              <a:rPr lang="ru-RU" sz="3200" dirty="0" smtClean="0">
                <a:effectLst/>
              </a:rPr>
            </a:br>
            <a:r>
              <a:rPr lang="ru-RU" sz="3200" dirty="0" smtClean="0">
                <a:effectLst/>
              </a:rPr>
              <a:t/>
            </a:r>
            <a:br>
              <a:rPr lang="ru-RU" sz="3200" dirty="0" smtClean="0">
                <a:effectLst/>
              </a:rPr>
            </a:br>
            <a:r>
              <a:rPr lang="ru-RU" sz="3200" dirty="0" smtClean="0">
                <a:effectLst/>
              </a:rPr>
              <a:t>По </a:t>
            </a:r>
            <a:r>
              <a:rPr lang="ru-RU" sz="3200" dirty="0">
                <a:effectLst/>
              </a:rPr>
              <a:t>оперативным </a:t>
            </a:r>
            <a:r>
              <a:rPr lang="ru-RU" sz="3200" dirty="0" smtClean="0">
                <a:effectLst/>
              </a:rPr>
              <a:t>данным, в России </a:t>
            </a:r>
            <a:br>
              <a:rPr lang="ru-RU" sz="3200" dirty="0" smtClean="0">
                <a:effectLst/>
              </a:rPr>
            </a:br>
            <a:r>
              <a:rPr lang="ru-RU" sz="3200" dirty="0" smtClean="0">
                <a:effectLst/>
              </a:rPr>
              <a:t>в </a:t>
            </a:r>
            <a:r>
              <a:rPr lang="ru-RU" sz="3200" dirty="0">
                <a:effectLst/>
              </a:rPr>
              <a:t>транспортных происшествиях </a:t>
            </a:r>
            <a:r>
              <a:rPr lang="ru-RU" sz="3200" dirty="0" smtClean="0">
                <a:effectLst/>
              </a:rPr>
              <a:t/>
            </a:r>
            <a:br>
              <a:rPr lang="ru-RU" sz="3200" dirty="0" smtClean="0">
                <a:effectLst/>
              </a:rPr>
            </a:br>
            <a:r>
              <a:rPr lang="ru-RU" sz="3200" dirty="0" smtClean="0">
                <a:effectLst/>
              </a:rPr>
              <a:t>в </a:t>
            </a:r>
            <a:r>
              <a:rPr lang="ru-RU" sz="3200" dirty="0">
                <a:effectLst/>
              </a:rPr>
              <a:t>зоне движения </a:t>
            </a:r>
            <a:r>
              <a:rPr lang="ru-RU" sz="3200" dirty="0" smtClean="0">
                <a:effectLst/>
              </a:rPr>
              <a:t>поездов в 2015 году,</a:t>
            </a:r>
            <a:br>
              <a:rPr lang="ru-RU" sz="3200" dirty="0" smtClean="0">
                <a:effectLst/>
              </a:rPr>
            </a:br>
            <a:r>
              <a:rPr lang="ru-RU" sz="3200" dirty="0" smtClean="0">
                <a:effectLst/>
              </a:rPr>
              <a:t> </a:t>
            </a:r>
            <a:r>
              <a:rPr lang="ru-RU" sz="3200" dirty="0">
                <a:effectLst/>
              </a:rPr>
              <a:t>были травмированы </a:t>
            </a:r>
            <a:r>
              <a:rPr lang="ru-RU" sz="3600" b="1" dirty="0">
                <a:effectLst/>
              </a:rPr>
              <a:t>2894</a:t>
            </a:r>
            <a:r>
              <a:rPr lang="ru-RU" sz="3200" dirty="0">
                <a:effectLst/>
              </a:rPr>
              <a:t> человека, </a:t>
            </a:r>
            <a:r>
              <a:rPr lang="ru-RU" sz="3200" dirty="0" smtClean="0">
                <a:effectLst/>
              </a:rPr>
              <a:t/>
            </a:r>
            <a:br>
              <a:rPr lang="ru-RU" sz="3200" dirty="0" smtClean="0">
                <a:effectLst/>
              </a:rPr>
            </a:br>
            <a:r>
              <a:rPr lang="ru-RU" sz="3200" dirty="0" smtClean="0">
                <a:effectLst/>
              </a:rPr>
              <a:t>из </a:t>
            </a:r>
            <a:r>
              <a:rPr lang="ru-RU" sz="3200" dirty="0">
                <a:effectLst/>
              </a:rPr>
              <a:t>которых </a:t>
            </a:r>
            <a:r>
              <a:rPr lang="ru-RU" sz="3600" b="1" dirty="0">
                <a:effectLst/>
              </a:rPr>
              <a:t>1943</a:t>
            </a:r>
            <a:r>
              <a:rPr lang="ru-RU" sz="3200" dirty="0">
                <a:effectLst/>
              </a:rPr>
              <a:t> погибли</a:t>
            </a:r>
            <a:r>
              <a:rPr lang="ru-RU" sz="3200" dirty="0" smtClean="0">
                <a:effectLst/>
              </a:rPr>
              <a:t>.</a:t>
            </a:r>
            <a:br>
              <a:rPr lang="ru-RU" sz="3200" dirty="0" smtClean="0">
                <a:effectLst/>
              </a:rPr>
            </a:br>
            <a:r>
              <a:rPr lang="ru-RU" sz="3200" dirty="0" smtClean="0">
                <a:effectLst/>
              </a:rPr>
              <a:t> По данным ГБУЗ «Бюро СМЭ» МЗ КК,</a:t>
            </a:r>
            <a:br>
              <a:rPr lang="ru-RU" sz="3200" dirty="0" smtClean="0">
                <a:effectLst/>
              </a:rPr>
            </a:br>
            <a:r>
              <a:rPr lang="ru-RU" sz="3200" dirty="0">
                <a:effectLst/>
              </a:rPr>
              <a:t> в Краснодарском крае </a:t>
            </a:r>
            <a:r>
              <a:rPr lang="ru-RU" sz="3200" dirty="0" smtClean="0">
                <a:effectLst/>
              </a:rPr>
              <a:t>в 2015 – 2016 </a:t>
            </a:r>
            <a:r>
              <a:rPr lang="ru-RU" sz="3200" dirty="0">
                <a:effectLst/>
              </a:rPr>
              <a:t>погибли </a:t>
            </a:r>
            <a:r>
              <a:rPr lang="ru-RU" sz="3200" b="1" dirty="0">
                <a:effectLst/>
              </a:rPr>
              <a:t>107</a:t>
            </a:r>
            <a:r>
              <a:rPr lang="ru-RU" sz="3200" dirty="0">
                <a:effectLst/>
              </a:rPr>
              <a:t> человек, </a:t>
            </a:r>
            <a:r>
              <a:rPr lang="ru-RU" sz="3200" b="1" dirty="0">
                <a:effectLst/>
              </a:rPr>
              <a:t>15 </a:t>
            </a:r>
            <a:r>
              <a:rPr lang="ru-RU" sz="3200" dirty="0">
                <a:effectLst/>
              </a:rPr>
              <a:t>из них </a:t>
            </a:r>
            <a:br>
              <a:rPr lang="ru-RU" sz="3200" dirty="0">
                <a:effectLst/>
              </a:rPr>
            </a:br>
            <a:r>
              <a:rPr lang="ru-RU" sz="3200" dirty="0" smtClean="0">
                <a:effectLst/>
              </a:rPr>
              <a:t>были смертельно ранены </a:t>
            </a:r>
            <a:br>
              <a:rPr lang="ru-RU" sz="3200" dirty="0" smtClean="0">
                <a:effectLst/>
              </a:rPr>
            </a:br>
            <a:r>
              <a:rPr lang="ru-RU" sz="3200" dirty="0" smtClean="0">
                <a:effectLst/>
              </a:rPr>
              <a:t>в </a:t>
            </a:r>
            <a:r>
              <a:rPr lang="ru-RU" sz="3200" dirty="0">
                <a:effectLst/>
              </a:rPr>
              <a:t>городе </a:t>
            </a:r>
            <a:r>
              <a:rPr lang="ru-RU" sz="3200" dirty="0" smtClean="0">
                <a:effectLst/>
              </a:rPr>
              <a:t>Краснодаре, столько же</a:t>
            </a:r>
            <a:br>
              <a:rPr lang="ru-RU" sz="3200" dirty="0" smtClean="0">
                <a:effectLst/>
              </a:rPr>
            </a:br>
            <a:r>
              <a:rPr lang="ru-RU" sz="3200" dirty="0" smtClean="0">
                <a:effectLst/>
              </a:rPr>
              <a:t>получили травмы различной тяжести.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4040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 rotWithShape="1">
          <a:blip r:embed="rId2"/>
          <a:srcRect l="49007" t="13120" r="8712" b="42322"/>
          <a:stretch/>
        </p:blipFill>
        <p:spPr bwMode="auto">
          <a:xfrm>
            <a:off x="755576" y="836712"/>
            <a:ext cx="7632848" cy="5256584"/>
          </a:xfrm>
          <a:prstGeom prst="rect">
            <a:avLst/>
          </a:prstGeom>
          <a:noFill/>
          <a:ln>
            <a:noFill/>
          </a:ln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smtClean="0"/>
              <a:t>Данные о смертельных случаях рельсовой травмы на территории Краснодарского края </a:t>
            </a:r>
            <a:r>
              <a:rPr lang="ru-RU" sz="2800" dirty="0" smtClean="0"/>
              <a:t>(годовые отчеты ГБУЗ «Бюро СМЭ» </a:t>
            </a:r>
            <a:r>
              <a:rPr lang="ru-RU" sz="2800" dirty="0" smtClean="0"/>
              <a:t>МЗ КК )</a:t>
            </a:r>
            <a:endParaRPr lang="ru-RU" sz="2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52401"/>
              </p:ext>
            </p:extLst>
          </p:nvPr>
        </p:nvGraphicFramePr>
        <p:xfrm>
          <a:off x="179512" y="1461541"/>
          <a:ext cx="8712966" cy="5207817"/>
        </p:xfrm>
        <a:graphic>
          <a:graphicData uri="http://schemas.openxmlformats.org/drawingml/2006/table">
            <a:tbl>
              <a:tblPr>
                <a:tableStyleId>{ED083AE6-46FA-4A59-8FB0-9F97EB10719F}</a:tableStyleId>
              </a:tblPr>
              <a:tblGrid>
                <a:gridCol w="1452161"/>
                <a:gridCol w="1452161"/>
                <a:gridCol w="1452161"/>
                <a:gridCol w="1452161"/>
                <a:gridCol w="1452161"/>
                <a:gridCol w="1452161"/>
              </a:tblGrid>
              <a:tr h="26070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 smtClean="0">
                          <a:effectLst/>
                        </a:rPr>
                        <a:t>Годы </a:t>
                      </a:r>
                      <a:r>
                        <a:rPr lang="ru-RU" sz="2400" b="1" u="none" strike="noStrike" dirty="0">
                          <a:effectLst/>
                        </a:rPr>
                        <a:t> 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>
                          <a:effectLst/>
                        </a:rPr>
                        <a:t>Экспертизы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>
                          <a:effectLst/>
                        </a:rPr>
                        <a:t>Исследования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>
                          <a:effectLst/>
                        </a:rPr>
                        <a:t>Всего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>
                          <a:effectLst/>
                        </a:rPr>
                        <a:t>из них </a:t>
                      </a:r>
                      <a:r>
                        <a:rPr lang="ru-RU" sz="2400" b="1" u="none" strike="noStrike" dirty="0" smtClean="0">
                          <a:effectLst/>
                        </a:rPr>
                        <a:t>детей       </a:t>
                      </a:r>
                      <a:r>
                        <a:rPr lang="ru-RU" sz="2400" b="1" u="none" strike="noStrike" dirty="0">
                          <a:effectLst/>
                        </a:rPr>
                        <a:t>в </a:t>
                      </a:r>
                      <a:r>
                        <a:rPr lang="ru-RU" sz="2400" b="1" u="none" strike="noStrike" dirty="0" smtClean="0">
                          <a:effectLst/>
                        </a:rPr>
                        <a:t>возрасте           до </a:t>
                      </a:r>
                      <a:r>
                        <a:rPr lang="ru-RU" sz="2400" b="1" u="none" strike="noStrike" dirty="0">
                          <a:effectLst/>
                        </a:rPr>
                        <a:t>14 лет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>
                          <a:effectLst/>
                        </a:rPr>
                        <a:t>Обнаружен алкоголь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/>
                </a:tc>
              </a:tr>
              <a:tr h="5201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 dirty="0">
                          <a:effectLst/>
                        </a:rPr>
                        <a:t>2012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</a:rPr>
                        <a:t>17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</a:rPr>
                        <a:t>38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</a:rPr>
                        <a:t>55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</a:rPr>
                        <a:t>1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</a:rPr>
                        <a:t>26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201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 dirty="0">
                          <a:effectLst/>
                        </a:rPr>
                        <a:t>2013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</a:rPr>
                        <a:t>23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</a:rPr>
                        <a:t>30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</a:rPr>
                        <a:t>53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</a:rPr>
                        <a:t>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</a:rPr>
                        <a:t>21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201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 dirty="0">
                          <a:effectLst/>
                        </a:rPr>
                        <a:t>2014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>
                          <a:effectLst/>
                        </a:rPr>
                        <a:t>36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</a:rPr>
                        <a:t>20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</a:rPr>
                        <a:t>56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</a:rPr>
                        <a:t>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</a:rPr>
                        <a:t>23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201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 dirty="0">
                          <a:effectLst/>
                        </a:rPr>
                        <a:t>2015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</a:rPr>
                        <a:t>45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</a:rPr>
                        <a:t>11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</a:rPr>
                        <a:t>56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</a:rPr>
                        <a:t>1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</a:rPr>
                        <a:t>16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201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 dirty="0">
                          <a:effectLst/>
                        </a:rPr>
                        <a:t>2016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</a:rPr>
                        <a:t>37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</a:rPr>
                        <a:t>14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</a:rPr>
                        <a:t>51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</a:rPr>
                        <a:t>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</a:rPr>
                        <a:t>20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530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497810838"/>
              </p:ext>
            </p:extLst>
          </p:nvPr>
        </p:nvGraphicFramePr>
        <p:xfrm>
          <a:off x="3786182" y="1166"/>
          <a:ext cx="5357818" cy="3068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20848720"/>
              </p:ext>
            </p:extLst>
          </p:nvPr>
        </p:nvGraphicFramePr>
        <p:xfrm>
          <a:off x="0" y="2852936"/>
          <a:ext cx="5143536" cy="3879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945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60358"/>
            <a:ext cx="88924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 smtClean="0">
                <a:latin typeface="Segoe UI Light" pitchFamily="34" charset="0"/>
                <a:cs typeface="Times New Roman" pitchFamily="18" charset="0"/>
              </a:rPr>
              <a:t>Частота повреждений частей тела.</a:t>
            </a:r>
          </a:p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8809106"/>
              </p:ext>
            </p:extLst>
          </p:nvPr>
        </p:nvGraphicFramePr>
        <p:xfrm>
          <a:off x="284580" y="1052736"/>
          <a:ext cx="86079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0012" y="5949280"/>
            <a:ext cx="88924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 smtClean="0">
                <a:latin typeface="Segoe UI Light" pitchFamily="34" charset="0"/>
                <a:cs typeface="Times New Roman" pitchFamily="18" charset="0"/>
              </a:rPr>
              <a:t>В 87% случаев травма носила сочетанный характер. </a:t>
            </a:r>
          </a:p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21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0970493"/>
              </p:ext>
            </p:extLst>
          </p:nvPr>
        </p:nvGraphicFramePr>
        <p:xfrm>
          <a:off x="323529" y="404668"/>
          <a:ext cx="8568951" cy="6146282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376263"/>
                <a:gridCol w="4869128"/>
                <a:gridCol w="1323560"/>
              </a:tblGrid>
              <a:tr h="576060">
                <a:tc gridSpan="2">
                  <a:txBody>
                    <a:bodyPr/>
                    <a:lstStyle/>
                    <a:p>
                      <a:pPr marL="13017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-3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Характер </a:t>
                      </a:r>
                      <a:r>
                        <a:rPr lang="ru-RU" sz="2400" b="1" spc="-3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повреждений головы</a:t>
                      </a:r>
                      <a:endParaRPr lang="ru-RU" sz="2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5400" marR="2540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Arial" pitchFamily="34" charset="0"/>
                          <a:cs typeface="Arial" pitchFamily="34" charset="0"/>
                        </a:rPr>
                        <a:t> (%)</a:t>
                      </a:r>
                      <a:endParaRPr lang="ru-RU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25400" marR="25400" marT="0" marB="0" anchor="ctr"/>
                </a:tc>
              </a:tr>
              <a:tr h="397873">
                <a:tc rowSpan="7">
                  <a:txBody>
                    <a:bodyPr/>
                    <a:lstStyle/>
                    <a:p>
                      <a:pPr marL="3175" marR="20701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3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Повреждения мягких </a:t>
                      </a:r>
                      <a:r>
                        <a:rPr lang="ru-RU" sz="1800" b="1" spc="-3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тканей </a:t>
                      </a:r>
                      <a:r>
                        <a:rPr lang="ru-RU" sz="1800" b="1" spc="-3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головы</a:t>
                      </a:r>
                    </a:p>
                    <a:p>
                      <a:pPr marL="3175" marR="207010">
                        <a:lnSpc>
                          <a:spcPts val="12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3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5400" marR="25400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45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Ушибы, кровоподтеки</a:t>
                      </a:r>
                      <a:endParaRPr lang="ru-RU" sz="1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5400" marR="25400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1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5400" marR="25400" marT="0" marB="0" anchor="b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3978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4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Ссадины</a:t>
                      </a:r>
                      <a:endParaRPr lang="ru-RU" sz="1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5400" marR="25400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1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5400" marR="2540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3978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3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Раны</a:t>
                      </a:r>
                      <a:endParaRPr lang="ru-RU" sz="1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5400" marR="25400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1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5400" marR="2540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3978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3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Ушибы и ссадины</a:t>
                      </a:r>
                      <a:endParaRPr lang="ru-RU" sz="1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5400" marR="25400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1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5400" marR="2540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3978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3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Раны и </a:t>
                      </a:r>
                      <a:r>
                        <a:rPr lang="ru-RU" sz="1800" b="1" spc="-3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ссадины</a:t>
                      </a:r>
                    </a:p>
                  </a:txBody>
                  <a:tcPr marL="25400" marR="25400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25400" marR="2540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3978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Раны и кровоподтеки</a:t>
                      </a:r>
                    </a:p>
                  </a:txBody>
                  <a:tcPr marL="25400" marR="25400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1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5400" marR="2540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3978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Раны, ссадины и кровоподтеки</a:t>
                      </a:r>
                      <a:endParaRPr lang="ru-RU" sz="1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5400" marR="25400" marT="0" marB="0" anchor="ctr"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ru-RU" sz="1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5400" marR="25400" marT="0" marB="0">
                    <a:solidFill>
                      <a:schemeClr val="tx1">
                        <a:lumMod val="85000"/>
                      </a:schemeClr>
                    </a:solidFill>
                  </a:tcPr>
                </a:tc>
              </a:tr>
              <a:tr h="397873">
                <a:tc rowSpan="3">
                  <a:txBody>
                    <a:bodyPr/>
                    <a:lstStyle/>
                    <a:p>
                      <a:pPr marL="317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3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Переломы черепа</a:t>
                      </a:r>
                      <a:endParaRPr lang="ru-RU" sz="1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3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Лицевой отдел</a:t>
                      </a:r>
                      <a:endParaRPr lang="ru-RU" sz="1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ru-RU" sz="1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5400" marR="25400" marT="0" marB="0" anchor="b"/>
                </a:tc>
              </a:tr>
              <a:tr h="3978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3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Мозговой отдел</a:t>
                      </a:r>
                      <a:endParaRPr lang="ru-RU" sz="1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1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5400" marR="25400" marT="0" marB="0"/>
                </a:tc>
              </a:tr>
              <a:tr h="3978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3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Сочетанные переломы</a:t>
                      </a:r>
                      <a:endParaRPr lang="ru-RU" sz="1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ru-RU" sz="1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5400" marR="25400" marT="0" marB="0"/>
                </a:tc>
              </a:tr>
              <a:tr h="397873">
                <a:tc rowSpan="4">
                  <a:txBody>
                    <a:bodyPr/>
                    <a:lstStyle/>
                    <a:p>
                      <a:pPr marL="63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3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Внутричерепная травма</a:t>
                      </a:r>
                      <a:endParaRPr lang="ru-RU" sz="1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5400" marR="2540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3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Сотрясение головного мозга</a:t>
                      </a:r>
                      <a:endParaRPr lang="ru-RU" sz="1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5400" marR="2540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1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5400" marR="25400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978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25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Ушиб головного мозга</a:t>
                      </a:r>
                      <a:endParaRPr lang="ru-RU" sz="1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5400" marR="2540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ru-RU" sz="1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5400" marR="2540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978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3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Внутримозговое </a:t>
                      </a:r>
                      <a:r>
                        <a:rPr lang="ru-RU" sz="1800" b="1" spc="-3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кровоизлияние</a:t>
                      </a:r>
                    </a:p>
                  </a:txBody>
                  <a:tcPr marL="25400" marR="2540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</a:p>
                  </a:txBody>
                  <a:tcPr marL="25400" marR="2540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978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spc="-3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Травматическая эвакуация</a:t>
                      </a:r>
                      <a:endParaRPr lang="ru-RU" sz="1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5400" marR="2540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ru-RU" sz="18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25400" marR="2540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543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691</TotalTime>
  <Words>375</Words>
  <Application>Microsoft Office PowerPoint</Application>
  <PresentationFormat>Экран (4:3)</PresentationFormat>
  <Paragraphs>136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Базовая</vt:lpstr>
      <vt:lpstr>АНАЛИЗ РЕЛЬСОВОЙ ТРАВМЫ В ГОРОДЕ КРАСНОДАРЕ  ЗА 2015 ГОД  </vt:lpstr>
      <vt:lpstr>                - Россия занимает третье место  (уступая только США и Китаю) по протяженности железных дорог   - Общая протяженность железнодорожных путей составляет 121 тыс.км.  - Эксплуатационная протяженность сети железных дорог составляет 85, 3 тыс.км.     - Всего за 2016 год было перевезено 1037,1 млн человек, что составляет около 30% пассажирооборота РФ. </vt:lpstr>
      <vt:lpstr>Цель:  анализ случаев ж/д травмы по месту, времени,  механизму и характеру повреждений  при разных видах железно-дорожной травмы. </vt:lpstr>
      <vt:lpstr>  По оперативным данным, в России  в транспортных происшествиях  в зоне движения поездов в 2015 году,  были травмированы 2894 человека,  из которых 1943 погибли.  По данным ГБУЗ «Бюро СМЭ» МЗ КК,  в Краснодарском крае в 2015 – 2016 погибли 107 человек, 15 из них  были смертельно ранены  в городе Краснодаре, столько же получили травмы различной тяжести.</vt:lpstr>
      <vt:lpstr>Презентация PowerPoint</vt:lpstr>
      <vt:lpstr>Данные о смертельных случаях рельсовой травмы на территории Краснодарского края (годовые отчеты ГБУЗ «Бюро СМЭ» МЗ КК 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Частота переломов костного каркаса  грудной клетки</vt:lpstr>
      <vt:lpstr>Презентация PowerPoint</vt:lpstr>
      <vt:lpstr>ПЕРЕЛОМЫ  КОСТЕЙ  КОНЕЧНОСТЕЙ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РЕЛЬСОВОЙ ТРАВМЫ В ГОРОДЕ КРАСНОДАРЕ  ЗА 2015 ГОД  </dc:title>
  <dc:creator>Саша</dc:creator>
  <cp:lastModifiedBy>User</cp:lastModifiedBy>
  <cp:revision>89</cp:revision>
  <dcterms:created xsi:type="dcterms:W3CDTF">2017-05-03T15:34:12Z</dcterms:created>
  <dcterms:modified xsi:type="dcterms:W3CDTF">2017-05-10T19:22:05Z</dcterms:modified>
</cp:coreProperties>
</file>