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39"/>
  </p:notesMasterIdLst>
  <p:sldIdLst>
    <p:sldId id="261" r:id="rId2"/>
    <p:sldId id="290" r:id="rId3"/>
    <p:sldId id="303" r:id="rId4"/>
    <p:sldId id="305" r:id="rId5"/>
    <p:sldId id="264" r:id="rId6"/>
    <p:sldId id="316" r:id="rId7"/>
    <p:sldId id="317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18" r:id="rId19"/>
    <p:sldId id="319" r:id="rId20"/>
    <p:sldId id="304" r:id="rId21"/>
    <p:sldId id="335" r:id="rId22"/>
    <p:sldId id="347" r:id="rId23"/>
    <p:sldId id="348" r:id="rId24"/>
    <p:sldId id="349" r:id="rId25"/>
    <p:sldId id="312" r:id="rId26"/>
    <p:sldId id="350" r:id="rId27"/>
    <p:sldId id="308" r:id="rId28"/>
    <p:sldId id="351" r:id="rId29"/>
    <p:sldId id="309" r:id="rId30"/>
    <p:sldId id="311" r:id="rId31"/>
    <p:sldId id="266" r:id="rId32"/>
    <p:sldId id="314" r:id="rId33"/>
    <p:sldId id="352" r:id="rId34"/>
    <p:sldId id="293" r:id="rId35"/>
    <p:sldId id="267" r:id="rId36"/>
    <p:sldId id="333" r:id="rId37"/>
    <p:sldId id="31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B03"/>
    <a:srgbClr val="1BAD03"/>
    <a:srgbClr val="FF71C2"/>
    <a:srgbClr val="9A0A71"/>
    <a:srgbClr val="0099FF"/>
    <a:srgbClr val="8E1010"/>
    <a:srgbClr val="199F0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3" autoAdjust="0"/>
    <p:restoredTop sz="94684" autoAdjust="0"/>
  </p:normalViewPr>
  <p:slideViewPr>
    <p:cSldViewPr>
      <p:cViewPr>
        <p:scale>
          <a:sx n="50" d="100"/>
          <a:sy n="50" d="100"/>
        </p:scale>
        <p:origin x="-1848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Пробовали наркотики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1999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0.14499999999999999</c:v>
                </c:pt>
                <c:pt idx="1">
                  <c:v>0.112</c:v>
                </c:pt>
                <c:pt idx="2">
                  <c:v>6.5000000000000002E-2</c:v>
                </c:pt>
                <c:pt idx="3" formatCode="0%">
                  <c:v>0.14000000000000001</c:v>
                </c:pt>
                <c:pt idx="4" formatCode="0%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116992"/>
        <c:axId val="32399936"/>
      </c:barChart>
      <c:catAx>
        <c:axId val="361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399936"/>
        <c:crosses val="autoZero"/>
        <c:auto val="1"/>
        <c:lblAlgn val="ctr"/>
        <c:lblOffset val="100"/>
        <c:noMultiLvlLbl val="0"/>
      </c:catAx>
      <c:valAx>
        <c:axId val="3239993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12700">
            <a:noFill/>
          </a:ln>
        </c:spPr>
        <c:crossAx val="3611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71054582277731E-2"/>
          <c:y val="6.6728273487900946E-2"/>
          <c:w val="0.89172195803380705"/>
          <c:h val="0.53743719175695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Духовно-нравственное воспитание</c:v>
                </c:pt>
                <c:pt idx="1">
                  <c:v>Ужесточение  ответственности</c:v>
                </c:pt>
                <c:pt idx="2">
                  <c:v>Пропаганда в СМИ ЗОЖ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0.51</c:v>
                </c:pt>
                <c:pt idx="1">
                  <c:v>0.24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Духовно-нравственное воспитание</c:v>
                </c:pt>
                <c:pt idx="1">
                  <c:v>Ужесточение  ответственности</c:v>
                </c:pt>
                <c:pt idx="2">
                  <c:v>Пропаганда в СМИ ЗОЖ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0.495</c:v>
                </c:pt>
                <c:pt idx="1">
                  <c:v>0.23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0672"/>
        <c:axId val="32382272"/>
      </c:barChart>
      <c:valAx>
        <c:axId val="32382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620672"/>
        <c:crosses val="autoZero"/>
        <c:crossBetween val="between"/>
      </c:valAx>
      <c:catAx>
        <c:axId val="3862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3238227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7961141840341965"/>
          <c:y val="0.79702422442475929"/>
          <c:w val="0.21341048626655326"/>
          <c:h val="0.110475750502089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168B0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33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«делают человека свободным» </c:v>
                </c:pt>
                <c:pt idx="1">
                  <c:v>«это модно, так все делают»</c:v>
                </c:pt>
                <c:pt idx="2">
                  <c:v>«ты станешь своим в компании»</c:v>
                </c:pt>
                <c:pt idx="3">
                  <c:v>«ты будешь взрослым» </c:v>
                </c:pt>
                <c:pt idx="4">
                  <c:v>«мне приказали»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0.38</c:v>
                </c:pt>
                <c:pt idx="3">
                  <c:v>0.21</c:v>
                </c:pt>
                <c:pt idx="4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г.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«делают человека свободным» </c:v>
                </c:pt>
                <c:pt idx="1">
                  <c:v>«это модно, так все делают»</c:v>
                </c:pt>
                <c:pt idx="2">
                  <c:v>«ты станешь своим в компании»</c:v>
                </c:pt>
                <c:pt idx="3">
                  <c:v>«ты будешь взрослым» </c:v>
                </c:pt>
                <c:pt idx="4">
                  <c:v>«мне приказали»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0.44</c:v>
                </c:pt>
                <c:pt idx="1">
                  <c:v>0.23</c:v>
                </c:pt>
                <c:pt idx="2">
                  <c:v>0.17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168B0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8E101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33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«делают человека свободным» </c:v>
                </c:pt>
                <c:pt idx="1">
                  <c:v>«это модно, так все делают»</c:v>
                </c:pt>
                <c:pt idx="2">
                  <c:v>«ты станешь своим в компании»</c:v>
                </c:pt>
                <c:pt idx="3">
                  <c:v>«ты будешь взрослым» </c:v>
                </c:pt>
                <c:pt idx="4">
                  <c:v>«мне приказали»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0.44</c:v>
                </c:pt>
                <c:pt idx="1">
                  <c:v>0.23</c:v>
                </c:pt>
                <c:pt idx="2">
                  <c:v>0.17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г.2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«делают человека свободным» </c:v>
                </c:pt>
                <c:pt idx="1">
                  <c:v>«это модно, так все делают»</c:v>
                </c:pt>
                <c:pt idx="2">
                  <c:v>«ты станешь своим в компании»</c:v>
                </c:pt>
                <c:pt idx="3">
                  <c:v>«ты будешь взрослым» </c:v>
                </c:pt>
                <c:pt idx="4">
                  <c:v>«мне приказали»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0.44</c:v>
                </c:pt>
                <c:pt idx="1">
                  <c:v>0.23</c:v>
                </c:pt>
                <c:pt idx="2">
                  <c:v>0.17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Курильщики</c:v>
                </c:pt>
              </c:strCache>
            </c:strRef>
          </c:tx>
          <c:spPr>
            <a:solidFill>
              <a:srgbClr val="0099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2015</c:v>
                </c:pt>
                <c:pt idx="2">
                  <c:v>2010</c:v>
                </c:pt>
                <c:pt idx="3">
                  <c:v>2005</c:v>
                </c:pt>
                <c:pt idx="4">
                  <c:v>1999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0.41</c:v>
                </c:pt>
                <c:pt idx="1">
                  <c:v>0.217</c:v>
                </c:pt>
                <c:pt idx="2" formatCode="0%">
                  <c:v>0.2</c:v>
                </c:pt>
                <c:pt idx="3">
                  <c:v>0.29199999999999998</c:v>
                </c:pt>
                <c:pt idx="4" formatCode="0%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Курящие женщины</c:v>
                </c:pt>
              </c:strCache>
            </c:strRef>
          </c:tx>
          <c:spPr>
            <a:solidFill>
              <a:srgbClr val="9A0A7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2015</c:v>
                </c:pt>
                <c:pt idx="2">
                  <c:v>2010</c:v>
                </c:pt>
                <c:pt idx="3">
                  <c:v>2005</c:v>
                </c:pt>
                <c:pt idx="4">
                  <c:v>1999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0.47</c:v>
                </c:pt>
                <c:pt idx="1">
                  <c:v>0.17</c:v>
                </c:pt>
                <c:pt idx="2" formatCode="0.00%">
                  <c:v>0.53600000000000003</c:v>
                </c:pt>
                <c:pt idx="3">
                  <c:v>0.41</c:v>
                </c:pt>
                <c:pt idx="4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571648"/>
        <c:axId val="32406848"/>
      </c:barChart>
      <c:catAx>
        <c:axId val="365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406848"/>
        <c:crosses val="autoZero"/>
        <c:auto val="1"/>
        <c:lblAlgn val="ctr"/>
        <c:lblOffset val="100"/>
        <c:noMultiLvlLbl val="0"/>
      </c:catAx>
      <c:valAx>
        <c:axId val="324068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6571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 женского пола</c:v>
                </c:pt>
              </c:strCache>
            </c:strRef>
          </c:tx>
          <c:spPr>
            <a:solidFill>
              <a:srgbClr val="FF71C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 курс</c:v>
                </c:pt>
                <c:pt idx="1">
                  <c:v>5-6 курс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0.53</c:v>
                </c:pt>
                <c:pt idx="1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Курильщики </c:v>
                </c:pt>
              </c:strCache>
            </c:strRef>
          </c:tx>
          <c:spPr>
            <a:solidFill>
              <a:srgbClr val="1BAD0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 курс</c:v>
                </c:pt>
                <c:pt idx="1">
                  <c:v>5-6 курс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0.64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115456"/>
        <c:axId val="32381696"/>
        <c:axId val="0"/>
      </c:bar3DChart>
      <c:catAx>
        <c:axId val="36115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32381696"/>
        <c:crosses val="autoZero"/>
        <c:auto val="1"/>
        <c:lblAlgn val="ctr"/>
        <c:lblOffset val="100"/>
        <c:noMultiLvlLbl val="0"/>
      </c:catAx>
      <c:valAx>
        <c:axId val="32381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6115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вредно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2015 г.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Вредно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2015 г. 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0.26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определились с позицией</c:v>
                </c:pt>
              </c:strCache>
            </c:strRef>
          </c:tx>
          <c:spPr>
            <a:solidFill>
              <a:srgbClr val="168B0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2015 г. 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572160"/>
        <c:axId val="43431552"/>
      </c:barChart>
      <c:catAx>
        <c:axId val="36572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43431552"/>
        <c:crosses val="autoZero"/>
        <c:auto val="1"/>
        <c:lblAlgn val="ctr"/>
        <c:lblOffset val="100"/>
        <c:noMultiLvlLbl val="0"/>
      </c:catAx>
      <c:valAx>
        <c:axId val="434315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6572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08160135417376"/>
          <c:y val="5.909682329258114E-2"/>
          <c:w val="0.81107548862940904"/>
          <c:h val="0.8470963001339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1999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0.81</c:v>
                </c:pt>
                <c:pt idx="1">
                  <c:v>0.63</c:v>
                </c:pt>
                <c:pt idx="2">
                  <c:v>0.14000000000000001</c:v>
                </c:pt>
                <c:pt idx="3">
                  <c:v>0.39</c:v>
                </c:pt>
                <c:pt idx="4">
                  <c:v>0.37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569600"/>
        <c:axId val="38946496"/>
      </c:barChart>
      <c:catAx>
        <c:axId val="365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946496"/>
        <c:crosses val="autoZero"/>
        <c:auto val="1"/>
        <c:lblAlgn val="ctr"/>
        <c:lblOffset val="100"/>
        <c:noMultiLvlLbl val="0"/>
      </c:catAx>
      <c:valAx>
        <c:axId val="3894649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3656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Владеют информацией о СПАЙС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2015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0.77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Имеет друзей пробовавших СПАЙС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2015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Предлогали попробовать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2015 г.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0.23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618112"/>
        <c:axId val="38950528"/>
      </c:barChart>
      <c:catAx>
        <c:axId val="38618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38950528"/>
        <c:crosses val="autoZero"/>
        <c:auto val="1"/>
        <c:lblAlgn val="ctr"/>
        <c:lblOffset val="100"/>
        <c:noMultiLvlLbl val="0"/>
      </c:catAx>
      <c:valAx>
        <c:axId val="389505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8618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Ответственность за употребление</a:t>
            </a:r>
            <a:endParaRPr lang="ru-RU" sz="2800" dirty="0"/>
          </a:p>
        </c:rich>
      </c:tx>
      <c:layout>
        <c:manualLayout>
          <c:xMode val="edge"/>
          <c:yMode val="edge"/>
          <c:x val="0.24103171148160663"/>
          <c:y val="2.414592504242964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ответственности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2015г.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уголовная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2015г.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</c:v>
                </c:pt>
                <c:pt idx="1">
                  <c:v>0.51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618624"/>
        <c:axId val="32391168"/>
        <c:axId val="0"/>
      </c:bar3DChart>
      <c:catAx>
        <c:axId val="386186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32391168"/>
        <c:crosses val="autoZero"/>
        <c:auto val="1"/>
        <c:lblAlgn val="ctr"/>
        <c:lblOffset val="100"/>
        <c:noMultiLvlLbl val="0"/>
      </c:catAx>
      <c:valAx>
        <c:axId val="323911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861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80533683289594"/>
          <c:y val="9.896010915732624E-2"/>
          <c:w val="0.24407917760279965"/>
          <c:h val="0.387578062318034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55A39-603A-40FB-B017-67AF52F2EE3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DB12D-6A57-4281-9DC0-A1D58D1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2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E6AB-19EF-4247-8215-BE63342EAE3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79D5-BDB7-47FE-9DD4-46CFD7C1E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1%80%D0%B0%D0%BD%D1%86%D0%B8%D1%8F" TargetMode="External"/><Relationship Id="rId3" Type="http://schemas.openxmlformats.org/officeDocument/2006/relationships/hyperlink" Target="https://ru.wikipedia.org/wiki/%D0%93%D0%B5%D1%80%D0%BC%D0%B0%D0%BD%D0%B8%D1%8F" TargetMode="External"/><Relationship Id="rId7" Type="http://schemas.openxmlformats.org/officeDocument/2006/relationships/hyperlink" Target="https://ru.wikipedia.org/wiki/%D0%A1%D0%BE%D0%B5%D0%B4%D0%B8%D0%BD%D1%91%D0%BD%D0%BD%D0%BE%D0%B5_%D0%BA%D0%BE%D1%80%D0%BE%D0%BB%D0%B5%D0%B2%D1%81%D1%82%D0%B2%D0%BE" TargetMode="External"/><Relationship Id="rId2" Type="http://schemas.openxmlformats.org/officeDocument/2006/relationships/hyperlink" Target="https://ru.wikipedia.org/wiki/%D0%90%D0%B2%D1%81%D1%82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B%D1%8C%D1%88%D0%B0" TargetMode="External"/><Relationship Id="rId5" Type="http://schemas.openxmlformats.org/officeDocument/2006/relationships/hyperlink" Target="https://ru.wikipedia.org/wiki/%D0%9B%D1%8E%D0%BA%D1%81%D0%B5%D0%BC%D0%B1%D1%83%D1%80%D0%B3" TargetMode="External"/><Relationship Id="rId10" Type="http://schemas.openxmlformats.org/officeDocument/2006/relationships/hyperlink" Target="https://ru.wikipedia.org/wiki/%D0%AD%D1%81%D1%82%D0%BE%D0%BD%D0%B8%D1%8F" TargetMode="External"/><Relationship Id="rId4" Type="http://schemas.openxmlformats.org/officeDocument/2006/relationships/hyperlink" Target="https://ru.wikipedia.org/wiki/%D0%9B%D0%B8%D1%82%D0%B2%D0%B0" TargetMode="External"/><Relationship Id="rId9" Type="http://schemas.openxmlformats.org/officeDocument/2006/relationships/hyperlink" Target="https://ru.wikipedia.org/wiki/%D0%A8%D0%B2%D0%B5%D1%86%D0%B8%D1%8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7%D0%B8%D0%B4%D0%B5%D0%BD%D1%82_%D0%A0%D0%BE%D1%81%D1%81%D0%B8%D0%B9%D1%81%D0%BA%D0%BE%D0%B9_%D0%A4%D0%B5%D0%B4%D0%B5%D1%80%D0%B0%D1%86%D0%B8%D0%B8" TargetMode="External"/><Relationship Id="rId3" Type="http://schemas.openxmlformats.org/officeDocument/2006/relationships/hyperlink" Target="https://ru.wikipedia.org/wiki/%D0%A8%D0%B0%D0%BB%D1%84%D0%B5%D0%B9_%D0%BF%D1%80%D0%B5%D0%B4%D1%81%D0%BA%D0%B0%D0%B7%D0%B0%D1%82%D0%B5%D0%BB%D0%B5%D0%B9" TargetMode="External"/><Relationship Id="rId7" Type="http://schemas.openxmlformats.org/officeDocument/2006/relationships/hyperlink" Target="https://ru.wikipedia.org/wiki/%D0%93%D0%BE%D1%81%D1%83%D0%B4%D0%B0%D1%80%D1%81%D1%82%D0%B2%D0%B5%D0%BD%D0%BD%D0%B0%D1%8F_%D0%B4%D1%83%D0%BC%D0%B0" TargetMode="External"/><Relationship Id="rId2" Type="http://schemas.openxmlformats.org/officeDocument/2006/relationships/hyperlink" Target="https://ru.wikipedia.org/wiki/%D0%A0%D0%BE%D1%81%D0%BF%D0%BE%D1%82%D1%80%D0%B5%D0%B1%D0%BD%D0%B0%D0%B4%D0%B7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5%D1%80%D0%B5%D1%87%D0%B5%D0%BD%D1%8C_%D0%BD%D0%B0%D1%80%D0%BA%D0%BE%D1%82%D0%B8%D1%87%D0%B5%D1%81%D0%BA%D0%B8%D1%85_%D1%81%D1%80%D0%B5%D0%B4%D1%81%D1%82%D0%B2" TargetMode="External"/><Relationship Id="rId5" Type="http://schemas.openxmlformats.org/officeDocument/2006/relationships/hyperlink" Target="https://ru.wikipedia.org/wiki/%D0%93%D0%BE%D0%BB%D1%83%D0%B1%D0%BE%D0%B9_%D0%BB%D0%BE%D1%82%D0%BE%D1%81" TargetMode="External"/><Relationship Id="rId4" Type="http://schemas.openxmlformats.org/officeDocument/2006/relationships/hyperlink" Target="https://ru.wikipedia.org/wiki/%D0%93%D0%B0%D0%B2%D0%B0%D0%B9%D1%81%D0%BA%D0%B0%D1%8F_%D1%80%D0%BE%D0%B7%D0%B0" TargetMode="External"/><Relationship Id="rId9" Type="http://schemas.openxmlformats.org/officeDocument/2006/relationships/hyperlink" Target="https://ru.wikipedia.org/wiki/%D0%9F%D1%83%D1%82%D0%B8%D0%BD,_%D0%92%D0%BB%D0%B0%D0%B4%D0%B8%D0%BC%D0%B8%D1%80_%D0%92%D0%BB%D0%B0%D0%B4%D0%B8%D0%BC%D0%B8%D1%80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3762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</a:rPr>
              <a:t>ОБ ОТНОШЕНИИ К НАРКОМАНИИ В СТУДЕНЧЕСКОЙ СРЕДЕ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67544" y="497577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i="1" dirty="0"/>
              <a:t>ГБОУ ВПО «Кубанский государственный медицинский университет» МЗ </a:t>
            </a:r>
            <a:r>
              <a:rPr lang="ru-RU" sz="1600" i="1" dirty="0" smtClean="0"/>
              <a:t>РФ</a:t>
            </a:r>
          </a:p>
          <a:p>
            <a:pPr algn="ctr"/>
            <a:r>
              <a:rPr lang="ru-RU" sz="1600" i="1" dirty="0" smtClean="0"/>
              <a:t>Кафедра </a:t>
            </a:r>
            <a:r>
              <a:rPr lang="ru-RU" sz="1600" i="1" dirty="0"/>
              <a:t>судебной </a:t>
            </a:r>
            <a:r>
              <a:rPr lang="ru-RU" sz="1600" i="1" dirty="0" smtClean="0"/>
              <a:t>медицины, </a:t>
            </a:r>
          </a:p>
          <a:p>
            <a:pPr algn="ctr"/>
            <a:r>
              <a:rPr lang="ru-RU" sz="1600" i="1" dirty="0" smtClean="0"/>
              <a:t>г</a:t>
            </a:r>
            <a:r>
              <a:rPr lang="ru-RU" sz="1600" i="1" dirty="0"/>
              <a:t>. Краснодар</a:t>
            </a:r>
            <a:endParaRPr lang="ru-RU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1800" y="3851176"/>
            <a:ext cx="60841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endParaRPr lang="ru-RU" sz="1600" dirty="0" smtClean="0"/>
          </a:p>
          <a:p>
            <a:pPr algn="r"/>
            <a:r>
              <a:rPr lang="ru-RU" sz="2000" dirty="0" smtClean="0"/>
              <a:t>Подготовили: </a:t>
            </a:r>
          </a:p>
          <a:p>
            <a:pPr algn="r"/>
            <a:r>
              <a:rPr lang="ru-RU" sz="2000" dirty="0" smtClean="0"/>
              <a:t>студентка 4 курса педиатрического факультета</a:t>
            </a:r>
          </a:p>
          <a:p>
            <a:pPr algn="r"/>
            <a:r>
              <a:rPr lang="ru-RU" sz="2000" b="1" dirty="0" err="1" smtClean="0"/>
              <a:t>Шумова</a:t>
            </a:r>
            <a:r>
              <a:rPr lang="ru-RU" sz="2000" b="1" dirty="0" smtClean="0"/>
              <a:t> Е.Ю.</a:t>
            </a:r>
          </a:p>
          <a:p>
            <a:pPr algn="r"/>
            <a:r>
              <a:rPr lang="ru-RU" sz="2000" b="1" dirty="0" smtClean="0"/>
              <a:t>Дорошева А.О.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Научные руководители:</a:t>
            </a:r>
          </a:p>
          <a:p>
            <a:pPr algn="r"/>
            <a:r>
              <a:rPr lang="ru-RU" sz="2000" dirty="0" smtClean="0"/>
              <a:t>Зав. кафедрой, профессор, д.м.н. </a:t>
            </a:r>
            <a:r>
              <a:rPr lang="ru-RU" sz="2000" b="1" dirty="0" smtClean="0"/>
              <a:t>В. А. </a:t>
            </a:r>
            <a:r>
              <a:rPr lang="ru-RU" sz="2000" b="1" dirty="0" err="1" smtClean="0"/>
              <a:t>Породенко</a:t>
            </a:r>
            <a:endParaRPr lang="ru-RU" sz="2000" b="1" dirty="0"/>
          </a:p>
          <a:p>
            <a:pPr algn="r"/>
            <a:r>
              <a:rPr lang="ru-RU" sz="2000" dirty="0" smtClean="0"/>
              <a:t>Ассистент </a:t>
            </a:r>
            <a:r>
              <a:rPr lang="ru-RU" sz="2000" b="1" dirty="0" smtClean="0"/>
              <a:t>С.А. Ануприенко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44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00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4400" b="1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Spice</a:t>
            </a:r>
            <a:r>
              <a:rPr lang="ru-RU" sz="4400" b="1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Gold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191000" cy="4724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Поднимает </a:t>
            </a:r>
            <a:r>
              <a:rPr lang="ru-RU" sz="2400" dirty="0">
                <a:solidFill>
                  <a:srgbClr val="002060"/>
                </a:solidFill>
              </a:rPr>
              <a:t>настроение, придает чувство бодрости</a:t>
            </a:r>
            <a:r>
              <a:rPr lang="ru-RU" sz="2400" dirty="0" smtClean="0">
                <a:solidFill>
                  <a:srgbClr val="002060"/>
                </a:solidFill>
              </a:rPr>
              <a:t>, свободы, эйфории.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Рисунок 4" descr="3sp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023300"/>
            <a:ext cx="4067308" cy="416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92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Spice</a:t>
            </a:r>
            <a:r>
              <a:rPr lang="ru-RU" sz="4900" b="1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Diamond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191000" cy="4543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спускает аромат ванили и меда при сгорании.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Аромат создает чувство возвышения и обладает успокаивающим эффектом.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291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http://lphoto2.ask.fm/726/230/135/-119996976-1t28noe-bk7r6q6jh52depp/original/Mrr84im8P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1" y="1700808"/>
            <a:ext cx="4446753" cy="40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92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Spice</a:t>
            </a:r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Tropical</a:t>
            </a:r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synergy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191000" cy="52864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 тропическим вкусом.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Аромат дает эффект возвышения, поднимает настроение, придает чувство бодрости.</a:t>
            </a:r>
            <a:r>
              <a:rPr lang="ru-RU" sz="4500" b="1" dirty="0" smtClean="0">
                <a:solidFill>
                  <a:srgbClr val="00B0F0"/>
                </a:solidFill>
              </a:rPr>
              <a:t/>
            </a:r>
            <a:br>
              <a:rPr lang="ru-RU" sz="4500" b="1" dirty="0" smtClean="0">
                <a:solidFill>
                  <a:srgbClr val="00B0F0"/>
                </a:solidFill>
              </a:rPr>
            </a:br>
            <a:r>
              <a:rPr lang="ru-RU" sz="4500" b="1" dirty="0" smtClean="0">
                <a:solidFill>
                  <a:srgbClr val="00B0F0"/>
                </a:solidFill>
              </a:rPr>
              <a:t/>
            </a:r>
            <a:br>
              <a:rPr lang="ru-RU" sz="4500" b="1" dirty="0" smtClean="0">
                <a:solidFill>
                  <a:srgbClr val="00B0F0"/>
                </a:solidFill>
              </a:rPr>
            </a:br>
            <a:endParaRPr lang="ru-RU" sz="4500" b="1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8674" name="Picture 2" descr="http://www.aromakharkov.cc.cc/img/product/2009/200906/20090626/216065_0_Other_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28628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1641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85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П</a:t>
            </a:r>
            <a:r>
              <a:rPr lang="ru-RU" sz="3100" b="1" dirty="0" smtClean="0"/>
              <a:t>оследствия курения СПАЙСОВ: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1" y="836712"/>
            <a:ext cx="5035511" cy="4453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 Страдают: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психика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легкие, печень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мозг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go2.imgsmail.ru/imgpreview?key=http%3A//polit.ru/media/photolib/2013/04/26/psi-pozhar-07_1366986403.jpg&amp;mb=imgdb_preview_1978"/>
          <p:cNvPicPr>
            <a:picLocks noChangeAspect="1" noChangeArrowheads="1"/>
          </p:cNvPicPr>
          <p:nvPr/>
        </p:nvPicPr>
        <p:blipFill rotWithShape="1">
          <a:blip r:embed="rId2"/>
          <a:srcRect l="-8562" r="20081"/>
          <a:stretch/>
        </p:blipFill>
        <p:spPr bwMode="auto">
          <a:xfrm>
            <a:off x="6310725" y="666894"/>
            <a:ext cx="2785207" cy="2857520"/>
          </a:xfrm>
          <a:prstGeom prst="rect">
            <a:avLst/>
          </a:prstGeom>
          <a:noFill/>
        </p:spPr>
      </p:pic>
      <p:pic>
        <p:nvPicPr>
          <p:cNvPr id="8" name="Picture 2" descr="Ваша галлюцинация может быть вызвана самой силой воли &quot; Наш мир, мир такой - какой он есть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994" y="822310"/>
            <a:ext cx="3024336" cy="1814602"/>
          </a:xfrm>
          <a:prstGeom prst="rect">
            <a:avLst/>
          </a:prstGeom>
          <a:noFill/>
        </p:spPr>
      </p:pic>
      <p:pic>
        <p:nvPicPr>
          <p:cNvPr id="9" name="Picture 4" descr="У всех были признаки б. помимо задержки или нет? - на бэби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938" y="2898152"/>
            <a:ext cx="2232248" cy="2018669"/>
          </a:xfrm>
          <a:prstGeom prst="rect">
            <a:avLst/>
          </a:prstGeom>
          <a:noFill/>
        </p:spPr>
      </p:pic>
      <p:pic>
        <p:nvPicPr>
          <p:cNvPr id="10" name="Picture 6" descr="Боремся с предрассудками и преодолеваем недоверие: как побороть свой страх в бизнесе?"/>
          <p:cNvPicPr>
            <a:picLocks noChangeAspect="1" noChangeArrowheads="1"/>
          </p:cNvPicPr>
          <p:nvPr/>
        </p:nvPicPr>
        <p:blipFill rotWithShape="1">
          <a:blip r:embed="rId5" cstate="print"/>
          <a:srcRect l="-100000" t="98351" r="100000" b="-98351"/>
          <a:stretch/>
        </p:blipFill>
        <p:spPr bwMode="auto">
          <a:xfrm>
            <a:off x="3228978" y="4953562"/>
            <a:ext cx="3312368" cy="1954297"/>
          </a:xfrm>
          <a:prstGeom prst="rect">
            <a:avLst/>
          </a:prstGeom>
          <a:noFill/>
        </p:spPr>
      </p:pic>
      <p:pic>
        <p:nvPicPr>
          <p:cNvPr id="11" name="Picture 8" descr="http://im0-tub-ru.yandex.net/i?id=9198e24f7f41627c87c9e557284b90e6-07-144&amp;n=21"/>
          <p:cNvPicPr>
            <a:picLocks noChangeAspect="1" noChangeArrowheads="1"/>
          </p:cNvPicPr>
          <p:nvPr/>
        </p:nvPicPr>
        <p:blipFill rotWithShape="1">
          <a:blip r:embed="rId6" cstate="print"/>
          <a:srcRect l="27261" t="3149" r="11531" b="-3149"/>
          <a:stretch/>
        </p:blipFill>
        <p:spPr bwMode="auto">
          <a:xfrm>
            <a:off x="4367048" y="4925144"/>
            <a:ext cx="1734207" cy="1872208"/>
          </a:xfrm>
          <a:prstGeom prst="rect">
            <a:avLst/>
          </a:prstGeom>
          <a:noFill/>
        </p:spPr>
      </p:pic>
      <p:pic>
        <p:nvPicPr>
          <p:cNvPr id="12" name="Picture 6" descr="Боремся с предрассудками и преодолеваем недоверие: как побороть свой страх в бизнесе?"/>
          <p:cNvPicPr>
            <a:picLocks noChangeAspect="1" noChangeArrowheads="1"/>
          </p:cNvPicPr>
          <p:nvPr/>
        </p:nvPicPr>
        <p:blipFill rotWithShape="1">
          <a:blip r:embed="rId5" cstate="print"/>
          <a:srcRect r="9631"/>
          <a:stretch/>
        </p:blipFill>
        <p:spPr bwMode="auto">
          <a:xfrm>
            <a:off x="6102577" y="4843055"/>
            <a:ext cx="2993355" cy="1954297"/>
          </a:xfrm>
          <a:prstGeom prst="rect">
            <a:avLst/>
          </a:prstGeom>
          <a:noFill/>
        </p:spPr>
      </p:pic>
      <p:pic>
        <p:nvPicPr>
          <p:cNvPr id="7" name="Рисунок 6" descr="spice-moz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34" y="-17127"/>
            <a:ext cx="9138866" cy="68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780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Вред, наносимый женщинам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42410" y="1698096"/>
            <a:ext cx="3888432" cy="1010824"/>
          </a:xfrm>
        </p:spPr>
        <p:txBody>
          <a:bodyPr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buNone/>
            </a:pPr>
            <a:r>
              <a:rPr lang="ru-RU" sz="5100" b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ЗАДУМАЙСЯ !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Содержимое 4" descr="6f1a5d2bf5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4292" y="3264263"/>
            <a:ext cx="2409708" cy="35937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0817" y="1020264"/>
            <a:ext cx="4307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нерегулярными менструации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236431"/>
            <a:ext cx="165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бесплодие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942" y="2564904"/>
            <a:ext cx="2301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Сомнительное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удовольствие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2528497"/>
            <a:ext cx="2312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Возможность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стать </a:t>
            </a:r>
            <a:r>
              <a:rPr lang="ru-RU" sz="2400" dirty="0" smtClean="0">
                <a:solidFill>
                  <a:srgbClr val="002060"/>
                </a:solidFill>
              </a:rPr>
              <a:t>матерью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2204864"/>
            <a:ext cx="115212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20072" y="2204864"/>
            <a:ext cx="129614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http://www.quitnowinfo.com/wp-content/uploads/2011/04/smoking-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1" y="3721027"/>
            <a:ext cx="2954041" cy="31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Funny-picture-of-motherhood-and-healthy.jpg"/>
          <p:cNvPicPr>
            <a:picLocks noChangeAspect="1" noChangeArrowheads="1"/>
          </p:cNvPicPr>
          <p:nvPr/>
        </p:nvPicPr>
        <p:blipFill>
          <a:blip r:embed="rId4"/>
          <a:srcRect t="6702" r="343" b="11181"/>
          <a:stretch>
            <a:fillRect/>
          </a:stretch>
        </p:blipFill>
        <p:spPr bwMode="auto">
          <a:xfrm>
            <a:off x="3178475" y="2649456"/>
            <a:ext cx="269861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033189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699792" y="2603596"/>
            <a:ext cx="1080120" cy="8524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ww.bebelu.ro/wp-content/uploads/2010/11/1024-http.neurologicalcorrelates.com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3" b="50212"/>
          <a:stretch/>
        </p:blipFill>
        <p:spPr bwMode="auto">
          <a:xfrm>
            <a:off x="4871545" y="41616"/>
            <a:ext cx="4303910" cy="34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103380"/>
            <a:ext cx="2303090" cy="4572000"/>
          </a:xfrm>
        </p:spPr>
        <p:txBody>
          <a:bodyPr/>
          <a:lstStyle/>
          <a:p>
            <a:r>
              <a:rPr lang="ru-RU" dirty="0" smtClean="0"/>
              <a:t>наркотики</a:t>
            </a:r>
            <a:endParaRPr lang="ru-RU" dirty="0"/>
          </a:p>
        </p:txBody>
      </p:sp>
      <p:pic>
        <p:nvPicPr>
          <p:cNvPr id="4" name="Picture 2" descr="http://www.bebelu.ro/wp-content/uploads/2010/11/1024-http.neurologicalcorrelates.com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5" t="55699" b="-2616"/>
          <a:stretch/>
        </p:blipFill>
        <p:spPr bwMode="auto">
          <a:xfrm>
            <a:off x="4871544" y="3830216"/>
            <a:ext cx="4300979" cy="32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51520" y="117816"/>
            <a:ext cx="3779911" cy="497156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вещи </a:t>
            </a:r>
            <a:r>
              <a:rPr lang="ru-RU" sz="5400" b="1" dirty="0" smtClean="0">
                <a:solidFill>
                  <a:srgbClr val="FF0000"/>
                </a:solidFill>
              </a:rPr>
              <a:t>не</a:t>
            </a:r>
            <a:r>
              <a:rPr lang="ru-RU" sz="3600" b="1" dirty="0" smtClean="0">
                <a:solidFill>
                  <a:srgbClr val="FF0000"/>
                </a:solidFill>
              </a:rPr>
              <a:t> совместимы!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Выбор за тобой!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7456813" y="5589240"/>
            <a:ext cx="1718642" cy="5809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ребенок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Вред, наносимый мужчинам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4185" y="1052736"/>
            <a:ext cx="43386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импотенция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1\Desktop\к\reprodyktivnaya-fynkciya-i-kyreni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85" y="2287588"/>
            <a:ext cx="5078520" cy="38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807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6274"/>
            <a:ext cx="2857487" cy="36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429256" y="2143116"/>
            <a:ext cx="33131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endParaRPr lang="ru-RU" altLang="ru-RU" sz="23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alt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рождённые от наркоманов, умирают очень </a:t>
            </a:r>
            <a:r>
              <a:rPr lang="ru-RU" alt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быстро.</a:t>
            </a:r>
            <a:endParaRPr lang="ru-RU" alt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1249299582_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4192232" cy="27908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F:\Funny-picture-of-motherhood-and-healthy.jpg"/>
          <p:cNvPicPr>
            <a:picLocks noChangeAspect="1" noChangeArrowheads="1"/>
          </p:cNvPicPr>
          <p:nvPr/>
        </p:nvPicPr>
        <p:blipFill>
          <a:blip r:embed="rId4"/>
          <a:srcRect t="6702" r="343" b="11181"/>
          <a:stretch>
            <a:fillRect/>
          </a:stretch>
        </p:blipFill>
        <p:spPr bwMode="auto">
          <a:xfrm>
            <a:off x="6143636" y="4286256"/>
            <a:ext cx="269861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4357694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 губит наше будущее поколение, наших детей, а значит, и будущее всей страны.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28604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наркоманов рождаются дети с уродствами или нежизнеспособные дети</a:t>
            </a:r>
          </a:p>
        </p:txBody>
      </p:sp>
    </p:spTree>
    <p:extLst>
      <p:ext uri="{BB962C8B-B14F-4D97-AF65-F5344CB8AC3E}">
        <p14:creationId xmlns:p14="http://schemas.microsoft.com/office/powerpoint/2010/main" val="39134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87090"/>
              </p:ext>
            </p:extLst>
          </p:nvPr>
        </p:nvGraphicFramePr>
        <p:xfrm>
          <a:off x="0" y="0"/>
          <a:ext cx="9144000" cy="685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4824536"/>
                <a:gridCol w="2411760"/>
              </a:tblGrid>
              <a:tr h="89019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Страна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Запрещённые синтетические каннабиноиды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Дата запрета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200025" marT="30480" marB="30480" anchor="ctr"/>
                </a:tc>
              </a:tr>
              <a:tr h="61899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2" tooltip="Австрия"/>
                        </a:rPr>
                        <a:t>Австрия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JWH-018, CP 47,497 и его гомологи, HU-29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 марта 2009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61899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3" tooltip="Германия"/>
                        </a:rPr>
                        <a:t>Германия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JWH-018, CP 47,497 и его гомологи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 января 2009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61899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4" tooltip="Литва"/>
                        </a:rPr>
                        <a:t>Литва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JWH-018, JWH-073, CP 47,497 и его гомологи, HU-210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 мая 2009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1161406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5" tooltip="Люксембург"/>
                        </a:rPr>
                        <a:t>Люксембург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JWH-018, CP 47,497, HU-210 и другие синтетические агонисты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каннабиноидных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рецепторов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 апреля 2009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465839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6" tooltip="Польша"/>
                        </a:rPr>
                        <a:t>Польша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JWH-018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 мая 2009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61899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7" tooltip="Соединённое королевство"/>
                        </a:rPr>
                        <a:t>Соединённое королевство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широкий спектр синтетических каннабиноидов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 августа 2009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61899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8" tooltip="Франция"/>
                        </a:rPr>
                        <a:t>Франция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JWH-018, CP 47,497 и его гомологи, HU-210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 февраля 2009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61899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9" tooltip="Швеция"/>
                        </a:rPr>
                        <a:t>Швеция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JWH-018, JWH-073, CP 47,497 и его гомологи, HU-210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 сентября 2009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61899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Arial"/>
                          <a:ea typeface="Times New Roman"/>
                          <a:hlinkClick r:id="rId10" tooltip="Эстония"/>
                        </a:rPr>
                        <a:t>Эстония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JWH-018, JWH-073, CP 47,497 и его гомологи, HU-210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 июля 2009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1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517632" cy="5112568"/>
          </a:xfrm>
        </p:spPr>
        <p:txBody>
          <a:bodyPr>
            <a:noAutofit/>
          </a:bodyPr>
          <a:lstStyle/>
          <a:p>
            <a:pPr lvl="0"/>
            <a:r>
              <a:rPr lang="ru-RU" sz="2200" dirty="0"/>
              <a:t>В 2009 году </a:t>
            </a:r>
            <a:r>
              <a:rPr lang="ru-RU" sz="2200" dirty="0" err="1">
                <a:hlinkClick r:id="rId2"/>
              </a:rPr>
              <a:t>Роспотребнадзор</a:t>
            </a:r>
            <a:r>
              <a:rPr lang="ru-RU" sz="2200" dirty="0"/>
              <a:t> запретил оборот курительных смесей, содержащих в составе </a:t>
            </a:r>
            <a:r>
              <a:rPr lang="ru-RU" sz="2200" dirty="0">
                <a:hlinkClick r:id="rId3"/>
              </a:rPr>
              <a:t>шалфей предсказателей</a:t>
            </a:r>
            <a:r>
              <a:rPr lang="ru-RU" sz="2200" dirty="0"/>
              <a:t>,</a:t>
            </a:r>
            <a:r>
              <a:rPr lang="en-US" sz="2200" dirty="0"/>
              <a:t> </a:t>
            </a:r>
            <a:r>
              <a:rPr lang="ru-RU" sz="2200" dirty="0">
                <a:hlinkClick r:id="rId4"/>
              </a:rPr>
              <a:t>гавайскую розу</a:t>
            </a:r>
            <a:r>
              <a:rPr lang="ru-RU" sz="2200" dirty="0"/>
              <a:t>,  </a:t>
            </a:r>
            <a:r>
              <a:rPr lang="ru-RU" sz="2200" dirty="0">
                <a:hlinkClick r:id="rId5"/>
              </a:rPr>
              <a:t>голубой лотос</a:t>
            </a:r>
            <a:r>
              <a:rPr lang="ru-RU" sz="2200" dirty="0"/>
              <a:t>.</a:t>
            </a:r>
          </a:p>
          <a:p>
            <a:pPr lvl="0"/>
            <a:r>
              <a:rPr lang="ru-RU" sz="2200" dirty="0"/>
              <a:t>Через полгода они внесены в </a:t>
            </a:r>
            <a:r>
              <a:rPr lang="ru-RU" sz="2200" dirty="0">
                <a:hlinkClick r:id="rId6"/>
              </a:rPr>
              <a:t>список наркотических средств и психотропных веществ</a:t>
            </a:r>
            <a:r>
              <a:rPr lang="ru-RU" sz="2200" dirty="0"/>
              <a:t>, оборот которых в Российской Федерации запрещён.</a:t>
            </a:r>
          </a:p>
          <a:p>
            <a:pPr lvl="0"/>
            <a:r>
              <a:rPr lang="ru-RU" sz="2200" dirty="0"/>
              <a:t>В декабре 2014 года </a:t>
            </a:r>
            <a:r>
              <a:rPr lang="ru-RU" sz="2200" dirty="0">
                <a:hlinkClick r:id="rId7"/>
              </a:rPr>
              <a:t>Государственная дума</a:t>
            </a:r>
            <a:r>
              <a:rPr lang="ru-RU" sz="2200" dirty="0"/>
              <a:t> Российской Федерации приняла законопроект о запрете курительных смесей СПАЙС и их компонентов, входящих в их состав. </a:t>
            </a:r>
          </a:p>
          <a:p>
            <a:pPr lvl="0"/>
            <a:r>
              <a:rPr lang="ru-RU" sz="2200" dirty="0"/>
              <a:t>4 февраля 2015 года </a:t>
            </a:r>
            <a:r>
              <a:rPr lang="ru-RU" sz="2200" dirty="0">
                <a:hlinkClick r:id="rId8"/>
              </a:rPr>
              <a:t>президент Российской Федерации</a:t>
            </a:r>
            <a:r>
              <a:rPr lang="ru-RU" sz="2200" dirty="0"/>
              <a:t> </a:t>
            </a:r>
            <a:r>
              <a:rPr lang="ru-RU" sz="2200" dirty="0">
                <a:hlinkClick r:id="rId9"/>
              </a:rPr>
              <a:t>В. В. Путин</a:t>
            </a:r>
            <a:r>
              <a:rPr lang="ru-RU" sz="2200" dirty="0"/>
              <a:t> утвердил изменения в ряд законов, согласно которым запрещается употребление и пропаганда СПАЙСОВ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Запрет на территории РФ: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6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Катя\Новая папка\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>
            <a:fillRect/>
          </a:stretch>
        </p:blipFill>
        <p:spPr bwMode="auto">
          <a:xfrm>
            <a:off x="270297" y="80628"/>
            <a:ext cx="8668196" cy="64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359586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4067" y="6525344"/>
            <a:ext cx="9296924" cy="504056"/>
          </a:xfrm>
          <a:prstGeom prst="flowChartPunchedTape">
            <a:avLst/>
          </a:prstGeom>
        </p:spPr>
      </p:pic>
      <p:pic>
        <p:nvPicPr>
          <p:cNvPr id="7" name="Рисунок 6" descr="359586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108521" y="-171400"/>
            <a:ext cx="9339605" cy="504056"/>
          </a:xfrm>
          <a:prstGeom prst="flowChartPunchedTape">
            <a:avLst/>
          </a:prstGeom>
        </p:spPr>
      </p:pic>
      <p:pic>
        <p:nvPicPr>
          <p:cNvPr id="8" name="Рисунок 7" descr="359586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808069" y="3191915"/>
            <a:ext cx="6480720" cy="474170"/>
          </a:xfrm>
          <a:prstGeom prst="flowChartPunchedTape">
            <a:avLst/>
          </a:prstGeom>
        </p:spPr>
      </p:pic>
      <p:pic>
        <p:nvPicPr>
          <p:cNvPr id="9" name="Рисунок 8" descr="359586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11796" y="3278089"/>
            <a:ext cx="6480720" cy="474170"/>
          </a:xfrm>
          <a:prstGeom prst="flowChartPunchedTape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1142999" y="3428999"/>
            <a:ext cx="6858000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43174" y="42860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ВЫБЕРИ СВОЙ ПУТЬ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2413338"/>
            <a:ext cx="84839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получение </a:t>
            </a:r>
            <a:r>
              <a:rPr lang="ru-RU" sz="2400" dirty="0"/>
              <a:t>сведений об отношении к употреблению наркотиков, алкоголя, табачных изделий и курительных смесей «СПАЙС» среди студентов ГБОУ ВПО </a:t>
            </a:r>
            <a:r>
              <a:rPr lang="ru-RU" sz="2400" dirty="0" err="1"/>
              <a:t>КубГМУ</a:t>
            </a:r>
            <a:r>
              <a:rPr lang="ru-RU" sz="2400" dirty="0"/>
              <a:t> Минздрава </a:t>
            </a:r>
            <a:r>
              <a:rPr lang="ru-RU" sz="2400" dirty="0" smtClean="0"/>
              <a:t>России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сравнительный </a:t>
            </a:r>
            <a:r>
              <a:rPr lang="ru-RU" sz="2400" dirty="0"/>
              <a:t>анализ данных за 2016 г. с результатами выполненных на кафедре ранее аналогичных исследований в 1999, 2005, 2010 и 2015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908720"/>
            <a:ext cx="7929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_AlgeriusNr" panose="04040704040802020702" pitchFamily="82" charset="-52"/>
              </a:rPr>
              <a:t>Цель исследования</a:t>
            </a:r>
          </a:p>
        </p:txBody>
      </p:sp>
      <p:pic>
        <p:nvPicPr>
          <p:cNvPr id="6" name="Picture 4" descr="big_1190987171_20070928-174630_n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10" y="357166"/>
            <a:ext cx="1919259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09292"/>
              </p:ext>
            </p:extLst>
          </p:nvPr>
        </p:nvGraphicFramePr>
        <p:xfrm>
          <a:off x="2915816" y="635682"/>
          <a:ext cx="5832648" cy="596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642">
            <a:off x="287978" y="-136827"/>
            <a:ext cx="581852" cy="9093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836712"/>
            <a:ext cx="2987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Количество студентов, пробовавших наркотики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960990"/>
              </p:ext>
            </p:extLst>
          </p:nvPr>
        </p:nvGraphicFramePr>
        <p:xfrm>
          <a:off x="4572000" y="1988840"/>
          <a:ext cx="4464496" cy="502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099744"/>
              </p:ext>
            </p:extLst>
          </p:nvPr>
        </p:nvGraphicFramePr>
        <p:xfrm>
          <a:off x="0" y="1999456"/>
          <a:ext cx="4644008" cy="485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35400" r="29227" b="53908"/>
          <a:stretch/>
        </p:blipFill>
        <p:spPr bwMode="auto">
          <a:xfrm>
            <a:off x="0" y="738191"/>
            <a:ext cx="9144001" cy="1558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257948"/>
            <a:ext cx="374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Почему  пробовали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642">
            <a:off x="287978" y="-136827"/>
            <a:ext cx="581852" cy="9093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00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466009"/>
              </p:ext>
            </p:extLst>
          </p:nvPr>
        </p:nvGraphicFramePr>
        <p:xfrm>
          <a:off x="26337" y="1524000"/>
          <a:ext cx="9117663" cy="456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52400"/>
            <a:ext cx="7139136" cy="900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Студенты, </a:t>
            </a:r>
            <a:r>
              <a:rPr lang="ru-RU" sz="3600" dirty="0" smtClean="0">
                <a:effectLst/>
              </a:rPr>
              <a:t>курильщики </a:t>
            </a:r>
            <a:r>
              <a:rPr lang="ru-RU" sz="3600" dirty="0">
                <a:effectLst/>
              </a:rPr>
              <a:t>табака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642">
            <a:off x="206811" y="-118500"/>
            <a:ext cx="581852" cy="9093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1187624" y="1556792"/>
            <a:ext cx="2736304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418434" y="1196752"/>
            <a:ext cx="3537942" cy="1202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4256302"/>
              </p:ext>
            </p:extLst>
          </p:nvPr>
        </p:nvGraphicFramePr>
        <p:xfrm>
          <a:off x="26337" y="1189212"/>
          <a:ext cx="62281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7584" y="538985"/>
            <a:ext cx="7139136" cy="9003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Сравнение числа курящих на младшем и старшем курсах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642">
            <a:off x="206811" y="-118500"/>
            <a:ext cx="581852" cy="9093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2" name="Picture 2" descr="http://www.playcast.ru/uploads/2014/06/13/89239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592288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lVdWS3vga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08540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823381"/>
              </p:ext>
            </p:extLst>
          </p:nvPr>
        </p:nvGraphicFramePr>
        <p:xfrm>
          <a:off x="323528" y="1556792"/>
          <a:ext cx="7427168" cy="504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/>
              </a:rPr>
              <a:t>Вредно ли курить кальян?</a:t>
            </a:r>
          </a:p>
        </p:txBody>
      </p:sp>
      <p:pic>
        <p:nvPicPr>
          <p:cNvPr id="3076" name="Picture 4" descr="http://bnews.kz/storage/b9/b97bf468605c3fa2043cb3bb4dc72b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r="11667"/>
          <a:stretch/>
        </p:blipFill>
        <p:spPr bwMode="auto">
          <a:xfrm>
            <a:off x="6516216" y="764704"/>
            <a:ext cx="2269991" cy="2474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5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6788489"/>
              </p:ext>
            </p:extLst>
          </p:nvPr>
        </p:nvGraphicFramePr>
        <p:xfrm>
          <a:off x="28634" y="1052736"/>
          <a:ext cx="75866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642">
            <a:off x="209108" y="-136826"/>
            <a:ext cx="581852" cy="9093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71434" y="89241"/>
            <a:ext cx="7139136" cy="9003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Употребляют алкоголь</a:t>
            </a:r>
            <a:endParaRPr lang="ru-RU" sz="3600" b="1" dirty="0"/>
          </a:p>
        </p:txBody>
      </p:sp>
      <p:pic>
        <p:nvPicPr>
          <p:cNvPr id="4098" name="Picture 2" descr="http://img1.joyreactor.cc/pics/post/%D1%8F%D0%B3%D0%B0-jaga-%D1%8F%D0%B3%D1%83%D0%B0%D1%80-Jaguar-168558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"/>
          <a:stretch/>
        </p:blipFill>
        <p:spPr bwMode="auto">
          <a:xfrm>
            <a:off x="6156176" y="317841"/>
            <a:ext cx="2664296" cy="35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amcdn.net/lookatme.ru/event-image/TLEa3TrVxzu7NyNntbZhWw-po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04" y="4293096"/>
            <a:ext cx="2448468" cy="16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653492"/>
              </p:ext>
            </p:extLst>
          </p:nvPr>
        </p:nvGraphicFramePr>
        <p:xfrm>
          <a:off x="457200" y="1052736"/>
          <a:ext cx="64910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 smtClean="0"/>
              <a:t>Информированы ли вы?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8828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94005146"/>
              </p:ext>
            </p:extLst>
          </p:nvPr>
        </p:nvGraphicFramePr>
        <p:xfrm>
          <a:off x="0" y="285728"/>
          <a:ext cx="9144000" cy="631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642">
            <a:off x="1215846" y="51814"/>
            <a:ext cx="581852" cy="9093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813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002060"/>
                </a:solidFill>
              </a:rPr>
              <a:t>хотя бы раз в жизни пробовали наркотики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9044" y="1045542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18 </a:t>
            </a:r>
            <a:r>
              <a:rPr lang="ru-RU" sz="3600" dirty="0" smtClean="0">
                <a:solidFill>
                  <a:srgbClr val="002060"/>
                </a:solidFill>
              </a:rPr>
              <a:t>000 000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32989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употребляющих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8166" y="2476704"/>
            <a:ext cx="536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4 000 000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 ч е л о в е к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0336" y="4221898"/>
            <a:ext cx="350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наркозависимых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3584" y="3919989"/>
            <a:ext cx="5364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1 000 000 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ч </a:t>
            </a:r>
            <a:r>
              <a:rPr lang="ru-RU" sz="3600" dirty="0">
                <a:solidFill>
                  <a:srgbClr val="002060"/>
                </a:solidFill>
              </a:rPr>
              <a:t>е л о в е к</a:t>
            </a:r>
          </a:p>
          <a:p>
            <a:pPr algn="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81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52103181"/>
              </p:ext>
            </p:extLst>
          </p:nvPr>
        </p:nvGraphicFramePr>
        <p:xfrm>
          <a:off x="107504" y="476672"/>
          <a:ext cx="8784976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26064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Главный аспект в решении проблемы наркомании: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642">
            <a:off x="466194" y="-136827"/>
            <a:ext cx="581852" cy="9093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401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005-005-Den-borby-s-narkotik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20144" r="4473" b="7728"/>
          <a:stretch/>
        </p:blipFill>
        <p:spPr bwMode="auto">
          <a:xfrm>
            <a:off x="1979712" y="3356992"/>
            <a:ext cx="54356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7001677.jpg.watermark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1"/>
          <a:stretch/>
        </p:blipFill>
        <p:spPr bwMode="auto">
          <a:xfrm>
            <a:off x="-15776" y="16570"/>
            <a:ext cx="9159776" cy="6841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34a2b_1297980061_1297932169_1297850543_1297364680_motivatory_1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635436" cy="54038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201" y="0"/>
            <a:ext cx="6026902" cy="3186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1855" b="17968"/>
          <a:stretch>
            <a:fillRect/>
          </a:stretch>
        </p:blipFill>
        <p:spPr bwMode="auto">
          <a:xfrm>
            <a:off x="-1" y="3140968"/>
            <a:ext cx="6159653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743" y="1700808"/>
            <a:ext cx="80766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200" dirty="0"/>
              <a:t>Полученные результаты свидетельствуют об увеличении числа студентов пробовавших наркотические средства, что может быть связано с широким распространением и доступностью курительных смесей; </a:t>
            </a:r>
            <a:endParaRPr lang="ru-RU" sz="22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 smtClean="0"/>
              <a:t>Также </a:t>
            </a:r>
            <a:r>
              <a:rPr lang="ru-RU" sz="2200" dirty="0"/>
              <a:t>стабильно высоким остается процент курильщиков табака, особенно среди будущих матерей, что ставит под угрозу здоровье не только самой </a:t>
            </a:r>
            <a:r>
              <a:rPr lang="ru-RU" sz="2200" dirty="0" err="1"/>
              <a:t>курильшицы</a:t>
            </a:r>
            <a:r>
              <a:rPr lang="ru-RU" sz="2200" dirty="0"/>
              <a:t>, но и ее будущих </a:t>
            </a:r>
            <a:r>
              <a:rPr lang="ru-RU" sz="2200" dirty="0" smtClean="0"/>
              <a:t>детей.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dirty="0" smtClean="0"/>
              <a:t>Эта проблема требует </a:t>
            </a:r>
            <a:r>
              <a:rPr lang="ru-RU" sz="2200" dirty="0"/>
              <a:t>усиления проводимой в этом направлении профилактической работы на государственном уровне и на местах с учетом нового вызова времени – появления и широкого распространения  курительных смесей, содержащих наркотические вещества.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1777"/>
            <a:ext cx="7929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_AlgeriusNr" panose="04040704040802020702" pitchFamily="82" charset="-52"/>
              </a:rPr>
              <a:t>Выводы:</a:t>
            </a:r>
            <a:endParaRPr lang="ru-RU" sz="4400" b="1" dirty="0">
              <a:solidFill>
                <a:schemeClr val="bg2">
                  <a:lumMod val="40000"/>
                  <a:lumOff val="60000"/>
                </a:schemeClr>
              </a:solidFill>
              <a:latin typeface="a_AlgeriusNr" panose="04040704040802020702" pitchFamily="82" charset="-52"/>
            </a:endParaRPr>
          </a:p>
        </p:txBody>
      </p:sp>
      <p:pic>
        <p:nvPicPr>
          <p:cNvPr id="6" name="Picture 4" descr="big_1190987171_20070928-174630_n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"/>
            <a:ext cx="1763689" cy="17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3568" y="254596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Наркомания – слишком серьезный противник для того, чтобы с ним можно было, справиться в одиночку!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Z:\Катя\Новая папка\img_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54" y="2844158"/>
            <a:ext cx="3096344" cy="40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2060848"/>
          </a:xfrm>
        </p:spPr>
        <p:txBody>
          <a:bodyPr/>
          <a:lstStyle/>
          <a:p>
            <a:r>
              <a:rPr lang="ru-RU" altLang="ru-RU" dirty="0" smtClean="0"/>
              <a:t>Имя </a:t>
            </a:r>
            <a:r>
              <a:rPr lang="ru-RU" altLang="ru-RU" dirty="0"/>
              <a:t>нашего главного врага - НАРКОМАНИЯ</a:t>
            </a:r>
          </a:p>
        </p:txBody>
      </p:sp>
      <p:pic>
        <p:nvPicPr>
          <p:cNvPr id="4100" name="Picture 4" descr="19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962400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21154748491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7646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cs320626.vk.me/v320626130/20b0/ZAneUU2g5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378"/>
            <a:ext cx="3923928" cy="26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4dancing.ru/files/u10/twi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95"/>
            <a:ext cx="3203848" cy="21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im0-tub-ru.yandex.net/i?id=60df6d62bf3270df2807ef89df94cc6c&amp;n=33&amp;h=215&amp;w=3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s.s-ports.ru/images/styles/upload/fp_fotos/1a/51/Image00012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78" y="57843"/>
            <a:ext cx="3937061" cy="24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nokstv.ru/media/k2/galleries/14664/0a1d8d8132408ea7cb466251f4a09c7c_800x8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2"/>
          <a:stretch/>
        </p:blipFill>
        <p:spPr bwMode="auto">
          <a:xfrm>
            <a:off x="6189343" y="4606902"/>
            <a:ext cx="2954657" cy="22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port-51.ru/uploads/posts/2016-02/1456772710_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" y="2134672"/>
            <a:ext cx="3333750" cy="21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3-tub-ru.yandex.net/i?id=60024b13b9de96aaeefebd80c3b336dc&amp;n=33&amp;h=215&amp;w=3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48" y="2198501"/>
            <a:ext cx="3548790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t66.trilu.ro/image/Epaminonda/a1993412647769/thumb-1400x7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73" y="7936"/>
            <a:ext cx="3477014" cy="21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rusmed.ru/data/photos/3068/MG_8818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33" y="2570372"/>
            <a:ext cx="2815352" cy="19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mosclimbing.ru/images/stories/6107prev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28" y="4560701"/>
            <a:ext cx="3401550" cy="2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450" y="639124"/>
            <a:ext cx="8424936" cy="2740476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</a:rPr>
              <a:t>Действуй, ради жизни!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891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4760332"/>
            <a:ext cx="65527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F:\0129772001381945853.jpg"/>
          <p:cNvPicPr>
            <a:picLocks noChangeAspect="1" noChangeArrowheads="1"/>
          </p:cNvPicPr>
          <p:nvPr/>
        </p:nvPicPr>
        <p:blipFill>
          <a:blip r:embed="rId2"/>
          <a:srcRect b="33035"/>
          <a:stretch>
            <a:fillRect/>
          </a:stretch>
        </p:blipFill>
        <p:spPr bwMode="auto">
          <a:xfrm>
            <a:off x="0" y="0"/>
            <a:ext cx="9216175" cy="4786322"/>
          </a:xfrm>
          <a:prstGeom prst="rect">
            <a:avLst/>
          </a:prstGeom>
          <a:noFill/>
        </p:spPr>
      </p:pic>
      <p:pic>
        <p:nvPicPr>
          <p:cNvPr id="1026" name="Picture 2" descr="H:\med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2071678" cy="20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101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8"/>
            <a:ext cx="2908496" cy="2177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000337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9757" r="2509"/>
          <a:stretch/>
        </p:blipFill>
        <p:spPr bwMode="auto">
          <a:xfrm>
            <a:off x="6372200" y="26938"/>
            <a:ext cx="2843975" cy="2049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 от </a:t>
            </a:r>
            <a:r>
              <a:rPr lang="ru-RU" sz="2000" dirty="0" smtClean="0">
                <a:hlinkClick r:id="rId2" tooltip="Греческий язык"/>
              </a:rPr>
              <a:t>греч.</a:t>
            </a:r>
            <a:r>
              <a:rPr lang="ru-RU" sz="2000" dirty="0" smtClean="0"/>
              <a:t> </a:t>
            </a:r>
            <a:r>
              <a:rPr lang="ru-RU" sz="2000" dirty="0" err="1" smtClean="0"/>
              <a:t>ναρκωτικός </a:t>
            </a:r>
            <a:r>
              <a:rPr lang="ru-RU" sz="2000" dirty="0" smtClean="0"/>
              <a:t>— приводящий в оцепенение, </a:t>
            </a:r>
            <a:r>
              <a:rPr lang="ru-RU" sz="2000" dirty="0" smtClean="0">
                <a:hlinkClick r:id="rId2" tooltip="Греческий язык"/>
              </a:rPr>
              <a:t>греч.</a:t>
            </a:r>
            <a:r>
              <a:rPr lang="ru-RU" sz="2000" dirty="0" smtClean="0"/>
              <a:t> </a:t>
            </a:r>
            <a:r>
              <a:rPr lang="ru-RU" sz="2000" dirty="0" err="1" smtClean="0"/>
              <a:t>narcosis</a:t>
            </a:r>
            <a:r>
              <a:rPr lang="ru-RU" sz="2000" dirty="0" smtClean="0"/>
              <a:t> — ступор</a:t>
            </a:r>
          </a:p>
          <a:p>
            <a:pPr>
              <a:buNone/>
            </a:pPr>
            <a:r>
              <a:rPr lang="ru-RU" sz="2000" dirty="0" smtClean="0"/>
              <a:t>– это </a:t>
            </a:r>
            <a:r>
              <a:rPr lang="ru-RU" sz="2000" dirty="0" err="1" smtClean="0"/>
              <a:t>психоактивное</a:t>
            </a:r>
            <a:r>
              <a:rPr lang="ru-RU" sz="2000" dirty="0" smtClean="0"/>
              <a:t> вещество, включённое в официальный государственный список наркотических средств и психотропных веществ, обнаруживаемых в незаконном хранении или обороте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Nr" panose="04040704040802020702" pitchFamily="82" charset="-52"/>
              </a:rPr>
              <a:t>Наркотик</a:t>
            </a:r>
          </a:p>
        </p:txBody>
      </p:sp>
      <p:pic>
        <p:nvPicPr>
          <p:cNvPr id="4" name="Picture 2" descr="C:\Users\lSfer\Desktop\Презентации\Презентация наша\Материалы\00004049.jpg"/>
          <p:cNvPicPr>
            <a:picLocks noChangeAspect="1" noChangeArrowheads="1"/>
          </p:cNvPicPr>
          <p:nvPr/>
        </p:nvPicPr>
        <p:blipFill rotWithShape="1">
          <a:blip r:embed="rId3" cstate="print"/>
          <a:srcRect t="45349"/>
          <a:stretch/>
        </p:blipFill>
        <p:spPr bwMode="auto">
          <a:xfrm>
            <a:off x="0" y="4487412"/>
            <a:ext cx="9143999" cy="2370587"/>
          </a:xfrm>
          <a:prstGeom prst="rect">
            <a:avLst/>
          </a:prstGeom>
          <a:noFill/>
        </p:spPr>
      </p:pic>
      <p:pic>
        <p:nvPicPr>
          <p:cNvPr id="5" name="Рисунок 4" descr="ТММ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90718"/>
            <a:ext cx="701618" cy="813319"/>
          </a:xfrm>
          <a:prstGeom prst="ellipse">
            <a:avLst/>
          </a:prstGeom>
          <a:ln w="123825" cap="rnd">
            <a:solidFill>
              <a:schemeClr val="accent3">
                <a:lumMod val="75000"/>
                <a:alpha val="81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071538" y="285728"/>
            <a:ext cx="7141007" cy="49737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i="1" cap="all" dirty="0" smtClean="0">
                <a:ln w="3175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i="1" cap="all" dirty="0">
              <a:ln w="3175">
                <a:noFill/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85473" y="3647122"/>
            <a:ext cx="7945308" cy="1680579"/>
          </a:xfrm>
          <a:prstGeom prst="downArrowCallout">
            <a:avLst/>
          </a:prstGeom>
          <a:solidFill>
            <a:schemeClr val="accent3">
              <a:lumMod val="75000"/>
              <a:alpha val="50000"/>
            </a:schemeClr>
          </a:solidFill>
          <a:ln w="76200" cap="flat">
            <a:solidFill>
              <a:schemeClr val="tx1"/>
            </a:solidFill>
            <a:beve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990600">
                    <a:srgbClr val="FF0000">
                      <a:alpha val="40000"/>
                    </a:srgbClr>
                  </a:glow>
                </a:effectLst>
              </a:rPr>
              <a:t>ОПАСНОСТЬ!!!</a:t>
            </a:r>
            <a:endParaRPr lang="ru-RU" sz="6600" b="1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990600">
                  <a:srgbClr val="FF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4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mph" presetSubtype="0" accel="1500" decel="2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04 0.04953 L 0.46563 0.04953 " pathEditMode="fixed" rAng="0" ptsTypes="AA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СПАЙС?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2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*</a:t>
            </a:r>
            <a:r>
              <a:rPr lang="ru-RU" sz="2000" dirty="0" err="1" smtClean="0"/>
              <a:t>Spice</a:t>
            </a:r>
            <a:r>
              <a:rPr lang="ru-RU" sz="2000" dirty="0" smtClean="0"/>
              <a:t> - от </a:t>
            </a:r>
            <a:r>
              <a:rPr lang="ru-RU" sz="2000" dirty="0"/>
              <a:t>англ. </a:t>
            </a:r>
            <a:r>
              <a:rPr lang="ru-RU" sz="2000" dirty="0" smtClean="0"/>
              <a:t>- специя</a:t>
            </a:r>
            <a:r>
              <a:rPr lang="ru-RU" sz="2000" dirty="0"/>
              <a:t>, пряность - бренд травяных курительных смесей̆, обладающих </a:t>
            </a:r>
            <a:r>
              <a:rPr lang="ru-RU" sz="2000" dirty="0" err="1"/>
              <a:t>психоактивным</a:t>
            </a:r>
            <a:r>
              <a:rPr lang="ru-RU" sz="2000" dirty="0"/>
              <a:t> действием, аналогичным действию марихуаны, т.е. разновидность травяной̆ смеси, в состав которой̆ входят синтетические вещества, </a:t>
            </a:r>
            <a:r>
              <a:rPr lang="ru-RU" sz="2000" dirty="0">
                <a:solidFill>
                  <a:srgbClr val="7030A0"/>
                </a:solidFill>
              </a:rPr>
              <a:t>энтеогены</a:t>
            </a:r>
            <a:r>
              <a:rPr lang="ru-RU" sz="2000" dirty="0"/>
              <a:t> (растения, в состав которых входят вещества психотропного </a:t>
            </a:r>
            <a:r>
              <a:rPr lang="ru-RU" sz="2000" dirty="0" smtClean="0"/>
              <a:t>действия, которые  </a:t>
            </a:r>
            <a:r>
              <a:rPr lang="ru-RU" sz="2000" dirty="0"/>
              <a:t>содержаться в алкалоидах и смолах, глюкозидах, эфирных маслах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r>
              <a:rPr lang="ru-RU" sz="2000" dirty="0" smtClean="0"/>
              <a:t>Основной </a:t>
            </a:r>
            <a:r>
              <a:rPr lang="ru-RU" sz="2000" dirty="0"/>
              <a:t>компонент, который вмещает в </a:t>
            </a:r>
            <a:r>
              <a:rPr lang="ru-RU" sz="2000" dirty="0" smtClean="0"/>
              <a:t>себя спайс  вещество</a:t>
            </a:r>
            <a:r>
              <a:rPr lang="ru-RU" sz="2000" dirty="0"/>
              <a:t> </a:t>
            </a:r>
            <a:r>
              <a:rPr lang="ru-RU" sz="2000" dirty="0" smtClean="0"/>
              <a:t>JWH-018 </a:t>
            </a:r>
            <a:endParaRPr lang="ru-RU" sz="2000" dirty="0"/>
          </a:p>
        </p:txBody>
      </p:sp>
      <p:pic>
        <p:nvPicPr>
          <p:cNvPr id="9" name="Содержимое 4" descr="b62baa2b-3b5b-4e76-9e19-4fa0b7b34d14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/>
          <a:srcRect b="37121"/>
          <a:stretch/>
        </p:blipFill>
        <p:spPr>
          <a:xfrm>
            <a:off x="483797" y="3933056"/>
            <a:ext cx="3012925" cy="2520617"/>
          </a:xfrm>
          <a:prstGeom prst="rect">
            <a:avLst/>
          </a:prstGeom>
        </p:spPr>
      </p:pic>
      <p:pic>
        <p:nvPicPr>
          <p:cNvPr id="1026" name="Picture 2" descr="http://www.ivteleradio.ru/images/2016/3/2/3d2ee3b5cb85482ab86116a7bfc88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4757"/>
            <a:ext cx="3599118" cy="23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Внешний вид спайса</a:t>
            </a: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743700" cy="4343400"/>
          </a:xfrm>
        </p:spPr>
      </p:pic>
    </p:spTree>
    <p:extLst>
      <p:ext uri="{BB962C8B-B14F-4D97-AF65-F5344CB8AC3E}">
        <p14:creationId xmlns:p14="http://schemas.microsoft.com/office/powerpoint/2010/main" val="38876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5256584" cy="453650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Canavalia</a:t>
            </a:r>
            <a:r>
              <a:rPr lang="ru-RU" dirty="0" smtClean="0"/>
              <a:t> </a:t>
            </a:r>
            <a:r>
              <a:rPr lang="ru-RU" dirty="0" err="1"/>
              <a:t>rosea</a:t>
            </a:r>
            <a:r>
              <a:rPr lang="ru-RU" dirty="0"/>
              <a:t> (</a:t>
            </a:r>
            <a:r>
              <a:rPr lang="ru-RU" dirty="0" err="1"/>
              <a:t>канавалия</a:t>
            </a:r>
            <a:r>
              <a:rPr lang="ru-RU" dirty="0"/>
              <a:t> розовая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Nymphaea</a:t>
            </a:r>
            <a:r>
              <a:rPr lang="ru-RU" dirty="0" smtClean="0"/>
              <a:t> </a:t>
            </a:r>
            <a:r>
              <a:rPr lang="ru-RU" dirty="0" err="1"/>
              <a:t>alba</a:t>
            </a:r>
            <a:r>
              <a:rPr lang="ru-RU" dirty="0"/>
              <a:t> (кувшинка белая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Nymphaea</a:t>
            </a:r>
            <a:r>
              <a:rPr lang="ru-RU" dirty="0" smtClean="0"/>
              <a:t> </a:t>
            </a:r>
            <a:r>
              <a:rPr lang="ru-RU" dirty="0" err="1"/>
              <a:t>caerulea</a:t>
            </a:r>
            <a:r>
              <a:rPr lang="ru-RU" dirty="0"/>
              <a:t> (голубой лотос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err="1"/>
              <a:t>Scutellaria</a:t>
            </a:r>
            <a:r>
              <a:rPr lang="ru-RU" dirty="0"/>
              <a:t> </a:t>
            </a:r>
            <a:r>
              <a:rPr lang="ru-RU" dirty="0" err="1"/>
              <a:t>nana</a:t>
            </a:r>
            <a:r>
              <a:rPr lang="ru-RU" dirty="0"/>
              <a:t> (</a:t>
            </a:r>
            <a:r>
              <a:rPr lang="ru-RU" dirty="0" err="1"/>
              <a:t>шлемник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Pedicularis</a:t>
            </a:r>
            <a:r>
              <a:rPr lang="ru-RU" dirty="0" smtClean="0"/>
              <a:t> </a:t>
            </a:r>
            <a:r>
              <a:rPr lang="ru-RU" dirty="0" err="1"/>
              <a:t>densifl</a:t>
            </a:r>
            <a:r>
              <a:rPr lang="ru-RU" dirty="0"/>
              <a:t> </a:t>
            </a:r>
            <a:r>
              <a:rPr lang="ru-RU" dirty="0" err="1"/>
              <a:t>ora</a:t>
            </a:r>
            <a:r>
              <a:rPr lang="ru-RU" dirty="0"/>
              <a:t> (мытник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Leonotis</a:t>
            </a:r>
            <a:r>
              <a:rPr lang="ru-RU" dirty="0" smtClean="0"/>
              <a:t> </a:t>
            </a:r>
            <a:r>
              <a:rPr lang="ru-RU" dirty="0" err="1"/>
              <a:t>leonuru</a:t>
            </a:r>
            <a:r>
              <a:rPr lang="ru-RU" dirty="0"/>
              <a:t> (</a:t>
            </a:r>
            <a:r>
              <a:rPr lang="ru-RU" dirty="0" err="1"/>
              <a:t>леонотис</a:t>
            </a:r>
            <a:r>
              <a:rPr lang="ru-RU" dirty="0"/>
              <a:t> </a:t>
            </a:r>
            <a:r>
              <a:rPr lang="ru-RU" dirty="0" err="1"/>
              <a:t>пустырниковый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err="1"/>
              <a:t>Zornia</a:t>
            </a:r>
            <a:r>
              <a:rPr lang="ru-RU" dirty="0"/>
              <a:t> </a:t>
            </a:r>
            <a:r>
              <a:rPr lang="ru-RU" dirty="0" err="1"/>
              <a:t>latifolia</a:t>
            </a:r>
            <a:r>
              <a:rPr lang="ru-RU" dirty="0"/>
              <a:t> (</a:t>
            </a:r>
            <a:r>
              <a:rPr lang="ru-RU" dirty="0" err="1"/>
              <a:t>зорния</a:t>
            </a:r>
            <a:r>
              <a:rPr lang="ru-RU" dirty="0"/>
              <a:t> широколистая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Nelumbo</a:t>
            </a:r>
            <a:r>
              <a:rPr lang="ru-RU" dirty="0" smtClean="0"/>
              <a:t> </a:t>
            </a:r>
            <a:r>
              <a:rPr lang="ru-RU" dirty="0" err="1"/>
              <a:t>nucifera</a:t>
            </a:r>
            <a:r>
              <a:rPr lang="ru-RU" dirty="0"/>
              <a:t> (лотос </a:t>
            </a:r>
            <a:r>
              <a:rPr lang="ru-RU" dirty="0" err="1"/>
              <a:t>орехоносный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Leonurus</a:t>
            </a:r>
            <a:r>
              <a:rPr lang="ru-RU" dirty="0" smtClean="0"/>
              <a:t> </a:t>
            </a:r>
            <a:r>
              <a:rPr lang="ru-RU" dirty="0" err="1"/>
              <a:t>sibiricus</a:t>
            </a:r>
            <a:r>
              <a:rPr lang="ru-RU" dirty="0"/>
              <a:t> (пустырник сибирский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Althaea</a:t>
            </a:r>
            <a:r>
              <a:rPr lang="ru-RU" dirty="0" smtClean="0"/>
              <a:t> </a:t>
            </a:r>
            <a:r>
              <a:rPr lang="ru-RU" dirty="0" err="1"/>
              <a:t>offi</a:t>
            </a:r>
            <a:r>
              <a:rPr lang="ru-RU" dirty="0"/>
              <a:t> </a:t>
            </a:r>
            <a:r>
              <a:rPr lang="ru-RU" dirty="0" err="1"/>
              <a:t>cinalis</a:t>
            </a:r>
            <a:r>
              <a:rPr lang="ru-RU" dirty="0"/>
              <a:t> (алтей лекарственный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Rosa</a:t>
            </a:r>
            <a:r>
              <a:rPr lang="ru-RU" dirty="0" smtClean="0"/>
              <a:t> </a:t>
            </a:r>
            <a:r>
              <a:rPr lang="ru-RU" dirty="0" err="1"/>
              <a:t>canina</a:t>
            </a:r>
            <a:r>
              <a:rPr lang="ru-RU" dirty="0"/>
              <a:t> (шиповник собачий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травяные </a:t>
            </a:r>
            <a:r>
              <a:rPr lang="ru-RU" dirty="0"/>
              <a:t>смеси </a:t>
            </a:r>
            <a:r>
              <a:rPr lang="en-US" dirty="0"/>
              <a:t>Spice </a:t>
            </a:r>
            <a:r>
              <a:rPr lang="ru-RU" dirty="0"/>
              <a:t>содержат компоненты следующих растений:</a:t>
            </a:r>
          </a:p>
        </p:txBody>
      </p:sp>
      <p:pic>
        <p:nvPicPr>
          <p:cNvPr id="4" name="Содержимое 5" descr="СПАЙ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00060" y="2545601"/>
            <a:ext cx="44164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7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СПАЙСОВ.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Под брендом </a:t>
            </a:r>
            <a:r>
              <a:rPr lang="ru-RU" dirty="0" err="1" smtClean="0">
                <a:solidFill>
                  <a:srgbClr val="FF0000"/>
                </a:solidFill>
              </a:rPr>
              <a:t>Spice</a:t>
            </a:r>
            <a:r>
              <a:rPr lang="ru-RU" dirty="0" smtClean="0"/>
              <a:t> продаётся несколько вариантов курительных смесей, различающихся по силе действия:</a:t>
            </a:r>
          </a:p>
          <a:p>
            <a:r>
              <a:rPr lang="ru-RU" dirty="0" err="1" smtClean="0"/>
              <a:t>Spice</a:t>
            </a:r>
            <a:r>
              <a:rPr lang="ru-RU" dirty="0" smtClean="0"/>
              <a:t> </a:t>
            </a:r>
            <a:r>
              <a:rPr lang="ru-RU" dirty="0" err="1" smtClean="0"/>
              <a:t>Silver</a:t>
            </a:r>
            <a:endParaRPr lang="ru-RU" dirty="0" smtClean="0"/>
          </a:p>
          <a:p>
            <a:r>
              <a:rPr lang="ru-RU" dirty="0" err="1" smtClean="0"/>
              <a:t>Spice</a:t>
            </a:r>
            <a:r>
              <a:rPr lang="ru-RU" dirty="0" smtClean="0"/>
              <a:t> </a:t>
            </a:r>
            <a:r>
              <a:rPr lang="ru-RU" dirty="0" err="1" smtClean="0"/>
              <a:t>Gold</a:t>
            </a:r>
            <a:endParaRPr lang="ru-RU" dirty="0" smtClean="0"/>
          </a:p>
          <a:p>
            <a:r>
              <a:rPr lang="ru-RU" dirty="0" err="1" smtClean="0"/>
              <a:t>Spice</a:t>
            </a:r>
            <a:r>
              <a:rPr lang="ru-RU" dirty="0" smtClean="0"/>
              <a:t> </a:t>
            </a:r>
            <a:r>
              <a:rPr lang="ru-RU" dirty="0" err="1" smtClean="0"/>
              <a:t>Diamond</a:t>
            </a:r>
            <a:endParaRPr lang="ru-RU" dirty="0" smtClean="0"/>
          </a:p>
          <a:p>
            <a:r>
              <a:rPr lang="ru-RU" dirty="0" err="1" smtClean="0"/>
              <a:t>Spice</a:t>
            </a:r>
            <a:r>
              <a:rPr lang="ru-RU" dirty="0" smtClean="0"/>
              <a:t> </a:t>
            </a:r>
            <a:r>
              <a:rPr lang="ru-RU" dirty="0" err="1" smtClean="0"/>
              <a:t>Tropical</a:t>
            </a:r>
            <a:r>
              <a:rPr lang="ru-RU" dirty="0" smtClean="0"/>
              <a:t> </a:t>
            </a:r>
            <a:r>
              <a:rPr lang="ru-RU" dirty="0" err="1" smtClean="0"/>
              <a:t>synergy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58694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18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68B0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Spice</a:t>
            </a:r>
            <a:r>
              <a:rPr lang="ru-RU" sz="4900" b="1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68B0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900" b="1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68B0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Silver</a:t>
            </a:r>
            <a:endParaRPr lang="ru-RU" sz="4900" dirty="0">
              <a:solidFill>
                <a:srgbClr val="168B0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87882"/>
            <a:ext cx="3820414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очетает в себе разнообразные экзотические энтеогены, обладает слабым действием, в отличие от остальных видов.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Производит расслабляющий эффект.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http://drugfreeva.org/wp-content/uploads/2014/09/spic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2" t="28370" r="24651"/>
          <a:stretch/>
        </p:blipFill>
        <p:spPr bwMode="auto">
          <a:xfrm>
            <a:off x="4071934" y="1546416"/>
            <a:ext cx="4881566" cy="44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294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1151</TotalTime>
  <Words>750</Words>
  <Application>Microsoft Office PowerPoint</Application>
  <PresentationFormat>Экран (4:3)</PresentationFormat>
  <Paragraphs>146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ОБ ОТНОШЕНИИ К НАРКОМАНИИ В СТУДЕНЧЕСКОЙ СРЕДЕ</vt:lpstr>
      <vt:lpstr>Презентация PowerPoint</vt:lpstr>
      <vt:lpstr>Презентация PowerPoint</vt:lpstr>
      <vt:lpstr>Наркотик</vt:lpstr>
      <vt:lpstr>Что такое СПАЙС?</vt:lpstr>
      <vt:lpstr>Внешний вид спайса</vt:lpstr>
      <vt:lpstr>Состав:  травяные смеси Spice содержат компоненты следующих растений:</vt:lpstr>
      <vt:lpstr>Виды СПАЙСОВ. </vt:lpstr>
      <vt:lpstr>    Spice Silver</vt:lpstr>
      <vt:lpstr> Spice Gold</vt:lpstr>
      <vt:lpstr> Spice Diamond</vt:lpstr>
      <vt:lpstr>Spice Tropical synergy</vt:lpstr>
      <vt:lpstr>Последствия курения СПАЙСОВ: </vt:lpstr>
      <vt:lpstr>Вред, наносимый женщинам</vt:lpstr>
      <vt:lpstr>Презентация PowerPoint</vt:lpstr>
      <vt:lpstr>Вред, наносимый мужчинам</vt:lpstr>
      <vt:lpstr>Презентация PowerPoint</vt:lpstr>
      <vt:lpstr>Презентация PowerPoint</vt:lpstr>
      <vt:lpstr>Запрет на территории РФ:</vt:lpstr>
      <vt:lpstr>Презентация PowerPoint</vt:lpstr>
      <vt:lpstr>Презентация PowerPoint</vt:lpstr>
      <vt:lpstr>Презентация PowerPoint</vt:lpstr>
      <vt:lpstr>Студенты, курильщики табака</vt:lpstr>
      <vt:lpstr>Сравнение числа курящих на младшем и старшем курсах</vt:lpstr>
      <vt:lpstr>Презентация PowerPoint</vt:lpstr>
      <vt:lpstr>Вредно ли курить кальян?</vt:lpstr>
      <vt:lpstr>Употребляют алкоголь</vt:lpstr>
      <vt:lpstr>Информированы ли вы?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Имя нашего главного врага - НАРКОМАНИЯ</vt:lpstr>
      <vt:lpstr>Действуй, ради жизни!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Аркадий Выродов</dc:creator>
  <cp:lastModifiedBy>Аркадий</cp:lastModifiedBy>
  <cp:revision>97</cp:revision>
  <dcterms:created xsi:type="dcterms:W3CDTF">2014-04-15T13:00:18Z</dcterms:created>
  <dcterms:modified xsi:type="dcterms:W3CDTF">2016-04-14T15:26:50Z</dcterms:modified>
</cp:coreProperties>
</file>