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7" r:id="rId2"/>
    <p:sldId id="333" r:id="rId3"/>
    <p:sldId id="320" r:id="rId4"/>
    <p:sldId id="319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21" r:id="rId13"/>
    <p:sldId id="323" r:id="rId14"/>
    <p:sldId id="332" r:id="rId15"/>
    <p:sldId id="309" r:id="rId16"/>
    <p:sldId id="294" r:id="rId17"/>
    <p:sldId id="318" r:id="rId18"/>
    <p:sldId id="287" r:id="rId19"/>
    <p:sldId id="317" r:id="rId20"/>
    <p:sldId id="300" r:id="rId21"/>
    <p:sldId id="316" r:id="rId22"/>
    <p:sldId id="301" r:id="rId23"/>
    <p:sldId id="315" r:id="rId24"/>
    <p:sldId id="303" r:id="rId25"/>
    <p:sldId id="307" r:id="rId26"/>
    <p:sldId id="282" r:id="rId27"/>
    <p:sldId id="285" r:id="rId28"/>
    <p:sldId id="305" r:id="rId29"/>
    <p:sldId id="310" r:id="rId30"/>
    <p:sldId id="257" r:id="rId31"/>
    <p:sldId id="280" r:id="rId32"/>
    <p:sldId id="304" r:id="rId33"/>
    <p:sldId id="312" r:id="rId34"/>
    <p:sldId id="313" r:id="rId35"/>
    <p:sldId id="314" r:id="rId36"/>
    <p:sldId id="334" r:id="rId37"/>
    <p:sldId id="324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000099"/>
    <a:srgbClr val="0000CC"/>
    <a:srgbClr val="8BB2FF"/>
    <a:srgbClr val="99FF33"/>
    <a:srgbClr val="FA7422"/>
    <a:srgbClr val="006E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165" autoAdjust="0"/>
    <p:restoredTop sz="90317" autoAdjust="0"/>
  </p:normalViewPr>
  <p:slideViewPr>
    <p:cSldViewPr>
      <p:cViewPr varScale="1">
        <p:scale>
          <a:sx n="71" d="100"/>
          <a:sy n="71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D4B-EA29-48FC-A50E-1D87D7160E47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D7DEF-2C88-46B5-BF98-A6E594B5E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91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7DEF-2C88-46B5-BF98-A6E594B5EA7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7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D7DEF-2C88-46B5-BF98-A6E594B5EA7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33AC-A491-4BE0-B802-09B146711C6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0A0D-D191-4A6A-8E04-AF9E0BBAC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28604"/>
            <a:ext cx="1214446" cy="1214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ФГБОУ ВО «КУБАНСКИЙ ГОСУДАРСТВЕННЫЙ</a:t>
            </a:r>
            <a:endParaRPr lang="en-US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МЕДИЦИНСКИЙ УНИВЕРСИТЕТ»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РФ</a:t>
            </a:r>
          </a:p>
          <a:p>
            <a:pPr algn="ctr"/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СУДЕБНОЙ МЕДИЦИНЫ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850112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00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ПАТОМОРФОЛОГИЧЕСКИЕ, СУДЕБНО-ХИМИЧЕСКИЕ И ГИСТОХИМИЧЕСКИЕ ЭКВИВАЛЕНТЫ МЕХАНИЗМОВ И ТЕМПОВ СМЕРТИ ПРИ ОТРАВЛЕНИЯХ АЛКОГОЛЕМ НА ФОНЕ АЛКОГОЛЬНОЙ БОЛЕЗНИ ПЕЧЕНИ</a:t>
            </a:r>
            <a:endParaRPr lang="ru-RU" b="1" cap="all" dirty="0">
              <a:ln w="0"/>
              <a:solidFill>
                <a:srgbClr val="0000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150376" y="4884549"/>
            <a:ext cx="3707904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Е.Н</a:t>
            </a:r>
            <a:r>
              <a:rPr lang="ru-RU" sz="16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ТРАВЕНКО</a:t>
            </a:r>
          </a:p>
          <a:p>
            <a:pPr algn="r"/>
            <a:r>
              <a:rPr lang="ru-RU" sz="1600" cap="all" dirty="0" err="1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В.А.ПоРОДЕНКО</a:t>
            </a:r>
            <a:r>
              <a:rPr lang="ru-RU" sz="16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1200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Акад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9885"/>
            <a:ext cx="4015974" cy="2286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6" y="1397000"/>
          <a:ext cx="8143934" cy="1892808"/>
        </p:xfrm>
        <a:graphic>
          <a:graphicData uri="http://schemas.openxmlformats.org/drawingml/2006/table">
            <a:tbl>
              <a:tblPr/>
              <a:tblGrid>
                <a:gridCol w="4915004"/>
                <a:gridCol w="646882"/>
                <a:gridCol w="646882"/>
                <a:gridCol w="646882"/>
                <a:gridCol w="646882"/>
                <a:gridCol w="641402"/>
              </a:tblGrid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некроз и дистрофия нейронов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16,67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нейронофагия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энцефалолизис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паренхиматозная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дистрофия внутренних органов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 менее чем в трех)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резкое полнокровие внутренних органов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66,67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76,67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микроскопических внутренних признаков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отравлений алкоголем,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87350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отравления этанолом, показавшие выраженную статистически значимую связь с той или иной группой АБП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(ранговые корреляции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Спирмена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ближе к 1, гамма - корреляция больше 0,5):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3538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кровоизлияния в слизистую желудка и кишечника (КСЖК), </a:t>
            </a:r>
          </a:p>
          <a:p>
            <a:pPr marL="806450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гиперемия дыхательных путей (ГДП), скопление слизи в  желудке (ССЖ), </a:t>
            </a:r>
          </a:p>
          <a:p>
            <a:pPr marL="806450" marR="0" lvl="0" indent="-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специфический запах алкоголя от органов и полостей (СЗА),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отек Фатерова соска (ОФС),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 очаговые кровоизлияния в эпикард (КЭ),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обесвеченное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желудочное содержимое (ОЖС).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2071726"/>
            <a:ext cx="8001024" cy="148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Преподаватели\Травенко\пат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00066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ПАТОМОРФОЛОГИЧЕСКИЕ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ЭКВИВАЛЕНТЫ (КРИТЕРИИ)</a:t>
            </a:r>
          </a:p>
          <a:p>
            <a:pPr algn="just"/>
            <a:r>
              <a:rPr lang="ru-RU" sz="3600" dirty="0" smtClean="0"/>
              <a:t> </a:t>
            </a:r>
          </a:p>
          <a:p>
            <a:pPr algn="just"/>
            <a:r>
              <a:rPr lang="ru-RU" sz="3600" dirty="0" smtClean="0"/>
              <a:t>При отсутствии или слабой выраженности (не более 1-3 компонентов эквивалента) ему присваивается значение 0</a:t>
            </a:r>
            <a:r>
              <a:rPr lang="x-none" sz="3600" smtClean="0"/>
              <a:t>, </a:t>
            </a:r>
            <a:r>
              <a:rPr lang="ru-RU" sz="3600" dirty="0" smtClean="0"/>
              <a:t>при </a:t>
            </a:r>
            <a:r>
              <a:rPr lang="x-none" sz="3600" smtClean="0"/>
              <a:t>умеренно</a:t>
            </a:r>
            <a:r>
              <a:rPr lang="ru-RU" sz="3600" dirty="0" err="1" smtClean="0"/>
              <a:t>й</a:t>
            </a:r>
            <a:r>
              <a:rPr lang="ru-RU" sz="3600" dirty="0" smtClean="0"/>
              <a:t> или яркой выраженности – по </a:t>
            </a:r>
            <a:r>
              <a:rPr lang="x-none" sz="3600" smtClean="0"/>
              <a:t>1 балл</a:t>
            </a:r>
            <a:r>
              <a:rPr lang="ru-RU" sz="3600" dirty="0" smtClean="0"/>
              <a:t>у.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928670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cap="all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66FF33"/>
                </a:solidFill>
              </a:rPr>
              <a:t>-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214290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головном мозге: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выраженные нарушение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микроциркуляции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отек, полнокровие, кровоизлияния под мягкую мозговую оболочку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периваскулярно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плазматизация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стенок сосудов; дистрофия, некроз нейронов.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14290"/>
            <a:ext cx="328614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МОЗГОВОЙ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597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выраженных изменений в печени, сердце, легких, почках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3.Выраженные признаки быстро наступившей смерти: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разлитые, интенсивные трупные пятна;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непроизвольное мочеиспускание, дефекация;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жидкое состояние крови в сосудах и полостях; иногда свертки в полостях сердца;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венозное полнокровие внутренних органов;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субплевральные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субэпикардиальные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кровоизлияния.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214290"/>
            <a:ext cx="328614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МОЗГОВОЙ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57166"/>
            <a:ext cx="8929718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печени (ведущий орган):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воспалительно-инфильтративные: средне- и крупнокапельная жировая дистрофия; отек пространств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воспалительно-клеточная инфильтрация, нарушение балочного строения, мелкие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холестазы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неравномерное кровенаполнение;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дегенеративно-дистрофические: смешанная дистрофия (зернистая + белковая), изменение количества ядер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гепатоцитах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липофусцин; редкие очаги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центролобулярного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некроза.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28604"/>
            <a:ext cx="328614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ПЕЧЕНОЧНЫЙ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687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головном мозге: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выраженные нарушение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микроциркуляции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отек, полнокровие, кровоизлияния под мягкую мозговую оболочку и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периваскулярные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плазматизация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изменение эндотелия стенок,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дистония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сосудов; дистрофия, некроз нейронов.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со стороны легких: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выраженные очаговый отек и кровоизлияния;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-очаги эмфиземы, наличие в просветах альвеол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слущенного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эпителия.</a:t>
            </a:r>
          </a:p>
          <a:p>
            <a:pPr lvl="0"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Выраженные признаки быстро наступившей смерти.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214290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ПЕЧЕНОЧНЫЙ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Алкоголь является ведущим фактором, обуславливающим уровень заболеваемости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смертности населения в большинстве стран мира.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России вклад алкоголя в общую смертность составляет от 11,9% до 23,4%.</a:t>
            </a:r>
          </a:p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По данным Росстата отравление этанолом  в 2017 г. в России составило 4,9 случая на 100 тыс. населения, в ЮФО - 2,8, в Краснодарском крае – 1,7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В Краснодарском крае  от АБП в 2017 г. умерло 634 человека, для сравнения от злокачественных новообразований трахеи, бронхов и легких – 504.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66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  <a:tab pos="20161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сердце (ведущий орган):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выраженные наложения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эпикардиального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дряблость сердечной мышцы;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расширение полостей;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минимальная гипертрофия миокарда;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атрофия и гипертрофия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кардиомиоцитов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распространенные повреждения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кардиомиоцитов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фрагментация, волнообразная деформация; дегенерация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кардиомиоцитов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мелкоочаговый, диффузный фиброз;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стромальный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липоматоз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липофусциноз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очаги кровоизлияний и ишемии в миокарде;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263" algn="l"/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гистиолимфоцитарная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реакция.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14290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СЕРДЕЧНЫЙ (АКМП)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со стороны легких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выраженный очаговый отек, кровоизлияния;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бронхит, очаги воспалительной инфильтрации.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Геморрагический синдром: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кровянистые выделения из носа;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множественные кровоизлияния различной локализации;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стазы эритроцитов,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сладжи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микротромбы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просветах сосудов.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Слабые некробиотические процессы в головном мозге и в почках.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-68263" algn="l"/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Умеренно выраженные признаки быстро наступившей смерти.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14290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СЕРДЕЧНЫЙ (АКМП)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8579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1613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1613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сердце (ведущий орган):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размеров сердца с асимметричной гипертрофией и неравномерной дилатацией полостей;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слабовыраженная атрофия и дистрофия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кардиомиоцитов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жидкая кровь и свертки крови в полостях сердца;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крупноочаговый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миокардиальный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фиброз;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миокардиальный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отек;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миоцитолиз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вакуолизация ядер и цитоплазмы;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полиморфизм ядер,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гиперхроматоз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неравномерное кровенаполнение сердечной мышцы.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85728"/>
            <a:ext cx="307183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 СЕРДЕЧНЫЙ</a:t>
            </a:r>
          </a:p>
          <a:p>
            <a:pPr algn="ctr"/>
            <a:r>
              <a:rPr lang="ru-RU" dirty="0" smtClean="0"/>
              <a:t>(ЦКМ)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легких: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умеренный очаговый отек и кровоизлияния;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очаги эмфиземы, наличие в просветах альвеол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слущенного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эпителия; очаговая пневмония.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со стороны печени и селезенки: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размеров селезенки и печени за счет левой доли, диаметра воротной вены; обеднение сосудистого рисунка;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нарушение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долькового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строения печени, некрозы, септы, ложные дольки, узлы регенерации,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гистиолимфоцитарная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реакция.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Умеренные некробиотические изменения в головном мозге, почках.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Периферические отеки, водянка полостей.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 выраженные признаки быстро наступившей смерти.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285728"/>
            <a:ext cx="307183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 СМЕРТИ  СЕРДЕЧНЫЙ</a:t>
            </a:r>
          </a:p>
          <a:p>
            <a:pPr algn="ctr"/>
            <a:r>
              <a:rPr lang="ru-RU" dirty="0" smtClean="0"/>
              <a:t>(ЦКМ)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736"/>
            <a:ext cx="7429552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СУДЕБНО-ХИМИЧЕСКИЕ ЭКВИВАЛЕНТЫ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357166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1 балл – концентрация алкоголя в крови воротной вены имеет максимальную выраженность; </a:t>
            </a:r>
          </a:p>
          <a:p>
            <a:r>
              <a:rPr lang="ru-RU" sz="3200" b="1" dirty="0" smtClean="0"/>
              <a:t>2 балла - высокий уровень алкоголя в нижней полой вене; </a:t>
            </a:r>
          </a:p>
          <a:p>
            <a:r>
              <a:rPr lang="ru-RU" sz="3200" b="1" dirty="0" smtClean="0"/>
              <a:t>3 балла – содержание алкоголя выше в правых отделах сердца чем в других отделах сосудистого русла и в левых его полостях; </a:t>
            </a:r>
          </a:p>
          <a:p>
            <a:r>
              <a:rPr lang="ru-RU" sz="3200" b="1" dirty="0" smtClean="0"/>
              <a:t>4 балла – высокое и примерно одинаковое содержание алкоголя в обоих полостях сердца, 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14422"/>
            <a:ext cx="6715172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ГИСТОХИМИЧЕСКИЕ ЭКВИВАЛЕНТЫ</a:t>
            </a:r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501122" cy="6572272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балл – максимальный уровень активности АДГ и НАДФ-Д соответствует области портальных трактов - 1зона, а КТ-ПО – области центральной вены - 3 зона; </a:t>
            </a:r>
          </a:p>
          <a:p>
            <a:pPr lvl="0" algn="just" hangingPunct="0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балла - максимальный уровень активности характеризует АДГ и КТ-ПО в 1 зоне, а НАДФ-Д в области балок печени  - 2 зона; </a:t>
            </a:r>
          </a:p>
          <a:p>
            <a:pPr lvl="0" algn="just" hangingPunct="0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балла – наибольший уровень активности всех АОФС в 3 зоне; </a:t>
            </a:r>
          </a:p>
          <a:p>
            <a:pPr lvl="0" algn="just" hangingPunct="0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балла – высокие уровни АДГ в 1 зоне, НАДФ-Д и КТ-ПО – в 3 зоне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ацинусов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печени.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619" y="404664"/>
            <a:ext cx="821537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hangingPunc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572428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ПРИНЦИПЫ ПОДХОДА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ОБОСНОВАНИЮ ПРИЧИН ЛЕТАЛЬНОГО ИСХОДА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ОТРАВЛЕНИЯХ ЭТАНОЛОМ 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ФОНЕ АБП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4 - 6 баллов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мозговой тип умирания с развитием паралича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дыхательного центров;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7 - 9 баллов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печеночный тип, обуславливающий острую печеночную недостаточность, кому, отек головного мозга, дислокацию;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10 - 12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сердечный, прогрессирование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цирротической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кардиомиопатии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(ЦКМП) с нарастанием сердечной недостаточности по левожелудочковому типу;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и более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сердечный, в основе которого лежит алкогольная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кардиомиопатия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(АКМП), влекущая за собой внезапную сердечную смерть или острую недостаточность кровообращения.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642918"/>
            <a:ext cx="8572560" cy="550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Алкогольная болезнь печени, в соответствии с МКБ-10, включает рубрики: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К70.0 Алкогольная жировая дистрофия печени.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К70.1 Алкогольный гепатит.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К70.2 Алкогольный фиброз и склероз печени.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К70.3 Алкогольный цирроз печени.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К70.4 Алкогольная печеночная недостаточность.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К70.9 Алкогольная болезнь печени не уточненная.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257924" cy="7524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1142984"/>
            <a:ext cx="5929354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ТЕМПЫ УМИРАНИЯ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34" y="428604"/>
          <a:ext cx="8286808" cy="6444375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569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Признак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Выраженность и интенсивность окраски трупных пятен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Переполнение мочевого пузыря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Субплевральные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субэпиардиальные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кровоизлияния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Венозное полнокровие внутренних органов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Жидкое состояние крови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сосудах и полостях сердца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Отек головного мозга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Диапедезные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околососудистые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мелкие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кровоизлияния 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в ткани мозга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Очаговый отек и кровоизлияния в легких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Фрагментация, волнообразная деформация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кардиомиоцитов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Расстройство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микроциркуляции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микрососудах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 – стазы,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сладжи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b="0" dirty="0" err="1">
                          <a:latin typeface="Times New Roman"/>
                          <a:ea typeface="Times New Roman"/>
                          <a:cs typeface="Times New Roman"/>
                        </a:rPr>
                        <a:t>микротромбы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  <a:cs typeface="Times New Roman"/>
                        </a:rPr>
                        <a:t>Заполнение сосудов плазмой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3"/>
          <a:ext cx="8501121" cy="6870423"/>
        </p:xfrm>
        <a:graphic>
          <a:graphicData uri="http://schemas.openxmlformats.org/drawingml/2006/table">
            <a:tbl>
              <a:tblPr/>
              <a:tblGrid>
                <a:gridCol w="619818"/>
                <a:gridCol w="694640"/>
                <a:gridCol w="694640"/>
                <a:gridCol w="694640"/>
                <a:gridCol w="696274"/>
                <a:gridCol w="694640"/>
                <a:gridCol w="694640"/>
                <a:gridCol w="694640"/>
                <a:gridCol w="696274"/>
                <a:gridCol w="931635"/>
                <a:gridCol w="694640"/>
                <a:gridCol w="694640"/>
              </a:tblGrid>
              <a:tr h="471552"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Темп умирания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42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очень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быстрый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быстрый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относительно быстрый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Медленный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31"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Степень выраженности  признака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0"/>
          <a:ext cx="8501121" cy="6870423"/>
        </p:xfrm>
        <a:graphic>
          <a:graphicData uri="http://schemas.openxmlformats.org/drawingml/2006/table">
            <a:tbl>
              <a:tblPr/>
              <a:tblGrid>
                <a:gridCol w="619818"/>
                <a:gridCol w="694640"/>
                <a:gridCol w="694640"/>
                <a:gridCol w="694640"/>
                <a:gridCol w="696274"/>
                <a:gridCol w="694640"/>
                <a:gridCol w="694640"/>
                <a:gridCol w="694640"/>
                <a:gridCol w="696274"/>
                <a:gridCol w="931635"/>
                <a:gridCol w="694640"/>
                <a:gridCol w="694640"/>
              </a:tblGrid>
              <a:tr h="471552"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Темп умирания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42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очень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быстрый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быстрый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1169988" algn="l"/>
                        </a:tabLst>
                      </a:pPr>
                      <a:endParaRPr lang="ru-RU" dirty="0"/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31"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Степень выраженности  признака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2214554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а) острое отравление этанолом (Т51.0)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случайное отравление этанолом (Х45.9)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71538" y="419884"/>
            <a:ext cx="69294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ПРИМЕР  </a:t>
            </a:r>
            <a:r>
              <a:rPr lang="ru-RU" sz="2000" dirty="0" smtClean="0"/>
              <a:t>ЗАПОЛНЕНИЯ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МЕДИЦИНСКОГО </a:t>
            </a:r>
            <a:r>
              <a:rPr lang="ru-RU" sz="2000" dirty="0" smtClean="0"/>
              <a:t>СВИДЕТЕЛЬСТВА О </a:t>
            </a:r>
            <a:r>
              <a:rPr lang="ru-RU" sz="2000" dirty="0" smtClean="0"/>
              <a:t>СМЕРТИ</a:t>
            </a: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14488"/>
            <a:ext cx="74295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остановка сердца не уточненная (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46.9)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алкогольная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кардиомиопатия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42.6)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острое отравление этанолом (Т51.0)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случайное отравление этанолом (Х45.9)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Последствия токсического действия веществ немедицинского назначения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алкогольный гепатит (Т.97.9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71538" y="419884"/>
            <a:ext cx="69294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ПРИМЕР   </a:t>
            </a:r>
            <a:r>
              <a:rPr lang="ru-RU" sz="2000" dirty="0" smtClean="0"/>
              <a:t>ЗАПОЛНЕНИЯ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МЕДИЦИНСКОГО </a:t>
            </a:r>
            <a:r>
              <a:rPr lang="ru-RU" sz="2000" dirty="0" smtClean="0"/>
              <a:t>СВИДЕТЕЛЬСТВА О </a:t>
            </a:r>
            <a:r>
              <a:rPr lang="ru-RU" sz="2000" dirty="0" smtClean="0"/>
              <a:t>СМЕРТИ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остановка сердца не уточненная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46.9)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-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последствия токсического действия веществ немедицинского назначения: алкогольная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кардиомиопатия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алкогольный гепатит (Т.97.9)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2"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Хроническая алкогольная интоксикация </a:t>
            </a: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10.1)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71538" y="419884"/>
            <a:ext cx="69294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ПРИМЕР   </a:t>
            </a:r>
            <a:r>
              <a:rPr lang="ru-RU" sz="2000" dirty="0" smtClean="0"/>
              <a:t>ЗАПОЛНЕНИЯ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МЕДИЦИНСКОГО </a:t>
            </a:r>
            <a:r>
              <a:rPr lang="ru-RU" sz="2000" dirty="0" smtClean="0"/>
              <a:t>СВИДЕТЕЛЬСТВА О </a:t>
            </a:r>
            <a:r>
              <a:rPr lang="ru-RU" sz="2000" dirty="0" smtClean="0"/>
              <a:t>СМЕРТИ</a:t>
            </a: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85728"/>
            <a:ext cx="862551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19.01.2009 г. №14-6/10/2-178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по порядку выдачи и заполнения медицинских свидетельств о смерти: </a:t>
            </a:r>
            <a:r>
              <a:rPr lang="ru-RU" sz="2800" dirty="0" smtClean="0"/>
              <a:t>« в </a:t>
            </a:r>
            <a:r>
              <a:rPr lang="ru-RU" sz="2800" dirty="0" smtClean="0"/>
              <a:t>случае смерти пациента, когда сочетаются заболевания, вызванные употреблением алкоголя, отравления </a:t>
            </a:r>
            <a:r>
              <a:rPr lang="ru-RU" sz="2800" dirty="0" smtClean="0"/>
              <a:t>алкоголем </a:t>
            </a:r>
            <a:r>
              <a:rPr lang="ru-RU" sz="2800" dirty="0" smtClean="0"/>
              <a:t>или психические поведенческие расстройства» придерживаются  следующих правил: если в качестве основного состояния определено одно из заболеваний печени  (К71-76) при наличии признаков отравления алкоголем (Т.51</a:t>
            </a:r>
            <a:r>
              <a:rPr lang="ru-RU" sz="2800" dirty="0" smtClean="0"/>
              <a:t>.), </a:t>
            </a:r>
            <a:r>
              <a:rPr lang="ru-RU" sz="2800" dirty="0" smtClean="0"/>
              <a:t>это заболевание печени надо записывать в части 1. Отравление алкоголем (Т51</a:t>
            </a:r>
            <a:r>
              <a:rPr lang="ru-RU" sz="2800" dirty="0" smtClean="0"/>
              <a:t>. </a:t>
            </a:r>
            <a:r>
              <a:rPr lang="ru-RU" sz="2800" dirty="0" smtClean="0"/>
              <a:t>в части 11, как состояние способствующее  смерти</a:t>
            </a:r>
            <a:r>
              <a:rPr lang="ru-RU" sz="2000" dirty="0" smtClean="0"/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571612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Алкогольный гепатит (К. 70.1);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отравление этанолом (Т51.0).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71538" y="419884"/>
            <a:ext cx="69294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ПРИМЕР   </a:t>
            </a:r>
            <a:r>
              <a:rPr lang="ru-RU" sz="2000" dirty="0" smtClean="0"/>
              <a:t>ЗАПОЛНЕНИЯ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МЕДИЦИНСКОГО </a:t>
            </a:r>
            <a:r>
              <a:rPr lang="ru-RU" sz="2000" dirty="0" smtClean="0"/>
              <a:t>СВИДЕТЕЛЬСТВА О </a:t>
            </a:r>
            <a:r>
              <a:rPr lang="ru-RU" sz="2000" dirty="0" smtClean="0"/>
              <a:t>СМЕРТИ</a:t>
            </a:r>
            <a:endParaRPr lang="ru-RU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620688"/>
            <a:ext cx="7659164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Документы\Гор.ключ петушок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9731"/>
            <a:ext cx="6915704" cy="48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57158" y="357166"/>
          <a:ext cx="8501122" cy="6072230"/>
        </p:xfrm>
        <a:graphic>
          <a:graphicData uri="http://schemas.openxmlformats.org/presentationml/2006/ole">
            <p:oleObj spid="_x0000_s1025" r:id="rId3" imgW="5943600" imgH="445788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857232"/>
          <a:ext cx="8215369" cy="5414623"/>
        </p:xfrm>
        <a:graphic>
          <a:graphicData uri="http://schemas.openxmlformats.org/drawingml/2006/table">
            <a:tbl>
              <a:tblPr/>
              <a:tblGrid>
                <a:gridCol w="5242188"/>
                <a:gridCol w="625933"/>
                <a:gridCol w="547691"/>
                <a:gridCol w="547691"/>
                <a:gridCol w="625933"/>
                <a:gridCol w="625933"/>
              </a:tblGrid>
              <a:tr h="599892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Признаки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Частота встречаемости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АГП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АЦ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интенсивные, разлитые трупные пятна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26,4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89,7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85,0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5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умеренно выраженные трупные пятна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73,6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79,7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-синюшность лица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42,9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одутловатость (отеки) лица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60,8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31,8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отеки нижних конечностей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желтушность слизистых и кожи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0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уменьшение выраженности волосяного покровы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7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воспаление (уртикарии, фурункулез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и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др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следы расчесывания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следы инъекций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печеночные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стигматы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0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признаки феминизации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маскулинизации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признаки гниения верхней половины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признаки гниения нижней половины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экхимозы на фоне трупных пятен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32,4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экхимозы в конъюнктивы век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21,3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5" marR="2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429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наружных признаков,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8" y="1000107"/>
          <a:ext cx="8143929" cy="5735320"/>
        </p:xfrm>
        <a:graphic>
          <a:graphicData uri="http://schemas.openxmlformats.org/drawingml/2006/table">
            <a:tbl>
              <a:tblPr/>
              <a:tblGrid>
                <a:gridCol w="4915005"/>
                <a:gridCol w="646881"/>
                <a:gridCol w="646881"/>
                <a:gridCol w="646881"/>
                <a:gridCol w="646881"/>
                <a:gridCol w="641400"/>
              </a:tblGrid>
              <a:tr h="163004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Признаки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Частота встречаемости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АГП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АЦ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специфический запах алкоголя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от органов и полостей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0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множественные кровоизлияния в слизистую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желудка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множественные кровоизлияния в слизистую ДПК и начальный отдел тонкого кишечника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скопление слизи в желудке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0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скопление слизи в начальном отделе тонкого кишечника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обесцвеченное содержимое в верхних отделах тонкой кишки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отек фатерова соска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864396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признаков отравлений алкоголем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внутреннем исследовании,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1397000"/>
          <a:ext cx="8358244" cy="4206240"/>
        </p:xfrm>
        <a:graphic>
          <a:graphicData uri="http://schemas.openxmlformats.org/drawingml/2006/table">
            <a:tbl>
              <a:tblPr/>
              <a:tblGrid>
                <a:gridCol w="5044349"/>
                <a:gridCol w="663904"/>
                <a:gridCol w="663904"/>
                <a:gridCol w="663904"/>
                <a:gridCol w="663904"/>
                <a:gridCol w="658279"/>
              </a:tblGrid>
              <a:tr h="24450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отек ложа желчного пузыря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отек стенки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переполнение пузыря желчью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отек мягкой мозговой оболочки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отек сосудистых сплетений боковых желудочков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36,66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30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повышенное скопление и розоватая окраска жидкости в желудочках головного мозга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гиперемия и цианоз слизистых верхних дыхательных путей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0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скопление повышенного количества слизи в дыхательных путях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46,66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8" marR="2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35716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признаков отравлений алкоголем </a:t>
            </a:r>
            <a:endParaRPr lang="ru-RU" sz="2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внутреннем исследовании,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2" y="1397001"/>
          <a:ext cx="8001054" cy="5163900"/>
        </p:xfrm>
        <a:graphic>
          <a:graphicData uri="http://schemas.openxmlformats.org/drawingml/2006/table">
            <a:tbl>
              <a:tblPr/>
              <a:tblGrid>
                <a:gridCol w="5143534"/>
                <a:gridCol w="714380"/>
                <a:gridCol w="500066"/>
                <a:gridCol w="714380"/>
                <a:gridCol w="500066"/>
                <a:gridCol w="428628"/>
              </a:tblGrid>
              <a:tr h="262194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аспирация пищевых масс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-множественные кровоизлияния под плеврой легких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кровоизлияния под эпикард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кровоизлияния под капсулу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поджелудочной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железы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кровоизлияния в надпочечник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кровоизлияния в слизистую мочевыводящих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путей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13,33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46,67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другая локализация кровоизлияний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переполнение мочевого пузыря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 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 жидкое состояние крови в полостях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сердца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жидкое+свертки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26,67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 панкреонекроз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00100" y="28572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признаков отравлений алкоголем </a:t>
            </a:r>
            <a:endParaRPr lang="ru-RU" sz="2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внутреннем исследовании,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928666"/>
          <a:ext cx="8786874" cy="5911596"/>
        </p:xfrm>
        <a:graphic>
          <a:graphicData uri="http://schemas.openxmlformats.org/drawingml/2006/table">
            <a:tbl>
              <a:tblPr/>
              <a:tblGrid>
                <a:gridCol w="5303031"/>
                <a:gridCol w="697951"/>
                <a:gridCol w="697951"/>
                <a:gridCol w="697951"/>
                <a:gridCol w="697951"/>
                <a:gridCol w="692039"/>
              </a:tblGrid>
              <a:tr h="148717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Признаки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Частота встречаемости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АГП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АЦ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плазматическое пропитывание стенок сосудов (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плазморрагия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плазматизация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сосудов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6,66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стазы эритроцитов, сладжи, микротромбы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33,33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дистония, парез сосудов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23,33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изменение эндотелия сосудов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кровоизлияния: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-в мягкой мозговой оболочке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периваскулярные в ткани мозга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очаговый отек легких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46,67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 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очаговые кровоизлияния в ткань легких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очаговые кровоизлияния в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поджелудочную железу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очаговые кровоизлияния в миокард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23,33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внутриклеточный отек кардиомиоцитов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16,67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некроз эпителия извитых канальцев почек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Бин-синдром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1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 отек капилляров клубочков юкстамедуллярной зоны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76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-отек головного мозга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76,67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34" marR="2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85595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- Частота встречаемости микроскопических внутренних признаков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отравлений алкоголем,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2353</Words>
  <Application>Microsoft Office PowerPoint</Application>
  <PresentationFormat>Экран (4:3)</PresentationFormat>
  <Paragraphs>748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Кафедра Судебной медицины ГОУ ВПО 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 СУДЕБНО-МЕДИЦИНСКОЙ ДИАГНОСТИКИ ОТРАВЛЕНИЙ ЭТИЛОВЫМ АЛКОГОЛЕМ НА ФОНЕ АЛКОГОЛЬНОЙ БОЛЕЗНИ ПЕЧЕНИ (АБП) </dc:title>
  <dc:creator>TravenkoEN</dc:creator>
  <cp:lastModifiedBy>TravenkoEN</cp:lastModifiedBy>
  <cp:revision>382</cp:revision>
  <dcterms:created xsi:type="dcterms:W3CDTF">2011-11-21T12:08:17Z</dcterms:created>
  <dcterms:modified xsi:type="dcterms:W3CDTF">2017-12-05T15:27:45Z</dcterms:modified>
</cp:coreProperties>
</file>