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5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6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7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8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9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10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11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12.xml" ContentType="application/vnd.openxmlformats-officedocument.theme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13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14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theme/theme15.xml" ContentType="application/vnd.openxmlformats-officedocument.theme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16.xml" ContentType="application/vnd.openxmlformats-officedocument.theme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20" r:id="rId3"/>
    <p:sldMasterId id="2147485840" r:id="rId4"/>
    <p:sldMasterId id="2147485870" r:id="rId5"/>
    <p:sldMasterId id="2147485900" r:id="rId6"/>
    <p:sldMasterId id="2147485930" r:id="rId7"/>
    <p:sldMasterId id="2147485960" r:id="rId8"/>
    <p:sldMasterId id="2147485990" r:id="rId9"/>
    <p:sldMasterId id="2147486020" r:id="rId10"/>
    <p:sldMasterId id="2147486050" r:id="rId11"/>
    <p:sldMasterId id="2147486080" r:id="rId12"/>
    <p:sldMasterId id="2147486110" r:id="rId13"/>
    <p:sldMasterId id="2147486140" r:id="rId14"/>
    <p:sldMasterId id="2147486170" r:id="rId15"/>
    <p:sldMasterId id="2147486200" r:id="rId16"/>
    <p:sldMasterId id="2147486230" r:id="rId17"/>
  </p:sldMasterIdLst>
  <p:notesMasterIdLst>
    <p:notesMasterId r:id="rId49"/>
  </p:notesMasterIdLst>
  <p:handoutMasterIdLst>
    <p:handoutMasterId r:id="rId50"/>
  </p:handoutMasterIdLst>
  <p:sldIdLst>
    <p:sldId id="277" r:id="rId18"/>
    <p:sldId id="353" r:id="rId19"/>
    <p:sldId id="354" r:id="rId20"/>
    <p:sldId id="355" r:id="rId21"/>
    <p:sldId id="360" r:id="rId22"/>
    <p:sldId id="356" r:id="rId23"/>
    <p:sldId id="328" r:id="rId24"/>
    <p:sldId id="330" r:id="rId25"/>
    <p:sldId id="362" r:id="rId26"/>
    <p:sldId id="361" r:id="rId27"/>
    <p:sldId id="331" r:id="rId28"/>
    <p:sldId id="332" r:id="rId29"/>
    <p:sldId id="333" r:id="rId30"/>
    <p:sldId id="334" r:id="rId31"/>
    <p:sldId id="335" r:id="rId32"/>
    <p:sldId id="336" r:id="rId33"/>
    <p:sldId id="352" r:id="rId34"/>
    <p:sldId id="339" r:id="rId35"/>
    <p:sldId id="340" r:id="rId36"/>
    <p:sldId id="341" r:id="rId37"/>
    <p:sldId id="342" r:id="rId38"/>
    <p:sldId id="344" r:id="rId39"/>
    <p:sldId id="343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8" r:id="rId48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кеева Елена Владимировна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14F"/>
    <a:srgbClr val="E9EFF7"/>
    <a:srgbClr val="6666FF"/>
    <a:srgbClr val="8A0000"/>
    <a:srgbClr val="8D8DE3"/>
    <a:srgbClr val="000086"/>
    <a:srgbClr val="8585FF"/>
    <a:srgbClr val="336699"/>
    <a:srgbClr val="CAE6EE"/>
    <a:srgbClr val="C1B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4494" autoAdjust="0"/>
  </p:normalViewPr>
  <p:slideViewPr>
    <p:cSldViewPr>
      <p:cViewPr>
        <p:scale>
          <a:sx n="66" d="100"/>
          <a:sy n="66" d="100"/>
        </p:scale>
        <p:origin x="-990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22" y="-90"/>
      </p:cViewPr>
      <p:guideLst>
        <p:guide orient="horz" pos="3131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8" Type="http://schemas.openxmlformats.org/officeDocument/2006/relationships/slideMaster" Target="slideMasters/slideMaster8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88B58-BD10-43A4-BAB4-8F4E81A44D33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3526C-21EC-4FB6-9374-2B3F6DD95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44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692E72-7A4F-45F5-AC11-BAC7E3474F54}" type="datetimeFigureOut">
              <a:rPr lang="ru-RU"/>
              <a:pPr>
                <a:defRPr/>
              </a:pPr>
              <a:t>19.10.2018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2416"/>
            <a:ext cx="5409562" cy="44743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71403C-4C3B-4954-B569-13FC6BBD37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850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A919D0-7349-4166-A42E-99F2C33E5ED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71403C-4C3B-4954-B569-13FC6BBD379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5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326A6F-4A82-4267-A9E1-B189681430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AFC26B-1084-420F-A0D1-BD596FC6EB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39068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144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378510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173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60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438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807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673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55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3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753867-8B1D-4B4F-AA48-5259624F34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440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546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676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772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561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46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09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280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321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93533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62000" y="685800"/>
            <a:ext cx="7543800" cy="38862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0322AD-74AF-4323-B3FE-FDB2175D83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6731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156607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353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120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483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129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721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026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586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8122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FB19D0-92C4-464A-8BC1-4D038B6FD6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786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444945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142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190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414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356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733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716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453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58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B89ACD-6B16-456B-BEF0-A14694EBEA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0176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095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873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677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7480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19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0568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614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89091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86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80654C-93DB-4155-8C49-4C5825FDD0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026586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225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032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539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763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7830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9506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373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7566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9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A03DBF-898C-4250-B526-75046463BF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2402365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074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1536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8873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9743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4376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167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4322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5022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02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95C50E-9748-4DE6-95F0-5E43CB8A40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7738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135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2748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745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4843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564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9237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5651873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6794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17062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E56470-EEEB-4313-B48C-B456EB95C7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572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7943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469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0091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3027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9811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22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00130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89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04166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715435-ADFB-4C69-9517-C7BE0441F3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6706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4262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6071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8144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008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9357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5565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1834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6976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7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C420C4-2846-49D3-BEEC-E1E363F8F4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5DF797-C469-417E-ACB2-1E9C9F1092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3679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2401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6817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6367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9543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378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771417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8390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4645393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10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A49163-F171-4B6B-8C7E-0830471CD9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3866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6932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0305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991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3664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4121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461932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4014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2583433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68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A30AF4-2AE4-43FA-9B90-F13E796D8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2284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6708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7154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7135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5759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0061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2125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4482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7026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97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820461-05F2-4AC2-9991-CDBC2426B4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662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2748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6999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7326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6949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2143341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6759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825889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849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11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852907-1C21-4151-9CE5-58F26B89CF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5669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8148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7167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5102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6130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316043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7677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0725090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95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98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9890D7-F3EE-45A4-937B-C1700D3A2D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603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1347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9091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4382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1678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6014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0041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471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658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84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53FB81-B68A-47E7-AB1F-B7A43080CA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1968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3921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6004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7791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2665880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7185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9185415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090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2015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6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F7AC74-BC45-47A7-A0E2-8120A1D4AE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6472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3882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2449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5940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131669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6997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8493731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115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8938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13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9660FA-4B2F-4141-A75F-9ABE1BED0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230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0199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9494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9531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3376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0089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9400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235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3872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12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13E2B2-3748-4517-A52F-5BA787CF78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0692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5390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4249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3030978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9919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943416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1110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3677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2176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6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A10939-C6B1-4328-BB39-318CE31E9B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2545C3-9851-4D2B-83C0-7B939A456D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3218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7468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3223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49940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4688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8199257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7552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3819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7914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50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5946E0-4DAA-4BAE-8C9C-D230508D56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4022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7845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1722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01827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3598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5364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8678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0853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5089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49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EEFA36-B397-40A0-BEC5-18C8E1524D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8607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8223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88731601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3575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6690615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747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2320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8311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7460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35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B04379-629A-449D-B233-F706A8EC2E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8471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3685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0802930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4157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4073542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8450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7414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7892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7337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94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9BB2AD-953B-4BFE-A32D-8621615740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2540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0452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246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4688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1629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1542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798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0176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5577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75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89C8E6-70F1-450D-B80B-9473096F2F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23742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07410395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37564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31581245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79309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4902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4207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138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44152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00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F5C6ED-6DB9-47A9-AE00-6B48D9B1AC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1021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88667991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88595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28365165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0339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5932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40855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7485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63273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13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9A357C-1672-4F62-8EB0-00FF97E554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6866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9415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9627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05069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26569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99700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75524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9251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4285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62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A23786-A2E6-43B4-802E-5E3A27F7FF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43094039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06944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4633897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5876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85420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014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24017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44709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63096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3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4CC3D8-A834-464E-BDD0-911569FCCB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5727261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7217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58729544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54651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04560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36679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7473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69509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73038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2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4BEB23-C222-4F2D-8C67-62BB4CBA1F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C8A967-30EE-4400-B781-C5FEF52350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97908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46745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3091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89235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1907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55679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20676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09598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2091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8300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7D87FA-69F3-4921-9810-59DE061FA0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46636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54113788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09768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55770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17781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45521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72271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41831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6877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6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23FE23-89BB-4E4A-A49A-095CF73B6E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85516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6383E7-8856-4788-B865-8EDC64337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55929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9B5035-7C96-45C0-AE26-E97EB32C5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42172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8796AD-4093-4343-A7D7-BB148B4C9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56152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5AAF8A-701A-4C02-8585-767AC723E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5342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61595F-76F5-4AEE-80E0-1884E4D4A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1463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75452F9-4E24-46A4-8230-0F152FA9D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71482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49B43E-39DC-469F-956D-7709B0D1D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91669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015F8E-5A18-4CBB-A235-473B2AA0F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2029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AD41C7-48C4-46F8-8505-4D7D9B84E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667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BDDB70-6F0B-4851-81E5-12A4F7097F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D16487-BB6D-4661-A7BB-F590F134A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07397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67A1BA-08F0-4B9F-9C1B-EEDF2B898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297865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62000" y="685800"/>
            <a:ext cx="7543800" cy="38862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8B9451-CFF0-48B0-A7D8-E68119991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201719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E3607C-E8FB-44B3-A5D1-D39B601E5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255109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B89EB57-57B7-49EB-9D27-2CE5FCC6F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28104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095-426F-420A-B820-D72B8A443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22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18628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974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266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627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53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7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D65A4C-C8EB-49C3-884B-3AED2258AB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674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052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144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169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83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91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73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6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121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4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C9873E-C046-4A07-8DAD-EA1B68B5D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160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730066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44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360923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72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368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32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900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412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6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071626-7F47-45D1-BA33-8A09FB4B06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89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279995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303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016899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860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579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781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307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981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0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BA6F89-C889-4133-A8AA-547482A08E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106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181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984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093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57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325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742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757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271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5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5C32AD-520F-4B80-BDF4-746AACFCFB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215693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904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335918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837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81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202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528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130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205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8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slideLayout" Target="../slideLayouts/slideLayout230.xml"/><Relationship Id="rId18" Type="http://schemas.openxmlformats.org/officeDocument/2006/relationships/slideLayout" Target="../slideLayouts/slideLayout235.xml"/><Relationship Id="rId26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17" Type="http://schemas.openxmlformats.org/officeDocument/2006/relationships/slideLayout" Target="../slideLayouts/slideLayout234.xml"/><Relationship Id="rId25" Type="http://schemas.openxmlformats.org/officeDocument/2006/relationships/slideLayout" Target="../slideLayouts/slideLayout242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219.xml"/><Relationship Id="rId16" Type="http://schemas.openxmlformats.org/officeDocument/2006/relationships/slideLayout" Target="../slideLayouts/slideLayout233.xml"/><Relationship Id="rId20" Type="http://schemas.openxmlformats.org/officeDocument/2006/relationships/slideLayout" Target="../slideLayouts/slideLayout237.xml"/><Relationship Id="rId29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24" Type="http://schemas.openxmlformats.org/officeDocument/2006/relationships/slideLayout" Target="../slideLayouts/slideLayout241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222.xml"/><Relationship Id="rId15" Type="http://schemas.openxmlformats.org/officeDocument/2006/relationships/slideLayout" Target="../slideLayouts/slideLayout232.xml"/><Relationship Id="rId23" Type="http://schemas.openxmlformats.org/officeDocument/2006/relationships/slideLayout" Target="../slideLayouts/slideLayout240.xml"/><Relationship Id="rId28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27.xml"/><Relationship Id="rId19" Type="http://schemas.openxmlformats.org/officeDocument/2006/relationships/slideLayout" Target="../slideLayouts/slideLayout236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slideLayout" Target="../slideLayouts/slideLayout231.xml"/><Relationship Id="rId22" Type="http://schemas.openxmlformats.org/officeDocument/2006/relationships/slideLayout" Target="../slideLayouts/slideLayout239.xml"/><Relationship Id="rId27" Type="http://schemas.openxmlformats.org/officeDocument/2006/relationships/slideLayout" Target="../slideLayouts/slideLayout244.xml"/><Relationship Id="rId30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slideLayout" Target="../slideLayouts/slideLayout259.xml"/><Relationship Id="rId18" Type="http://schemas.openxmlformats.org/officeDocument/2006/relationships/slideLayout" Target="../slideLayouts/slideLayout264.xml"/><Relationship Id="rId26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49.xml"/><Relationship Id="rId21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53.xml"/><Relationship Id="rId12" Type="http://schemas.openxmlformats.org/officeDocument/2006/relationships/slideLayout" Target="../slideLayouts/slideLayout258.xml"/><Relationship Id="rId17" Type="http://schemas.openxmlformats.org/officeDocument/2006/relationships/slideLayout" Target="../slideLayouts/slideLayout263.xml"/><Relationship Id="rId25" Type="http://schemas.openxmlformats.org/officeDocument/2006/relationships/slideLayout" Target="../slideLayouts/slideLayout271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248.xml"/><Relationship Id="rId16" Type="http://schemas.openxmlformats.org/officeDocument/2006/relationships/slideLayout" Target="../slideLayouts/slideLayout262.xml"/><Relationship Id="rId20" Type="http://schemas.openxmlformats.org/officeDocument/2006/relationships/slideLayout" Target="../slideLayouts/slideLayout266.xml"/><Relationship Id="rId29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24" Type="http://schemas.openxmlformats.org/officeDocument/2006/relationships/slideLayout" Target="../slideLayouts/slideLayout270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251.xml"/><Relationship Id="rId15" Type="http://schemas.openxmlformats.org/officeDocument/2006/relationships/slideLayout" Target="../slideLayouts/slideLayout261.xml"/><Relationship Id="rId23" Type="http://schemas.openxmlformats.org/officeDocument/2006/relationships/slideLayout" Target="../slideLayouts/slideLayout269.xml"/><Relationship Id="rId28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56.xml"/><Relationship Id="rId19" Type="http://schemas.openxmlformats.org/officeDocument/2006/relationships/slideLayout" Target="../slideLayouts/slideLayout265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Relationship Id="rId14" Type="http://schemas.openxmlformats.org/officeDocument/2006/relationships/slideLayout" Target="../slideLayouts/slideLayout260.xml"/><Relationship Id="rId22" Type="http://schemas.openxmlformats.org/officeDocument/2006/relationships/slideLayout" Target="../slideLayouts/slideLayout268.xml"/><Relationship Id="rId27" Type="http://schemas.openxmlformats.org/officeDocument/2006/relationships/slideLayout" Target="../slideLayouts/slideLayout273.xml"/><Relationship Id="rId30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slideLayout" Target="../slideLayouts/slideLayout288.xml"/><Relationship Id="rId18" Type="http://schemas.openxmlformats.org/officeDocument/2006/relationships/slideLayout" Target="../slideLayouts/slideLayout293.xml"/><Relationship Id="rId26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78.xml"/><Relationship Id="rId21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282.xml"/><Relationship Id="rId12" Type="http://schemas.openxmlformats.org/officeDocument/2006/relationships/slideLayout" Target="../slideLayouts/slideLayout287.xml"/><Relationship Id="rId17" Type="http://schemas.openxmlformats.org/officeDocument/2006/relationships/slideLayout" Target="../slideLayouts/slideLayout292.xml"/><Relationship Id="rId25" Type="http://schemas.openxmlformats.org/officeDocument/2006/relationships/slideLayout" Target="../slideLayouts/slideLayout300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277.xml"/><Relationship Id="rId16" Type="http://schemas.openxmlformats.org/officeDocument/2006/relationships/slideLayout" Target="../slideLayouts/slideLayout291.xml"/><Relationship Id="rId20" Type="http://schemas.openxmlformats.org/officeDocument/2006/relationships/slideLayout" Target="../slideLayouts/slideLayout295.xml"/><Relationship Id="rId29" Type="http://schemas.openxmlformats.org/officeDocument/2006/relationships/slideLayout" Target="../slideLayouts/slideLayout304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24" Type="http://schemas.openxmlformats.org/officeDocument/2006/relationships/slideLayout" Target="../slideLayouts/slideLayout299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280.xml"/><Relationship Id="rId15" Type="http://schemas.openxmlformats.org/officeDocument/2006/relationships/slideLayout" Target="../slideLayouts/slideLayout290.xml"/><Relationship Id="rId23" Type="http://schemas.openxmlformats.org/officeDocument/2006/relationships/slideLayout" Target="../slideLayouts/slideLayout298.xml"/><Relationship Id="rId28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285.xml"/><Relationship Id="rId19" Type="http://schemas.openxmlformats.org/officeDocument/2006/relationships/slideLayout" Target="../slideLayouts/slideLayout294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slideLayout" Target="../slideLayouts/slideLayout289.xml"/><Relationship Id="rId22" Type="http://schemas.openxmlformats.org/officeDocument/2006/relationships/slideLayout" Target="../slideLayouts/slideLayout297.xml"/><Relationship Id="rId27" Type="http://schemas.openxmlformats.org/officeDocument/2006/relationships/slideLayout" Target="../slideLayouts/slideLayout302.xml"/><Relationship Id="rId30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2.xml"/><Relationship Id="rId13" Type="http://schemas.openxmlformats.org/officeDocument/2006/relationships/slideLayout" Target="../slideLayouts/slideLayout317.xml"/><Relationship Id="rId18" Type="http://schemas.openxmlformats.org/officeDocument/2006/relationships/slideLayout" Target="../slideLayouts/slideLayout322.xml"/><Relationship Id="rId26" Type="http://schemas.openxmlformats.org/officeDocument/2006/relationships/slideLayout" Target="../slideLayouts/slideLayout330.xml"/><Relationship Id="rId3" Type="http://schemas.openxmlformats.org/officeDocument/2006/relationships/slideLayout" Target="../slideLayouts/slideLayout307.xml"/><Relationship Id="rId21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11.xml"/><Relationship Id="rId12" Type="http://schemas.openxmlformats.org/officeDocument/2006/relationships/slideLayout" Target="../slideLayouts/slideLayout316.xml"/><Relationship Id="rId17" Type="http://schemas.openxmlformats.org/officeDocument/2006/relationships/slideLayout" Target="../slideLayouts/slideLayout321.xml"/><Relationship Id="rId25" Type="http://schemas.openxmlformats.org/officeDocument/2006/relationships/slideLayout" Target="../slideLayouts/slideLayout329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306.xml"/><Relationship Id="rId16" Type="http://schemas.openxmlformats.org/officeDocument/2006/relationships/slideLayout" Target="../slideLayouts/slideLayout320.xml"/><Relationship Id="rId20" Type="http://schemas.openxmlformats.org/officeDocument/2006/relationships/slideLayout" Target="../slideLayouts/slideLayout324.xml"/><Relationship Id="rId29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10.xml"/><Relationship Id="rId11" Type="http://schemas.openxmlformats.org/officeDocument/2006/relationships/slideLayout" Target="../slideLayouts/slideLayout315.xml"/><Relationship Id="rId24" Type="http://schemas.openxmlformats.org/officeDocument/2006/relationships/slideLayout" Target="../slideLayouts/slideLayout328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309.xml"/><Relationship Id="rId15" Type="http://schemas.openxmlformats.org/officeDocument/2006/relationships/slideLayout" Target="../slideLayouts/slideLayout319.xml"/><Relationship Id="rId23" Type="http://schemas.openxmlformats.org/officeDocument/2006/relationships/slideLayout" Target="../slideLayouts/slideLayout327.xml"/><Relationship Id="rId28" Type="http://schemas.openxmlformats.org/officeDocument/2006/relationships/slideLayout" Target="../slideLayouts/slideLayout332.xml"/><Relationship Id="rId10" Type="http://schemas.openxmlformats.org/officeDocument/2006/relationships/slideLayout" Target="../slideLayouts/slideLayout314.xml"/><Relationship Id="rId19" Type="http://schemas.openxmlformats.org/officeDocument/2006/relationships/slideLayout" Target="../slideLayouts/slideLayout323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13.xml"/><Relationship Id="rId14" Type="http://schemas.openxmlformats.org/officeDocument/2006/relationships/slideLayout" Target="../slideLayouts/slideLayout318.xml"/><Relationship Id="rId22" Type="http://schemas.openxmlformats.org/officeDocument/2006/relationships/slideLayout" Target="../slideLayouts/slideLayout326.xml"/><Relationship Id="rId27" Type="http://schemas.openxmlformats.org/officeDocument/2006/relationships/slideLayout" Target="../slideLayouts/slideLayout331.xml"/><Relationship Id="rId30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13" Type="http://schemas.openxmlformats.org/officeDocument/2006/relationships/slideLayout" Target="../slideLayouts/slideLayout346.xml"/><Relationship Id="rId18" Type="http://schemas.openxmlformats.org/officeDocument/2006/relationships/slideLayout" Target="../slideLayouts/slideLayout351.xml"/><Relationship Id="rId26" Type="http://schemas.openxmlformats.org/officeDocument/2006/relationships/slideLayout" Target="../slideLayouts/slideLayout359.xml"/><Relationship Id="rId3" Type="http://schemas.openxmlformats.org/officeDocument/2006/relationships/slideLayout" Target="../slideLayouts/slideLayout336.xml"/><Relationship Id="rId21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40.xml"/><Relationship Id="rId12" Type="http://schemas.openxmlformats.org/officeDocument/2006/relationships/slideLayout" Target="../slideLayouts/slideLayout345.xml"/><Relationship Id="rId17" Type="http://schemas.openxmlformats.org/officeDocument/2006/relationships/slideLayout" Target="../slideLayouts/slideLayout350.xml"/><Relationship Id="rId25" Type="http://schemas.openxmlformats.org/officeDocument/2006/relationships/slideLayout" Target="../slideLayouts/slideLayout358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335.xml"/><Relationship Id="rId16" Type="http://schemas.openxmlformats.org/officeDocument/2006/relationships/slideLayout" Target="../slideLayouts/slideLayout349.xml"/><Relationship Id="rId20" Type="http://schemas.openxmlformats.org/officeDocument/2006/relationships/slideLayout" Target="../slideLayouts/slideLayout353.xml"/><Relationship Id="rId29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24" Type="http://schemas.openxmlformats.org/officeDocument/2006/relationships/slideLayout" Target="../slideLayouts/slideLayout357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338.xml"/><Relationship Id="rId15" Type="http://schemas.openxmlformats.org/officeDocument/2006/relationships/slideLayout" Target="../slideLayouts/slideLayout348.xml"/><Relationship Id="rId23" Type="http://schemas.openxmlformats.org/officeDocument/2006/relationships/slideLayout" Target="../slideLayouts/slideLayout356.xml"/><Relationship Id="rId28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43.xml"/><Relationship Id="rId19" Type="http://schemas.openxmlformats.org/officeDocument/2006/relationships/slideLayout" Target="../slideLayouts/slideLayout352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Relationship Id="rId14" Type="http://schemas.openxmlformats.org/officeDocument/2006/relationships/slideLayout" Target="../slideLayouts/slideLayout347.xml"/><Relationship Id="rId22" Type="http://schemas.openxmlformats.org/officeDocument/2006/relationships/slideLayout" Target="../slideLayouts/slideLayout355.xml"/><Relationship Id="rId27" Type="http://schemas.openxmlformats.org/officeDocument/2006/relationships/slideLayout" Target="../slideLayouts/slideLayout360.xml"/><Relationship Id="rId30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13" Type="http://schemas.openxmlformats.org/officeDocument/2006/relationships/slideLayout" Target="../slideLayouts/slideLayout375.xml"/><Relationship Id="rId18" Type="http://schemas.openxmlformats.org/officeDocument/2006/relationships/slideLayout" Target="../slideLayouts/slideLayout380.xml"/><Relationship Id="rId26" Type="http://schemas.openxmlformats.org/officeDocument/2006/relationships/slideLayout" Target="../slideLayouts/slideLayout388.xml"/><Relationship Id="rId3" Type="http://schemas.openxmlformats.org/officeDocument/2006/relationships/slideLayout" Target="../slideLayouts/slideLayout365.xml"/><Relationship Id="rId21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69.xml"/><Relationship Id="rId12" Type="http://schemas.openxmlformats.org/officeDocument/2006/relationships/slideLayout" Target="../slideLayouts/slideLayout374.xml"/><Relationship Id="rId17" Type="http://schemas.openxmlformats.org/officeDocument/2006/relationships/slideLayout" Target="../slideLayouts/slideLayout379.xml"/><Relationship Id="rId25" Type="http://schemas.openxmlformats.org/officeDocument/2006/relationships/slideLayout" Target="../slideLayouts/slideLayout387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364.xml"/><Relationship Id="rId16" Type="http://schemas.openxmlformats.org/officeDocument/2006/relationships/slideLayout" Target="../slideLayouts/slideLayout378.xml"/><Relationship Id="rId20" Type="http://schemas.openxmlformats.org/officeDocument/2006/relationships/slideLayout" Target="../slideLayouts/slideLayout382.xml"/><Relationship Id="rId29" Type="http://schemas.openxmlformats.org/officeDocument/2006/relationships/slideLayout" Target="../slideLayouts/slideLayout391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11" Type="http://schemas.openxmlformats.org/officeDocument/2006/relationships/slideLayout" Target="../slideLayouts/slideLayout373.xml"/><Relationship Id="rId24" Type="http://schemas.openxmlformats.org/officeDocument/2006/relationships/slideLayout" Target="../slideLayouts/slideLayout386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367.xml"/><Relationship Id="rId15" Type="http://schemas.openxmlformats.org/officeDocument/2006/relationships/slideLayout" Target="../slideLayouts/slideLayout377.xml"/><Relationship Id="rId23" Type="http://schemas.openxmlformats.org/officeDocument/2006/relationships/slideLayout" Target="../slideLayouts/slideLayout385.xml"/><Relationship Id="rId28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72.xml"/><Relationship Id="rId19" Type="http://schemas.openxmlformats.org/officeDocument/2006/relationships/slideLayout" Target="../slideLayouts/slideLayout381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71.xml"/><Relationship Id="rId14" Type="http://schemas.openxmlformats.org/officeDocument/2006/relationships/slideLayout" Target="../slideLayouts/slideLayout376.xml"/><Relationship Id="rId22" Type="http://schemas.openxmlformats.org/officeDocument/2006/relationships/slideLayout" Target="../slideLayouts/slideLayout384.xml"/><Relationship Id="rId27" Type="http://schemas.openxmlformats.org/officeDocument/2006/relationships/slideLayout" Target="../slideLayouts/slideLayout389.xml"/><Relationship Id="rId30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9.xml"/><Relationship Id="rId13" Type="http://schemas.openxmlformats.org/officeDocument/2006/relationships/slideLayout" Target="../slideLayouts/slideLayout404.xml"/><Relationship Id="rId18" Type="http://schemas.openxmlformats.org/officeDocument/2006/relationships/slideLayout" Target="../slideLayouts/slideLayout409.xml"/><Relationship Id="rId26" Type="http://schemas.openxmlformats.org/officeDocument/2006/relationships/slideLayout" Target="../slideLayouts/slideLayout417.xml"/><Relationship Id="rId3" Type="http://schemas.openxmlformats.org/officeDocument/2006/relationships/slideLayout" Target="../slideLayouts/slideLayout394.xml"/><Relationship Id="rId21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398.xml"/><Relationship Id="rId12" Type="http://schemas.openxmlformats.org/officeDocument/2006/relationships/slideLayout" Target="../slideLayouts/slideLayout403.xml"/><Relationship Id="rId17" Type="http://schemas.openxmlformats.org/officeDocument/2006/relationships/slideLayout" Target="../slideLayouts/slideLayout408.xml"/><Relationship Id="rId25" Type="http://schemas.openxmlformats.org/officeDocument/2006/relationships/slideLayout" Target="../slideLayouts/slideLayout416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393.xml"/><Relationship Id="rId16" Type="http://schemas.openxmlformats.org/officeDocument/2006/relationships/slideLayout" Target="../slideLayouts/slideLayout407.xml"/><Relationship Id="rId20" Type="http://schemas.openxmlformats.org/officeDocument/2006/relationships/slideLayout" Target="../slideLayouts/slideLayout411.xml"/><Relationship Id="rId29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392.xml"/><Relationship Id="rId6" Type="http://schemas.openxmlformats.org/officeDocument/2006/relationships/slideLayout" Target="../slideLayouts/slideLayout397.xml"/><Relationship Id="rId11" Type="http://schemas.openxmlformats.org/officeDocument/2006/relationships/slideLayout" Target="../slideLayouts/slideLayout402.xml"/><Relationship Id="rId24" Type="http://schemas.openxmlformats.org/officeDocument/2006/relationships/slideLayout" Target="../slideLayouts/slideLayout415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396.xml"/><Relationship Id="rId15" Type="http://schemas.openxmlformats.org/officeDocument/2006/relationships/slideLayout" Target="../slideLayouts/slideLayout406.xml"/><Relationship Id="rId23" Type="http://schemas.openxmlformats.org/officeDocument/2006/relationships/slideLayout" Target="../slideLayouts/slideLayout414.xml"/><Relationship Id="rId28" Type="http://schemas.openxmlformats.org/officeDocument/2006/relationships/slideLayout" Target="../slideLayouts/slideLayout419.xml"/><Relationship Id="rId10" Type="http://schemas.openxmlformats.org/officeDocument/2006/relationships/slideLayout" Target="../slideLayouts/slideLayout401.xml"/><Relationship Id="rId19" Type="http://schemas.openxmlformats.org/officeDocument/2006/relationships/slideLayout" Target="../slideLayouts/slideLayout410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395.xml"/><Relationship Id="rId9" Type="http://schemas.openxmlformats.org/officeDocument/2006/relationships/slideLayout" Target="../slideLayouts/slideLayout400.xml"/><Relationship Id="rId14" Type="http://schemas.openxmlformats.org/officeDocument/2006/relationships/slideLayout" Target="../slideLayouts/slideLayout405.xml"/><Relationship Id="rId22" Type="http://schemas.openxmlformats.org/officeDocument/2006/relationships/slideLayout" Target="../slideLayouts/slideLayout413.xml"/><Relationship Id="rId27" Type="http://schemas.openxmlformats.org/officeDocument/2006/relationships/slideLayout" Target="../slideLayouts/slideLayout418.xml"/><Relationship Id="rId30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8.xml"/><Relationship Id="rId13" Type="http://schemas.openxmlformats.org/officeDocument/2006/relationships/slideLayout" Target="../slideLayouts/slideLayout433.xml"/><Relationship Id="rId3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427.xml"/><Relationship Id="rId12" Type="http://schemas.openxmlformats.org/officeDocument/2006/relationships/slideLayout" Target="../slideLayouts/slideLayout432.xml"/><Relationship Id="rId2" Type="http://schemas.openxmlformats.org/officeDocument/2006/relationships/slideLayout" Target="../slideLayouts/slideLayout422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421.xml"/><Relationship Id="rId6" Type="http://schemas.openxmlformats.org/officeDocument/2006/relationships/slideLayout" Target="../slideLayouts/slideLayout426.xml"/><Relationship Id="rId11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25.xml"/><Relationship Id="rId15" Type="http://schemas.openxmlformats.org/officeDocument/2006/relationships/slideLayout" Target="../slideLayouts/slideLayout435.xml"/><Relationship Id="rId10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24.xml"/><Relationship Id="rId9" Type="http://schemas.openxmlformats.org/officeDocument/2006/relationships/slideLayout" Target="../slideLayouts/slideLayout429.xml"/><Relationship Id="rId14" Type="http://schemas.openxmlformats.org/officeDocument/2006/relationships/slideLayout" Target="../slideLayouts/slideLayout4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26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29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25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28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Relationship Id="rId27" Type="http://schemas.openxmlformats.org/officeDocument/2006/relationships/slideLayout" Target="../slideLayouts/slideLayout128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26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33.xml"/><Relationship Id="rId21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5" Type="http://schemas.openxmlformats.org/officeDocument/2006/relationships/slideLayout" Target="../slideLayouts/slideLayout155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0" Type="http://schemas.openxmlformats.org/officeDocument/2006/relationships/slideLayout" Target="../slideLayouts/slideLayout150.xml"/><Relationship Id="rId29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24" Type="http://schemas.openxmlformats.org/officeDocument/2006/relationships/slideLayout" Target="../slideLayouts/slideLayout154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23" Type="http://schemas.openxmlformats.org/officeDocument/2006/relationships/slideLayout" Target="../slideLayouts/slideLayout153.xml"/><Relationship Id="rId28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40.xml"/><Relationship Id="rId19" Type="http://schemas.openxmlformats.org/officeDocument/2006/relationships/slideLayout" Target="../slideLayouts/slideLayout14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Relationship Id="rId22" Type="http://schemas.openxmlformats.org/officeDocument/2006/relationships/slideLayout" Target="../slideLayouts/slideLayout152.xml"/><Relationship Id="rId27" Type="http://schemas.openxmlformats.org/officeDocument/2006/relationships/slideLayout" Target="../slideLayouts/slideLayout157.xml"/><Relationship Id="rId30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18" Type="http://schemas.openxmlformats.org/officeDocument/2006/relationships/slideLayout" Target="../slideLayouts/slideLayout177.xml"/><Relationship Id="rId26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62.xml"/><Relationship Id="rId21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6.xml"/><Relationship Id="rId25" Type="http://schemas.openxmlformats.org/officeDocument/2006/relationships/slideLayout" Target="../slideLayouts/slideLayout184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20" Type="http://schemas.openxmlformats.org/officeDocument/2006/relationships/slideLayout" Target="../slideLayouts/slideLayout179.xml"/><Relationship Id="rId29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24" Type="http://schemas.openxmlformats.org/officeDocument/2006/relationships/slideLayout" Target="../slideLayouts/slideLayout183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23" Type="http://schemas.openxmlformats.org/officeDocument/2006/relationships/slideLayout" Target="../slideLayouts/slideLayout182.xml"/><Relationship Id="rId28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69.xml"/><Relationship Id="rId19" Type="http://schemas.openxmlformats.org/officeDocument/2006/relationships/slideLayout" Target="../slideLayouts/slideLayout178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Relationship Id="rId22" Type="http://schemas.openxmlformats.org/officeDocument/2006/relationships/slideLayout" Target="../slideLayouts/slideLayout181.xml"/><Relationship Id="rId27" Type="http://schemas.openxmlformats.org/officeDocument/2006/relationships/slideLayout" Target="../slideLayouts/slideLayout186.xml"/><Relationship Id="rId30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18" Type="http://schemas.openxmlformats.org/officeDocument/2006/relationships/slideLayout" Target="../slideLayouts/slideLayout206.xml"/><Relationship Id="rId26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191.xml"/><Relationship Id="rId21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slideLayout" Target="../slideLayouts/slideLayout205.xml"/><Relationship Id="rId25" Type="http://schemas.openxmlformats.org/officeDocument/2006/relationships/slideLayout" Target="../slideLayouts/slideLayout213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204.xml"/><Relationship Id="rId20" Type="http://schemas.openxmlformats.org/officeDocument/2006/relationships/slideLayout" Target="../slideLayouts/slideLayout208.xml"/><Relationship Id="rId29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24" Type="http://schemas.openxmlformats.org/officeDocument/2006/relationships/slideLayout" Target="../slideLayouts/slideLayout212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23" Type="http://schemas.openxmlformats.org/officeDocument/2006/relationships/slideLayout" Target="../slideLayouts/slideLayout211.xml"/><Relationship Id="rId28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198.xml"/><Relationship Id="rId19" Type="http://schemas.openxmlformats.org/officeDocument/2006/relationships/slideLayout" Target="../slideLayouts/slideLayout207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Relationship Id="rId22" Type="http://schemas.openxmlformats.org/officeDocument/2006/relationships/slideLayout" Target="../slideLayouts/slideLayout210.xml"/><Relationship Id="rId27" Type="http://schemas.openxmlformats.org/officeDocument/2006/relationships/slideLayout" Target="../slideLayouts/slideLayout215.xml"/><Relationship Id="rId30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C61B250-2544-49DA-B967-1F93162EC0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7" r:id="rId1"/>
    <p:sldLayoutId id="2147485798" r:id="rId2"/>
    <p:sldLayoutId id="2147485799" r:id="rId3"/>
    <p:sldLayoutId id="2147485800" r:id="rId4"/>
    <p:sldLayoutId id="2147485801" r:id="rId5"/>
    <p:sldLayoutId id="2147485802" r:id="rId6"/>
    <p:sldLayoutId id="2147485803" r:id="rId7"/>
    <p:sldLayoutId id="2147485804" r:id="rId8"/>
    <p:sldLayoutId id="2147485805" r:id="rId9"/>
    <p:sldLayoutId id="2147485806" r:id="rId10"/>
    <p:sldLayoutId id="2147485807" r:id="rId11"/>
    <p:sldLayoutId id="2147485808" r:id="rId12"/>
    <p:sldLayoutId id="2147485809" r:id="rId13"/>
    <p:sldLayoutId id="2147485810" r:id="rId14"/>
    <p:sldLayoutId id="214748581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96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21" r:id="rId1"/>
    <p:sldLayoutId id="2147486022" r:id="rId2"/>
    <p:sldLayoutId id="2147486023" r:id="rId3"/>
    <p:sldLayoutId id="2147486024" r:id="rId4"/>
    <p:sldLayoutId id="2147486025" r:id="rId5"/>
    <p:sldLayoutId id="2147486026" r:id="rId6"/>
    <p:sldLayoutId id="2147486027" r:id="rId7"/>
    <p:sldLayoutId id="2147486028" r:id="rId8"/>
    <p:sldLayoutId id="2147486029" r:id="rId9"/>
    <p:sldLayoutId id="2147486030" r:id="rId10"/>
    <p:sldLayoutId id="2147486031" r:id="rId11"/>
    <p:sldLayoutId id="2147486032" r:id="rId12"/>
    <p:sldLayoutId id="2147486033" r:id="rId13"/>
    <p:sldLayoutId id="2147486034" r:id="rId14"/>
    <p:sldLayoutId id="2147486035" r:id="rId15"/>
    <p:sldLayoutId id="2147486036" r:id="rId16"/>
    <p:sldLayoutId id="2147486037" r:id="rId17"/>
    <p:sldLayoutId id="2147486038" r:id="rId18"/>
    <p:sldLayoutId id="2147486039" r:id="rId19"/>
    <p:sldLayoutId id="2147486040" r:id="rId20"/>
    <p:sldLayoutId id="2147486041" r:id="rId21"/>
    <p:sldLayoutId id="2147486042" r:id="rId22"/>
    <p:sldLayoutId id="2147486043" r:id="rId23"/>
    <p:sldLayoutId id="2147486044" r:id="rId24"/>
    <p:sldLayoutId id="2147486045" r:id="rId25"/>
    <p:sldLayoutId id="2147486046" r:id="rId26"/>
    <p:sldLayoutId id="2147486047" r:id="rId27"/>
    <p:sldLayoutId id="2147486048" r:id="rId28"/>
    <p:sldLayoutId id="214748604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804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51" r:id="rId1"/>
    <p:sldLayoutId id="2147486052" r:id="rId2"/>
    <p:sldLayoutId id="2147486053" r:id="rId3"/>
    <p:sldLayoutId id="2147486054" r:id="rId4"/>
    <p:sldLayoutId id="2147486055" r:id="rId5"/>
    <p:sldLayoutId id="2147486056" r:id="rId6"/>
    <p:sldLayoutId id="2147486057" r:id="rId7"/>
    <p:sldLayoutId id="2147486058" r:id="rId8"/>
    <p:sldLayoutId id="2147486059" r:id="rId9"/>
    <p:sldLayoutId id="2147486060" r:id="rId10"/>
    <p:sldLayoutId id="2147486061" r:id="rId11"/>
    <p:sldLayoutId id="2147486062" r:id="rId12"/>
    <p:sldLayoutId id="2147486063" r:id="rId13"/>
    <p:sldLayoutId id="2147486064" r:id="rId14"/>
    <p:sldLayoutId id="2147486065" r:id="rId15"/>
    <p:sldLayoutId id="2147486066" r:id="rId16"/>
    <p:sldLayoutId id="2147486067" r:id="rId17"/>
    <p:sldLayoutId id="2147486068" r:id="rId18"/>
    <p:sldLayoutId id="2147486069" r:id="rId19"/>
    <p:sldLayoutId id="2147486070" r:id="rId20"/>
    <p:sldLayoutId id="2147486071" r:id="rId21"/>
    <p:sldLayoutId id="2147486072" r:id="rId22"/>
    <p:sldLayoutId id="2147486073" r:id="rId23"/>
    <p:sldLayoutId id="2147486074" r:id="rId24"/>
    <p:sldLayoutId id="2147486075" r:id="rId25"/>
    <p:sldLayoutId id="2147486076" r:id="rId26"/>
    <p:sldLayoutId id="2147486077" r:id="rId27"/>
    <p:sldLayoutId id="2147486078" r:id="rId28"/>
    <p:sldLayoutId id="214748607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818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1" r:id="rId1"/>
    <p:sldLayoutId id="2147486082" r:id="rId2"/>
    <p:sldLayoutId id="2147486083" r:id="rId3"/>
    <p:sldLayoutId id="2147486084" r:id="rId4"/>
    <p:sldLayoutId id="2147486085" r:id="rId5"/>
    <p:sldLayoutId id="2147486086" r:id="rId6"/>
    <p:sldLayoutId id="2147486087" r:id="rId7"/>
    <p:sldLayoutId id="2147486088" r:id="rId8"/>
    <p:sldLayoutId id="2147486089" r:id="rId9"/>
    <p:sldLayoutId id="2147486090" r:id="rId10"/>
    <p:sldLayoutId id="2147486091" r:id="rId11"/>
    <p:sldLayoutId id="2147486092" r:id="rId12"/>
    <p:sldLayoutId id="2147486093" r:id="rId13"/>
    <p:sldLayoutId id="2147486094" r:id="rId14"/>
    <p:sldLayoutId id="2147486095" r:id="rId15"/>
    <p:sldLayoutId id="2147486096" r:id="rId16"/>
    <p:sldLayoutId id="2147486097" r:id="rId17"/>
    <p:sldLayoutId id="2147486098" r:id="rId18"/>
    <p:sldLayoutId id="2147486099" r:id="rId19"/>
    <p:sldLayoutId id="2147486100" r:id="rId20"/>
    <p:sldLayoutId id="2147486101" r:id="rId21"/>
    <p:sldLayoutId id="2147486102" r:id="rId22"/>
    <p:sldLayoutId id="2147486103" r:id="rId23"/>
    <p:sldLayoutId id="2147486104" r:id="rId24"/>
    <p:sldLayoutId id="2147486105" r:id="rId25"/>
    <p:sldLayoutId id="2147486106" r:id="rId26"/>
    <p:sldLayoutId id="2147486107" r:id="rId27"/>
    <p:sldLayoutId id="2147486108" r:id="rId28"/>
    <p:sldLayoutId id="214748610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753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11" r:id="rId1"/>
    <p:sldLayoutId id="2147486112" r:id="rId2"/>
    <p:sldLayoutId id="2147486113" r:id="rId3"/>
    <p:sldLayoutId id="2147486114" r:id="rId4"/>
    <p:sldLayoutId id="2147486115" r:id="rId5"/>
    <p:sldLayoutId id="2147486116" r:id="rId6"/>
    <p:sldLayoutId id="2147486117" r:id="rId7"/>
    <p:sldLayoutId id="2147486118" r:id="rId8"/>
    <p:sldLayoutId id="2147486119" r:id="rId9"/>
    <p:sldLayoutId id="2147486120" r:id="rId10"/>
    <p:sldLayoutId id="2147486121" r:id="rId11"/>
    <p:sldLayoutId id="2147486122" r:id="rId12"/>
    <p:sldLayoutId id="2147486123" r:id="rId13"/>
    <p:sldLayoutId id="2147486124" r:id="rId14"/>
    <p:sldLayoutId id="2147486125" r:id="rId15"/>
    <p:sldLayoutId id="2147486126" r:id="rId16"/>
    <p:sldLayoutId id="2147486127" r:id="rId17"/>
    <p:sldLayoutId id="2147486128" r:id="rId18"/>
    <p:sldLayoutId id="2147486129" r:id="rId19"/>
    <p:sldLayoutId id="2147486130" r:id="rId20"/>
    <p:sldLayoutId id="2147486131" r:id="rId21"/>
    <p:sldLayoutId id="2147486132" r:id="rId22"/>
    <p:sldLayoutId id="2147486133" r:id="rId23"/>
    <p:sldLayoutId id="2147486134" r:id="rId24"/>
    <p:sldLayoutId id="2147486135" r:id="rId25"/>
    <p:sldLayoutId id="2147486136" r:id="rId26"/>
    <p:sldLayoutId id="2147486137" r:id="rId27"/>
    <p:sldLayoutId id="2147486138" r:id="rId28"/>
    <p:sldLayoutId id="214748613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62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41" r:id="rId1"/>
    <p:sldLayoutId id="2147486142" r:id="rId2"/>
    <p:sldLayoutId id="2147486143" r:id="rId3"/>
    <p:sldLayoutId id="2147486144" r:id="rId4"/>
    <p:sldLayoutId id="2147486145" r:id="rId5"/>
    <p:sldLayoutId id="2147486146" r:id="rId6"/>
    <p:sldLayoutId id="2147486147" r:id="rId7"/>
    <p:sldLayoutId id="2147486148" r:id="rId8"/>
    <p:sldLayoutId id="2147486149" r:id="rId9"/>
    <p:sldLayoutId id="2147486150" r:id="rId10"/>
    <p:sldLayoutId id="2147486151" r:id="rId11"/>
    <p:sldLayoutId id="2147486152" r:id="rId12"/>
    <p:sldLayoutId id="2147486153" r:id="rId13"/>
    <p:sldLayoutId id="2147486154" r:id="rId14"/>
    <p:sldLayoutId id="2147486155" r:id="rId15"/>
    <p:sldLayoutId id="2147486156" r:id="rId16"/>
    <p:sldLayoutId id="2147486157" r:id="rId17"/>
    <p:sldLayoutId id="2147486158" r:id="rId18"/>
    <p:sldLayoutId id="2147486159" r:id="rId19"/>
    <p:sldLayoutId id="2147486160" r:id="rId20"/>
    <p:sldLayoutId id="2147486161" r:id="rId21"/>
    <p:sldLayoutId id="2147486162" r:id="rId22"/>
    <p:sldLayoutId id="2147486163" r:id="rId23"/>
    <p:sldLayoutId id="2147486164" r:id="rId24"/>
    <p:sldLayoutId id="2147486165" r:id="rId25"/>
    <p:sldLayoutId id="2147486166" r:id="rId26"/>
    <p:sldLayoutId id="2147486167" r:id="rId27"/>
    <p:sldLayoutId id="2147486168" r:id="rId28"/>
    <p:sldLayoutId id="214748616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268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1" r:id="rId1"/>
    <p:sldLayoutId id="2147486172" r:id="rId2"/>
    <p:sldLayoutId id="2147486173" r:id="rId3"/>
    <p:sldLayoutId id="2147486174" r:id="rId4"/>
    <p:sldLayoutId id="2147486175" r:id="rId5"/>
    <p:sldLayoutId id="2147486176" r:id="rId6"/>
    <p:sldLayoutId id="2147486177" r:id="rId7"/>
    <p:sldLayoutId id="2147486178" r:id="rId8"/>
    <p:sldLayoutId id="2147486179" r:id="rId9"/>
    <p:sldLayoutId id="2147486180" r:id="rId10"/>
    <p:sldLayoutId id="2147486181" r:id="rId11"/>
    <p:sldLayoutId id="2147486182" r:id="rId12"/>
    <p:sldLayoutId id="2147486183" r:id="rId13"/>
    <p:sldLayoutId id="2147486184" r:id="rId14"/>
    <p:sldLayoutId id="2147486185" r:id="rId15"/>
    <p:sldLayoutId id="2147486186" r:id="rId16"/>
    <p:sldLayoutId id="2147486187" r:id="rId17"/>
    <p:sldLayoutId id="2147486188" r:id="rId18"/>
    <p:sldLayoutId id="2147486189" r:id="rId19"/>
    <p:sldLayoutId id="2147486190" r:id="rId20"/>
    <p:sldLayoutId id="2147486191" r:id="rId21"/>
    <p:sldLayoutId id="2147486192" r:id="rId22"/>
    <p:sldLayoutId id="2147486193" r:id="rId23"/>
    <p:sldLayoutId id="2147486194" r:id="rId24"/>
    <p:sldLayoutId id="2147486195" r:id="rId25"/>
    <p:sldLayoutId id="2147486196" r:id="rId26"/>
    <p:sldLayoutId id="2147486197" r:id="rId27"/>
    <p:sldLayoutId id="2147486198" r:id="rId28"/>
    <p:sldLayoutId id="214748619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769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01" r:id="rId1"/>
    <p:sldLayoutId id="2147486202" r:id="rId2"/>
    <p:sldLayoutId id="2147486203" r:id="rId3"/>
    <p:sldLayoutId id="2147486204" r:id="rId4"/>
    <p:sldLayoutId id="2147486205" r:id="rId5"/>
    <p:sldLayoutId id="2147486206" r:id="rId6"/>
    <p:sldLayoutId id="2147486207" r:id="rId7"/>
    <p:sldLayoutId id="2147486208" r:id="rId8"/>
    <p:sldLayoutId id="2147486209" r:id="rId9"/>
    <p:sldLayoutId id="2147486210" r:id="rId10"/>
    <p:sldLayoutId id="2147486211" r:id="rId11"/>
    <p:sldLayoutId id="2147486212" r:id="rId12"/>
    <p:sldLayoutId id="2147486213" r:id="rId13"/>
    <p:sldLayoutId id="2147486214" r:id="rId14"/>
    <p:sldLayoutId id="2147486215" r:id="rId15"/>
    <p:sldLayoutId id="2147486216" r:id="rId16"/>
    <p:sldLayoutId id="2147486217" r:id="rId17"/>
    <p:sldLayoutId id="2147486218" r:id="rId18"/>
    <p:sldLayoutId id="2147486219" r:id="rId19"/>
    <p:sldLayoutId id="2147486220" r:id="rId20"/>
    <p:sldLayoutId id="2147486221" r:id="rId21"/>
    <p:sldLayoutId id="2147486222" r:id="rId22"/>
    <p:sldLayoutId id="2147486223" r:id="rId23"/>
    <p:sldLayoutId id="2147486224" r:id="rId24"/>
    <p:sldLayoutId id="2147486225" r:id="rId25"/>
    <p:sldLayoutId id="2147486226" r:id="rId26"/>
    <p:sldLayoutId id="2147486227" r:id="rId27"/>
    <p:sldLayoutId id="2147486228" r:id="rId28"/>
    <p:sldLayoutId id="214748622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9A34B1D2-B409-4DA3-B18A-2F1BC0B2F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05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1" r:id="rId1"/>
    <p:sldLayoutId id="2147486232" r:id="rId2"/>
    <p:sldLayoutId id="2147486233" r:id="rId3"/>
    <p:sldLayoutId id="2147486234" r:id="rId4"/>
    <p:sldLayoutId id="2147486235" r:id="rId5"/>
    <p:sldLayoutId id="2147486236" r:id="rId6"/>
    <p:sldLayoutId id="2147486237" r:id="rId7"/>
    <p:sldLayoutId id="2147486238" r:id="rId8"/>
    <p:sldLayoutId id="2147486239" r:id="rId9"/>
    <p:sldLayoutId id="2147486240" r:id="rId10"/>
    <p:sldLayoutId id="2147486241" r:id="rId11"/>
    <p:sldLayoutId id="2147486242" r:id="rId12"/>
    <p:sldLayoutId id="2147486243" r:id="rId13"/>
    <p:sldLayoutId id="2147486244" r:id="rId14"/>
    <p:sldLayoutId id="214748624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471384B-51EE-406E-B435-E1A0DB86B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2" r:id="rId1"/>
    <p:sldLayoutId id="2147485813" r:id="rId2"/>
    <p:sldLayoutId id="2147485814" r:id="rId3"/>
    <p:sldLayoutId id="2147485815" r:id="rId4"/>
    <p:sldLayoutId id="2147485816" r:id="rId5"/>
    <p:sldLayoutId id="2147485817" r:id="rId6"/>
    <p:sldLayoutId id="2147485818" r:id="rId7"/>
    <p:sldLayoutId id="2147485819" r:id="rId8"/>
    <p:sldLayoutId id="2147485820" r:id="rId9"/>
    <p:sldLayoutId id="2147485821" r:id="rId10"/>
    <p:sldLayoutId id="2147485822" r:id="rId11"/>
    <p:sldLayoutId id="2147485823" r:id="rId12"/>
    <p:sldLayoutId id="2147485824" r:id="rId13"/>
    <p:sldLayoutId id="214748582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E493C89-5E2D-4132-B38C-A6C375D024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6" r:id="rId1"/>
    <p:sldLayoutId id="2147485827" r:id="rId2"/>
    <p:sldLayoutId id="2147485828" r:id="rId3"/>
    <p:sldLayoutId id="2147485829" r:id="rId4"/>
    <p:sldLayoutId id="2147485830" r:id="rId5"/>
    <p:sldLayoutId id="2147485831" r:id="rId6"/>
    <p:sldLayoutId id="2147485832" r:id="rId7"/>
    <p:sldLayoutId id="2147485833" r:id="rId8"/>
    <p:sldLayoutId id="2147485834" r:id="rId9"/>
    <p:sldLayoutId id="2147485835" r:id="rId10"/>
    <p:sldLayoutId id="2147485836" r:id="rId11"/>
    <p:sldLayoutId id="2147485837" r:id="rId12"/>
    <p:sldLayoutId id="2147485838" r:id="rId13"/>
    <p:sldLayoutId id="214748583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574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1" r:id="rId1"/>
    <p:sldLayoutId id="2147485842" r:id="rId2"/>
    <p:sldLayoutId id="2147485843" r:id="rId3"/>
    <p:sldLayoutId id="2147485844" r:id="rId4"/>
    <p:sldLayoutId id="2147485845" r:id="rId5"/>
    <p:sldLayoutId id="2147485846" r:id="rId6"/>
    <p:sldLayoutId id="2147485847" r:id="rId7"/>
    <p:sldLayoutId id="2147485848" r:id="rId8"/>
    <p:sldLayoutId id="2147485849" r:id="rId9"/>
    <p:sldLayoutId id="2147485850" r:id="rId10"/>
    <p:sldLayoutId id="2147485851" r:id="rId11"/>
    <p:sldLayoutId id="2147485852" r:id="rId12"/>
    <p:sldLayoutId id="2147485853" r:id="rId13"/>
    <p:sldLayoutId id="2147485854" r:id="rId14"/>
    <p:sldLayoutId id="2147485855" r:id="rId15"/>
    <p:sldLayoutId id="2147485856" r:id="rId16"/>
    <p:sldLayoutId id="2147485857" r:id="rId17"/>
    <p:sldLayoutId id="2147485858" r:id="rId18"/>
    <p:sldLayoutId id="2147485859" r:id="rId19"/>
    <p:sldLayoutId id="2147485860" r:id="rId20"/>
    <p:sldLayoutId id="2147485861" r:id="rId21"/>
    <p:sldLayoutId id="2147485862" r:id="rId22"/>
    <p:sldLayoutId id="2147485863" r:id="rId23"/>
    <p:sldLayoutId id="2147485864" r:id="rId24"/>
    <p:sldLayoutId id="2147485865" r:id="rId25"/>
    <p:sldLayoutId id="2147485866" r:id="rId26"/>
    <p:sldLayoutId id="2147485867" r:id="rId27"/>
    <p:sldLayoutId id="2147485868" r:id="rId28"/>
    <p:sldLayoutId id="214748586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218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1" r:id="rId1"/>
    <p:sldLayoutId id="2147485872" r:id="rId2"/>
    <p:sldLayoutId id="2147485873" r:id="rId3"/>
    <p:sldLayoutId id="2147485874" r:id="rId4"/>
    <p:sldLayoutId id="2147485875" r:id="rId5"/>
    <p:sldLayoutId id="2147485876" r:id="rId6"/>
    <p:sldLayoutId id="2147485877" r:id="rId7"/>
    <p:sldLayoutId id="2147485878" r:id="rId8"/>
    <p:sldLayoutId id="2147485879" r:id="rId9"/>
    <p:sldLayoutId id="2147485880" r:id="rId10"/>
    <p:sldLayoutId id="2147485881" r:id="rId11"/>
    <p:sldLayoutId id="2147485882" r:id="rId12"/>
    <p:sldLayoutId id="2147485883" r:id="rId13"/>
    <p:sldLayoutId id="2147485884" r:id="rId14"/>
    <p:sldLayoutId id="2147485885" r:id="rId15"/>
    <p:sldLayoutId id="2147485886" r:id="rId16"/>
    <p:sldLayoutId id="2147485887" r:id="rId17"/>
    <p:sldLayoutId id="2147485888" r:id="rId18"/>
    <p:sldLayoutId id="2147485889" r:id="rId19"/>
    <p:sldLayoutId id="2147485890" r:id="rId20"/>
    <p:sldLayoutId id="2147485891" r:id="rId21"/>
    <p:sldLayoutId id="2147485892" r:id="rId22"/>
    <p:sldLayoutId id="2147485893" r:id="rId23"/>
    <p:sldLayoutId id="2147485894" r:id="rId24"/>
    <p:sldLayoutId id="2147485895" r:id="rId25"/>
    <p:sldLayoutId id="2147485896" r:id="rId26"/>
    <p:sldLayoutId id="2147485897" r:id="rId27"/>
    <p:sldLayoutId id="2147485898" r:id="rId28"/>
    <p:sldLayoutId id="214748589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531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1" r:id="rId1"/>
    <p:sldLayoutId id="2147485902" r:id="rId2"/>
    <p:sldLayoutId id="2147485903" r:id="rId3"/>
    <p:sldLayoutId id="2147485904" r:id="rId4"/>
    <p:sldLayoutId id="2147485905" r:id="rId5"/>
    <p:sldLayoutId id="2147485906" r:id="rId6"/>
    <p:sldLayoutId id="2147485907" r:id="rId7"/>
    <p:sldLayoutId id="2147485908" r:id="rId8"/>
    <p:sldLayoutId id="2147485909" r:id="rId9"/>
    <p:sldLayoutId id="2147485910" r:id="rId10"/>
    <p:sldLayoutId id="2147485911" r:id="rId11"/>
    <p:sldLayoutId id="2147485912" r:id="rId12"/>
    <p:sldLayoutId id="2147485913" r:id="rId13"/>
    <p:sldLayoutId id="2147485914" r:id="rId14"/>
    <p:sldLayoutId id="2147485915" r:id="rId15"/>
    <p:sldLayoutId id="2147485916" r:id="rId16"/>
    <p:sldLayoutId id="2147485917" r:id="rId17"/>
    <p:sldLayoutId id="2147485918" r:id="rId18"/>
    <p:sldLayoutId id="2147485919" r:id="rId19"/>
    <p:sldLayoutId id="2147485920" r:id="rId20"/>
    <p:sldLayoutId id="2147485921" r:id="rId21"/>
    <p:sldLayoutId id="2147485922" r:id="rId22"/>
    <p:sldLayoutId id="2147485923" r:id="rId23"/>
    <p:sldLayoutId id="2147485924" r:id="rId24"/>
    <p:sldLayoutId id="2147485925" r:id="rId25"/>
    <p:sldLayoutId id="2147485926" r:id="rId26"/>
    <p:sldLayoutId id="2147485927" r:id="rId27"/>
    <p:sldLayoutId id="2147485928" r:id="rId28"/>
    <p:sldLayoutId id="214748592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19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1" r:id="rId1"/>
    <p:sldLayoutId id="2147485932" r:id="rId2"/>
    <p:sldLayoutId id="2147485933" r:id="rId3"/>
    <p:sldLayoutId id="2147485934" r:id="rId4"/>
    <p:sldLayoutId id="2147485935" r:id="rId5"/>
    <p:sldLayoutId id="2147485936" r:id="rId6"/>
    <p:sldLayoutId id="2147485937" r:id="rId7"/>
    <p:sldLayoutId id="2147485938" r:id="rId8"/>
    <p:sldLayoutId id="2147485939" r:id="rId9"/>
    <p:sldLayoutId id="2147485940" r:id="rId10"/>
    <p:sldLayoutId id="2147485941" r:id="rId11"/>
    <p:sldLayoutId id="2147485942" r:id="rId12"/>
    <p:sldLayoutId id="2147485943" r:id="rId13"/>
    <p:sldLayoutId id="2147485944" r:id="rId14"/>
    <p:sldLayoutId id="2147485945" r:id="rId15"/>
    <p:sldLayoutId id="2147485946" r:id="rId16"/>
    <p:sldLayoutId id="2147485947" r:id="rId17"/>
    <p:sldLayoutId id="2147485948" r:id="rId18"/>
    <p:sldLayoutId id="2147485949" r:id="rId19"/>
    <p:sldLayoutId id="2147485950" r:id="rId20"/>
    <p:sldLayoutId id="2147485951" r:id="rId21"/>
    <p:sldLayoutId id="2147485952" r:id="rId22"/>
    <p:sldLayoutId id="2147485953" r:id="rId23"/>
    <p:sldLayoutId id="2147485954" r:id="rId24"/>
    <p:sldLayoutId id="2147485955" r:id="rId25"/>
    <p:sldLayoutId id="2147485956" r:id="rId26"/>
    <p:sldLayoutId id="2147485957" r:id="rId27"/>
    <p:sldLayoutId id="2147485958" r:id="rId28"/>
    <p:sldLayoutId id="214748595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52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61" r:id="rId1"/>
    <p:sldLayoutId id="2147485962" r:id="rId2"/>
    <p:sldLayoutId id="2147485963" r:id="rId3"/>
    <p:sldLayoutId id="2147485964" r:id="rId4"/>
    <p:sldLayoutId id="2147485965" r:id="rId5"/>
    <p:sldLayoutId id="2147485966" r:id="rId6"/>
    <p:sldLayoutId id="2147485967" r:id="rId7"/>
    <p:sldLayoutId id="2147485968" r:id="rId8"/>
    <p:sldLayoutId id="2147485969" r:id="rId9"/>
    <p:sldLayoutId id="2147485970" r:id="rId10"/>
    <p:sldLayoutId id="2147485971" r:id="rId11"/>
    <p:sldLayoutId id="2147485972" r:id="rId12"/>
    <p:sldLayoutId id="2147485973" r:id="rId13"/>
    <p:sldLayoutId id="2147485974" r:id="rId14"/>
    <p:sldLayoutId id="2147485975" r:id="rId15"/>
    <p:sldLayoutId id="2147485976" r:id="rId16"/>
    <p:sldLayoutId id="2147485977" r:id="rId17"/>
    <p:sldLayoutId id="2147485978" r:id="rId18"/>
    <p:sldLayoutId id="2147485979" r:id="rId19"/>
    <p:sldLayoutId id="2147485980" r:id="rId20"/>
    <p:sldLayoutId id="2147485981" r:id="rId21"/>
    <p:sldLayoutId id="2147485982" r:id="rId22"/>
    <p:sldLayoutId id="2147485983" r:id="rId23"/>
    <p:sldLayoutId id="2147485984" r:id="rId24"/>
    <p:sldLayoutId id="2147485985" r:id="rId25"/>
    <p:sldLayoutId id="2147485986" r:id="rId26"/>
    <p:sldLayoutId id="2147485987" r:id="rId27"/>
    <p:sldLayoutId id="2147485988" r:id="rId28"/>
    <p:sldLayoutId id="214748598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992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91" r:id="rId1"/>
    <p:sldLayoutId id="2147485992" r:id="rId2"/>
    <p:sldLayoutId id="2147485993" r:id="rId3"/>
    <p:sldLayoutId id="2147485994" r:id="rId4"/>
    <p:sldLayoutId id="2147485995" r:id="rId5"/>
    <p:sldLayoutId id="2147485996" r:id="rId6"/>
    <p:sldLayoutId id="2147485997" r:id="rId7"/>
    <p:sldLayoutId id="2147485998" r:id="rId8"/>
    <p:sldLayoutId id="2147485999" r:id="rId9"/>
    <p:sldLayoutId id="2147486000" r:id="rId10"/>
    <p:sldLayoutId id="2147486001" r:id="rId11"/>
    <p:sldLayoutId id="2147486002" r:id="rId12"/>
    <p:sldLayoutId id="2147486003" r:id="rId13"/>
    <p:sldLayoutId id="2147486004" r:id="rId14"/>
    <p:sldLayoutId id="2147486005" r:id="rId15"/>
    <p:sldLayoutId id="2147486006" r:id="rId16"/>
    <p:sldLayoutId id="2147486007" r:id="rId17"/>
    <p:sldLayoutId id="2147486008" r:id="rId18"/>
    <p:sldLayoutId id="2147486009" r:id="rId19"/>
    <p:sldLayoutId id="2147486010" r:id="rId20"/>
    <p:sldLayoutId id="2147486011" r:id="rId21"/>
    <p:sldLayoutId id="2147486012" r:id="rId22"/>
    <p:sldLayoutId id="2147486013" r:id="rId23"/>
    <p:sldLayoutId id="2147486014" r:id="rId24"/>
    <p:sldLayoutId id="2147486015" r:id="rId25"/>
    <p:sldLayoutId id="2147486016" r:id="rId26"/>
    <p:sldLayoutId id="2147486017" r:id="rId27"/>
    <p:sldLayoutId id="2147486018" r:id="rId28"/>
    <p:sldLayoutId id="214748601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Documents and Settings\LarinaEV\Рабочий стол\Здание.jpg"/>
          <p:cNvPicPr>
            <a:picLocks noChangeAspect="1" noChangeArrowheads="1"/>
          </p:cNvPicPr>
          <p:nvPr/>
        </p:nvPicPr>
        <p:blipFill>
          <a:blip r:embed="rId3"/>
          <a:srcRect b="14325"/>
          <a:stretch>
            <a:fillRect/>
          </a:stretch>
        </p:blipFill>
        <p:spPr bwMode="auto">
          <a:xfrm>
            <a:off x="0" y="0"/>
            <a:ext cx="91440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4497345"/>
            <a:ext cx="8572500" cy="10156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1140" name="Picture 2" descr="C:\Users\1\Desktop\логотип.png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/>
          <a:stretch>
            <a:fillRect/>
          </a:stretch>
        </p:blipFill>
        <p:spPr bwMode="auto">
          <a:xfrm>
            <a:off x="2102355" y="548680"/>
            <a:ext cx="146153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296139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latin typeface="Arial Black" pitchFamily="34" charset="0"/>
              <a:ea typeface="Times New Roman"/>
            </a:endParaRPr>
          </a:p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Программа У.М.Н.И.К. </a:t>
            </a:r>
          </a:p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Фонда содействия развитию малых форм предприятий в научно-технической сфере</a:t>
            </a:r>
            <a:endParaRPr lang="ru-RU" sz="2400" b="1" cap="all" dirty="0">
              <a:ln/>
              <a:solidFill>
                <a:srgbClr val="10014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72" y="5733256"/>
            <a:ext cx="90649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Calibri" pitchFamily="34" charset="0"/>
              </a:rPr>
              <a:t>Полуфинальный этап мероприятия в </a:t>
            </a:r>
            <a:r>
              <a:rPr lang="ru-RU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Calibri" pitchFamily="34" charset="0"/>
              </a:rPr>
              <a:t>КубГМУ</a:t>
            </a:r>
            <a:endParaRPr lang="ru-RU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Calibri" pitchFamily="34" charset="0"/>
            </a:endParaRP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Calibri" pitchFamily="34" charset="0"/>
              </a:rPr>
              <a:t>26 октября 2018 г. 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6" y="59095"/>
            <a:ext cx="208088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0" y="-171400"/>
            <a:ext cx="8928992" cy="1196752"/>
          </a:xfrm>
        </p:spPr>
        <p:txBody>
          <a:bodyPr/>
          <a:lstStyle/>
          <a:p>
            <a:r>
              <a:rPr lang="ru-RU" sz="2800" b="1" cap="small" dirty="0" smtClean="0">
                <a:latin typeface="Arial Black" pitchFamily="34" charset="0"/>
                <a:ea typeface="Times New Roman"/>
              </a:rPr>
              <a:t/>
            </a:r>
            <a:br>
              <a:rPr lang="ru-RU" sz="2800" b="1" cap="small" dirty="0" smtClean="0">
                <a:latin typeface="Arial Black" pitchFamily="34" charset="0"/>
                <a:ea typeface="Times New Roman"/>
              </a:rPr>
            </a:br>
            <a:r>
              <a:rPr lang="ru-RU" sz="2800" b="1" cap="small" dirty="0" smtClean="0">
                <a:latin typeface="Arial Black" pitchFamily="34" charset="0"/>
                <a:ea typeface="Times New Roman"/>
              </a:rPr>
              <a:t/>
            </a:r>
            <a:br>
              <a:rPr lang="ru-RU" sz="2800" b="1" cap="small" dirty="0" smtClean="0">
                <a:latin typeface="Arial Black" pitchFamily="34" charset="0"/>
                <a:ea typeface="Times New Roman"/>
              </a:rPr>
            </a:br>
            <a:r>
              <a:rPr lang="ru-RU" sz="2000" b="1" dirty="0" smtClean="0">
                <a:solidFill>
                  <a:srgbClr val="10014F"/>
                </a:solidFill>
                <a:latin typeface="Arial Black" pitchFamily="34" charset="0"/>
              </a:rPr>
              <a:t>КРИТЕРИИ ОЦЕНКИ</a:t>
            </a:r>
            <a:r>
              <a:rPr lang="ru-RU" sz="2000" dirty="0">
                <a:solidFill>
                  <a:srgbClr val="10014F"/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rgbClr val="10014F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10014F"/>
                </a:solidFill>
                <a:latin typeface="Arial Black" pitchFamily="34" charset="0"/>
              </a:rPr>
              <a:t>«ПЕРСПЕКТВЫ КОММЕРЦИАЛИЗАЦИИ ПРОЕКТА»</a:t>
            </a:r>
            <a:r>
              <a:rPr lang="ru-RU" sz="2000" dirty="0">
                <a:solidFill>
                  <a:srgbClr val="10014F"/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rgbClr val="10014F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/>
            </a:r>
            <a:br>
              <a:rPr lang="ru-RU" sz="20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</a:b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529193"/>
              </p:ext>
            </p:extLst>
          </p:nvPr>
        </p:nvGraphicFramePr>
        <p:xfrm>
          <a:off x="107504" y="1052737"/>
          <a:ext cx="8928992" cy="543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2664296"/>
                <a:gridCol w="5688632"/>
              </a:tblGrid>
              <a:tr h="57606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п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/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п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Показатели критерия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Содержание показателя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9EFF7"/>
                    </a:solidFill>
                  </a:tcPr>
                </a:tc>
              </a:tr>
              <a:tr h="29523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1</a:t>
                      </a:r>
                      <a:endParaRPr lang="ru-RU" sz="2000" dirty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22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Оценка </a:t>
                      </a:r>
                      <a:r>
                        <a:rPr lang="ru-RU" sz="2200" dirty="0" smtClean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востребован-</a:t>
                      </a:r>
                      <a:r>
                        <a:rPr lang="ru-RU" sz="2200" dirty="0" err="1" smtClean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ности</a:t>
                      </a:r>
                      <a:r>
                        <a:rPr lang="ru-RU" sz="2200" dirty="0" smtClean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22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продукта на рынке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22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Оценивается востребованность продукта на указанных рынках и коммерческие перспективы продукта. Оценивается наличие договоров о намерениях или писем поддержки от потенциальных покупателей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2</a:t>
                      </a:r>
                      <a:endParaRPr lang="ru-RU" sz="2000" dirty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220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Оценка потенциальных конкурентных преимуществ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22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Оцениваются ключевые для потребителя характеристики, по которым у продукта/технологии есть преимущества перед аналогами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2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ru-RU" dirty="0">
                <a:latin typeface="Cambria"/>
                <a:ea typeface="Times New Roman"/>
                <a:cs typeface="Arial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Arial"/>
              </a:rPr>
              <a:t>Рекомендации по представлению инновационного проекта 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Определите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</a:rPr>
              <a:t>название конкурсной работы, а также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направление инновационного проекта.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Название гранта начинается со слова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«Разработка»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и предусматривает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</a:rPr>
              <a:t>в своем составе упоминание потенциального объекта коммерциализации (продукта, услуги или технологии).</a:t>
            </a:r>
          </a:p>
          <a:p>
            <a:pPr marL="0" lvl="0" indent="0" algn="just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Обозначьте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</a:rPr>
              <a:t>актуальность идеи (проблематику), наличие и уровень существующей проблемы, на решение которой направлена Ваша идея. </a:t>
            </a:r>
            <a:endParaRPr lang="ru-RU" sz="2400" dirty="0" smtClean="0">
              <a:solidFill>
                <a:srgbClr val="10014F"/>
              </a:solidFill>
              <a:latin typeface="Arial Black" pitchFamily="34" charset="0"/>
            </a:endParaRPr>
          </a:p>
          <a:p>
            <a:pPr marL="0" lvl="0" indent="0" algn="just">
              <a:buNone/>
            </a:pP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Идея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</a:rPr>
              <a:t>, сформулированная в проекте, должна иметь значение для решения современных проблем и задач, как в отдельном регионе, так и в России в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целом. </a:t>
            </a:r>
            <a:endParaRPr lang="ru-RU" sz="2400" dirty="0">
              <a:solidFill>
                <a:srgbClr val="10014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ru-RU" dirty="0">
                <a:latin typeface="Cambria"/>
                <a:ea typeface="Times New Roman"/>
                <a:cs typeface="Arial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Arial"/>
              </a:rPr>
              <a:t>Рекомендации по представлению инновационного проекта 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00600"/>
          </a:xfrm>
        </p:spPr>
        <p:txBody>
          <a:bodyPr/>
          <a:lstStyle/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sz="2400" kern="1600" dirty="0" smtClean="0">
                <a:solidFill>
                  <a:srgbClr val="10014F"/>
                </a:solidFill>
                <a:latin typeface="Arial Black" pitchFamily="34" charset="0"/>
                <a:ea typeface="Times New Roman"/>
                <a:cs typeface="Times New Roman"/>
              </a:rPr>
              <a:t>Сформулируйте </a:t>
            </a:r>
            <a:r>
              <a:rPr lang="ru-RU" sz="2400" kern="1600" dirty="0">
                <a:solidFill>
                  <a:srgbClr val="10014F"/>
                </a:solidFill>
                <a:latin typeface="Arial Black" pitchFamily="34" charset="0"/>
                <a:ea typeface="Times New Roman"/>
                <a:cs typeface="Times New Roman"/>
              </a:rPr>
              <a:t>предлагаемое Вами решение (Ваш конечный продукт), дайте информацию по продукту, который Вы будете создавать и реализовывать. Используйте фотографии продукта и/или схемы, поясняющие ключевые инновационные моменты продукта.  Если есть возможность, во время выступления покажите лабораторный образец или макет. Отметьте предполагаемую реализацию полученного в результате работы продукта. </a:t>
            </a:r>
            <a:endParaRPr lang="ru-RU" sz="2400" kern="1600" dirty="0" smtClean="0">
              <a:solidFill>
                <a:srgbClr val="10014F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2400" i="1" kern="1600" dirty="0" smtClean="0">
                <a:solidFill>
                  <a:srgbClr val="10014F"/>
                </a:solidFill>
                <a:latin typeface="Arial Black" pitchFamily="34" charset="0"/>
                <a:ea typeface="Times New Roman"/>
                <a:cs typeface="Times New Roman"/>
              </a:rPr>
              <a:t>Например</a:t>
            </a:r>
            <a:r>
              <a:rPr lang="ru-RU" sz="2400" i="1" kern="1600" dirty="0">
                <a:solidFill>
                  <a:srgbClr val="10014F"/>
                </a:solidFill>
                <a:latin typeface="Arial Black" pitchFamily="34" charset="0"/>
                <a:ea typeface="Times New Roman"/>
                <a:cs typeface="Times New Roman"/>
              </a:rPr>
              <a:t>:</a:t>
            </a: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30555" algn="l"/>
              </a:tabLst>
            </a:pPr>
            <a:r>
              <a:rPr lang="ru-RU" sz="2400" kern="1600" dirty="0">
                <a:solidFill>
                  <a:srgbClr val="C00000"/>
                </a:solidFill>
                <a:latin typeface="Arial Black"/>
                <a:ea typeface="Times New Roman"/>
              </a:rPr>
              <a:t>● </a:t>
            </a:r>
            <a:r>
              <a:rPr lang="ru-RU" sz="2400" kern="16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создание </a:t>
            </a:r>
            <a:r>
              <a:rPr lang="ru-RU" sz="2400" kern="16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нового предприятия по производству инновационной продукции; </a:t>
            </a: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30555" algn="l"/>
              </a:tabLst>
            </a:pPr>
            <a:r>
              <a:rPr lang="ru-RU" sz="2400" kern="1600" dirty="0">
                <a:solidFill>
                  <a:srgbClr val="C00000"/>
                </a:solidFill>
                <a:latin typeface="Arial Black"/>
                <a:ea typeface="Times New Roman"/>
              </a:rPr>
              <a:t>● </a:t>
            </a:r>
            <a:r>
              <a:rPr lang="ru-RU" sz="2400" kern="1600" dirty="0" smtClean="0">
                <a:solidFill>
                  <a:srgbClr val="10014F"/>
                </a:solidFill>
                <a:latin typeface="Arial Black" pitchFamily="34" charset="0"/>
                <a:ea typeface="Times New Roman"/>
                <a:cs typeface="Times New Roman"/>
              </a:rPr>
              <a:t>организация </a:t>
            </a:r>
            <a:r>
              <a:rPr lang="ru-RU" sz="2400" kern="1600" dirty="0">
                <a:solidFill>
                  <a:srgbClr val="10014F"/>
                </a:solidFill>
                <a:latin typeface="Arial Black" pitchFamily="34" charset="0"/>
                <a:ea typeface="Times New Roman"/>
                <a:cs typeface="Times New Roman"/>
              </a:rPr>
              <a:t>производства инновационной продукции на дейст­вующем предприятии; </a:t>
            </a:r>
            <a:endParaRPr lang="ru-RU" sz="2400" dirty="0">
              <a:solidFill>
                <a:srgbClr val="10014F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kern="1600" dirty="0">
                <a:solidFill>
                  <a:srgbClr val="C00000"/>
                </a:solidFill>
                <a:latin typeface="Arial Black"/>
                <a:ea typeface="Times New Roman"/>
              </a:rPr>
              <a:t>● </a:t>
            </a:r>
            <a:r>
              <a:rPr lang="ru-RU" sz="2400" kern="16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другое </a:t>
            </a:r>
            <a:r>
              <a:rPr lang="ru-RU" sz="2400" kern="16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(указать, что именно).</a:t>
            </a:r>
            <a:endParaRPr lang="ru-RU" sz="2400" dirty="0">
              <a:solidFill>
                <a:srgbClr val="10014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dirty="0">
                <a:latin typeface="Cambria"/>
                <a:ea typeface="Times New Roman"/>
                <a:cs typeface="Arial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Arial"/>
              </a:rPr>
              <a:t>Рекомендации по представлению инновационного проекта 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16624"/>
          </a:xfrm>
        </p:spPr>
        <p:txBody>
          <a:bodyPr/>
          <a:lstStyle/>
          <a:p>
            <a:pPr marL="0" lvl="0" indent="0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sz="2400" kern="1600" dirty="0" smtClean="0">
                <a:solidFill>
                  <a:srgbClr val="10014F"/>
                </a:solidFill>
                <a:latin typeface="Arial Black" pitchFamily="34" charset="0"/>
                <a:ea typeface="Times New Roman"/>
                <a:cs typeface="Times New Roman"/>
              </a:rPr>
              <a:t>Приведите </a:t>
            </a:r>
            <a:r>
              <a:rPr lang="ru-RU" sz="2400" kern="1600" dirty="0">
                <a:solidFill>
                  <a:srgbClr val="10014F"/>
                </a:solidFill>
                <a:latin typeface="Arial Black" pitchFamily="34" charset="0"/>
                <a:ea typeface="Times New Roman"/>
                <a:cs typeface="Times New Roman"/>
              </a:rPr>
              <a:t>обоснование научной новизны Вашей идеи, отразите научные исследования, в результате которых она возникла, а также условия, необходимые для ее реализации. Поясните, имеете ли Вы доступ к оборудованию для проведения НИР, экспериментальную базу для проведения испытаний. Какой научно-технический задел по проекту имеется на данный момент.</a:t>
            </a:r>
          </a:p>
          <a:p>
            <a:pPr marL="0" indent="0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Раскройте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</a:rPr>
              <a:t>техническую значимость Вашей идеи (преимущества перед существующими аналогами), представьте сравнительный анализ Вашего продукта с существующими аналогичными способами решения проблемы, обозначьте Ваши преимущества и недостатки, отметьте, в чем проявляется решающее влияние Вашей идеи на современную технику и технологии. </a:t>
            </a: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ru-RU" sz="2400" dirty="0">
              <a:solidFill>
                <a:srgbClr val="10014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dirty="0">
                <a:latin typeface="Cambria"/>
                <a:ea typeface="Times New Roman"/>
                <a:cs typeface="Arial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Arial"/>
              </a:rPr>
              <a:t>Рекомендации по представлению инновационного проекта 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16624"/>
          </a:xfrm>
        </p:spPr>
        <p:txBody>
          <a:bodyPr/>
          <a:lstStyle/>
          <a:p>
            <a:pPr marL="0" lvl="0" indent="0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sz="2400" kern="1600" dirty="0" smtClean="0">
                <a:solidFill>
                  <a:srgbClr val="10014F"/>
                </a:solidFill>
                <a:latin typeface="Arial Black" pitchFamily="34" charset="0"/>
                <a:ea typeface="Times New Roman"/>
                <a:cs typeface="Times New Roman"/>
              </a:rPr>
              <a:t>Обозначьте </a:t>
            </a:r>
            <a:r>
              <a:rPr lang="ru-RU" sz="2400" kern="1600" dirty="0">
                <a:solidFill>
                  <a:srgbClr val="10014F"/>
                </a:solidFill>
                <a:latin typeface="Arial Black" pitchFamily="34" charset="0"/>
                <a:ea typeface="Times New Roman"/>
                <a:cs typeface="Times New Roman"/>
              </a:rPr>
              <a:t>перспективы коммерциализации результата НИР (потенциальные сферы применения и конкретный потребитель), представьте результаты оценки рынка для создаваемого продукта. Обозначьте потенциального потребителя, наличие рисков коммерциализации и мер их снижения, наличие конкурентов, дайте информацию о ценах на Ваш продукт и на продукцию конкурентов, укажите себестоимость Вашего продукта, объем рынка.</a:t>
            </a:r>
          </a:p>
          <a:p>
            <a:pPr marL="0" lvl="0" indent="0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sz="2400" kern="1600" dirty="0" smtClean="0">
                <a:solidFill>
                  <a:srgbClr val="10014F"/>
                </a:solidFill>
                <a:latin typeface="Arial Black" pitchFamily="34" charset="0"/>
                <a:ea typeface="Times New Roman"/>
                <a:cs typeface="Times New Roman"/>
              </a:rPr>
              <a:t>Представьте </a:t>
            </a:r>
            <a:r>
              <a:rPr lang="ru-RU" sz="2400" kern="1600" dirty="0">
                <a:solidFill>
                  <a:srgbClr val="10014F"/>
                </a:solidFill>
                <a:latin typeface="Arial Black" pitchFamily="34" charset="0"/>
                <a:ea typeface="Times New Roman"/>
                <a:cs typeface="Times New Roman"/>
              </a:rPr>
              <a:t>план реализации Вашей идеи в конечный продукт, т.е. от начальной стадии (идеи) до готового продукта (работоспособной технологии) с указанием временных и финансовых затрат. Кратко обозначьте направление использования инвестиций. Также важно четко понимать сроки превращения идеи в конечный продукт и выхода его на рынок. </a:t>
            </a:r>
          </a:p>
          <a:p>
            <a:pPr marL="0" lvl="0" indent="0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ru-RU" sz="2400" dirty="0">
              <a:solidFill>
                <a:srgbClr val="10014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5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dirty="0">
                <a:latin typeface="Cambria"/>
                <a:ea typeface="Times New Roman"/>
                <a:cs typeface="Arial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Arial"/>
              </a:rPr>
              <a:t>Рекомендации по представлению инновационного проекта 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16624"/>
          </a:xfrm>
        </p:spPr>
        <p:txBody>
          <a:bodyPr/>
          <a:lstStyle/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sz="2400" kern="1600" dirty="0" smtClean="0">
                <a:solidFill>
                  <a:srgbClr val="10014F"/>
                </a:solidFill>
                <a:latin typeface="Arial Black" pitchFamily="34" charset="0"/>
                <a:ea typeface="Times New Roman"/>
                <a:cs typeface="Times New Roman"/>
              </a:rPr>
              <a:t>Обозначьте </a:t>
            </a:r>
            <a:r>
              <a:rPr lang="ru-RU" sz="2400" kern="1600" dirty="0">
                <a:solidFill>
                  <a:srgbClr val="10014F"/>
                </a:solidFill>
                <a:latin typeface="Arial Black" pitchFamily="34" charset="0"/>
                <a:ea typeface="Times New Roman"/>
                <a:cs typeface="Times New Roman"/>
              </a:rPr>
              <a:t>необходимые меры по защите прав на интеллектуальную </a:t>
            </a:r>
            <a:r>
              <a:rPr lang="ru-RU" sz="2400" kern="1600" dirty="0" smtClean="0">
                <a:solidFill>
                  <a:srgbClr val="10014F"/>
                </a:solidFill>
                <a:latin typeface="Arial Black" pitchFamily="34" charset="0"/>
                <a:ea typeface="Times New Roman"/>
                <a:cs typeface="Times New Roman"/>
              </a:rPr>
              <a:t>собственность (ИС), </a:t>
            </a:r>
            <a:r>
              <a:rPr lang="ru-RU" sz="2400" kern="1600" dirty="0">
                <a:solidFill>
                  <a:srgbClr val="10014F"/>
                </a:solidFill>
                <a:latin typeface="Arial Black" pitchFamily="34" charset="0"/>
                <a:ea typeface="Times New Roman"/>
                <a:cs typeface="Times New Roman"/>
              </a:rPr>
              <a:t>что необходимо защитить в Вашем проекте (патент на способ/ полезную модель/ изобретение/ промышленный образец; свидетельство, лицензирование, сертификация). На кого будут оформлены права на ИС. Если есть уже какие-либо документы, подтверждающие Ваши права на ИС,  продемонстрируйте их.</a:t>
            </a: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sz="2400" kern="1600" dirty="0" smtClean="0">
                <a:solidFill>
                  <a:srgbClr val="10014F"/>
                </a:solidFill>
                <a:latin typeface="Arial Black" pitchFamily="34" charset="0"/>
                <a:ea typeface="Times New Roman"/>
                <a:cs typeface="Times New Roman"/>
              </a:rPr>
              <a:t>Укажите</a:t>
            </a:r>
            <a:r>
              <a:rPr lang="ru-RU" sz="2400" kern="1600" dirty="0">
                <a:solidFill>
                  <a:srgbClr val="10014F"/>
                </a:solidFill>
                <a:latin typeface="Arial Black" pitchFamily="34" charset="0"/>
                <a:ea typeface="Times New Roman"/>
                <a:cs typeface="Times New Roman"/>
              </a:rPr>
              <a:t>, кому потенциально интересен Ваш проект, кто готов оказать поддержку его развитию, кто готов предоставить дополнительные ресурсы (оборудование, финансы, помещение, комплектующие, образцы). При наличии продемонстрируйте имеющиеся намерения в виде письма от организации. </a:t>
            </a:r>
          </a:p>
          <a:p>
            <a:pPr marL="0" lvl="0" indent="0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ru-RU" sz="2400" dirty="0">
              <a:solidFill>
                <a:srgbClr val="10014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dirty="0">
                <a:latin typeface="Cambria"/>
                <a:ea typeface="Times New Roman"/>
                <a:cs typeface="Arial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Arial"/>
              </a:rPr>
              <a:t>Рекомендации по представлению инновационного проекта 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16624"/>
          </a:xfrm>
        </p:spPr>
        <p:txBody>
          <a:bodyPr/>
          <a:lstStyle/>
          <a:p>
            <a:pPr marL="0" indent="0" algn="just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Также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</a:rPr>
              <a:t>следует отметить, необходима ли поддержка со стороны технопарка при разработке и реализации проекта (научное сопровождение, привлечение научно-исследовательских и проектных организаций, составление бизнес-плана, потребность в квалифицированном персонале для реализации проекта, предоставление помещения (офисное, производственное), финансовые инвестиции и т.д.).</a:t>
            </a:r>
          </a:p>
          <a:p>
            <a:pPr marL="0" indent="0" algn="just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По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</a:rPr>
              <a:t>окончании выступления не забудьте поблагодарить собравшихся слушателей за внимание и сообщите, что Ваша презентация закончена. </a:t>
            </a:r>
            <a:endParaRPr lang="ru-RU" sz="2400" dirty="0" smtClean="0">
              <a:solidFill>
                <a:srgbClr val="10014F"/>
              </a:solidFill>
              <a:latin typeface="Arial Black" pitchFamily="34" charset="0"/>
            </a:endParaRPr>
          </a:p>
          <a:p>
            <a:pPr marL="0" indent="0" algn="just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На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</a:rPr>
              <a:t>заключительном слайде укажите свою контактную информацию. </a:t>
            </a:r>
            <a:endParaRPr lang="ru-RU" sz="2400" dirty="0" smtClean="0">
              <a:solidFill>
                <a:srgbClr val="10014F"/>
              </a:solidFill>
              <a:latin typeface="Arial Black" pitchFamily="34" charset="0"/>
            </a:endParaRPr>
          </a:p>
          <a:p>
            <a:pPr marL="0" indent="0" algn="just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Для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</a:rPr>
              <a:t>оформления презентации рекомендуем пользоваться типовым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шаблоном.</a:t>
            </a:r>
            <a:endParaRPr lang="ru-RU" sz="2400" dirty="0">
              <a:solidFill>
                <a:srgbClr val="10014F"/>
              </a:solidFill>
              <a:latin typeface="Arial Black" pitchFamily="34" charset="0"/>
            </a:endParaRP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ru-RU" sz="2400" dirty="0">
              <a:solidFill>
                <a:srgbClr val="10014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988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085584" cy="3816424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ШАБЛОН ПРЕЗЕНТАЦИИ 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ДЛЯ КОНКУРСА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«У.М.Н.И.К.»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128"/>
            <a:ext cx="39604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91"/>
          <a:stretch/>
        </p:blipFill>
        <p:spPr bwMode="auto">
          <a:xfrm>
            <a:off x="0" y="0"/>
            <a:ext cx="2339752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0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09600" y="4191000"/>
            <a:ext cx="7391400" cy="838200"/>
          </a:xfrm>
        </p:spPr>
        <p:txBody>
          <a:bodyPr/>
          <a:lstStyle/>
          <a:p>
            <a:pPr eaLnBrk="1" hangingPunct="1">
              <a:lnSpc>
                <a:spcPts val="5000"/>
              </a:lnSpc>
            </a:pPr>
            <a:r>
              <a:rPr lang="ru-RU" altLang="ru-RU" sz="3600" b="1" dirty="0" smtClean="0">
                <a:solidFill>
                  <a:srgbClr val="C00000"/>
                </a:solidFill>
                <a:latin typeface="Arial Black" pitchFamily="34" charset="0"/>
                <a:cs typeface="Segoe UI" panose="020B0502040204020203" pitchFamily="34" charset="0"/>
              </a:rPr>
              <a:t>«Название проекта»</a:t>
            </a:r>
            <a:endParaRPr lang="en-JM" altLang="ru-RU" sz="3600" b="1" dirty="0" smtClean="0">
              <a:solidFill>
                <a:srgbClr val="C00000"/>
              </a:solidFill>
              <a:latin typeface="Arial Black" pitchFamily="34" charset="0"/>
              <a:cs typeface="Segoe UI" panose="020B0502040204020203" pitchFamily="34" charset="0"/>
            </a:endParaRPr>
          </a:p>
        </p:txBody>
      </p:sp>
      <p:sp>
        <p:nvSpPr>
          <p:cNvPr id="16387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609600" y="4935538"/>
            <a:ext cx="7924800" cy="990600"/>
          </a:xfrm>
        </p:spPr>
        <p:txBody>
          <a:bodyPr/>
          <a:lstStyle/>
          <a:p>
            <a:pPr algn="l"/>
            <a:r>
              <a:rPr lang="ru-RU" altLang="ru-RU" dirty="0" smtClean="0">
                <a:solidFill>
                  <a:srgbClr val="10014F"/>
                </a:solidFill>
                <a:latin typeface="Arial Black" pitchFamily="34" charset="0"/>
              </a:rPr>
              <a:t>Ф.И.О. студент, магистр, аспирант</a:t>
            </a:r>
          </a:p>
          <a:p>
            <a:pPr algn="l"/>
            <a:r>
              <a:rPr lang="ru-RU" altLang="ru-RU" dirty="0" smtClean="0">
                <a:solidFill>
                  <a:srgbClr val="10014F"/>
                </a:solidFill>
                <a:latin typeface="Arial Black" pitchFamily="34" charset="0"/>
              </a:rPr>
              <a:t>Место работы/учебы</a:t>
            </a:r>
          </a:p>
        </p:txBody>
      </p:sp>
      <p:grpSp>
        <p:nvGrpSpPr>
          <p:cNvPr id="16388" name="Group 15"/>
          <p:cNvGrpSpPr>
            <a:grpSpLocks/>
          </p:cNvGrpSpPr>
          <p:nvPr/>
        </p:nvGrpSpPr>
        <p:grpSpPr bwMode="auto">
          <a:xfrm>
            <a:off x="8534400" y="4419600"/>
            <a:ext cx="381000" cy="381000"/>
            <a:chOff x="8229600" y="6248400"/>
            <a:chExt cx="381000" cy="381000"/>
          </a:xfrm>
        </p:grpSpPr>
        <p:sp>
          <p:nvSpPr>
            <p:cNvPr id="9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8388424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4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864095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  <a:latin typeface="Arial Black" pitchFamily="34" charset="0"/>
              </a:rPr>
              <a:t>Разделы презентации</a:t>
            </a:r>
            <a:endParaRPr lang="en-JM" altLang="ru-RU" sz="36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7411" name="Content Placeholder 5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9036496" cy="504056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2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Актуальность идеи (проблематика)</a:t>
            </a:r>
          </a:p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2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Предлагаемое решение (конечный продукт)</a:t>
            </a:r>
          </a:p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2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Обоснование </a:t>
            </a:r>
            <a:r>
              <a:rPr lang="ru-RU" altLang="ru-RU" sz="2200" b="1" dirty="0">
                <a:solidFill>
                  <a:srgbClr val="10014F"/>
                </a:solidFill>
                <a:latin typeface="Arial Black" pitchFamily="34" charset="0"/>
              </a:rPr>
              <a:t>научной новизны проекта</a:t>
            </a:r>
          </a:p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2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Перспектива коммерциализации результата НИОКР (сферы применения и конкретный потребитель)</a:t>
            </a:r>
          </a:p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2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Техническая </a:t>
            </a:r>
            <a:r>
              <a:rPr lang="ru-RU" altLang="ru-RU" sz="2200" b="1" dirty="0">
                <a:solidFill>
                  <a:srgbClr val="10014F"/>
                </a:solidFill>
                <a:latin typeface="Arial Black" pitchFamily="34" charset="0"/>
              </a:rPr>
              <a:t>значимость (преимущества перед существующими аналогами)</a:t>
            </a:r>
          </a:p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2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План реализации проекта </a:t>
            </a:r>
          </a:p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2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Защита прав на интеллектуальную собственность</a:t>
            </a:r>
          </a:p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2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Партнеры, заинтересованные организации (если имеются (планируются)</a:t>
            </a:r>
          </a:p>
        </p:txBody>
      </p:sp>
      <p:sp>
        <p:nvSpPr>
          <p:cNvPr id="17412" name="Slide Number Placeholder 9"/>
          <p:cNvSpPr>
            <a:spLocks noGrp="1"/>
          </p:cNvSpPr>
          <p:nvPr>
            <p:ph type="sldNum" sz="quarter" idx="15"/>
          </p:nvPr>
        </p:nvSpPr>
        <p:spPr bwMode="auto">
          <a:xfrm>
            <a:off x="8099425" y="0"/>
            <a:ext cx="5873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F4086C-421A-43AD-A3CD-6BA23B9F7A2A}" type="slidenum">
              <a:rPr lang="en-JM" altLang="ru-RU" sz="1800" smtClean="0">
                <a:solidFill>
                  <a:prstClr val="white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Программа У.М.Н.И.К.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507288" cy="609329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■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Целью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программы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является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поддержка молодых учёных, стремящихся реализоваться через инновационную деятельность, и стимулирование массового участия молодежи в научно-технической и инновационной деятельности, а также стимулирование молодых ученых и специалистов к созданию малых инновационных предприятий, необходимых для коммерциализации результатов научных разработок.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Финансовая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поддержка предоставляется в виде безвозмездной и безвозвратной субсидии в денежной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форме,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выделяемой на проведение НИР, заявителям, отобранным по результатам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конкурса. </a:t>
            </a:r>
            <a:endParaRPr lang="ru-RU" sz="2400" dirty="0">
              <a:solidFill>
                <a:srgbClr val="10014F"/>
              </a:solidFill>
              <a:effectLst/>
              <a:latin typeface="Arial Black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5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9906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Актуальность идеи </a:t>
            </a:r>
            <a:endParaRPr lang="en-JM" altLang="ru-RU" sz="28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8435" name="Content Placeholder 4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8928992" cy="2077938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</a:pPr>
            <a:r>
              <a:rPr lang="ru-RU" altLang="ru-RU" sz="1800" b="1" dirty="0" smtClean="0">
                <a:solidFill>
                  <a:srgbClr val="10014F"/>
                </a:solidFill>
                <a:latin typeface="Arial Black" pitchFamily="34" charset="0"/>
              </a:rPr>
              <a:t>Обозначьте наличие и уровень существующей проблемы, на решение которой направлена Ваша идея. Идея, сформулированная в проекте, должна иметь  значение для решения современных проблем и задач как в Краснодарском крае (ЮФО), так и в России в целом, а также быть пригодной к защите интеллектуальной собственности (подаче заявки) при выполнении всех этапов календарного плана.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55576" y="3295650"/>
            <a:ext cx="3960440" cy="2191770"/>
          </a:xfrm>
        </p:spPr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5562600" y="3867150"/>
            <a:ext cx="2362200" cy="93345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8A0000"/>
                </a:solidFill>
                <a:latin typeface="Arial Black" pitchFamily="34" charset="0"/>
              </a:rPr>
              <a:t>Описание</a:t>
            </a:r>
            <a:endParaRPr lang="en-JM" dirty="0">
              <a:solidFill>
                <a:srgbClr val="8A0000"/>
              </a:solidFill>
              <a:latin typeface="Arial Black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rgbClr val="8A0000"/>
              </a:solidFill>
              <a:latin typeface="Arial Black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5608638" y="3105150"/>
            <a:ext cx="2316162" cy="57150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8A0000"/>
                </a:solidFill>
                <a:latin typeface="Arial Black" pitchFamily="34" charset="0"/>
              </a:rPr>
              <a:t>Текст слайда</a:t>
            </a:r>
            <a:endParaRPr lang="en-JM" dirty="0">
              <a:solidFill>
                <a:srgbClr val="8A0000"/>
              </a:solidFill>
              <a:latin typeface="Arial Black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5562600" y="4800600"/>
            <a:ext cx="2362200" cy="932656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8A0000"/>
                </a:solidFill>
                <a:latin typeface="Arial Black" pitchFamily="34" charset="0"/>
              </a:rPr>
              <a:t>Веб-сайт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8A0000"/>
                </a:solidFill>
                <a:latin typeface="Arial Black" pitchFamily="34" charset="0"/>
              </a:rPr>
              <a:t>Источника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8A0000"/>
                </a:solidFill>
                <a:latin typeface="Arial Black" pitchFamily="34" charset="0"/>
              </a:rPr>
              <a:t>информации</a:t>
            </a:r>
            <a:endParaRPr lang="en-JM" dirty="0" smtClean="0">
              <a:solidFill>
                <a:srgbClr val="8A0000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40" name="Slide Number Placeholder 11"/>
          <p:cNvSpPr>
            <a:spLocks noGrp="1"/>
          </p:cNvSpPr>
          <p:nvPr>
            <p:ph type="sldNum" sz="quarter" idx="18"/>
          </p:nvPr>
        </p:nvSpPr>
        <p:spPr bwMode="auto">
          <a:xfrm>
            <a:off x="8101013" y="0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C43ADA-5448-4756-A26B-1481F0446065}" type="slidenum">
              <a:rPr lang="en-JM" altLang="ru-RU" sz="1800" smtClean="0">
                <a:solidFill>
                  <a:prstClr val="white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2914650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3867150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600" y="4819650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29029" y="1"/>
            <a:ext cx="8964488" cy="764704"/>
          </a:xfrm>
        </p:spPr>
        <p:txBody>
          <a:bodyPr/>
          <a:lstStyle/>
          <a:p>
            <a:pPr eaLnBrk="1" hangingPunct="1"/>
            <a:r>
              <a:rPr lang="ru-RU" altLang="ru-RU" sz="2600" b="1" dirty="0" smtClean="0">
                <a:solidFill>
                  <a:srgbClr val="C00000"/>
                </a:solidFill>
                <a:latin typeface="Arial Black" pitchFamily="34" charset="0"/>
              </a:rPr>
              <a:t>Предлагаемое решение (конечный продукт)</a:t>
            </a:r>
            <a:endParaRPr lang="en-JM" altLang="ru-RU" sz="26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395536" y="692696"/>
            <a:ext cx="8304129" cy="2016225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10014F"/>
                </a:solidFill>
                <a:latin typeface="Arial Black" pitchFamily="34" charset="0"/>
              </a:rPr>
              <a:t>Дайте информацию по продукту, который Вы будете создавать и реализовывать. Используйте фотографии продукта и/или схемы, поясняющие ключевые инновационные моменты продукта.  Если есть возможность, во время выступления покажите лабораторный образец или макет.</a:t>
            </a:r>
          </a:p>
        </p:txBody>
      </p:sp>
      <p:sp>
        <p:nvSpPr>
          <p:cNvPr id="19460" name="Slide Number Placeholder 8"/>
          <p:cNvSpPr>
            <a:spLocks noGrp="1"/>
          </p:cNvSpPr>
          <p:nvPr>
            <p:ph type="sldNum" sz="quarter" idx="10"/>
          </p:nvPr>
        </p:nvSpPr>
        <p:spPr bwMode="auto">
          <a:xfrm>
            <a:off x="8101013" y="0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5FC04C-6AEE-45D8-A497-138CD9B98CA7}" type="slidenum">
              <a:rPr lang="en-JM" altLang="ru-RU" sz="1800" smtClean="0">
                <a:solidFill>
                  <a:prstClr val="white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  <p:pic>
        <p:nvPicPr>
          <p:cNvPr id="1946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2988677"/>
            <a:ext cx="3973513" cy="261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1259632" y="2819400"/>
            <a:ext cx="15121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8A0000"/>
                </a:solidFill>
                <a:latin typeface="Arial Black" pitchFamily="34" charset="0"/>
                <a:cs typeface="Arial" panose="020B0604020202020204" pitchFamily="34" charset="0"/>
              </a:rPr>
              <a:t>Описание</a:t>
            </a:r>
            <a:endParaRPr lang="en-JM" altLang="ru-RU" sz="1600" dirty="0">
              <a:solidFill>
                <a:srgbClr val="8A000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898525" y="2819400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59712" cy="71596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Обоснование научной новизны проекта и актуальности для науки</a:t>
            </a:r>
            <a:endParaRPr lang="en-JM" alt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6627" name="Content Placeholder 4"/>
          <p:cNvSpPr>
            <a:spLocks noGrp="1"/>
          </p:cNvSpPr>
          <p:nvPr>
            <p:ph sz="quarter" idx="13"/>
          </p:nvPr>
        </p:nvSpPr>
        <p:spPr>
          <a:xfrm>
            <a:off x="107504" y="908720"/>
            <a:ext cx="8928992" cy="130108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</a:pPr>
            <a:r>
              <a:rPr lang="ru-RU" altLang="ru-RU" sz="1800" b="1" dirty="0" smtClean="0">
                <a:solidFill>
                  <a:srgbClr val="10014F"/>
                </a:solidFill>
                <a:latin typeface="Arial Black" pitchFamily="34" charset="0"/>
              </a:rPr>
              <a:t>Отразите научные исследования, в результате которых возникла идея, а также условия, необходимые для ее реализации. Что нового в научной составляющей Вы предлагаете по сравнению с тем, что есть в науке, технике и технологии сейчас?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44008" y="2436586"/>
            <a:ext cx="3749675" cy="2636837"/>
          </a:xfrm>
        </p:spPr>
      </p:sp>
      <p:sp>
        <p:nvSpPr>
          <p:cNvPr id="26629" name="Slide Number Placeholder 11"/>
          <p:cNvSpPr>
            <a:spLocks noGrp="1"/>
          </p:cNvSpPr>
          <p:nvPr>
            <p:ph type="sldNum" sz="quarter" idx="18"/>
          </p:nvPr>
        </p:nvSpPr>
        <p:spPr bwMode="auto">
          <a:xfrm>
            <a:off x="8101013" y="0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818939-CBA9-4CF7-BED6-D0C2B58C05DF}" type="slidenum">
              <a:rPr lang="en-JM" altLang="ru-RU" sz="1800" smtClean="0">
                <a:solidFill>
                  <a:prstClr val="white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  <p:sp>
        <p:nvSpPr>
          <p:cNvPr id="26630" name="Прямоугольник 1"/>
          <p:cNvSpPr>
            <a:spLocks noChangeArrowheads="1"/>
          </p:cNvSpPr>
          <p:nvPr/>
        </p:nvSpPr>
        <p:spPr bwMode="auto">
          <a:xfrm>
            <a:off x="979488" y="2057400"/>
            <a:ext cx="3429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8A0000"/>
                </a:solidFill>
                <a:latin typeface="Arial Black" pitchFamily="34" charset="0"/>
                <a:cs typeface="Arial" panose="020B0604020202020204" pitchFamily="34" charset="0"/>
              </a:rPr>
              <a:t>При оформлении данного слайда используйте иллюстрации (схемы, формулы)</a:t>
            </a:r>
          </a:p>
        </p:txBody>
      </p:sp>
      <p:sp>
        <p:nvSpPr>
          <p:cNvPr id="7" name="Rectangle 16"/>
          <p:cNvSpPr/>
          <p:nvPr/>
        </p:nvSpPr>
        <p:spPr>
          <a:xfrm>
            <a:off x="685800" y="2209800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78971" y="304800"/>
            <a:ext cx="8229600" cy="7143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Перспектива коммерциализации результата НИОКР </a:t>
            </a:r>
            <a:endParaRPr lang="en-JM" alt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1507" name="Content Placeholder 4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783100" cy="2952328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defRPr/>
            </a:pPr>
            <a:r>
              <a:rPr lang="ru-RU" altLang="ru-RU" sz="2000" b="1" dirty="0" smtClean="0">
                <a:solidFill>
                  <a:srgbClr val="10014F"/>
                </a:solidFill>
                <a:latin typeface="Arial Black" pitchFamily="34" charset="0"/>
              </a:rPr>
              <a:t>Понимание </a:t>
            </a:r>
            <a:r>
              <a:rPr lang="ru-RU" altLang="ru-RU" sz="2000" b="1" dirty="0">
                <a:solidFill>
                  <a:srgbClr val="10014F"/>
                </a:solidFill>
                <a:latin typeface="Arial Black" pitchFamily="34" charset="0"/>
              </a:rPr>
              <a:t>размеров целевого рынка в России (если целимся в него) и мирового (если есть внешний прицел). </a:t>
            </a:r>
          </a:p>
          <a:p>
            <a:pPr marL="0" indent="0" algn="just" eaLnBrk="1" hangingPunct="1">
              <a:spcBef>
                <a:spcPts val="0"/>
              </a:spcBef>
              <a:defRPr/>
            </a:pPr>
            <a:r>
              <a:rPr lang="ru-RU" altLang="ru-RU" sz="2000" b="1" dirty="0">
                <a:solidFill>
                  <a:srgbClr val="10014F"/>
                </a:solidFill>
                <a:latin typeface="Arial Black" pitchFamily="34" charset="0"/>
              </a:rPr>
              <a:t>Портрет потенциального </a:t>
            </a:r>
            <a:r>
              <a:rPr lang="ru-RU" altLang="ru-RU" sz="2000" b="1" dirty="0" smtClean="0">
                <a:solidFill>
                  <a:srgbClr val="10014F"/>
                </a:solidFill>
                <a:latin typeface="Arial Black" pitchFamily="34" charset="0"/>
              </a:rPr>
              <a:t>потребителя, сколько он платит за аналоги сейчас или сколько теряет, не решая проблему.</a:t>
            </a:r>
          </a:p>
          <a:p>
            <a:pPr marL="0" indent="0" algn="just" eaLnBrk="1" hangingPunct="1">
              <a:spcBef>
                <a:spcPts val="0"/>
              </a:spcBef>
              <a:defRPr/>
            </a:pPr>
            <a:r>
              <a:rPr lang="ru-RU" sz="2000" b="1" dirty="0">
                <a:solidFill>
                  <a:srgbClr val="10014F"/>
                </a:solidFill>
                <a:latin typeface="Arial Black" pitchFamily="34" charset="0"/>
              </a:rPr>
              <a:t>Оценка размера рынка (TAM, SAM, SOM) с соответствующей диаграммой, </a:t>
            </a:r>
            <a:r>
              <a:rPr lang="ru-RU" sz="2000" b="1" dirty="0" smtClean="0">
                <a:solidFill>
                  <a:srgbClr val="10014F"/>
                </a:solidFill>
                <a:latin typeface="Arial Black" pitchFamily="34" charset="0"/>
              </a:rPr>
              <a:t>с указанием источника приведенной информации.</a:t>
            </a:r>
          </a:p>
        </p:txBody>
      </p:sp>
      <p:sp>
        <p:nvSpPr>
          <p:cNvPr id="20484" name="Slide Number Placeholder 11"/>
          <p:cNvSpPr>
            <a:spLocks noGrp="1"/>
          </p:cNvSpPr>
          <p:nvPr>
            <p:ph type="sldNum" sz="quarter" idx="18"/>
          </p:nvPr>
        </p:nvSpPr>
        <p:spPr bwMode="auto">
          <a:xfrm>
            <a:off x="8101013" y="0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3B97CB-F420-48F0-BBFD-CC54E3923CFE}" type="slidenum">
              <a:rPr lang="en-JM" altLang="ru-RU" sz="1800" smtClean="0">
                <a:solidFill>
                  <a:prstClr val="white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85775" y="182562"/>
            <a:ext cx="8229600" cy="7143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Перспектива коммерциализации результата </a:t>
            </a:r>
            <a:b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НИОКР (бизнес-модель) </a:t>
            </a:r>
            <a:endParaRPr lang="en-JM" alt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1507" name="Content Placeholder 4"/>
          <p:cNvSpPr>
            <a:spLocks noGrp="1"/>
          </p:cNvSpPr>
          <p:nvPr>
            <p:ph sz="quarter" idx="13"/>
          </p:nvPr>
        </p:nvSpPr>
        <p:spPr>
          <a:xfrm>
            <a:off x="179513" y="1340768"/>
            <a:ext cx="8784976" cy="216024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</a:pP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Опишите планируемую бизнес-модель (как на указанном рынке идея будет </a:t>
            </a:r>
            <a:r>
              <a:rPr lang="ru-RU" altLang="ru-RU" sz="2200" b="1" dirty="0" err="1" smtClean="0">
                <a:solidFill>
                  <a:srgbClr val="10014F"/>
                </a:solidFill>
                <a:latin typeface="Arial Black" pitchFamily="34" charset="0"/>
              </a:rPr>
              <a:t>монетизироваться</a:t>
            </a: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). </a:t>
            </a:r>
          </a:p>
          <a:p>
            <a:pPr marL="0" indent="0" algn="just" eaLnBrk="1" hangingPunct="1">
              <a:spcBef>
                <a:spcPts val="0"/>
              </a:spcBef>
            </a:pPr>
            <a:endParaRPr lang="ru-RU" altLang="ru-RU" sz="2200" b="1" dirty="0" smtClean="0">
              <a:solidFill>
                <a:srgbClr val="10014F"/>
              </a:solidFill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</a:pP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Охарактеризуйте наличие рисков (в </a:t>
            </a:r>
            <a:r>
              <a:rPr lang="ru-RU" altLang="ru-RU" sz="2200" b="1" dirty="0" err="1" smtClean="0">
                <a:solidFill>
                  <a:srgbClr val="10014F"/>
                </a:solidFill>
                <a:latin typeface="Arial Black" pitchFamily="34" charset="0"/>
              </a:rPr>
              <a:t>т.ч</a:t>
            </a: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. коммерциализации) всего проекта и мер их снижения</a:t>
            </a:r>
            <a:r>
              <a:rPr lang="ru-RU" altLang="ru-RU" sz="2200" b="1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  <a:endParaRPr lang="ru-RU" altLang="ru-RU" sz="2200" b="1" dirty="0" smtClean="0">
              <a:latin typeface="Arial Black" pitchFamily="34" charset="0"/>
            </a:endParaRPr>
          </a:p>
        </p:txBody>
      </p:sp>
      <p:sp>
        <p:nvSpPr>
          <p:cNvPr id="21508" name="Slide Number Placeholder 11"/>
          <p:cNvSpPr>
            <a:spLocks noGrp="1"/>
          </p:cNvSpPr>
          <p:nvPr>
            <p:ph type="sldNum" sz="quarter" idx="18"/>
          </p:nvPr>
        </p:nvSpPr>
        <p:spPr bwMode="auto">
          <a:xfrm>
            <a:off x="8101013" y="0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B7EC87-C819-4249-A0BA-0B5B86748333}" type="slidenum">
              <a:rPr lang="en-JM" altLang="ru-RU" sz="1800" smtClean="0">
                <a:solidFill>
                  <a:prstClr val="white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219256" cy="87816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Техническая значимость</a:t>
            </a:r>
            <a:r>
              <a:rPr lang="ru-RU" altLang="ru-RU" sz="20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en-JM" altLang="ru-RU" sz="20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7651" name="Slide Number Placeholder 10"/>
          <p:cNvSpPr>
            <a:spLocks noGrp="1"/>
          </p:cNvSpPr>
          <p:nvPr>
            <p:ph type="sldNum" sz="quarter" idx="10"/>
          </p:nvPr>
        </p:nvSpPr>
        <p:spPr bwMode="auto">
          <a:xfrm>
            <a:off x="8101013" y="0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2ACAF8-A02A-4071-BF6B-D1BB5C400C6D}" type="slidenum">
              <a:rPr lang="en-JM" altLang="ru-RU" sz="1800" smtClean="0">
                <a:solidFill>
                  <a:prstClr val="white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422940"/>
              </p:ext>
            </p:extLst>
          </p:nvPr>
        </p:nvGraphicFramePr>
        <p:xfrm>
          <a:off x="394236" y="1124744"/>
          <a:ext cx="8498244" cy="293687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369314"/>
                <a:gridCol w="1787922"/>
                <a:gridCol w="1800200"/>
                <a:gridCol w="1800200"/>
                <a:gridCol w="1740608"/>
              </a:tblGrid>
              <a:tr h="4646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8A0000"/>
                          </a:solidFill>
                          <a:latin typeface="Arial Black" pitchFamily="34" charset="0"/>
                        </a:rPr>
                        <a:t>Название </a:t>
                      </a:r>
                      <a:endParaRPr lang="en-JM" sz="1600" dirty="0">
                        <a:solidFill>
                          <a:srgbClr val="8A0000"/>
                        </a:solidFill>
                        <a:latin typeface="Arial Black" pitchFamily="34" charset="0"/>
                      </a:endParaRPr>
                    </a:p>
                  </a:txBody>
                  <a:tcPr marL="91433" marR="91433" marT="47679" marB="47679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8A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Показатель1</a:t>
                      </a:r>
                      <a:endParaRPr lang="en-JM" sz="1600" b="1" kern="1200" dirty="0">
                        <a:solidFill>
                          <a:srgbClr val="8A0000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8A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Показатель 2</a:t>
                      </a:r>
                      <a:endParaRPr lang="en-JM" sz="1600" b="1" kern="1200" dirty="0">
                        <a:solidFill>
                          <a:srgbClr val="8A0000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8A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Показатель</a:t>
                      </a:r>
                      <a:r>
                        <a:rPr lang="ru-RU" sz="1600" b="1" kern="1200" baseline="0" dirty="0" smtClean="0">
                          <a:solidFill>
                            <a:srgbClr val="8A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3</a:t>
                      </a:r>
                      <a:endParaRPr lang="en-JM" sz="1600" b="1" kern="1200" dirty="0">
                        <a:solidFill>
                          <a:srgbClr val="8A0000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8A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Показатель 4</a:t>
                      </a:r>
                      <a:endParaRPr lang="en-JM" sz="1600" b="1" kern="1200" dirty="0">
                        <a:solidFill>
                          <a:srgbClr val="8A0000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4672">
                <a:tc>
                  <a:txBody>
                    <a:bodyPr/>
                    <a:lstStyle/>
                    <a:p>
                      <a:r>
                        <a:rPr lang="en-JM" sz="1700" baseline="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Name</a:t>
                      </a:r>
                      <a:r>
                        <a:rPr lang="ru-RU" sz="1700" baseline="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 1</a:t>
                      </a:r>
                      <a:endParaRPr lang="en-JM" sz="1700" baseline="0" dirty="0" smtClean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 marL="91433" marR="91433" marT="47679" marB="47679" anchor="ctr">
                    <a:lnT w="254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M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>
                    <a:lnT w="254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>
                    <a:lnT w="254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>
                    <a:lnT w="254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>
                    <a:lnT w="254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4672">
                <a:tc>
                  <a:txBody>
                    <a:bodyPr/>
                    <a:lstStyle/>
                    <a:p>
                      <a:r>
                        <a:rPr lang="en-JM" sz="1700" baseline="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Name</a:t>
                      </a:r>
                      <a:r>
                        <a:rPr lang="ru-RU" sz="1700" baseline="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 2</a:t>
                      </a:r>
                      <a:endParaRPr lang="en-JM" sz="1700" baseline="0" dirty="0" smtClean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endParaRPr lang="en-JM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/>
                </a:tc>
              </a:tr>
              <a:tr h="464672">
                <a:tc>
                  <a:txBody>
                    <a:bodyPr/>
                    <a:lstStyle/>
                    <a:p>
                      <a:r>
                        <a:rPr lang="en-JM" sz="1700" baseline="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Name</a:t>
                      </a:r>
                      <a:r>
                        <a:rPr lang="ru-RU" sz="1700" baseline="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 3</a:t>
                      </a:r>
                      <a:endParaRPr lang="en-JM" sz="1700" baseline="0" dirty="0" smtClean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 marL="91433" marR="91433" marT="47679" marB="4767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4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700" baseline="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Name</a:t>
                      </a:r>
                      <a:r>
                        <a:rPr lang="ru-RU" sz="1700" baseline="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 4</a:t>
                      </a:r>
                      <a:endParaRPr lang="en-JM" sz="1700" baseline="0" dirty="0" smtClean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/>
                </a:tc>
              </a:tr>
              <a:tr h="613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aseline="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Ваш продукт</a:t>
                      </a:r>
                      <a:endParaRPr lang="en-JM" sz="1700" baseline="0" dirty="0" smtClean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 marL="91433" marR="91433" marT="47679" marB="4767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66738" y="4419600"/>
            <a:ext cx="7924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E6007A"/>
              </a:buClr>
              <a:defRPr/>
            </a:pPr>
            <a:r>
              <a:rPr lang="ru-RU" sz="1600" b="1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Представьте сравнительный анализ Вашего продукта с существующими аналогичными способами, методами и путями решения проблемы на сегодняшний день, обозначьте Ваши преимущества и недостатки, отметьте  в чем проявляется решающее влияние Вашей идеи на современную технику и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1883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7838" y="274638"/>
            <a:ext cx="7859712" cy="71596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Научно-технический задел исполнителей проекта</a:t>
            </a:r>
            <a:endParaRPr lang="en-JM" alt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2531" name="Content Placeholder 4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8486527" cy="1894234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</a:pPr>
            <a:r>
              <a:rPr lang="ru-RU" altLang="ru-RU" b="1" dirty="0" smtClean="0">
                <a:solidFill>
                  <a:srgbClr val="10014F"/>
                </a:solidFill>
                <a:latin typeface="Arial Black" pitchFamily="34" charset="0"/>
              </a:rPr>
              <a:t>Поясните, что уже сделано на сегодняшний день. Есть ли прототип, опытный образец, научно-техническая документация. Поясните, имеете ли Вы доступ к оборудованию для проведения НИОКР, экспериментальную базу для проведения испытаний. Какие  объекты интеллектуальной собственности) имеются на сегодняшний день и которые можно «использовать» в процессе реализации проекта. Что мешает продолжить работу, и как программа «УМНИК» может «помочь».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16488" y="3006725"/>
            <a:ext cx="3749675" cy="2636838"/>
          </a:xfrm>
        </p:spPr>
      </p:sp>
      <p:sp>
        <p:nvSpPr>
          <p:cNvPr id="22533" name="Slide Number Placeholder 11"/>
          <p:cNvSpPr>
            <a:spLocks noGrp="1"/>
          </p:cNvSpPr>
          <p:nvPr>
            <p:ph type="sldNum" sz="quarter" idx="18"/>
          </p:nvPr>
        </p:nvSpPr>
        <p:spPr bwMode="auto">
          <a:xfrm>
            <a:off x="8101013" y="0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2CD440-B7FC-4BF7-A407-D2045439081F}" type="slidenum">
              <a:rPr lang="en-JM" altLang="ru-RU" sz="1800" smtClean="0">
                <a:solidFill>
                  <a:prstClr val="white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  <p:sp>
        <p:nvSpPr>
          <p:cNvPr id="22534" name="Прямоугольник 1"/>
          <p:cNvSpPr>
            <a:spLocks noChangeArrowheads="1"/>
          </p:cNvSpPr>
          <p:nvPr/>
        </p:nvSpPr>
        <p:spPr bwMode="auto">
          <a:xfrm>
            <a:off x="944563" y="2971799"/>
            <a:ext cx="3429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8A0000"/>
                </a:solidFill>
                <a:latin typeface="Arial Black" pitchFamily="34" charset="0"/>
                <a:cs typeface="Arial" panose="020B0604020202020204" pitchFamily="34" charset="0"/>
              </a:rPr>
              <a:t>При оформлении данного слайда используйте иллюстрации (схемы, формулы)</a:t>
            </a:r>
          </a:p>
        </p:txBody>
      </p:sp>
      <p:sp>
        <p:nvSpPr>
          <p:cNvPr id="7" name="Rectangle 16"/>
          <p:cNvSpPr/>
          <p:nvPr/>
        </p:nvSpPr>
        <p:spPr>
          <a:xfrm>
            <a:off x="715963" y="3111500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План реализации </a:t>
            </a:r>
            <a:endParaRPr lang="en-JM" alt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3555" name="Slide Number Placeholder 23"/>
          <p:cNvSpPr>
            <a:spLocks noGrp="1"/>
          </p:cNvSpPr>
          <p:nvPr>
            <p:ph type="sldNum" sz="quarter" idx="10"/>
          </p:nvPr>
        </p:nvSpPr>
        <p:spPr bwMode="auto">
          <a:xfrm>
            <a:off x="8101013" y="0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5844BE-5C32-4D1F-9DE5-BFA3A2B10A45}" type="slidenum">
              <a:rPr lang="en-JM" altLang="ru-RU" sz="1800" smtClean="0">
                <a:solidFill>
                  <a:prstClr val="white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28788"/>
            <a:ext cx="14605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itchFamily="18" charset="0"/>
                <a:cs typeface="Arial" panose="020B0604020202020204" pitchFamily="34" charset="0"/>
              </a:rPr>
              <a:t>20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itchFamily="18" charset="0"/>
                <a:cs typeface="Arial" panose="020B0604020202020204" pitchFamily="34" charset="0"/>
              </a:rPr>
              <a:t>…</a:t>
            </a:r>
            <a:endParaRPr lang="en-JM" sz="1600" b="1" dirty="0">
              <a:solidFill>
                <a:prstClr val="black">
                  <a:lumMod val="75000"/>
                  <a:lumOff val="25000"/>
                </a:prst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grpSp>
        <p:nvGrpSpPr>
          <p:cNvPr id="23557" name="Group 27"/>
          <p:cNvGrpSpPr>
            <a:grpSpLocks/>
          </p:cNvGrpSpPr>
          <p:nvPr/>
        </p:nvGrpSpPr>
        <p:grpSpPr bwMode="auto">
          <a:xfrm>
            <a:off x="565150" y="2033588"/>
            <a:ext cx="1765300" cy="685800"/>
            <a:chOff x="533400" y="1752599"/>
            <a:chExt cx="1764792" cy="685801"/>
          </a:xfrm>
        </p:grpSpPr>
        <p:sp>
          <p:nvSpPr>
            <p:cNvPr id="5" name="Rectangle 4"/>
            <p:cNvSpPr/>
            <p:nvPr/>
          </p:nvSpPr>
          <p:spPr>
            <a:xfrm>
              <a:off x="5334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0086"/>
                  </a:solidFill>
                  <a:latin typeface="Arial Black" pitchFamily="34" charset="0"/>
                </a:rPr>
                <a:t>Название этапа</a:t>
              </a:r>
              <a:endParaRPr lang="en-JM" b="1" dirty="0">
                <a:solidFill>
                  <a:srgbClr val="000086"/>
                </a:solidFill>
                <a:latin typeface="Arial Black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90800" y="1728788"/>
            <a:ext cx="14605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itchFamily="18" charset="0"/>
                <a:cs typeface="Arial" panose="020B0604020202020204" pitchFamily="34" charset="0"/>
              </a:rPr>
              <a:t>20</a:t>
            </a:r>
            <a:r>
              <a:rPr lang="ru-RU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itchFamily="18" charset="0"/>
                <a:cs typeface="Arial" panose="020B0604020202020204" pitchFamily="34" charset="0"/>
              </a:rPr>
              <a:t>…</a:t>
            </a:r>
            <a:endParaRPr lang="en-JM" sz="1600" b="1" dirty="0">
              <a:solidFill>
                <a:prstClr val="black">
                  <a:lumMod val="95000"/>
                  <a:lumOff val="5000"/>
                </a:prst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grpSp>
        <p:nvGrpSpPr>
          <p:cNvPr id="23559" name="Group 28"/>
          <p:cNvGrpSpPr>
            <a:grpSpLocks/>
          </p:cNvGrpSpPr>
          <p:nvPr/>
        </p:nvGrpSpPr>
        <p:grpSpPr bwMode="auto">
          <a:xfrm>
            <a:off x="2667000" y="2033588"/>
            <a:ext cx="1755775" cy="685800"/>
            <a:chOff x="2667000" y="1752599"/>
            <a:chExt cx="1755648" cy="685801"/>
          </a:xfrm>
        </p:grpSpPr>
        <p:sp>
          <p:nvSpPr>
            <p:cNvPr id="8" name="Rectangle 7"/>
            <p:cNvSpPr/>
            <p:nvPr/>
          </p:nvSpPr>
          <p:spPr>
            <a:xfrm>
              <a:off x="2667000" y="1752599"/>
              <a:ext cx="1755648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7000" y="1828799"/>
              <a:ext cx="1752473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0086"/>
                  </a:solidFill>
                  <a:latin typeface="Arial Black" pitchFamily="34" charset="0"/>
                </a:rPr>
                <a:t>Название этапа</a:t>
              </a:r>
              <a:endParaRPr lang="en-JM" b="1" dirty="0">
                <a:solidFill>
                  <a:srgbClr val="000086"/>
                </a:solidFill>
                <a:latin typeface="Arial Black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00600" y="1695450"/>
            <a:ext cx="14605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itchFamily="18" charset="0"/>
                <a:cs typeface="Arial" panose="020B0604020202020204" pitchFamily="34" charset="0"/>
              </a:rPr>
              <a:t>20</a:t>
            </a:r>
            <a:r>
              <a:rPr lang="ru-RU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itchFamily="18" charset="0"/>
                <a:cs typeface="Arial" panose="020B0604020202020204" pitchFamily="34" charset="0"/>
              </a:rPr>
              <a:t>…</a:t>
            </a:r>
            <a:endParaRPr lang="en-JM" sz="1600" b="1" dirty="0">
              <a:solidFill>
                <a:prstClr val="black">
                  <a:lumMod val="95000"/>
                  <a:lumOff val="5000"/>
                </a:prst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grpSp>
        <p:nvGrpSpPr>
          <p:cNvPr id="23561" name="Group 29"/>
          <p:cNvGrpSpPr>
            <a:grpSpLocks/>
          </p:cNvGrpSpPr>
          <p:nvPr/>
        </p:nvGrpSpPr>
        <p:grpSpPr bwMode="auto">
          <a:xfrm>
            <a:off x="4800600" y="2033588"/>
            <a:ext cx="1765300" cy="685800"/>
            <a:chOff x="4800600" y="1752599"/>
            <a:chExt cx="1764792" cy="685801"/>
          </a:xfrm>
        </p:grpSpPr>
        <p:sp>
          <p:nvSpPr>
            <p:cNvPr id="11" name="Rectangle 10"/>
            <p:cNvSpPr/>
            <p:nvPr/>
          </p:nvSpPr>
          <p:spPr>
            <a:xfrm>
              <a:off x="48006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06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0086"/>
                  </a:solidFill>
                  <a:latin typeface="Arial Black" pitchFamily="34" charset="0"/>
                </a:rPr>
                <a:t>Название этапа</a:t>
              </a:r>
              <a:endParaRPr lang="en-JM" b="1" dirty="0">
                <a:solidFill>
                  <a:srgbClr val="000086"/>
                </a:solidFill>
                <a:latin typeface="Arial Black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781800" y="1728788"/>
            <a:ext cx="14605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itchFamily="18" charset="0"/>
                <a:cs typeface="Arial" panose="020B0604020202020204" pitchFamily="34" charset="0"/>
              </a:rPr>
              <a:t>20</a:t>
            </a:r>
            <a:r>
              <a:rPr lang="ru-RU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itchFamily="18" charset="0"/>
                <a:cs typeface="Arial" panose="020B0604020202020204" pitchFamily="34" charset="0"/>
              </a:rPr>
              <a:t>…</a:t>
            </a:r>
            <a:endParaRPr lang="en-JM" sz="1600" b="1" dirty="0">
              <a:solidFill>
                <a:prstClr val="black">
                  <a:lumMod val="95000"/>
                  <a:lumOff val="5000"/>
                </a:prst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grpSp>
        <p:nvGrpSpPr>
          <p:cNvPr id="23563" name="Group 30"/>
          <p:cNvGrpSpPr>
            <a:grpSpLocks/>
          </p:cNvGrpSpPr>
          <p:nvPr/>
        </p:nvGrpSpPr>
        <p:grpSpPr bwMode="auto">
          <a:xfrm>
            <a:off x="6858000" y="2033588"/>
            <a:ext cx="1765300" cy="685800"/>
            <a:chOff x="6858000" y="1752599"/>
            <a:chExt cx="1764792" cy="685801"/>
          </a:xfrm>
        </p:grpSpPr>
        <p:sp>
          <p:nvSpPr>
            <p:cNvPr id="14" name="Rectangle 13"/>
            <p:cNvSpPr/>
            <p:nvPr/>
          </p:nvSpPr>
          <p:spPr>
            <a:xfrm>
              <a:off x="68580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0086"/>
                  </a:solidFill>
                  <a:latin typeface="Arial Black" pitchFamily="34" charset="0"/>
                </a:rPr>
                <a:t>Название этапа</a:t>
              </a:r>
              <a:endParaRPr lang="en-JM" b="1" dirty="0">
                <a:solidFill>
                  <a:srgbClr val="000086"/>
                </a:solidFill>
                <a:latin typeface="Arial Black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90800" y="2871788"/>
            <a:ext cx="1981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8A0000"/>
                </a:solidFill>
                <a:latin typeface="Arial Black" pitchFamily="34" charset="0"/>
                <a:cs typeface="Arial" panose="020B0604020202020204" pitchFamily="34" charset="0"/>
              </a:rPr>
              <a:t>Подробное описание этапа </a:t>
            </a:r>
            <a:endParaRPr lang="en-JM" sz="1400" dirty="0">
              <a:solidFill>
                <a:srgbClr val="8A000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2871788"/>
            <a:ext cx="19812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8A0000"/>
                </a:solidFill>
                <a:latin typeface="Arial Black" pitchFamily="34" charset="0"/>
                <a:cs typeface="Arial" panose="020B0604020202020204" pitchFamily="34" charset="0"/>
              </a:rPr>
              <a:t>Подробное описание этапа </a:t>
            </a:r>
            <a:endParaRPr lang="en-JM" sz="1400" dirty="0">
              <a:solidFill>
                <a:srgbClr val="8A0000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400" dirty="0">
              <a:solidFill>
                <a:prstClr val="black">
                  <a:lumMod val="75000"/>
                  <a:lumOff val="25000"/>
                </a:prst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2871788"/>
            <a:ext cx="1981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8A0000"/>
                </a:solidFill>
                <a:latin typeface="Arial Black" pitchFamily="34" charset="0"/>
                <a:cs typeface="Arial" panose="020B0604020202020204" pitchFamily="34" charset="0"/>
              </a:rPr>
              <a:t>Подробное описание этапа </a:t>
            </a:r>
            <a:endParaRPr lang="en-JM" sz="1400" dirty="0">
              <a:solidFill>
                <a:srgbClr val="8A000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871788"/>
            <a:ext cx="1981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8A0000"/>
                </a:solidFill>
                <a:latin typeface="Arial Black" pitchFamily="34" charset="0"/>
                <a:cs typeface="Arial" panose="020B0604020202020204" pitchFamily="34" charset="0"/>
              </a:rPr>
              <a:t>Подробное описание этапа </a:t>
            </a:r>
            <a:endParaRPr lang="en-JM" sz="1400" dirty="0">
              <a:solidFill>
                <a:srgbClr val="8A000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24592" name="Content Placeholder 4"/>
          <p:cNvSpPr txBox="1">
            <a:spLocks/>
          </p:cNvSpPr>
          <p:nvPr/>
        </p:nvSpPr>
        <p:spPr bwMode="auto">
          <a:xfrm rot="10800000" flipV="1">
            <a:off x="457200" y="3395663"/>
            <a:ext cx="85344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500" b="1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Представьте </a:t>
            </a:r>
            <a:r>
              <a:rPr lang="ru-RU" altLang="ru-RU" sz="1500" b="1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план реализации идеи в конечный продукт, т.е. от начальной стадии (идеи) до готового продукта (работоспособной технологии) с указанием временных и </a:t>
            </a:r>
            <a:r>
              <a:rPr lang="ru-RU" altLang="ru-RU" sz="1500" b="1" u="sng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финансовых затрат</a:t>
            </a:r>
            <a:r>
              <a:rPr lang="ru-RU" altLang="ru-RU" sz="1500" b="1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. Кратко обозначьте направление использования инвестиций. Изложите </a:t>
            </a:r>
            <a:r>
              <a:rPr lang="ru-RU" altLang="ru-RU" sz="1500" b="1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план </a:t>
            </a:r>
            <a:r>
              <a:rPr lang="ru-RU" altLang="ru-RU" sz="1500" b="1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проекта на 2 года Опишите основные мероприятия проекта. Если имеется возможность финансирования вашего проекта из иных (государственных, частных) </a:t>
            </a:r>
            <a:r>
              <a:rPr lang="ru-RU" altLang="ru-RU" sz="1500" b="1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источников – </a:t>
            </a:r>
            <a:r>
              <a:rPr lang="ru-RU" altLang="ru-RU" sz="1500" b="1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укажите их</a:t>
            </a:r>
            <a:r>
              <a:rPr lang="ru-RU" altLang="ru-RU" sz="1500" b="1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.</a:t>
            </a:r>
            <a:endParaRPr lang="ru-RU" altLang="ru-RU" sz="1500" b="1" dirty="0">
              <a:solidFill>
                <a:srgbClr val="10014F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500" b="1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Если стоимость реализации проекта </a:t>
            </a:r>
            <a:r>
              <a:rPr lang="ru-RU" altLang="ru-RU" sz="1500" b="1" u="sng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превосходит сумму гранта</a:t>
            </a:r>
            <a:r>
              <a:rPr lang="ru-RU" altLang="ru-RU" sz="1500" b="1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, поясните, откуда придет дополнительное финансирование?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500" b="1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Какое необходимо оборудование и экспериментальная база для НИР? Есть ли они?</a:t>
            </a:r>
            <a:endParaRPr lang="ru-RU" altLang="ru-RU" sz="1500" b="1" dirty="0">
              <a:solidFill>
                <a:srgbClr val="10014F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90067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Результаты проекта по этапам</a:t>
            </a:r>
            <a:endParaRPr lang="en-JM" alt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755576" y="2560260"/>
            <a:ext cx="1716088" cy="1295400"/>
          </a:xfrm>
        </p:spPr>
      </p:sp>
      <p:sp>
        <p:nvSpPr>
          <p:cNvPr id="5" name="Рисунок 4"/>
          <p:cNvSpPr>
            <a:spLocks noGrp="1"/>
          </p:cNvSpPr>
          <p:nvPr>
            <p:ph type="pic" sz="quarter" idx="16"/>
          </p:nvPr>
        </p:nvSpPr>
        <p:spPr>
          <a:xfrm>
            <a:off x="2771800" y="2560260"/>
            <a:ext cx="1716088" cy="1295400"/>
          </a:xfrm>
        </p:spPr>
      </p:sp>
      <p:sp>
        <p:nvSpPr>
          <p:cNvPr id="6" name="Рисунок 5"/>
          <p:cNvSpPr>
            <a:spLocks noGrp="1"/>
          </p:cNvSpPr>
          <p:nvPr>
            <p:ph type="pic" sz="quarter" idx="17"/>
          </p:nvPr>
        </p:nvSpPr>
        <p:spPr>
          <a:xfrm>
            <a:off x="4788024" y="2560260"/>
            <a:ext cx="1716088" cy="1295400"/>
          </a:xfrm>
        </p:spPr>
      </p:sp>
      <p:sp>
        <p:nvSpPr>
          <p:cNvPr id="7" name="Рисунок 6"/>
          <p:cNvSpPr>
            <a:spLocks noGrp="1"/>
          </p:cNvSpPr>
          <p:nvPr>
            <p:ph type="pic" sz="quarter" idx="21"/>
          </p:nvPr>
        </p:nvSpPr>
        <p:spPr>
          <a:xfrm>
            <a:off x="6876256" y="2567833"/>
            <a:ext cx="1716088" cy="1295400"/>
          </a:xfrm>
        </p:spPr>
      </p:sp>
      <p:sp>
        <p:nvSpPr>
          <p:cNvPr id="2458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849129" y="4965565"/>
            <a:ext cx="1836738" cy="2057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8A0000"/>
                </a:solidFill>
                <a:latin typeface="Arial Black" pitchFamily="34" charset="0"/>
                <a:cs typeface="Tahoma" panose="020B0604030504040204" pitchFamily="34" charset="0"/>
              </a:rPr>
              <a:t>Информация об объекте ИС и сроках получения</a:t>
            </a:r>
          </a:p>
        </p:txBody>
      </p:sp>
      <p:sp>
        <p:nvSpPr>
          <p:cNvPr id="24584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7012159" y="4581860"/>
            <a:ext cx="1744663" cy="2057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8A0000"/>
                </a:solidFill>
                <a:latin typeface="Arial Black" pitchFamily="34" charset="0"/>
                <a:cs typeface="Tahoma" panose="020B0604030504040204" pitchFamily="34" charset="0"/>
              </a:rPr>
              <a:t>Информация</a:t>
            </a:r>
            <a:endParaRPr lang="ru-RU" altLang="ru-RU" dirty="0" smtClean="0">
              <a:cs typeface="Tahoma" panose="020B0604030504040204" pitchFamily="34" charset="0"/>
            </a:endParaRPr>
          </a:p>
        </p:txBody>
      </p:sp>
      <p:sp>
        <p:nvSpPr>
          <p:cNvPr id="24585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606212" y="4786797"/>
            <a:ext cx="1820862" cy="120746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8A0000"/>
                </a:solidFill>
                <a:latin typeface="Arial Black" pitchFamily="34" charset="0"/>
                <a:cs typeface="Tahoma" panose="020B0604030504040204" pitchFamily="34" charset="0"/>
              </a:rPr>
              <a:t>Информация</a:t>
            </a:r>
          </a:p>
        </p:txBody>
      </p:sp>
      <p:sp>
        <p:nvSpPr>
          <p:cNvPr id="24586" name="Text Placeholder 12"/>
          <p:cNvSpPr>
            <a:spLocks noGrp="1"/>
          </p:cNvSpPr>
          <p:nvPr>
            <p:ph type="body" sz="quarter" idx="26"/>
          </p:nvPr>
        </p:nvSpPr>
        <p:spPr>
          <a:xfrm>
            <a:off x="579438" y="3952874"/>
            <a:ext cx="1554162" cy="923926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1600" dirty="0" smtClean="0">
                <a:solidFill>
                  <a:srgbClr val="000086"/>
                </a:solidFill>
                <a:latin typeface="Arial Black" pitchFamily="34" charset="0"/>
              </a:rPr>
              <a:t>Разработан </a:t>
            </a:r>
            <a:r>
              <a:rPr lang="ru-RU" altLang="ru-RU" sz="1600" dirty="0">
                <a:solidFill>
                  <a:srgbClr val="000086"/>
                </a:solidFill>
                <a:latin typeface="Arial Black" pitchFamily="34" charset="0"/>
              </a:rPr>
              <a:t>бизнес-план инновационного проекта</a:t>
            </a:r>
            <a:endParaRPr lang="en-JM" altLang="ru-RU" sz="1600" dirty="0" smtClean="0">
              <a:solidFill>
                <a:srgbClr val="000086"/>
              </a:solidFill>
              <a:latin typeface="Arial Black" pitchFamily="34" charset="0"/>
            </a:endParaRPr>
          </a:p>
        </p:txBody>
      </p:sp>
      <p:sp>
        <p:nvSpPr>
          <p:cNvPr id="24587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727035" y="3952872"/>
            <a:ext cx="1795802" cy="1076327"/>
          </a:xfrm>
        </p:spPr>
        <p:txBody>
          <a:bodyPr>
            <a:noAutofit/>
          </a:bodyPr>
          <a:lstStyle/>
          <a:p>
            <a:pPr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1200" dirty="0" smtClean="0">
                <a:solidFill>
                  <a:srgbClr val="000086"/>
                </a:solidFill>
                <a:latin typeface="Arial Black" pitchFamily="34" charset="0"/>
              </a:rPr>
              <a:t>Развитие </a:t>
            </a:r>
            <a:r>
              <a:rPr lang="ru-RU" altLang="ru-RU" sz="1200" dirty="0">
                <a:solidFill>
                  <a:srgbClr val="000086"/>
                </a:solidFill>
                <a:latin typeface="Arial Black" pitchFamily="34" charset="0"/>
              </a:rPr>
              <a:t>проекта в части коммерциализации результатов НИР</a:t>
            </a:r>
            <a:endParaRPr lang="en-JM" altLang="ru-RU" sz="1200" dirty="0" smtClean="0">
              <a:solidFill>
                <a:srgbClr val="000086"/>
              </a:solidFill>
              <a:latin typeface="Arial Black" pitchFamily="34" charset="0"/>
            </a:endParaRPr>
          </a:p>
        </p:txBody>
      </p:sp>
      <p:sp>
        <p:nvSpPr>
          <p:cNvPr id="24588" name="Text Placeholder 14"/>
          <p:cNvSpPr>
            <a:spLocks noGrp="1"/>
          </p:cNvSpPr>
          <p:nvPr>
            <p:ph type="body" sz="quarter" idx="28"/>
          </p:nvPr>
        </p:nvSpPr>
        <p:spPr>
          <a:xfrm>
            <a:off x="4849129" y="3952874"/>
            <a:ext cx="1554162" cy="122872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1600" dirty="0" smtClean="0">
                <a:solidFill>
                  <a:srgbClr val="000086"/>
                </a:solidFill>
                <a:latin typeface="Arial Black" pitchFamily="34" charset="0"/>
              </a:rPr>
              <a:t>Подана заявка на регистрацию РИД. Название объекта ИС</a:t>
            </a:r>
            <a:endParaRPr lang="en-JM" altLang="ru-RU" sz="1600" dirty="0" smtClean="0">
              <a:solidFill>
                <a:srgbClr val="000086"/>
              </a:solidFill>
              <a:latin typeface="Arial Black" pitchFamily="34" charset="0"/>
            </a:endParaRPr>
          </a:p>
        </p:txBody>
      </p:sp>
      <p:sp>
        <p:nvSpPr>
          <p:cNvPr id="24589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6980238" y="3952874"/>
            <a:ext cx="2163762" cy="923926"/>
          </a:xfrm>
        </p:spPr>
        <p:txBody>
          <a:bodyPr>
            <a:normAutofit/>
          </a:bodyPr>
          <a:lstStyle/>
          <a:p>
            <a:pPr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1200" dirty="0" smtClean="0">
                <a:solidFill>
                  <a:srgbClr val="000086"/>
                </a:solidFill>
                <a:latin typeface="Arial Black" pitchFamily="34" charset="0"/>
              </a:rPr>
              <a:t>Пройдена </a:t>
            </a:r>
            <a:r>
              <a:rPr lang="ru-RU" altLang="ru-RU" sz="1200" dirty="0" err="1">
                <a:solidFill>
                  <a:srgbClr val="000086"/>
                </a:solidFill>
                <a:latin typeface="Arial Black" pitchFamily="34" charset="0"/>
              </a:rPr>
              <a:t>преакселерационная</a:t>
            </a:r>
            <a:r>
              <a:rPr lang="ru-RU" altLang="ru-RU" sz="1200" dirty="0">
                <a:solidFill>
                  <a:srgbClr val="000086"/>
                </a:solidFill>
                <a:latin typeface="Arial Black" pitchFamily="34" charset="0"/>
              </a:rPr>
              <a:t> программа</a:t>
            </a:r>
            <a:endParaRPr lang="en-JM" altLang="ru-RU" sz="1200" dirty="0" smtClean="0">
              <a:solidFill>
                <a:srgbClr val="000086"/>
              </a:solidFill>
              <a:latin typeface="Arial Black" pitchFamily="34" charset="0"/>
            </a:endParaRPr>
          </a:p>
        </p:txBody>
      </p:sp>
      <p:sp>
        <p:nvSpPr>
          <p:cNvPr id="24590" name="Slide Number Placeholder 5"/>
          <p:cNvSpPr>
            <a:spLocks noGrp="1"/>
          </p:cNvSpPr>
          <p:nvPr>
            <p:ph type="sldNum" sz="quarter" idx="30"/>
          </p:nvPr>
        </p:nvSpPr>
        <p:spPr bwMode="auto">
          <a:xfrm>
            <a:off x="8101013" y="0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9EE7011D-75C1-4CAD-9927-F1485CC2094E}" type="slidenum">
              <a:rPr lang="en-JM" altLang="ru-RU" sz="1800" smtClean="0">
                <a:solidFill>
                  <a:prstClr val="white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28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544" y="990600"/>
            <a:ext cx="82954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Опишите результаты, которые вы планируете получить в конце 1-го и 2-го года программы «УМНИК</a:t>
            </a:r>
            <a:r>
              <a:rPr lang="ru-RU" sz="1600" b="1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», согласно Положению о программе «УМНИК». Обозначьте, </a:t>
            </a:r>
            <a:r>
              <a:rPr lang="ru-RU" sz="1600" b="1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что необходимо защитить в Вашем проекте (</a:t>
            </a:r>
            <a:r>
              <a:rPr lang="ru-RU" sz="1600" b="1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патент, полезная </a:t>
            </a:r>
            <a:r>
              <a:rPr lang="ru-RU" sz="1600" b="1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модель, изобретение, промышленный образец; свидетельство, лицензирование, сертификация). На кого будут оформлены права на ИС. </a:t>
            </a:r>
          </a:p>
        </p:txBody>
      </p:sp>
      <p:sp>
        <p:nvSpPr>
          <p:cNvPr id="24592" name="Текст 1"/>
          <p:cNvSpPr>
            <a:spLocks noGrp="1"/>
          </p:cNvSpPr>
          <p:nvPr>
            <p:ph type="body" sz="quarter" idx="22"/>
          </p:nvPr>
        </p:nvSpPr>
        <p:spPr>
          <a:xfrm>
            <a:off x="1907704" y="5013175"/>
            <a:ext cx="2579427" cy="1080121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400" dirty="0">
                <a:solidFill>
                  <a:srgbClr val="C00000"/>
                </a:solidFill>
                <a:latin typeface="Arial Black" pitchFamily="34" charset="0"/>
                <a:cs typeface="Tahoma" panose="020B0604030504040204" pitchFamily="34" charset="0"/>
              </a:rPr>
              <a:t>(подана з</a:t>
            </a:r>
            <a:r>
              <a:rPr lang="ru-RU" altLang="ru-RU" sz="1400" dirty="0">
                <a:solidFill>
                  <a:srgbClr val="8A0000"/>
                </a:solidFill>
                <a:latin typeface="Arial Black" pitchFamily="34" charset="0"/>
                <a:cs typeface="Tahoma" panose="020B0604030504040204" pitchFamily="34" charset="0"/>
              </a:rPr>
              <a:t>аявка в программу </a:t>
            </a:r>
            <a:r>
              <a:rPr lang="ru-RU" altLang="ru-RU" sz="1100" dirty="0">
                <a:solidFill>
                  <a:srgbClr val="8A0000"/>
                </a:solidFill>
                <a:latin typeface="Arial Black" pitchFamily="34" charset="0"/>
                <a:cs typeface="Tahoma" panose="020B0604030504040204" pitchFamily="34" charset="0"/>
              </a:rPr>
              <a:t>«СТАРТ»; либо зарегистрировано малое инновационное предприятие (далее – МИП</a:t>
            </a:r>
            <a:r>
              <a:rPr lang="ru-RU" altLang="ru-RU" sz="1100" dirty="0" smtClean="0">
                <a:solidFill>
                  <a:srgbClr val="8A0000"/>
                </a:solidFill>
                <a:latin typeface="Arial Black" pitchFamily="34" charset="0"/>
                <a:cs typeface="Tahoma" panose="020B0604030504040204" pitchFamily="34" charset="0"/>
              </a:rPr>
              <a:t>); </a:t>
            </a:r>
            <a:r>
              <a:rPr lang="ru-RU" sz="1100" dirty="0">
                <a:solidFill>
                  <a:srgbClr val="8A0000"/>
                </a:solidFill>
                <a:latin typeface="Arial Black" pitchFamily="34" charset="0"/>
              </a:rPr>
              <a:t>либо </a:t>
            </a:r>
            <a:r>
              <a:rPr lang="ru-RU" sz="1100" dirty="0" smtClean="0">
                <a:solidFill>
                  <a:srgbClr val="8A0000"/>
                </a:solidFill>
                <a:latin typeface="Arial Black" pitchFamily="34" charset="0"/>
              </a:rPr>
              <a:t>передача </a:t>
            </a:r>
            <a:r>
              <a:rPr lang="ru-RU" sz="1100" dirty="0">
                <a:solidFill>
                  <a:srgbClr val="8A0000"/>
                </a:solidFill>
                <a:latin typeface="Arial Black" pitchFamily="34" charset="0"/>
              </a:rPr>
              <a:t>прав на </a:t>
            </a:r>
            <a:r>
              <a:rPr lang="ru-RU" sz="1100" dirty="0" smtClean="0">
                <a:solidFill>
                  <a:srgbClr val="8A0000"/>
                </a:solidFill>
                <a:latin typeface="Arial Black" pitchFamily="34" charset="0"/>
              </a:rPr>
              <a:t>РИД)</a:t>
            </a:r>
          </a:p>
        </p:txBody>
      </p:sp>
    </p:spTree>
    <p:extLst>
      <p:ext uri="{BB962C8B-B14F-4D97-AF65-F5344CB8AC3E}">
        <p14:creationId xmlns:p14="http://schemas.microsoft.com/office/powerpoint/2010/main" val="24897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61937"/>
            <a:ext cx="8229600" cy="502767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Партнеры, заинтересованные организации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9600" y="3733800"/>
            <a:ext cx="2133600" cy="381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1600" dirty="0" smtClean="0">
                <a:solidFill>
                  <a:srgbClr val="10014F"/>
                </a:solidFill>
                <a:latin typeface="Arial Black" pitchFamily="34" charset="0"/>
              </a:rPr>
              <a:t>Текст</a:t>
            </a:r>
            <a:endParaRPr lang="en-JM" altLang="ru-RU" sz="1600" dirty="0" smtClean="0">
              <a:solidFill>
                <a:srgbClr val="10014F"/>
              </a:solidFill>
              <a:latin typeface="Arial Black" pitchFamily="34" charset="0"/>
            </a:endParaRPr>
          </a:p>
        </p:txBody>
      </p:sp>
      <p:sp>
        <p:nvSpPr>
          <p:cNvPr id="2560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292475" y="3733800"/>
            <a:ext cx="2133600" cy="381000"/>
          </a:xfrm>
        </p:spPr>
        <p:txBody>
          <a:bodyPr/>
          <a:lstStyle/>
          <a:p>
            <a:pPr algn="l" eaLnBrk="1" hangingPunct="1"/>
            <a:r>
              <a:rPr lang="ru-RU" altLang="ru-RU" sz="1600" dirty="0">
                <a:solidFill>
                  <a:srgbClr val="10014F"/>
                </a:solidFill>
                <a:latin typeface="Arial Black" pitchFamily="34" charset="0"/>
              </a:rPr>
              <a:t>Текст</a:t>
            </a:r>
            <a:endParaRPr lang="en-JM" altLang="ru-RU" sz="1600" dirty="0">
              <a:solidFill>
                <a:srgbClr val="10014F"/>
              </a:solidFill>
              <a:latin typeface="Arial Black" pitchFamily="34" charset="0"/>
            </a:endParaRPr>
          </a:p>
          <a:p>
            <a:pPr algn="l" eaLnBrk="1" hangingPunct="1"/>
            <a:endParaRPr lang="en-JM" altLang="ru-RU" dirty="0" smtClean="0">
              <a:solidFill>
                <a:srgbClr val="404040"/>
              </a:solidFill>
              <a:latin typeface="PT Sans Narrow" panose="020B0506020203020204" pitchFamily="34" charset="-52"/>
            </a:endParaRPr>
          </a:p>
        </p:txBody>
      </p:sp>
      <p:sp>
        <p:nvSpPr>
          <p:cNvPr id="2560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859463" y="3733800"/>
            <a:ext cx="2133600" cy="381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1600" dirty="0">
                <a:solidFill>
                  <a:srgbClr val="10014F"/>
                </a:solidFill>
                <a:latin typeface="Arial Black" pitchFamily="34" charset="0"/>
              </a:rPr>
              <a:t>Текст</a:t>
            </a:r>
            <a:endParaRPr lang="en-JM" altLang="ru-RU" sz="1600" dirty="0">
              <a:solidFill>
                <a:srgbClr val="10014F"/>
              </a:solidFill>
              <a:latin typeface="Arial Black" pitchFamily="34" charset="0"/>
            </a:endParaRPr>
          </a:p>
        </p:txBody>
      </p:sp>
      <p:sp>
        <p:nvSpPr>
          <p:cNvPr id="2560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11560" y="5661248"/>
            <a:ext cx="2133600" cy="381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1600" b="0" dirty="0">
                <a:solidFill>
                  <a:srgbClr val="10014F"/>
                </a:solidFill>
                <a:latin typeface="Arial Black" pitchFamily="34" charset="0"/>
              </a:rPr>
              <a:t>Текст</a:t>
            </a:r>
            <a:endParaRPr lang="en-JM" altLang="ru-RU" sz="1600" b="0" dirty="0">
              <a:solidFill>
                <a:srgbClr val="10014F"/>
              </a:solidFill>
              <a:latin typeface="Arial Black" pitchFamily="34" charset="0"/>
            </a:endParaRPr>
          </a:p>
        </p:txBody>
      </p:sp>
      <p:sp>
        <p:nvSpPr>
          <p:cNvPr id="2560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3298825" y="5676900"/>
            <a:ext cx="2133600" cy="381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1600" dirty="0">
                <a:solidFill>
                  <a:srgbClr val="10014F"/>
                </a:solidFill>
                <a:latin typeface="Arial Black" pitchFamily="34" charset="0"/>
              </a:rPr>
              <a:t>Текст</a:t>
            </a:r>
            <a:endParaRPr lang="en-JM" altLang="ru-RU" sz="1600" dirty="0">
              <a:solidFill>
                <a:srgbClr val="10014F"/>
              </a:solidFill>
              <a:latin typeface="Arial Black" pitchFamily="34" charset="0"/>
            </a:endParaRPr>
          </a:p>
        </p:txBody>
      </p:sp>
      <p:sp>
        <p:nvSpPr>
          <p:cNvPr id="2560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5967413" y="5681663"/>
            <a:ext cx="2133600" cy="381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1600" dirty="0">
                <a:solidFill>
                  <a:srgbClr val="10014F"/>
                </a:solidFill>
                <a:latin typeface="Arial Black" pitchFamily="34" charset="0"/>
              </a:rPr>
              <a:t>Текст</a:t>
            </a:r>
            <a:endParaRPr lang="en-JM" altLang="ru-RU" sz="1600" dirty="0">
              <a:solidFill>
                <a:srgbClr val="10014F"/>
              </a:solidFill>
              <a:latin typeface="Arial Black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" y="2297114"/>
            <a:ext cx="2163763" cy="1404936"/>
          </a:xfrm>
        </p:spPr>
      </p:sp>
      <p:sp>
        <p:nvSpPr>
          <p:cNvPr id="10" name="Picture Placeholder 9"/>
          <p:cNvSpPr>
            <a:spLocks noGrp="1"/>
          </p:cNvSpPr>
          <p:nvPr>
            <p:ph type="pic" sz="quarter" idx="25"/>
          </p:nvPr>
        </p:nvSpPr>
        <p:spPr>
          <a:xfrm>
            <a:off x="3259138" y="2309814"/>
            <a:ext cx="2163762" cy="1392235"/>
          </a:xfrm>
        </p:spPr>
      </p:sp>
      <p:sp>
        <p:nvSpPr>
          <p:cNvPr id="11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5908675" y="2297114"/>
            <a:ext cx="2163763" cy="1404936"/>
          </a:xfrm>
        </p:spPr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592695" y="4237040"/>
            <a:ext cx="2163762" cy="1404935"/>
          </a:xfrm>
        </p:spPr>
      </p:sp>
      <p:sp>
        <p:nvSpPr>
          <p:cNvPr id="13" name="Picture Placeholder 12"/>
          <p:cNvSpPr>
            <a:spLocks noGrp="1"/>
          </p:cNvSpPr>
          <p:nvPr>
            <p:ph type="pic" sz="quarter" idx="28"/>
          </p:nvPr>
        </p:nvSpPr>
        <p:spPr>
          <a:xfrm>
            <a:off x="3249613" y="4237040"/>
            <a:ext cx="2163762" cy="1404935"/>
          </a:xfrm>
        </p:spPr>
      </p:sp>
      <p:sp>
        <p:nvSpPr>
          <p:cNvPr id="12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5921375" y="4237040"/>
            <a:ext cx="2163763" cy="1439860"/>
          </a:xfrm>
        </p:spPr>
      </p:sp>
      <p:sp>
        <p:nvSpPr>
          <p:cNvPr id="25615" name="Slide Number Placeholder 14"/>
          <p:cNvSpPr>
            <a:spLocks noGrp="1"/>
          </p:cNvSpPr>
          <p:nvPr>
            <p:ph type="sldNum" sz="quarter" idx="30"/>
          </p:nvPr>
        </p:nvSpPr>
        <p:spPr bwMode="auto">
          <a:xfrm>
            <a:off x="8101013" y="0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F5A144-D386-474B-90EC-059B595836E9}" type="slidenum">
              <a:rPr lang="en-JM" altLang="ru-RU" sz="1800" smtClean="0">
                <a:solidFill>
                  <a:prstClr val="white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 rot="10800000" flipV="1">
            <a:off x="457200" y="764705"/>
            <a:ext cx="8458200" cy="143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1" hangingPunct="1">
              <a:spcBef>
                <a:spcPct val="20000"/>
              </a:spcBef>
              <a:buFont typeface="Arial" panose="020B0604020202020204" pitchFamily="34" charset="0"/>
              <a:buNone/>
              <a:defRPr sz="1600" b="1">
                <a:solidFill>
                  <a:srgbClr val="404040"/>
                </a:solidFill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rgbClr val="404040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10014F"/>
                </a:solidFill>
                <a:latin typeface="Arial Black" pitchFamily="34" charset="0"/>
              </a:rPr>
              <a:t>Укажите</a:t>
            </a:r>
            <a:r>
              <a:rPr lang="ru-RU" altLang="ru-RU" dirty="0">
                <a:solidFill>
                  <a:srgbClr val="10014F"/>
                </a:solidFill>
                <a:latin typeface="Arial Black" pitchFamily="34" charset="0"/>
              </a:rPr>
              <a:t>, кому потенциально интересен Ваш проект, кто готов оказать поддержку его развитию, кто готов предоставить дополнительные ресурсы (оборудование, финансы, помещение, комплектующие, образцы). При </a:t>
            </a:r>
            <a:r>
              <a:rPr lang="ru-RU" altLang="ru-RU" dirty="0" smtClean="0">
                <a:solidFill>
                  <a:srgbClr val="10014F"/>
                </a:solidFill>
                <a:latin typeface="Arial Black" pitchFamily="34" charset="0"/>
              </a:rPr>
              <a:t>наличии, </a:t>
            </a:r>
            <a:r>
              <a:rPr lang="ru-RU" altLang="ru-RU" dirty="0">
                <a:solidFill>
                  <a:srgbClr val="10014F"/>
                </a:solidFill>
                <a:latin typeface="Arial Black" pitchFamily="34" charset="0"/>
              </a:rPr>
              <a:t>продемонстрируйте имеющиеся намерения в виде письма от </a:t>
            </a:r>
            <a:r>
              <a:rPr lang="ru-RU" altLang="ru-RU" dirty="0" smtClean="0">
                <a:solidFill>
                  <a:srgbClr val="10014F"/>
                </a:solidFill>
                <a:latin typeface="Arial Black" pitchFamily="34" charset="0"/>
              </a:rPr>
              <a:t>организации или вуза, на базе которого будет реализовываться проект.</a:t>
            </a:r>
            <a:endParaRPr lang="ru-RU" altLang="ru-RU" dirty="0">
              <a:solidFill>
                <a:srgbClr val="10014F"/>
              </a:solidFill>
              <a:latin typeface="Arial Black" pitchFamily="34" charset="0"/>
            </a:endParaRPr>
          </a:p>
          <a:p>
            <a:pPr marL="0" indent="0">
              <a:defRPr/>
            </a:pP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31120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Программа У.М.Н.И.К.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507288" cy="602128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■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В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</a:rPr>
              <a:t>конкурсе могут принимать участие физические лица, от 18 до 30 лет включительно, являющиеся гражданами РФ, и ранее не побеждавшие в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программе У.М.Н.И.К. 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■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Каждый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</a:rPr>
              <a:t>проект подается и представляется одним физическим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лицом</a:t>
            </a:r>
            <a:endParaRPr lang="ru-RU" sz="2400" dirty="0">
              <a:solidFill>
                <a:srgbClr val="10014F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■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Объем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гранта – 500 тыс. рублей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■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Срок выполнения – не более 24 месяцев с даты заключения договора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■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Гранты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</a:rPr>
              <a:t>победителям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предоставляются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</a:rPr>
              <a:t>в 2 этапа в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соответствии с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</a:rPr>
              <a:t>календарным планом выполнения НИР, предусмотренным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договором</a:t>
            </a:r>
            <a:endParaRPr lang="ru-RU" sz="2400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■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Перечисление средств получателю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гранта осуществляется на личный расчетный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счет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rgbClr val="10014F"/>
              </a:solidFill>
              <a:latin typeface="Arial Black" pitchFamily="34" charset="0"/>
              <a:ea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rgbClr val="10014F"/>
              </a:solidFill>
              <a:effectLst/>
              <a:latin typeface="Arial Black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93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Контактная информация</a:t>
            </a:r>
            <a:endParaRPr lang="en-JM" alt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8675" name="Slide Number Placeholder 14"/>
          <p:cNvSpPr>
            <a:spLocks noGrp="1"/>
          </p:cNvSpPr>
          <p:nvPr>
            <p:ph type="sldNum" sz="quarter" idx="25"/>
          </p:nvPr>
        </p:nvSpPr>
        <p:spPr bwMode="auto">
          <a:xfrm>
            <a:off x="8101013" y="0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599414-5216-4929-8665-F4D12996CBCB}" type="slidenum">
              <a:rPr lang="en-JM" altLang="ru-RU" sz="1800" smtClean="0">
                <a:solidFill>
                  <a:prstClr val="white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257800" y="3406775"/>
            <a:ext cx="35052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Веб-сайт</a:t>
            </a:r>
            <a:r>
              <a:rPr lang="en-JM" sz="1600" dirty="0" smtClean="0">
                <a:solidFill>
                  <a:srgbClr val="C00000"/>
                </a:solidFill>
                <a:latin typeface="Arial Black" pitchFamily="34" charset="0"/>
              </a:rPr>
              <a:t>:</a:t>
            </a:r>
            <a:endParaRPr lang="en-JM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5257800" y="3787775"/>
            <a:ext cx="33528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rgbClr val="C00000"/>
                </a:solidFill>
                <a:latin typeface="Arial Black" pitchFamily="34" charset="0"/>
              </a:rPr>
              <a:t>Email:  </a:t>
            </a:r>
            <a:r>
              <a:rPr lang="en-JM" sz="15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itchFamily="18" charset="0"/>
              </a:rPr>
              <a:t>	</a:t>
            </a:r>
            <a:endParaRPr lang="en-JM" sz="1500" dirty="0">
              <a:solidFill>
                <a:prstClr val="black">
                  <a:lumMod val="75000"/>
                  <a:lumOff val="25000"/>
                </a:prstClr>
              </a:solidFill>
              <a:latin typeface="Cambria" pitchFamily="18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5257800" y="4168775"/>
            <a:ext cx="30480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Телефон</a:t>
            </a:r>
            <a:r>
              <a:rPr lang="en-JM" sz="1600" b="1" dirty="0" smtClean="0">
                <a:solidFill>
                  <a:srgbClr val="C00000"/>
                </a:solidFill>
                <a:latin typeface="Arial Black" pitchFamily="34" charset="0"/>
              </a:rPr>
              <a:t>:   </a:t>
            </a:r>
            <a:endParaRPr lang="en-JM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5257800" y="4606925"/>
            <a:ext cx="30480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Т/факс</a:t>
            </a:r>
            <a:r>
              <a:rPr lang="en-JM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itchFamily="18" charset="0"/>
              </a:rPr>
              <a:t>:</a:t>
            </a:r>
            <a:endParaRPr lang="en-JM" sz="16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7656" name="Прямоугольник 28"/>
          <p:cNvSpPr>
            <a:spLocks noChangeArrowheads="1"/>
          </p:cNvSpPr>
          <p:nvPr/>
        </p:nvSpPr>
        <p:spPr bwMode="auto">
          <a:xfrm>
            <a:off x="457200" y="1001712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latin typeface="Arial Black" pitchFamily="34" charset="0"/>
                <a:cs typeface="Arial" panose="020B0604020202020204" pitchFamily="34" charset="0"/>
              </a:rPr>
              <a:t>Выступающий Имя Отчество</a:t>
            </a:r>
            <a:r>
              <a:rPr lang="en-JM" altLang="ru-RU" sz="1800" b="1" dirty="0" smtClean="0">
                <a:solidFill>
                  <a:srgbClr val="C00000"/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en-JM" altLang="ru-RU" sz="16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JM" altLang="ru-RU" sz="16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b="1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должность, место работы (учебы)</a:t>
            </a:r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4"/>
          </p:nvPr>
        </p:nvSpPr>
        <p:spPr>
          <a:xfrm>
            <a:off x="609600" y="2743200"/>
            <a:ext cx="4267200" cy="2840038"/>
          </a:xfrm>
        </p:spPr>
      </p:sp>
      <p:sp>
        <p:nvSpPr>
          <p:cNvPr id="28682" name="Content Placeholder 4"/>
          <p:cNvSpPr txBox="1">
            <a:spLocks/>
          </p:cNvSpPr>
          <p:nvPr/>
        </p:nvSpPr>
        <p:spPr bwMode="auto">
          <a:xfrm rot="10800000" flipV="1">
            <a:off x="683568" y="1484784"/>
            <a:ext cx="8305800" cy="12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Научно-технический потенциал авторов проекта. </a:t>
            </a:r>
            <a:r>
              <a:rPr lang="ru-RU" altLang="ru-RU" sz="2000" b="1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Состав команды, научный руководитель. Опишите опыт </a:t>
            </a:r>
            <a:r>
              <a:rPr lang="ru-RU" altLang="ru-RU" sz="2000" b="1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работ по выполнению НИОКР</a:t>
            </a:r>
            <a:r>
              <a:rPr lang="ru-RU" altLang="ru-RU" sz="2000" b="1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.</a:t>
            </a:r>
            <a:endParaRPr lang="ru-RU" altLang="ru-RU" sz="2000" b="1" dirty="0">
              <a:solidFill>
                <a:srgbClr val="10014F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645024"/>
            <a:ext cx="7799784" cy="576064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ea typeface="Arial Cyr"/>
                <a:cs typeface="AngsanaUPC" pitchFamily="18" charset="-34"/>
              </a:rPr>
              <a:t>БЛАГОДАРЮ за ВНИМАНИЕ !</a:t>
            </a:r>
          </a:p>
        </p:txBody>
      </p:sp>
      <p:pic>
        <p:nvPicPr>
          <p:cNvPr id="52227" name="Picture 3" descr="ГЛА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88640"/>
            <a:ext cx="5881836" cy="3384376"/>
          </a:xfrm>
          <a:prstGeom prst="rect">
            <a:avLst/>
          </a:prstGeom>
          <a:noFill/>
          <a:ln w="44450">
            <a:solidFill>
              <a:srgbClr val="8585FF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37112"/>
            <a:ext cx="4418856" cy="2232248"/>
          </a:xfrm>
          <a:prstGeom prst="rect">
            <a:avLst/>
          </a:prstGeom>
          <a:noFill/>
          <a:ln w="44450">
            <a:solidFill>
              <a:srgbClr val="8D8D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4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640"/>
          </a:xfrm>
        </p:spPr>
        <p:txBody>
          <a:bodyPr/>
          <a:lstStyle/>
          <a:p>
            <a:r>
              <a:rPr lang="ru-RU" sz="2800" dirty="0" smtClean="0">
                <a:latin typeface="Arial Black" pitchFamily="34" charset="0"/>
                <a:ea typeface="Times New Roman"/>
              </a:rPr>
              <a:t/>
            </a:r>
            <a:br>
              <a:rPr lang="ru-RU" sz="2800" dirty="0" smtClean="0">
                <a:latin typeface="Arial Black" pitchFamily="34" charset="0"/>
                <a:ea typeface="Times New Roman"/>
              </a:rPr>
            </a:b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В 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рамках Программы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У.М.Н.И.К. отбираются 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проекты по следующим тематическим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направлениям</a:t>
            </a:r>
            <a:r>
              <a:rPr lang="ru-RU" sz="2800" dirty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12568"/>
          </a:xfrm>
        </p:spPr>
        <p:txBody>
          <a:bodyPr/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Н1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.</a:t>
            </a:r>
            <a:r>
              <a:rPr lang="ru-RU" sz="28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 Цифровые </a:t>
            </a:r>
            <a:r>
              <a:rPr lang="ru-RU" sz="28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технологии</a:t>
            </a:r>
            <a:endParaRPr lang="ru-RU" sz="2800" dirty="0">
              <a:solidFill>
                <a:srgbClr val="10014F"/>
              </a:solidFill>
              <a:latin typeface="Arial Black" pitchFamily="34" charset="0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Н2.</a:t>
            </a:r>
            <a:r>
              <a:rPr lang="ru-RU" sz="28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 Медицина и технологии </a:t>
            </a:r>
            <a:r>
              <a:rPr lang="ru-RU" sz="2800" dirty="0" err="1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здоровьесбережения</a:t>
            </a:r>
            <a:endParaRPr lang="ru-RU" sz="2800" dirty="0">
              <a:solidFill>
                <a:srgbClr val="10014F"/>
              </a:solidFill>
              <a:latin typeface="Arial Black" pitchFamily="34" charset="0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Н3.</a:t>
            </a:r>
            <a:r>
              <a:rPr lang="ru-RU" sz="28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 Новые материалы и химические </a:t>
            </a:r>
            <a:r>
              <a:rPr lang="ru-RU" sz="28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технологии</a:t>
            </a:r>
            <a:endParaRPr lang="ru-RU" sz="2800" dirty="0">
              <a:solidFill>
                <a:srgbClr val="10014F"/>
              </a:solidFill>
              <a:latin typeface="Arial Black" pitchFamily="34" charset="0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Н4.</a:t>
            </a:r>
            <a:r>
              <a:rPr lang="ru-RU" sz="28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 Новые приборы и интеллектуальные производственные </a:t>
            </a:r>
            <a:r>
              <a:rPr lang="ru-RU" sz="28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технологии</a:t>
            </a:r>
            <a:endParaRPr lang="ru-RU" sz="2800" dirty="0">
              <a:solidFill>
                <a:srgbClr val="10014F"/>
              </a:solidFill>
              <a:latin typeface="Arial Black" pitchFamily="34" charset="0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Н5.</a:t>
            </a:r>
            <a:r>
              <a:rPr lang="ru-RU" sz="28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8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Биотехнологии</a:t>
            </a:r>
            <a:endParaRPr lang="ru-RU" sz="2800" dirty="0">
              <a:solidFill>
                <a:srgbClr val="10014F"/>
              </a:solidFill>
              <a:latin typeface="Arial Black" pitchFamily="34" charset="0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Н6.</a:t>
            </a:r>
            <a:r>
              <a:rPr lang="ru-RU" sz="28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 Ресурсосберегающая </a:t>
            </a:r>
            <a:r>
              <a:rPr lang="ru-RU" sz="28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энергетика</a:t>
            </a:r>
            <a:endParaRPr lang="ru-RU" dirty="0">
              <a:solidFill>
                <a:srgbClr val="10014F"/>
              </a:solidFill>
              <a:latin typeface="Times New Roman"/>
              <a:ea typeface="Times New Roman"/>
            </a:endParaRPr>
          </a:p>
          <a:p>
            <a:endParaRPr lang="ru-RU" dirty="0">
              <a:solidFill>
                <a:srgbClr val="100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По результатам выполнения НИР </a:t>
            </a:r>
            <a:r>
              <a:rPr lang="ru-RU" sz="2400" dirty="0" err="1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грантополучателем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 должны быть достигнуты следующие результаты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Arial"/>
              </a:rPr>
              <a:t> 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16624"/>
          </a:xfrm>
        </p:spPr>
        <p:txBody>
          <a:bodyPr/>
          <a:lstStyle/>
          <a:p>
            <a:pPr marL="0" indent="0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sz="2400" u="sng" kern="16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Подана </a:t>
            </a:r>
            <a:r>
              <a:rPr lang="ru-RU" sz="2400" u="sng" kern="16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заявка на регистрацию прав на созданную интеллектуальную собственность</a:t>
            </a:r>
            <a:r>
              <a:rPr lang="ru-RU" sz="2400" kern="16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.</a:t>
            </a:r>
          </a:p>
          <a:p>
            <a:pPr marL="0" indent="0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sz="2400" kern="16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Разработан </a:t>
            </a:r>
            <a:r>
              <a:rPr lang="ru-RU" sz="2400" kern="16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бизнес-план инновационного проекта, в соответствии с требованиями положения о программе.</a:t>
            </a:r>
          </a:p>
          <a:p>
            <a:pPr marL="0" indent="0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sz="2400" kern="16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Пройдена </a:t>
            </a:r>
            <a:r>
              <a:rPr lang="ru-RU" sz="2400" kern="1600" dirty="0" err="1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преакселерационная</a:t>
            </a:r>
            <a:r>
              <a:rPr lang="ru-RU" sz="2400" kern="16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 программа на базе предприятия, включенного в реестр аккредитованных Фондом </a:t>
            </a:r>
            <a:r>
              <a:rPr lang="ru-RU" sz="2400" kern="1600" dirty="0" err="1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преакселераторов</a:t>
            </a:r>
            <a:r>
              <a:rPr lang="ru-RU" sz="2400" kern="16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, с целью проработки перспектив коммерческого использования результатов НИР.</a:t>
            </a:r>
          </a:p>
          <a:p>
            <a:pPr marL="0" indent="0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sz="2400" kern="16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Обеспечено </a:t>
            </a:r>
            <a:r>
              <a:rPr lang="ru-RU" sz="2400" kern="16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развитие проекта в части коммерциализации результатов НИР (подана заявка в программу “СТАРТ”; либо зарегистрировано малое инновационное предприятие в соответствии с №209-ФЗ; либо подписано лицензионное соглашение о возмездной передаче прав на созданную интеллектуальную собственность).</a:t>
            </a:r>
          </a:p>
          <a:p>
            <a:pPr marL="0" indent="0" algn="just">
              <a:lnSpc>
                <a:spcPct val="85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10014F"/>
              </a:solidFill>
              <a:latin typeface="Arial Black" pitchFamily="34" charset="0"/>
            </a:endParaRP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ru-RU" sz="2400" dirty="0">
              <a:solidFill>
                <a:srgbClr val="10014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36004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ru-RU" sz="2800" b="1" kern="1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/>
            </a:r>
            <a:br>
              <a:rPr lang="ru-RU" sz="2800" b="1" kern="1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</a:br>
            <a:r>
              <a:rPr lang="x-none" sz="2400" b="1" kern="140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ПОРЯДОК РАССМОТРЕНИЯ ЗАЯВО</a:t>
            </a:r>
            <a:r>
              <a:rPr lang="ru-RU" sz="2400" b="1" kern="1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К</a:t>
            </a:r>
            <a:br>
              <a:rPr lang="ru-RU" sz="2400" b="1" kern="1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</a:b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192688"/>
          </a:xfrm>
        </p:spPr>
        <p:txBody>
          <a:bodyPr/>
          <a:lstStyle/>
          <a:p>
            <a:pPr marL="0" indent="0" algn="just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I.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Формальный отбор</a:t>
            </a:r>
            <a:endParaRPr lang="ru-RU" sz="2400" dirty="0">
              <a:solidFill>
                <a:srgbClr val="C00000"/>
              </a:solidFill>
              <a:latin typeface="Arial Black" pitchFamily="34" charset="0"/>
              <a:ea typeface="Times New Roman"/>
            </a:endParaRPr>
          </a:p>
          <a:p>
            <a:pPr marL="0" indent="0" algn="just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региональный представитель Фонда или куратор Программы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осуществляет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проверку поданных заявок по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формальным признакам</a:t>
            </a:r>
          </a:p>
          <a:p>
            <a:pPr marL="0" indent="0" algn="just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II.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Полуфинальный отбор 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just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осуществляется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</a:rPr>
              <a:t>в очном/заочном формате на базе аккредитованных Фондом полуфинальных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площадок </a:t>
            </a:r>
          </a:p>
          <a:p>
            <a:pPr marL="0" indent="0" algn="just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III.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Заочная экспертиза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just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заявки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</a:rPr>
              <a:t>, рекомендованные по результатам полуфинального отбора, направляются </a:t>
            </a:r>
            <a:br>
              <a:rPr lang="ru-RU" sz="2400" dirty="0">
                <a:solidFill>
                  <a:srgbClr val="10014F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10014F"/>
                </a:solidFill>
                <a:latin typeface="Arial Black" pitchFamily="34" charset="0"/>
              </a:rPr>
              <a:t>на обезличенную научно-техническую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экспертизу</a:t>
            </a:r>
          </a:p>
          <a:p>
            <a:pPr marL="0" indent="0" algn="just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IV.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Финальный отбор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just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осуществляется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</a:rPr>
              <a:t>в очном формате на базе аккредитованных Фондом финальных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площадок</a:t>
            </a:r>
            <a:endParaRPr lang="ru-RU" sz="2400" dirty="0">
              <a:solidFill>
                <a:srgbClr val="10014F"/>
              </a:solidFill>
              <a:latin typeface="Arial Black" pitchFamily="34" charset="0"/>
            </a:endParaRPr>
          </a:p>
          <a:p>
            <a:pPr marL="0" indent="0" algn="just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V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. Утверждение результатов</a:t>
            </a:r>
          </a:p>
          <a:p>
            <a:pPr marL="0" indent="0" algn="just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окончательные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</a:rPr>
              <a:t>результаты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утверждаются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</a:rPr>
              <a:t>Дирекцией </a:t>
            </a:r>
            <a:r>
              <a:rPr lang="ru-RU" sz="2400" dirty="0" smtClean="0">
                <a:solidFill>
                  <a:srgbClr val="10014F"/>
                </a:solidFill>
                <a:latin typeface="Arial Black" pitchFamily="34" charset="0"/>
              </a:rPr>
              <a:t>Фонда</a:t>
            </a:r>
            <a:endParaRPr lang="ru-RU" sz="2400" dirty="0">
              <a:solidFill>
                <a:srgbClr val="10014F"/>
              </a:solidFill>
              <a:latin typeface="Arial Black" pitchFamily="34" charset="0"/>
            </a:endParaRPr>
          </a:p>
          <a:p>
            <a:endParaRPr lang="ru-RU" sz="2400" dirty="0"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800" b="1" cap="small" dirty="0" smtClean="0">
                <a:latin typeface="Arial Black" pitchFamily="34" charset="0"/>
                <a:ea typeface="Times New Roman"/>
              </a:rPr>
              <a:t/>
            </a:r>
            <a:br>
              <a:rPr lang="ru-RU" sz="2800" b="1" cap="small" dirty="0" smtClean="0">
                <a:latin typeface="Arial Black" pitchFamily="34" charset="0"/>
                <a:ea typeface="Times New Roman"/>
              </a:rPr>
            </a:br>
            <a:r>
              <a:rPr lang="ru-RU" sz="2400" b="1" cap="small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КРИТЕРИИ </a:t>
            </a:r>
            <a:r>
              <a:rPr lang="ru-RU" sz="2400" b="1" cap="small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ОЦЕНКИ  </a:t>
            </a:r>
            <a:r>
              <a:rPr lang="ru-RU" sz="24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/>
            </a:r>
            <a:br>
              <a:rPr lang="ru-RU" sz="24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</a:br>
            <a:r>
              <a:rPr lang="ru-RU" sz="2400" b="1" cap="small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ЗАЯВОК НА УЧАСТИЕ В КОНКУРСЕ </a:t>
            </a:r>
            <a:r>
              <a:rPr lang="ru-RU" sz="2400" b="1" cap="small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/>
            </a:r>
            <a:br>
              <a:rPr lang="ru-RU" sz="2400" b="1" cap="small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</a:br>
            <a:r>
              <a:rPr lang="ru-RU" sz="2400" b="1" cap="small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И </a:t>
            </a:r>
            <a:r>
              <a:rPr lang="ru-RU" sz="2400" b="1" cap="small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>ИХ ЗНАЧИМОСТЬ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</a:b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834635"/>
              </p:ext>
            </p:extLst>
          </p:nvPr>
        </p:nvGraphicFramePr>
        <p:xfrm>
          <a:off x="0" y="1323754"/>
          <a:ext cx="9108504" cy="5688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063"/>
                <a:gridCol w="5029346"/>
                <a:gridCol w="3132095"/>
              </a:tblGrid>
              <a:tr h="102512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п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/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п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Критерии оценки </a:t>
                      </a:r>
                      <a:b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</a:b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заявок на участие в конкурсе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Максимальное значение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в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баллах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9EFF7"/>
                    </a:solidFill>
                  </a:tcPr>
                </a:tc>
              </a:tr>
              <a:tr h="131887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1</a:t>
                      </a:r>
                      <a:endParaRPr lang="ru-RU" sz="2400" dirty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l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24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Научно-технический уровень продукта, лежащего в основе проекта*</a:t>
                      </a:r>
                    </a:p>
                  </a:txBody>
                  <a:tcPr marL="68580" marR="68580"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rgbClr val="E9EFF7"/>
                    </a:solidFill>
                  </a:tcPr>
                </a:tc>
              </a:tr>
              <a:tr h="112556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2</a:t>
                      </a:r>
                      <a:endParaRPr lang="ru-RU" sz="2400" dirty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24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Перспективы коммерциализации проекта**</a:t>
                      </a:r>
                    </a:p>
                  </a:txBody>
                  <a:tcPr marL="68580" marR="68580"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24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rgbClr val="E9EFF7"/>
                    </a:solidFill>
                  </a:tcPr>
                </a:tc>
              </a:tr>
              <a:tr h="53739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3</a:t>
                      </a:r>
                      <a:endParaRPr lang="ru-RU" sz="2400" dirty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24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Квалификация заявителя**</a:t>
                      </a:r>
                    </a:p>
                  </a:txBody>
                  <a:tcPr marL="68580" marR="68580"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24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rgbClr val="E9EFF7"/>
                    </a:solidFill>
                  </a:tcPr>
                </a:tc>
              </a:tr>
              <a:tr h="33053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2400" dirty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indent="-1905" algn="just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endParaRPr lang="ru-RU" sz="2400" dirty="0">
                        <a:solidFill>
                          <a:srgbClr val="10014F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endParaRPr lang="ru-RU" sz="2400" dirty="0">
                        <a:solidFill>
                          <a:srgbClr val="10014F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297940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* критерий оценки на полуфинальном отборе</a:t>
                      </a:r>
                      <a:endParaRPr lang="ru-RU" sz="1600" i="1" dirty="0" smtClean="0">
                        <a:solidFill>
                          <a:srgbClr val="10014F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**критерий оценки на финальном отборе</a:t>
                      </a:r>
                      <a:endParaRPr lang="ru-RU" sz="2400" i="1" dirty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indent="-1905"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endParaRPr lang="ru-RU" sz="2400" dirty="0">
                        <a:solidFill>
                          <a:srgbClr val="10014F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1590"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endParaRPr lang="ru-RU" sz="2400" dirty="0">
                        <a:solidFill>
                          <a:srgbClr val="10014F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4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0" y="-171400"/>
            <a:ext cx="8928992" cy="1196752"/>
          </a:xfrm>
        </p:spPr>
        <p:txBody>
          <a:bodyPr/>
          <a:lstStyle/>
          <a:p>
            <a:r>
              <a:rPr lang="ru-RU" sz="2800" b="1" cap="small" dirty="0" smtClean="0">
                <a:latin typeface="Arial Black" pitchFamily="34" charset="0"/>
                <a:ea typeface="Times New Roman"/>
              </a:rPr>
              <a:t/>
            </a:r>
            <a:br>
              <a:rPr lang="ru-RU" sz="2800" b="1" cap="small" dirty="0" smtClean="0">
                <a:latin typeface="Arial Black" pitchFamily="34" charset="0"/>
                <a:ea typeface="Times New Roman"/>
              </a:rPr>
            </a:br>
            <a:r>
              <a:rPr lang="ru-RU" sz="2800" b="1" cap="small" dirty="0" smtClean="0">
                <a:latin typeface="Arial Black" pitchFamily="34" charset="0"/>
                <a:ea typeface="Times New Roman"/>
              </a:rPr>
              <a:t/>
            </a:r>
            <a:br>
              <a:rPr lang="ru-RU" sz="2800" b="1" cap="small" dirty="0" smtClean="0">
                <a:latin typeface="Arial Black" pitchFamily="34" charset="0"/>
                <a:ea typeface="Times New Roman"/>
              </a:rPr>
            </a:br>
            <a:r>
              <a:rPr lang="ru-RU" sz="2000" b="1" dirty="0" smtClean="0">
                <a:solidFill>
                  <a:srgbClr val="10014F"/>
                </a:solidFill>
                <a:latin typeface="Arial Black" pitchFamily="34" charset="0"/>
              </a:rPr>
              <a:t>КРИТЕРИИ ОЦЕНКИ</a:t>
            </a:r>
            <a:r>
              <a:rPr lang="ru-RU" sz="2000" dirty="0">
                <a:solidFill>
                  <a:srgbClr val="10014F"/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rgbClr val="10014F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10014F"/>
                </a:solidFill>
                <a:latin typeface="Arial Black" pitchFamily="34" charset="0"/>
              </a:rPr>
              <a:t>«</a:t>
            </a:r>
            <a:r>
              <a:rPr lang="ru-RU" sz="2000" b="1" i="1" dirty="0">
                <a:solidFill>
                  <a:srgbClr val="10014F"/>
                </a:solidFill>
                <a:latin typeface="Arial Black" pitchFamily="34" charset="0"/>
              </a:rPr>
              <a:t>НАУЧНО-ТЕХНИЧЕСКИЙ УРОВЕНЬ ПРОДУКТА, ЛЕЖАЩЕГО В ОСНОВЕ ПРОЕКТА</a:t>
            </a:r>
            <a:r>
              <a:rPr lang="ru-RU" sz="2000" b="1" dirty="0">
                <a:solidFill>
                  <a:srgbClr val="10014F"/>
                </a:solidFill>
                <a:latin typeface="Arial Black" pitchFamily="34" charset="0"/>
              </a:rPr>
              <a:t>»</a:t>
            </a:r>
            <a:r>
              <a:rPr lang="ru-RU" sz="2000" dirty="0">
                <a:solidFill>
                  <a:srgbClr val="10014F"/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rgbClr val="10014F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/>
            </a:r>
            <a:br>
              <a:rPr lang="ru-RU" sz="2000" dirty="0">
                <a:solidFill>
                  <a:srgbClr val="10014F"/>
                </a:solidFill>
                <a:latin typeface="Arial Black" pitchFamily="34" charset="0"/>
                <a:ea typeface="Times New Roman"/>
              </a:rPr>
            </a:b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007790"/>
              </p:ext>
            </p:extLst>
          </p:nvPr>
        </p:nvGraphicFramePr>
        <p:xfrm>
          <a:off x="107504" y="1052737"/>
          <a:ext cx="8928992" cy="5750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2448272"/>
                <a:gridCol w="5904656"/>
              </a:tblGrid>
              <a:tr h="57606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п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/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п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Показатели критерия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Содержание показателя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9EFF7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1</a:t>
                      </a:r>
                      <a:endParaRPr lang="ru-RU" sz="2000" dirty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Актуальность предлагаемого проекта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  <a:cs typeface="Arial"/>
                        </a:rPr>
                        <a:t>Значение </a:t>
                      </a:r>
                      <a:r>
                        <a:rPr lang="ru-RU" sz="20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  <a:cs typeface="Arial"/>
                        </a:rPr>
                        <a:t>идеи, сформулированной в проекте, для решения современных проблем и задач, как в отдельном регионе, так и в России в целом</a:t>
                      </a:r>
                      <a:endParaRPr lang="ru-RU" sz="2000" dirty="0">
                        <a:solidFill>
                          <a:srgbClr val="10014F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2</a:t>
                      </a:r>
                      <a:endParaRPr lang="ru-RU" sz="2000" dirty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20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Оценка научно-технической новизны продукта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2000" dirty="0" smtClean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Уровень </a:t>
                      </a:r>
                      <a:r>
                        <a:rPr lang="ru-RU" sz="20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научно-технической новизны разработки, лежащей в основе создаваемого продукта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5373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3</a:t>
                      </a:r>
                      <a:endParaRPr lang="ru-RU" sz="2000" dirty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20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Оценка достижимости результатов НИР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2000" dirty="0" smtClean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Наличие</a:t>
                      </a:r>
                      <a:r>
                        <a:rPr lang="ru-RU" sz="20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, обоснованность и достаточность предложенных методов и способов решения задач для получения требуемых качественных и технических характеристик результатов НИР. Оценивается </a:t>
                      </a:r>
                      <a:r>
                        <a:rPr lang="ru-RU" sz="2000" dirty="0" smtClean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также </a:t>
                      </a:r>
                      <a:r>
                        <a:rPr lang="ru-RU" sz="20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имеющийся у заявителя научный задел по тематике НИР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3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0" y="0"/>
            <a:ext cx="8928992" cy="1025352"/>
          </a:xfrm>
        </p:spPr>
        <p:txBody>
          <a:bodyPr/>
          <a:lstStyle/>
          <a:p>
            <a:r>
              <a:rPr lang="ru-RU" sz="2800" b="1" cap="small" dirty="0" smtClean="0">
                <a:latin typeface="Arial Black" pitchFamily="34" charset="0"/>
                <a:ea typeface="Times New Roman"/>
              </a:rPr>
              <a:t/>
            </a:r>
            <a:br>
              <a:rPr lang="ru-RU" sz="2800" b="1" cap="small" dirty="0" smtClean="0">
                <a:latin typeface="Arial Black" pitchFamily="34" charset="0"/>
                <a:ea typeface="Times New Roman"/>
              </a:rPr>
            </a:br>
            <a:r>
              <a:rPr lang="ru-RU" sz="2000" b="1" cap="small" dirty="0" smtClean="0">
                <a:latin typeface="Arial Black" pitchFamily="34" charset="0"/>
                <a:ea typeface="Times New Roman"/>
              </a:rPr>
              <a:t/>
            </a:r>
            <a:br>
              <a:rPr lang="ru-RU" sz="2000" b="1" cap="small" dirty="0" smtClean="0">
                <a:latin typeface="Arial Black" pitchFamily="34" charset="0"/>
                <a:ea typeface="Times New Roman"/>
              </a:rPr>
            </a:br>
            <a:r>
              <a:rPr lang="ru-RU" sz="2000" b="1" dirty="0" smtClean="0">
                <a:solidFill>
                  <a:srgbClr val="10014F"/>
                </a:solidFill>
                <a:latin typeface="Arial Black" pitchFamily="34" charset="0"/>
              </a:rPr>
              <a:t>КРИТЕРИИ ОЦЕНКИ</a:t>
            </a:r>
            <a:r>
              <a:rPr lang="ru-RU" sz="2000" dirty="0">
                <a:solidFill>
                  <a:srgbClr val="10014F"/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rgbClr val="10014F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10014F"/>
                </a:solidFill>
                <a:latin typeface="Arial Black" pitchFamily="34" charset="0"/>
              </a:rPr>
              <a:t>«</a:t>
            </a:r>
            <a:r>
              <a:rPr lang="ru-RU" sz="2000" b="1" i="1" dirty="0" smtClean="0">
                <a:solidFill>
                  <a:srgbClr val="10014F"/>
                </a:solidFill>
                <a:latin typeface="Arial Black" pitchFamily="34" charset="0"/>
              </a:rPr>
              <a:t>КВАЛИФИКАЦИЯ ЗАЯВИТЕЛЯ</a:t>
            </a:r>
            <a:r>
              <a:rPr lang="ru-RU" sz="2000" b="1" dirty="0" smtClean="0">
                <a:solidFill>
                  <a:srgbClr val="10014F"/>
                </a:solidFill>
                <a:latin typeface="Arial Black" pitchFamily="34" charset="0"/>
              </a:rPr>
              <a:t>»</a:t>
            </a:r>
            <a:r>
              <a:rPr lang="ru-RU" sz="2000" dirty="0" smtClean="0">
                <a:solidFill>
                  <a:srgbClr val="10014F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10014F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  <a:t/>
            </a:r>
            <a:br>
              <a:rPr lang="ru-RU" sz="2000" dirty="0" smtClean="0">
                <a:solidFill>
                  <a:srgbClr val="10014F"/>
                </a:solidFill>
                <a:latin typeface="Arial Black" pitchFamily="34" charset="0"/>
                <a:ea typeface="Times New Roman"/>
              </a:rPr>
            </a:b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317781"/>
              </p:ext>
            </p:extLst>
          </p:nvPr>
        </p:nvGraphicFramePr>
        <p:xfrm>
          <a:off x="107504" y="1052737"/>
          <a:ext cx="8928992" cy="5502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2880320"/>
                <a:gridCol w="5472608"/>
              </a:tblGrid>
              <a:tr h="57606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п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/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п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Показатели критерия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Содержание показателя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9EFF7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1</a:t>
                      </a:r>
                      <a:endParaRPr lang="ru-RU" sz="2000" dirty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22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Увлеченность идеей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22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  <a:cs typeface="Arial"/>
                        </a:rPr>
                        <a:t>Оценивается личность выступающего и качество представления проекта</a:t>
                      </a:r>
                      <a:endParaRPr lang="ru-RU" sz="2200" dirty="0">
                        <a:solidFill>
                          <a:srgbClr val="10014F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0882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2</a:t>
                      </a:r>
                      <a:endParaRPr lang="ru-RU" sz="2000" dirty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22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Оценка </a:t>
                      </a:r>
                      <a:r>
                        <a:rPr lang="ru-RU" sz="2200" dirty="0" err="1" smtClean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предпринима-тельского</a:t>
                      </a:r>
                      <a:r>
                        <a:rPr lang="ru-RU" sz="2200" dirty="0" smtClean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22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потенциала заявителя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22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Оценивается наличие потенциала для создания и развития инновационного бизнеса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5373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3</a:t>
                      </a:r>
                      <a:endParaRPr lang="ru-RU" sz="2000" dirty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22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Оценка взаимодействия с вузом или компанией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2200" dirty="0">
                          <a:solidFill>
                            <a:srgbClr val="10014F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Оценивается наличие договора о взаимодействии с вузом или компанией, на базе которой будет реализовываться проект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7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3490</TotalTime>
  <Words>2060</Words>
  <Application>Microsoft Office PowerPoint</Application>
  <PresentationFormat>Экран (4:3)</PresentationFormat>
  <Paragraphs>224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31</vt:i4>
      </vt:variant>
    </vt:vector>
  </HeadingPairs>
  <TitlesOfParts>
    <vt:vector size="48" baseType="lpstr">
      <vt:lpstr>1_Тема Office</vt:lpstr>
      <vt:lpstr>2_Тема Office</vt:lpstr>
      <vt:lpstr>4_Тема Office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3_Тема Office</vt:lpstr>
      <vt:lpstr>Презентация PowerPoint</vt:lpstr>
      <vt:lpstr>Программа У.М.Н.И.К.</vt:lpstr>
      <vt:lpstr>Программа У.М.Н.И.К.</vt:lpstr>
      <vt:lpstr> В рамках Программы У.М.Н.И.К. отбираются проекты по следующим тематическим направлениям </vt:lpstr>
      <vt:lpstr>По результатам выполнения НИР грантополучателем должны быть достигнуты следующие результаты </vt:lpstr>
      <vt:lpstr> ПОРЯДОК РАССМОТРЕНИЯ ЗАЯВОК </vt:lpstr>
      <vt:lpstr> КРИТЕРИИ ОЦЕНКИ   ЗАЯВОК НА УЧАСТИЕ В КОНКУРСЕ  И ИХ ЗНАЧИМОСТЬ </vt:lpstr>
      <vt:lpstr>  КРИТЕРИИ ОЦЕНКИ «НАУЧНО-ТЕХНИЧЕСКИЙ УРОВЕНЬ ПРОДУКТА, ЛЕЖАЩЕГО В ОСНОВЕ ПРОЕКТА»  </vt:lpstr>
      <vt:lpstr>  КРИТЕРИИ ОЦЕНКИ «КВАЛИФИКАЦИЯ ЗАЯВИТЕЛЯ»  </vt:lpstr>
      <vt:lpstr>  КРИТЕРИИ ОЦЕНКИ «ПЕРСПЕКТВЫ КОММЕРЦИАЛИЗАЦИИ ПРОЕКТА»  </vt:lpstr>
      <vt:lpstr> Рекомендации по представлению инновационного проекта </vt:lpstr>
      <vt:lpstr> Рекомендации по представлению инновационного проекта </vt:lpstr>
      <vt:lpstr> Рекомендации по представлению инновационного проекта </vt:lpstr>
      <vt:lpstr> Рекомендации по представлению инновационного проекта </vt:lpstr>
      <vt:lpstr> Рекомендации по представлению инновационного проекта </vt:lpstr>
      <vt:lpstr> Рекомендации по представлению инновационного проекта </vt:lpstr>
      <vt:lpstr>Презентация PowerPoint</vt:lpstr>
      <vt:lpstr>«Название проекта»</vt:lpstr>
      <vt:lpstr>Разделы презентации</vt:lpstr>
      <vt:lpstr>Актуальность идеи </vt:lpstr>
      <vt:lpstr>Предлагаемое решение (конечный продукт)</vt:lpstr>
      <vt:lpstr>Обоснование научной новизны проекта и актуальности для науки</vt:lpstr>
      <vt:lpstr>Перспектива коммерциализации результата НИОКР </vt:lpstr>
      <vt:lpstr>Перспектива коммерциализации результата  НИОКР (бизнес-модель) </vt:lpstr>
      <vt:lpstr>Техническая значимость </vt:lpstr>
      <vt:lpstr>Научно-технический задел исполнителей проекта</vt:lpstr>
      <vt:lpstr>План реализации </vt:lpstr>
      <vt:lpstr>Результаты проекта по этапам</vt:lpstr>
      <vt:lpstr>Партнеры, заинтересованные организации</vt:lpstr>
      <vt:lpstr>Контактная информация</vt:lpstr>
      <vt:lpstr>БЛАГОДАРЮ за ВНИМАНИЕ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Cherednyk</dc:creator>
  <cp:lastModifiedBy>Чередник Ирина Леонидовна</cp:lastModifiedBy>
  <cp:revision>410</cp:revision>
  <cp:lastPrinted>2018-08-27T12:56:41Z</cp:lastPrinted>
  <dcterms:created xsi:type="dcterms:W3CDTF">2016-09-04T18:13:12Z</dcterms:created>
  <dcterms:modified xsi:type="dcterms:W3CDTF">2018-10-19T07:46:48Z</dcterms:modified>
</cp:coreProperties>
</file>