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53" r:id="rId2"/>
    <p:sldMasterId id="2147483865" r:id="rId3"/>
    <p:sldMasterId id="2147483877" r:id="rId4"/>
    <p:sldMasterId id="2147483901" r:id="rId5"/>
  </p:sldMasterIdLst>
  <p:notesMasterIdLst>
    <p:notesMasterId r:id="rId36"/>
  </p:notesMasterIdLst>
  <p:sldIdLst>
    <p:sldId id="475" r:id="rId6"/>
    <p:sldId id="256" r:id="rId7"/>
    <p:sldId id="480" r:id="rId8"/>
    <p:sldId id="510" r:id="rId9"/>
    <p:sldId id="509" r:id="rId10"/>
    <p:sldId id="517" r:id="rId11"/>
    <p:sldId id="513" r:id="rId12"/>
    <p:sldId id="511" r:id="rId13"/>
    <p:sldId id="516" r:id="rId14"/>
    <p:sldId id="519" r:id="rId15"/>
    <p:sldId id="494" r:id="rId16"/>
    <p:sldId id="497" r:id="rId17"/>
    <p:sldId id="498" r:id="rId18"/>
    <p:sldId id="499" r:id="rId19"/>
    <p:sldId id="500" r:id="rId20"/>
    <p:sldId id="501" r:id="rId21"/>
    <p:sldId id="52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15" r:id="rId30"/>
    <p:sldId id="484" r:id="rId31"/>
    <p:sldId id="485" r:id="rId32"/>
    <p:sldId id="465" r:id="rId33"/>
    <p:sldId id="483" r:id="rId34"/>
    <p:sldId id="491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FF6600"/>
    <a:srgbClr val="134D25"/>
    <a:srgbClr val="F35637"/>
    <a:srgbClr val="E21EC6"/>
    <a:srgbClr val="CC3300"/>
    <a:srgbClr val="E9B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>
        <p:scale>
          <a:sx n="102" d="100"/>
          <a:sy n="102" d="100"/>
        </p:scale>
        <p:origin x="-108" y="-6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72;&#1091;&#1082;&#1072;\&#1050;&#1088;&#1091;&#1078;&#1086;&#1082;%202019-2020\&#1057;&#1090;&#1072;&#1090;&#1100;&#1080;\3.%20&#1044;&#1058;&#1055;.%20&#1055;&#1088;&#1086;&#1085;&#1100;.%20&#1041;&#1072;&#1088;&#1084;&#1072;&#1082;&#1086;&#1074;&#1072;.%20&#1044;&#1044;&#1058;&#1058;\&#1040;&#1074;&#1090;&#1086;&#1090;&#1088;&#1072;&#1074;&#1084;&#1072;%20&#1076;&#1077;&#1090;&#1080;%202015-2019%20&#1048;&#1090;&#1086;&#107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72;&#1091;&#1082;&#1072;\&#1050;&#1088;&#1091;&#1078;&#1086;&#1082;%202019-2020\&#1057;&#1090;&#1072;&#1090;&#1100;&#1080;\3.%20&#1044;&#1058;&#1055;.%20&#1055;&#1088;&#1086;&#1085;&#1100;.%20&#1041;&#1072;&#1088;&#1084;&#1072;&#1082;&#1086;&#1074;&#1072;.%20&#1044;&#1044;&#1058;&#1058;\&#1040;&#1074;&#1090;&#1086;&#1090;&#1088;&#1072;&#1074;&#1084;&#1072;%20&#1076;&#1077;&#1090;&#1080;%202015-2019%20&#1048;&#1090;&#1086;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72;&#1091;&#1082;&#1072;\&#1050;&#1088;&#1091;&#1078;&#1086;&#1082;%202019-2020\&#1057;&#1090;&#1072;&#1090;&#1100;&#1080;\3.%20&#1044;&#1058;&#1055;.%20&#1055;&#1088;&#1086;&#1085;&#1100;.%20&#1041;&#1072;&#1088;&#1084;&#1072;&#1082;&#1086;&#1074;&#1072;.%20&#1044;&#1044;&#1058;&#1058;\&#1040;&#1074;&#1090;&#1086;&#1090;&#1088;&#1072;&#1074;&#1084;&#1072;%20&#1076;&#1077;&#1090;&#1080;%202015-2019%20&#1048;&#1090;&#1086;&#10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72;&#1091;&#1082;&#1072;\&#1050;&#1088;&#1091;&#1078;&#1086;&#1082;%202019-2020\&#1057;&#1090;&#1072;&#1090;&#1100;&#1080;\3.%20&#1044;&#1058;&#1055;.%20&#1055;&#1088;&#1086;&#1085;&#1100;.%20&#1041;&#1072;&#1088;&#1084;&#1072;&#1082;&#1086;&#1074;&#1072;.%20&#1044;&#1044;&#1058;&#1058;\&#1040;&#1074;&#1090;&#1086;&#1090;&#1088;&#1072;&#1074;&#1084;&#1072;%20&#1076;&#1077;&#1090;&#1080;%202015-2019%20&#1048;&#1090;&#1086;&#107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72;&#1091;&#1082;&#1072;\&#1050;&#1088;&#1091;&#1078;&#1086;&#1082;%202019-2020\&#1057;&#1090;&#1072;&#1090;&#1100;&#1080;\3.%20&#1044;&#1058;&#1055;.%20&#1055;&#1088;&#1086;&#1085;&#1100;.%20&#1041;&#1072;&#1088;&#1084;&#1072;&#1082;&#1086;&#1074;&#1072;.%20&#1044;&#1044;&#1058;&#1058;\&#1040;&#1074;&#1090;&#1086;&#1090;&#1088;&#1072;&#1074;&#1084;&#1072;%20&#1076;&#1077;&#1090;&#1080;%202015-2019%20&#1048;&#1090;&#1086;&#107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72;&#1091;&#1082;&#1072;\&#1050;&#1088;&#1091;&#1078;&#1086;&#1082;%202019-2020\&#1057;&#1090;&#1072;&#1090;&#1100;&#1080;\3.%20&#1044;&#1058;&#1055;.%20&#1055;&#1088;&#1086;&#1085;&#1100;.%20&#1041;&#1072;&#1088;&#1084;&#1072;&#1082;&#1086;&#1074;&#1072;.%20&#1044;&#1044;&#1058;&#1058;\&#1040;&#1074;&#1090;&#1086;&#1090;&#1088;&#1072;&#1074;&#1084;&#1072;%20&#1076;&#1077;&#1090;&#1080;%202015-2019%20&#1048;&#1090;&#1086;&#1075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1053;&#1072;&#1091;&#1082;&#1072;\&#1050;&#1088;&#1091;&#1078;&#1086;&#1082;%202019-2020\&#1057;&#1090;&#1072;&#1090;&#1100;&#1080;\3.%20&#1044;&#1058;&#1055;.%20&#1055;&#1088;&#1086;&#1085;&#1100;.%20&#1041;&#1072;&#1088;&#1084;&#1072;&#1082;&#1086;&#1074;&#1072;.%20&#1044;&#1044;&#1058;&#1058;\&#1040;&#1074;&#1090;&#1086;&#1090;&#1088;&#1072;&#1074;&#1084;&#1072;%20&#1076;&#1077;&#1090;&#1080;%202015-2019%20&#1048;&#1090;&#1086;&#107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72;&#1091;&#1082;&#1072;\&#1050;&#1088;&#1091;&#1078;&#1086;&#1082;%202019-2020\&#1057;&#1090;&#1072;&#1090;&#1100;&#1080;\3.%20&#1044;&#1058;&#1055;.%20&#1055;&#1088;&#1086;&#1085;&#1100;.%20&#1041;&#1072;&#1088;&#1084;&#1072;&#1082;&#1086;&#1074;&#1072;.%20&#1044;&#1044;&#1058;&#1058;\&#1040;&#1074;&#1090;&#1086;&#1090;&#1088;&#1072;&#1074;&#1084;&#1072;%20&#1076;&#1077;&#1090;&#1080;%202015-2019%20&#1048;&#1090;&#1086;&#107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72;&#1091;&#1082;&#1072;\&#1050;&#1088;&#1091;&#1078;&#1086;&#1082;%202019-2020\&#1057;&#1090;&#1072;&#1090;&#1100;&#1080;\3.%20&#1044;&#1058;&#1055;.%20&#1055;&#1088;&#1086;&#1085;&#1100;.%20&#1041;&#1072;&#1088;&#1084;&#1072;&#1082;&#1086;&#1074;&#1072;.%20&#1044;&#1044;&#1058;&#1058;\&#1040;&#1074;&#1090;&#1086;&#1090;&#1088;&#1072;&#1074;&#1084;&#1072;%20&#1076;&#1077;&#1090;&#1080;%202015-2019%20&#1048;&#1090;&#1086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52887908876416E-2"/>
          <c:y val="4.7105182757471394E-2"/>
          <c:w val="0.91762520736867292"/>
          <c:h val="0.72643734029552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Лист2!$F$44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chemeClr val="accent3"/>
            </a:solidFill>
            <a:ln w="15875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Лист2!$G$43:$K$43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Лист2!$G$44:$K$44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6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Лист2!$F$45</c:f>
              <c:strCache>
                <c:ptCount val="1"/>
                <c:pt idx="0">
                  <c:v>ДТП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100716082051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Лист2!$G$43:$K$43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Лист2!$G$45:$K$45</c:f>
              <c:numCache>
                <c:formatCode>General</c:formatCode>
                <c:ptCount val="5"/>
                <c:pt idx="0">
                  <c:v>91</c:v>
                </c:pt>
                <c:pt idx="1">
                  <c:v>114</c:v>
                </c:pt>
                <c:pt idx="2">
                  <c:v>117</c:v>
                </c:pt>
                <c:pt idx="3">
                  <c:v>215</c:v>
                </c:pt>
                <c:pt idx="4">
                  <c:v>190</c:v>
                </c:pt>
              </c:numCache>
            </c:numRef>
          </c:val>
        </c:ser>
        <c:ser>
          <c:idx val="2"/>
          <c:order val="2"/>
          <c:tx>
            <c:strRef>
              <c:f>Лист2!$F$46</c:f>
              <c:strCache>
                <c:ptCount val="1"/>
                <c:pt idx="0">
                  <c:v>Ранено</c:v>
                </c:pt>
              </c:strCache>
            </c:strRef>
          </c:tx>
          <c:spPr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Лист2!$G$43:$K$43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Лист2!$G$46:$K$46</c:f>
              <c:numCache>
                <c:formatCode>General</c:formatCode>
                <c:ptCount val="5"/>
                <c:pt idx="0">
                  <c:v>118</c:v>
                </c:pt>
                <c:pt idx="1">
                  <c:v>154</c:v>
                </c:pt>
                <c:pt idx="2">
                  <c:v>167</c:v>
                </c:pt>
                <c:pt idx="3">
                  <c:v>332</c:v>
                </c:pt>
                <c:pt idx="4">
                  <c:v>297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7091456"/>
        <c:axId val="67101440"/>
      </c:barChart>
      <c:catAx>
        <c:axId val="6709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101440"/>
        <c:crosses val="autoZero"/>
        <c:auto val="1"/>
        <c:lblAlgn val="ctr"/>
        <c:lblOffset val="100"/>
        <c:noMultiLvlLbl val="0"/>
      </c:catAx>
      <c:valAx>
        <c:axId val="6710144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09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1803970933549754E-2"/>
          <c:y val="0.1023740417731363"/>
          <c:w val="0.66095716295176243"/>
          <c:h val="0.17430806299300078"/>
        </c:manualLayout>
      </c:layout>
      <c:overlay val="0"/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96062992125986"/>
          <c:y val="0.14399314668999708"/>
          <c:w val="0.75284623797025363"/>
          <c:h val="0.573360309128025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Лист3!$E$157</c:f>
              <c:strCache>
                <c:ptCount val="1"/>
                <c:pt idx="0">
                  <c:v>Легкий вред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Лист3!$F$156:$H$156</c:f>
              <c:strCache>
                <c:ptCount val="3"/>
                <c:pt idx="0">
                  <c:v>Пешеходы </c:v>
                </c:pt>
                <c:pt idx="1">
                  <c:v>Пассажиры </c:v>
                </c:pt>
                <c:pt idx="2">
                  <c:v>Водители </c:v>
                </c:pt>
              </c:strCache>
            </c:strRef>
          </c:cat>
          <c:val>
            <c:numRef>
              <c:f>Лист3!$F$157:$H$157</c:f>
              <c:numCache>
                <c:formatCode>General</c:formatCode>
                <c:ptCount val="3"/>
                <c:pt idx="0">
                  <c:v>43.1</c:v>
                </c:pt>
                <c:pt idx="1">
                  <c:v>48.9</c:v>
                </c:pt>
                <c:pt idx="2">
                  <c:v>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28-4D8D-B9FF-D02B2E8525B4}"/>
            </c:ext>
          </c:extLst>
        </c:ser>
        <c:ser>
          <c:idx val="1"/>
          <c:order val="1"/>
          <c:tx>
            <c:strRef>
              <c:f>Лист3!$E$158</c:f>
              <c:strCache>
                <c:ptCount val="1"/>
                <c:pt idx="0">
                  <c:v>Средней тяжести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Лист3!$F$156:$H$156</c:f>
              <c:strCache>
                <c:ptCount val="3"/>
                <c:pt idx="0">
                  <c:v>Пешеходы </c:v>
                </c:pt>
                <c:pt idx="1">
                  <c:v>Пассажиры </c:v>
                </c:pt>
                <c:pt idx="2">
                  <c:v>Водители </c:v>
                </c:pt>
              </c:strCache>
            </c:strRef>
          </c:cat>
          <c:val>
            <c:numRef>
              <c:f>Лист3!$F$158:$H$158</c:f>
              <c:numCache>
                <c:formatCode>General</c:formatCode>
                <c:ptCount val="3"/>
                <c:pt idx="0">
                  <c:v>26.7</c:v>
                </c:pt>
                <c:pt idx="1">
                  <c:v>21.8</c:v>
                </c:pt>
                <c:pt idx="2">
                  <c:v>27.1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28-4D8D-B9FF-D02B2E8525B4}"/>
            </c:ext>
          </c:extLst>
        </c:ser>
        <c:ser>
          <c:idx val="2"/>
          <c:order val="2"/>
          <c:tx>
            <c:strRef>
              <c:f>Лист3!$E$159</c:f>
              <c:strCache>
                <c:ptCount val="1"/>
                <c:pt idx="0">
                  <c:v>Тяжкий вред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Лист3!$F$156:$H$156</c:f>
              <c:strCache>
                <c:ptCount val="3"/>
                <c:pt idx="0">
                  <c:v>Пешеходы </c:v>
                </c:pt>
                <c:pt idx="1">
                  <c:v>Пассажиры </c:v>
                </c:pt>
                <c:pt idx="2">
                  <c:v>Водители </c:v>
                </c:pt>
              </c:strCache>
            </c:strRef>
          </c:cat>
          <c:val>
            <c:numRef>
              <c:f>Лист3!$F$159:$H$159</c:f>
              <c:numCache>
                <c:formatCode>General</c:formatCode>
                <c:ptCount val="3"/>
                <c:pt idx="0">
                  <c:v>30.2</c:v>
                </c:pt>
                <c:pt idx="1">
                  <c:v>29.3</c:v>
                </c:pt>
                <c:pt idx="2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28-4D8D-B9FF-D02B2E8525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844480"/>
        <c:axId val="81858560"/>
        <c:axId val="0"/>
      </c:bar3DChart>
      <c:catAx>
        <c:axId val="8184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858560"/>
        <c:crosses val="autoZero"/>
        <c:auto val="1"/>
        <c:lblAlgn val="ctr"/>
        <c:lblOffset val="100"/>
        <c:noMultiLvlLbl val="0"/>
      </c:catAx>
      <c:valAx>
        <c:axId val="8185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844480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2.780686789151356E-2"/>
          <c:y val="0.80497958588509766"/>
          <c:w val="0.9499709098862642"/>
          <c:h val="0.15392935258092738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000152962756967E-2"/>
                  <c:y val="-3.071581761818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72-47BC-BC9C-FDA8E430EA5F}"/>
                </c:ext>
              </c:extLst>
            </c:dLbl>
            <c:dLbl>
              <c:idx val="1"/>
              <c:layout>
                <c:manualLayout>
                  <c:x val="8.8001223702055178E-3"/>
                  <c:y val="-2.303686321363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72-47BC-BC9C-FDA8E430EA5F}"/>
                </c:ext>
              </c:extLst>
            </c:dLbl>
            <c:dLbl>
              <c:idx val="2"/>
              <c:layout>
                <c:manualLayout>
                  <c:x val="1.1000152962756946E-2"/>
                  <c:y val="-3.071581761818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72-47BC-BC9C-FDA8E430EA5F}"/>
                </c:ext>
              </c:extLst>
            </c:dLbl>
            <c:dLbl>
              <c:idx val="3"/>
              <c:layout>
                <c:manualLayout>
                  <c:x val="1.1000152962756946E-2"/>
                  <c:y val="-3.071581761818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72-47BC-BC9C-FDA8E430EA5F}"/>
                </c:ext>
              </c:extLst>
            </c:dLbl>
            <c:dLbl>
              <c:idx val="4"/>
              <c:layout>
                <c:manualLayout>
                  <c:x val="1.1000152962756946E-2"/>
                  <c:y val="-3.071581761818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72-47BC-BC9C-FDA8E430EA5F}"/>
                </c:ext>
              </c:extLst>
            </c:dLbl>
            <c:dLbl>
              <c:idx val="5"/>
              <c:layout>
                <c:manualLayout>
                  <c:x val="1.1000152962756946E-2"/>
                  <c:y val="-1.535790880909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72-47BC-BC9C-FDA8E430EA5F}"/>
                </c:ext>
              </c:extLst>
            </c:dLbl>
            <c:dLbl>
              <c:idx val="6"/>
              <c:layout>
                <c:manualLayout>
                  <c:x val="1.1000152962756946E-2"/>
                  <c:y val="-1.535790880909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72-47BC-BC9C-FDA8E430EA5F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таблицы!$G$95:$G$101</c:f>
              <c:strCache>
                <c:ptCount val="7"/>
                <c:pt idx="0">
                  <c:v>Пн</c:v>
                </c:pt>
                <c:pt idx="1">
                  <c:v>Вт</c:v>
                </c:pt>
                <c:pt idx="2">
                  <c:v>Ср</c:v>
                </c:pt>
                <c:pt idx="3">
                  <c:v>Чт</c:v>
                </c:pt>
                <c:pt idx="4">
                  <c:v>Пт</c:v>
                </c:pt>
                <c:pt idx="5">
                  <c:v>Сб</c:v>
                </c:pt>
                <c:pt idx="6">
                  <c:v>Вс</c:v>
                </c:pt>
              </c:strCache>
            </c:strRef>
          </c:cat>
          <c:val>
            <c:numRef>
              <c:f>таблицы!$H$95:$H$101</c:f>
              <c:numCache>
                <c:formatCode>General</c:formatCode>
                <c:ptCount val="7"/>
                <c:pt idx="0">
                  <c:v>134</c:v>
                </c:pt>
                <c:pt idx="1">
                  <c:v>164</c:v>
                </c:pt>
                <c:pt idx="2">
                  <c:v>144</c:v>
                </c:pt>
                <c:pt idx="3">
                  <c:v>156</c:v>
                </c:pt>
                <c:pt idx="4">
                  <c:v>150</c:v>
                </c:pt>
                <c:pt idx="5">
                  <c:v>151</c:v>
                </c:pt>
                <c:pt idx="6">
                  <c:v>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B72-47BC-BC9C-FDA8E430EA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131520"/>
        <c:axId val="75142656"/>
        <c:axId val="0"/>
      </c:bar3DChart>
      <c:catAx>
        <c:axId val="7513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142656"/>
        <c:crosses val="autoZero"/>
        <c:auto val="1"/>
        <c:lblAlgn val="ctr"/>
        <c:lblOffset val="100"/>
        <c:noMultiLvlLbl val="0"/>
      </c:catAx>
      <c:valAx>
        <c:axId val="7514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131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56573251382992"/>
          <c:y val="3.1789030609502167E-2"/>
          <c:w val="0.81140372487977808"/>
          <c:h val="0.7683989413362672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таблицы!$A$31:$A$54</c:f>
              <c:strCache>
                <c:ptCount val="24"/>
                <c:pt idx="0">
                  <c:v>00:00</c:v>
                </c:pt>
                <c:pt idx="1">
                  <c:v>01:00</c:v>
                </c:pt>
                <c:pt idx="2">
                  <c:v>02:00</c:v>
                </c:pt>
                <c:pt idx="3">
                  <c:v>03:00</c:v>
                </c:pt>
                <c:pt idx="4">
                  <c:v>04:00</c:v>
                </c:pt>
                <c:pt idx="5">
                  <c:v>05:00</c:v>
                </c:pt>
                <c:pt idx="6">
                  <c:v>06:00</c:v>
                </c:pt>
                <c:pt idx="7">
                  <c:v>07:00</c:v>
                </c:pt>
                <c:pt idx="8">
                  <c:v>08:00</c:v>
                </c:pt>
                <c:pt idx="9">
                  <c:v>09:00</c:v>
                </c:pt>
                <c:pt idx="10">
                  <c:v>10:00</c:v>
                </c:pt>
                <c:pt idx="11">
                  <c:v>11:00</c:v>
                </c:pt>
                <c:pt idx="12">
                  <c:v>12:00</c:v>
                </c:pt>
                <c:pt idx="13">
                  <c:v>13:00</c:v>
                </c:pt>
                <c:pt idx="14">
                  <c:v>14:00</c:v>
                </c:pt>
                <c:pt idx="15">
                  <c:v>15:00</c:v>
                </c:pt>
                <c:pt idx="16">
                  <c:v>16:00</c:v>
                </c:pt>
                <c:pt idx="17">
                  <c:v>17:00</c:v>
                </c:pt>
                <c:pt idx="18">
                  <c:v>18:00</c:v>
                </c:pt>
                <c:pt idx="19">
                  <c:v>19:00</c:v>
                </c:pt>
                <c:pt idx="20">
                  <c:v>20:00</c:v>
                </c:pt>
                <c:pt idx="21">
                  <c:v>21:00</c:v>
                </c:pt>
                <c:pt idx="22">
                  <c:v>22:00</c:v>
                </c:pt>
                <c:pt idx="23">
                  <c:v>23:00</c:v>
                </c:pt>
              </c:strCache>
            </c:strRef>
          </c:cat>
          <c:val>
            <c:numRef>
              <c:f>таблицы!$B$31:$B$54</c:f>
              <c:numCache>
                <c:formatCode>General</c:formatCode>
                <c:ptCount val="24"/>
                <c:pt idx="0">
                  <c:v>1.1000000000000001</c:v>
                </c:pt>
                <c:pt idx="1">
                  <c:v>0.3</c:v>
                </c:pt>
                <c:pt idx="2">
                  <c:v>0.3</c:v>
                </c:pt>
                <c:pt idx="3">
                  <c:v>0.1</c:v>
                </c:pt>
                <c:pt idx="4">
                  <c:v>0.2</c:v>
                </c:pt>
                <c:pt idx="5">
                  <c:v>0.2</c:v>
                </c:pt>
                <c:pt idx="6">
                  <c:v>0.8</c:v>
                </c:pt>
                <c:pt idx="7">
                  <c:v>3</c:v>
                </c:pt>
                <c:pt idx="8">
                  <c:v>2.8</c:v>
                </c:pt>
                <c:pt idx="9">
                  <c:v>5.4</c:v>
                </c:pt>
                <c:pt idx="10">
                  <c:v>3.5</c:v>
                </c:pt>
                <c:pt idx="11">
                  <c:v>6.2</c:v>
                </c:pt>
                <c:pt idx="12">
                  <c:v>6.8</c:v>
                </c:pt>
                <c:pt idx="13">
                  <c:v>8.1</c:v>
                </c:pt>
                <c:pt idx="14">
                  <c:v>5.9</c:v>
                </c:pt>
                <c:pt idx="15">
                  <c:v>5.2</c:v>
                </c:pt>
                <c:pt idx="16">
                  <c:v>7</c:v>
                </c:pt>
                <c:pt idx="17">
                  <c:v>10.1</c:v>
                </c:pt>
                <c:pt idx="18">
                  <c:v>11.6</c:v>
                </c:pt>
                <c:pt idx="19">
                  <c:v>8.1</c:v>
                </c:pt>
                <c:pt idx="20">
                  <c:v>5.7</c:v>
                </c:pt>
                <c:pt idx="21">
                  <c:v>4</c:v>
                </c:pt>
                <c:pt idx="22">
                  <c:v>2.7</c:v>
                </c:pt>
                <c:pt idx="23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0FC-4AB8-A275-88A00908D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79520"/>
        <c:axId val="75181056"/>
      </c:lineChart>
      <c:catAx>
        <c:axId val="75179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181056"/>
        <c:crosses val="autoZero"/>
        <c:auto val="1"/>
        <c:lblAlgn val="ctr"/>
        <c:lblOffset val="100"/>
        <c:noMultiLvlLbl val="0"/>
      </c:catAx>
      <c:valAx>
        <c:axId val="7518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17952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589258197261705E-2"/>
          <c:w val="0.99397028060509895"/>
          <c:h val="0.57110198455778705"/>
        </c:manualLayout>
      </c:layout>
      <c:pie3DChart>
        <c:varyColors val="1"/>
        <c:ser>
          <c:idx val="0"/>
          <c:order val="0"/>
          <c:tx>
            <c:strRef>
              <c:f>таблицы!$B$116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60-423B-87DB-F73F7B319B8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60-423B-87DB-F73F7B319B8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60-423B-87DB-F73F7B319B89}"/>
              </c:ext>
            </c:extLst>
          </c:dPt>
          <c:dLbls>
            <c:dLbl>
              <c:idx val="0"/>
              <c:layout>
                <c:manualLayout>
                  <c:x val="-0.15447298353364347"/>
                  <c:y val="-0.1320956555477158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/>
                      <a:t>58,5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60-423B-87DB-F73F7B319B89}"/>
                </c:ext>
              </c:extLst>
            </c:dLbl>
            <c:dLbl>
              <c:idx val="1"/>
              <c:layout>
                <c:manualLayout>
                  <c:x val="0.10725256547942916"/>
                  <c:y val="-8.159749147407127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/>
                      <a:t>30,2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60-423B-87DB-F73F7B319B8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/>
                      <a:t>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8142891903222114E-2"/>
                  <c:y val="7.7253943084590923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/>
                      <a:t>7,7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60-423B-87DB-F73F7B319B8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/>
                      <a:t>1,6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63-4D94-AF9E-0D21A38C8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таблицы!$A$117:$A$121</c:f>
              <c:strCache>
                <c:ptCount val="5"/>
                <c:pt idx="0">
                  <c:v>Столкновение пешехода  с движущимся автомобилем</c:v>
                </c:pt>
                <c:pt idx="1">
                  <c:v>Травма в салоне легкового  автомобиля</c:v>
                </c:pt>
                <c:pt idx="2">
                  <c:v>Травма в салоне маршрутного транспорта</c:v>
                </c:pt>
                <c:pt idx="3">
                  <c:v>Мото- и велотравма </c:v>
                </c:pt>
                <c:pt idx="4">
                  <c:v>Прочие виды</c:v>
                </c:pt>
              </c:strCache>
            </c:strRef>
          </c:cat>
          <c:val>
            <c:numRef>
              <c:f>таблицы!$B$117:$B$121</c:f>
              <c:numCache>
                <c:formatCode>General</c:formatCode>
                <c:ptCount val="5"/>
                <c:pt idx="0">
                  <c:v>58.5</c:v>
                </c:pt>
                <c:pt idx="1">
                  <c:v>30.2</c:v>
                </c:pt>
                <c:pt idx="2">
                  <c:v>2</c:v>
                </c:pt>
                <c:pt idx="3">
                  <c:v>7.7</c:v>
                </c:pt>
                <c:pt idx="4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D60-423B-87DB-F73F7B319B8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"/>
          <c:y val="0.67587761620167297"/>
          <c:w val="1"/>
          <c:h val="0.32367855059784195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80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14578671372811"/>
          <c:y val="0.11179741322370292"/>
          <c:w val="0.8128556863309403"/>
          <c:h val="0.7295239271290350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A7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1D-4C92-ABA1-ECFB62D37529}"/>
              </c:ext>
            </c:extLst>
          </c:dPt>
          <c:dLbls>
            <c:dLbl>
              <c:idx val="0"/>
              <c:layout>
                <c:manualLayout>
                  <c:x val="7.6846157919020931E-3"/>
                  <c:y val="0.31944444444444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1D-4C92-ABA1-ECFB62D37529}"/>
                </c:ext>
              </c:extLst>
            </c:dLbl>
            <c:dLbl>
              <c:idx val="1"/>
              <c:layout>
                <c:manualLayout>
                  <c:x val="7.684918347742555E-3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1D-4C92-ABA1-ECFB62D375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таблицы!$A$138:$A$139</c:f>
              <c:strCache>
                <c:ptCount val="2"/>
                <c:pt idx="0">
                  <c:v>Легковой автомобиль</c:v>
                </c:pt>
                <c:pt idx="1">
                  <c:v>Другой вид транспорта</c:v>
                </c:pt>
              </c:strCache>
            </c:strRef>
          </c:cat>
          <c:val>
            <c:numRef>
              <c:f>таблицы!$B$138:$B$139</c:f>
              <c:numCache>
                <c:formatCode>General</c:formatCode>
                <c:ptCount val="2"/>
                <c:pt idx="0">
                  <c:v>90.1</c:v>
                </c:pt>
                <c:pt idx="1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1D-4C92-ABA1-ECFB62D37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636288"/>
        <c:axId val="70637824"/>
        <c:axId val="0"/>
      </c:bar3DChart>
      <c:catAx>
        <c:axId val="7063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0637824"/>
        <c:crosses val="autoZero"/>
        <c:auto val="1"/>
        <c:lblAlgn val="ctr"/>
        <c:lblOffset val="100"/>
        <c:noMultiLvlLbl val="0"/>
      </c:catAx>
      <c:valAx>
        <c:axId val="70637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063628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488487667855076"/>
          <c:y val="9.9135339399301067E-2"/>
          <c:w val="0.50511892670405001"/>
          <c:h val="0.78814176560871341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2102946415915423E-2"/>
                  <c:y val="1.230483434657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184646150427731E-2"/>
                  <c:y val="-4.1016114488571787E-3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</a:rPr>
                      <a:t>0,9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CA-4EE2-92C4-3FBFD0D2A94C}"/>
                </c:ext>
              </c:extLst>
            </c:dLbl>
            <c:dLbl>
              <c:idx val="2"/>
              <c:layout>
                <c:manualLayout>
                  <c:x val="-6.3857847212378707E-2"/>
                  <c:y val="-2.871128014199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55522949557328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</a:rPr>
                      <a:t>1,6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CA-4EE2-92C4-3FBFD0D2A94C}"/>
                </c:ext>
              </c:extLst>
            </c:dLbl>
            <c:dLbl>
              <c:idx val="4"/>
              <c:layout>
                <c:manualLayout>
                  <c:x val="-0.13683824402652578"/>
                  <c:y val="-4.101611448857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3214958874301322"/>
                  <c:y val="-4.101611448857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86-4887-8115-B7F43E846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таблицы!$A$143:$A$148</c:f>
              <c:strCache>
                <c:ptCount val="6"/>
                <c:pt idx="0">
                  <c:v>Грузовой</c:v>
                </c:pt>
                <c:pt idx="1">
                  <c:v> Троллейбус</c:v>
                </c:pt>
                <c:pt idx="2">
                  <c:v>Марушрутное такси</c:v>
                </c:pt>
                <c:pt idx="3">
                  <c:v>Автобус</c:v>
                </c:pt>
                <c:pt idx="4">
                  <c:v>Мотоцикл (скутер)</c:v>
                </c:pt>
                <c:pt idx="5">
                  <c:v> Велосипед</c:v>
                </c:pt>
              </c:strCache>
            </c:strRef>
          </c:cat>
          <c:val>
            <c:numRef>
              <c:f>таблицы!$B$143:$B$148</c:f>
              <c:numCache>
                <c:formatCode>General</c:formatCode>
                <c:ptCount val="6"/>
                <c:pt idx="0">
                  <c:v>0.7</c:v>
                </c:pt>
                <c:pt idx="1">
                  <c:v>0.9</c:v>
                </c:pt>
                <c:pt idx="2">
                  <c:v>1</c:v>
                </c:pt>
                <c:pt idx="3">
                  <c:v>1.6</c:v>
                </c:pt>
                <c:pt idx="4">
                  <c:v>2.4</c:v>
                </c:pt>
                <c:pt idx="5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86-4887-8115-B7F43E8460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0646400"/>
        <c:axId val="77551104"/>
        <c:axId val="0"/>
      </c:bar3DChart>
      <c:catAx>
        <c:axId val="70646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551104"/>
        <c:crosses val="autoZero"/>
        <c:auto val="1"/>
        <c:lblAlgn val="ctr"/>
        <c:lblOffset val="100"/>
        <c:noMultiLvlLbl val="0"/>
      </c:catAx>
      <c:valAx>
        <c:axId val="775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064640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153775737160925E-2"/>
          <c:y val="5.1400554097404488E-2"/>
          <c:w val="0.87196979124203478"/>
          <c:h val="0.64214457567804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Лист2!$H$182</c:f>
              <c:strCache>
                <c:ptCount val="1"/>
                <c:pt idx="0">
                  <c:v>Верхняя конечность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672920400149056E-3"/>
                  <c:y val="-1.768932804232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74369514498445E-3"/>
                  <c:y val="-2.6948600198436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25-4D8E-ABC6-357AA853FEAC}"/>
                </c:ext>
              </c:extLst>
            </c:dLbl>
            <c:dLbl>
              <c:idx val="2"/>
              <c:layout>
                <c:manualLayout>
                  <c:x val="5.674320371681388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25-4D8E-ABC6-357AA853F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Лист2!$G$183:$G$185</c:f>
              <c:strCache>
                <c:ptCount val="3"/>
                <c:pt idx="0">
                  <c:v>Кровоподтеки </c:v>
                </c:pt>
                <c:pt idx="1">
                  <c:v>Ссадины</c:v>
                </c:pt>
                <c:pt idx="2">
                  <c:v>Раны</c:v>
                </c:pt>
              </c:strCache>
            </c:strRef>
          </c:cat>
          <c:val>
            <c:numRef>
              <c:f>Лист2!$H$183:$H$185</c:f>
              <c:numCache>
                <c:formatCode>General</c:formatCode>
                <c:ptCount val="3"/>
                <c:pt idx="0">
                  <c:v>18.399999999999999</c:v>
                </c:pt>
                <c:pt idx="1">
                  <c:v>12.8</c:v>
                </c:pt>
                <c:pt idx="2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25-4D8E-ABC6-357AA853FEAC}"/>
            </c:ext>
          </c:extLst>
        </c:ser>
        <c:ser>
          <c:idx val="1"/>
          <c:order val="1"/>
          <c:tx>
            <c:strRef>
              <c:f>Лист2!$I$182</c:f>
              <c:strCache>
                <c:ptCount val="1"/>
                <c:pt idx="0">
                  <c:v>Нижняя конечность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8787405264149393E-2"/>
                  <c:y val="-2.4000378858049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25-4D8E-ABC6-357AA853FEAC}"/>
                </c:ext>
              </c:extLst>
            </c:dLbl>
            <c:dLbl>
              <c:idx val="1"/>
              <c:layout>
                <c:manualLayout>
                  <c:x val="2.5764528578950164E-2"/>
                  <c:y val="-2.105215751766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25-4D8E-ABC6-357AA853FEAC}"/>
                </c:ext>
              </c:extLst>
            </c:dLbl>
            <c:dLbl>
              <c:idx val="2"/>
              <c:layout>
                <c:manualLayout>
                  <c:x val="1.7713370012027538E-2"/>
                  <c:y val="-2.358577072309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25-4D8E-ABC6-357AA853F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Лист2!$G$183:$G$185</c:f>
              <c:strCache>
                <c:ptCount val="3"/>
                <c:pt idx="0">
                  <c:v>Кровоподтеки </c:v>
                </c:pt>
                <c:pt idx="1">
                  <c:v>Ссадины</c:v>
                </c:pt>
                <c:pt idx="2">
                  <c:v>Раны</c:v>
                </c:pt>
              </c:strCache>
            </c:strRef>
          </c:cat>
          <c:val>
            <c:numRef>
              <c:f>Лист2!$I$183:$I$185</c:f>
              <c:numCache>
                <c:formatCode>General</c:formatCode>
                <c:ptCount val="3"/>
                <c:pt idx="0">
                  <c:v>32.799999999999997</c:v>
                </c:pt>
                <c:pt idx="1">
                  <c:v>21.8</c:v>
                </c:pt>
                <c:pt idx="2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725-4D8E-ABC6-357AA853FE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9618432"/>
        <c:axId val="79619968"/>
        <c:axId val="0"/>
      </c:bar3DChart>
      <c:catAx>
        <c:axId val="7961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619968"/>
        <c:crosses val="autoZero"/>
        <c:auto val="1"/>
        <c:lblAlgn val="ctr"/>
        <c:lblOffset val="100"/>
        <c:noMultiLvlLbl val="0"/>
      </c:catAx>
      <c:valAx>
        <c:axId val="7961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61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9759774578586387E-2"/>
          <c:y val="0.80517169728783899"/>
          <c:w val="0.90581103792543638"/>
          <c:h val="0.10338728492271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463910761154857E-2"/>
          <c:y val="5.7870370370370371E-2"/>
          <c:w val="0.60927362204724411"/>
          <c:h val="0.8287037037037037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18-45E9-B794-7251D6DA0075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18-45E9-B794-7251D6DA007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18-45E9-B794-7251D6DA007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518-45E9-B794-7251D6DA0075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518-45E9-B794-7251D6DA0075}"/>
              </c:ext>
            </c:extLst>
          </c:dPt>
          <c:dLbls>
            <c:dLbl>
              <c:idx val="0"/>
              <c:layout>
                <c:manualLayout>
                  <c:x val="-0.16881481559520206"/>
                  <c:y val="8.37363285022009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9091470679503E-2"/>
                  <c:y val="-0.34239457380000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521816062583085"/>
                  <c:y val="-0.2063732987628779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таблицы!$Q$17:$Q$21</c:f>
              <c:strCache>
                <c:ptCount val="5"/>
                <c:pt idx="0">
                  <c:v>Без вреда</c:v>
                </c:pt>
                <c:pt idx="1">
                  <c:v>Легкий вред</c:v>
                </c:pt>
                <c:pt idx="2">
                  <c:v>Средней тяжести</c:v>
                </c:pt>
                <c:pt idx="3">
                  <c:v>Тяжкий вред</c:v>
                </c:pt>
                <c:pt idx="4">
                  <c:v>Вред здоровью не определен</c:v>
                </c:pt>
              </c:strCache>
            </c:strRef>
          </c:cat>
          <c:val>
            <c:numRef>
              <c:f>таблицы!$R$17:$R$21</c:f>
              <c:numCache>
                <c:formatCode>General</c:formatCode>
                <c:ptCount val="5"/>
                <c:pt idx="0">
                  <c:v>39.700000000000003</c:v>
                </c:pt>
                <c:pt idx="1">
                  <c:v>22.1</c:v>
                </c:pt>
                <c:pt idx="2">
                  <c:v>11.8</c:v>
                </c:pt>
                <c:pt idx="3">
                  <c:v>13.8</c:v>
                </c:pt>
                <c:pt idx="4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518-45E9-B794-7251D6DA007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353477690288723"/>
          <c:y val="0.14081864717934831"/>
          <c:w val="0.28000277268043017"/>
          <c:h val="0.84045997500449521"/>
        </c:manualLayout>
      </c:layout>
      <c:overlay val="0"/>
      <c:txPr>
        <a:bodyPr/>
        <a:lstStyle/>
        <a:p>
          <a:pPr rtl="0">
            <a:defRPr sz="1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134318409065662E-2"/>
          <c:y val="5.1400554097404488E-2"/>
          <c:w val="0.88998504997029315"/>
          <c:h val="0.630564968089965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Лист3!$E$133</c:f>
              <c:strCache>
                <c:ptCount val="1"/>
                <c:pt idx="0">
                  <c:v>Вред здоровью не определен</c:v>
                </c:pt>
              </c:strCache>
            </c:strRef>
          </c:tx>
          <c:invertIfNegative val="0"/>
          <c:dLbls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Лист3!$F$132:$J$132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Лист3!$F$133:$J$133</c:f>
              <c:numCache>
                <c:formatCode>General</c:formatCode>
                <c:ptCount val="5"/>
                <c:pt idx="0">
                  <c:v>8.8000000000000007</c:v>
                </c:pt>
                <c:pt idx="1">
                  <c:v>5.6</c:v>
                </c:pt>
                <c:pt idx="2">
                  <c:v>13.1</c:v>
                </c:pt>
                <c:pt idx="3">
                  <c:v>16.899999999999999</c:v>
                </c:pt>
                <c:pt idx="4">
                  <c:v>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56-447F-87B2-C071D21D0EEA}"/>
            </c:ext>
          </c:extLst>
        </c:ser>
        <c:ser>
          <c:idx val="1"/>
          <c:order val="1"/>
          <c:tx>
            <c:strRef>
              <c:f>Лист3!$E$134</c:f>
              <c:strCache>
                <c:ptCount val="1"/>
                <c:pt idx="0">
                  <c:v>Без вреда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Лист3!$F$132:$J$132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Лист3!$F$134:$J$134</c:f>
              <c:numCache>
                <c:formatCode>General</c:formatCode>
                <c:ptCount val="5"/>
                <c:pt idx="0">
                  <c:v>37.299999999999997</c:v>
                </c:pt>
                <c:pt idx="1">
                  <c:v>44.6</c:v>
                </c:pt>
                <c:pt idx="2">
                  <c:v>40.799999999999997</c:v>
                </c:pt>
                <c:pt idx="3">
                  <c:v>38.1</c:v>
                </c:pt>
                <c:pt idx="4">
                  <c:v>38.799999999999997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56-447F-87B2-C071D21D0EEA}"/>
            </c:ext>
          </c:extLst>
        </c:ser>
        <c:ser>
          <c:idx val="2"/>
          <c:order val="2"/>
          <c:tx>
            <c:strRef>
              <c:f>Лист3!$E$135</c:f>
              <c:strCache>
                <c:ptCount val="1"/>
                <c:pt idx="0">
                  <c:v>Легкий вред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Лист3!$F$132:$J$132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Лист3!$F$135:$J$135</c:f>
              <c:numCache>
                <c:formatCode>General</c:formatCode>
                <c:ptCount val="5"/>
                <c:pt idx="0">
                  <c:v>30.1</c:v>
                </c:pt>
                <c:pt idx="1">
                  <c:v>26</c:v>
                </c:pt>
                <c:pt idx="2">
                  <c:v>18.899999999999999</c:v>
                </c:pt>
                <c:pt idx="3">
                  <c:v>21.9</c:v>
                </c:pt>
                <c:pt idx="4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56-447F-87B2-C071D21D0EEA}"/>
            </c:ext>
          </c:extLst>
        </c:ser>
        <c:ser>
          <c:idx val="3"/>
          <c:order val="3"/>
          <c:tx>
            <c:strRef>
              <c:f>Лист3!$E$136</c:f>
              <c:strCache>
                <c:ptCount val="1"/>
                <c:pt idx="0">
                  <c:v>Средней тяжести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Лист3!$F$132:$J$132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Лист3!$F$136:$J$136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11.9</c:v>
                </c:pt>
                <c:pt idx="2">
                  <c:v>13.6</c:v>
                </c:pt>
                <c:pt idx="3">
                  <c:v>10.4</c:v>
                </c:pt>
                <c:pt idx="4">
                  <c:v>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56-447F-87B2-C071D21D0EEA}"/>
            </c:ext>
          </c:extLst>
        </c:ser>
        <c:ser>
          <c:idx val="4"/>
          <c:order val="4"/>
          <c:tx>
            <c:strRef>
              <c:f>Лист3!$E$137</c:f>
              <c:strCache>
                <c:ptCount val="1"/>
                <c:pt idx="0">
                  <c:v>Тяжкий вред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Лист3!$F$132:$J$132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Лист3!$F$137:$J$137</c:f>
              <c:numCache>
                <c:formatCode>General</c:formatCode>
                <c:ptCount val="5"/>
                <c:pt idx="0">
                  <c:v>14</c:v>
                </c:pt>
                <c:pt idx="1">
                  <c:v>11.9</c:v>
                </c:pt>
                <c:pt idx="2">
                  <c:v>13.6</c:v>
                </c:pt>
                <c:pt idx="3">
                  <c:v>12.7</c:v>
                </c:pt>
                <c:pt idx="4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56-447F-87B2-C071D21D0E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797120"/>
        <c:axId val="81798656"/>
        <c:axId val="0"/>
      </c:bar3DChart>
      <c:catAx>
        <c:axId val="8179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81798656"/>
        <c:crosses val="autoZero"/>
        <c:auto val="1"/>
        <c:lblAlgn val="ctr"/>
        <c:lblOffset val="100"/>
        <c:noMultiLvlLbl val="0"/>
      </c:catAx>
      <c:valAx>
        <c:axId val="8179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81797120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7.0008311461067368E-2"/>
          <c:y val="0.83274642752989214"/>
          <c:w val="0.92165835520559936"/>
          <c:h val="0.16725357247010791"/>
        </c:manualLayout>
      </c:layout>
      <c:overlay val="0"/>
      <c:txPr>
        <a:bodyPr/>
        <a:lstStyle/>
        <a:p>
          <a:pPr>
            <a:defRPr b="0">
              <a:solidFill>
                <a:schemeClr val="tx1">
                  <a:lumMod val="95000"/>
                  <a:lumOff val="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29BB5-B485-4F1F-8B8D-3662B81D38E7}" type="doc">
      <dgm:prSet loTypeId="urn:microsoft.com/office/officeart/2005/8/layout/vList2" loCatId="list" qsTypeId="urn:microsoft.com/office/officeart/2005/8/quickstyle/simple1#2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68617E85-20FD-4B4C-AD2D-020606E16348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2800" b="1" i="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Основными причинами ДТП по неосторожности детей чаще всего становятся</a:t>
          </a:r>
          <a:r>
            <a:rPr lang="ru-RU" sz="2800" b="1" i="0" baseline="0" dirty="0" smtClean="0"/>
            <a:t>: </a:t>
          </a:r>
          <a:endParaRPr lang="ru-RU" sz="2800" b="1" i="0" baseline="0" dirty="0"/>
        </a:p>
      </dgm:t>
    </dgm:pt>
    <dgm:pt modelId="{8F6F7F6C-E857-4D3A-9C62-1FCAA51EE38C}" type="parTrans" cxnId="{58F09A2F-8C8D-4FE3-B26F-659FC05918C5}">
      <dgm:prSet/>
      <dgm:spPr/>
      <dgm:t>
        <a:bodyPr/>
        <a:lstStyle/>
        <a:p>
          <a:endParaRPr lang="ru-RU" b="1"/>
        </a:p>
      </dgm:t>
    </dgm:pt>
    <dgm:pt modelId="{CCBB322D-7707-468C-A1CF-D6E91887CA0E}" type="sibTrans" cxnId="{58F09A2F-8C8D-4FE3-B26F-659FC05918C5}">
      <dgm:prSet/>
      <dgm:spPr/>
      <dgm:t>
        <a:bodyPr/>
        <a:lstStyle/>
        <a:p>
          <a:endParaRPr lang="ru-RU" b="1"/>
        </a:p>
      </dgm:t>
    </dgm:pt>
    <dgm:pt modelId="{41AE8546-86D8-4E18-B933-E7D1A1478C23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i="0" baseline="0" dirty="0" smtClean="0">
              <a:latin typeface="Times New Roman" pitchFamily="18" charset="0"/>
              <a:cs typeface="Times New Roman" pitchFamily="18" charset="0"/>
            </a:rPr>
            <a:t>нарушение правил перехода проезжей части; </a:t>
          </a:r>
          <a:endParaRPr lang="ru-RU" sz="2800" b="1" i="0" baseline="0" dirty="0">
            <a:latin typeface="Times New Roman" pitchFamily="18" charset="0"/>
            <a:cs typeface="Times New Roman" pitchFamily="18" charset="0"/>
          </a:endParaRPr>
        </a:p>
      </dgm:t>
    </dgm:pt>
    <dgm:pt modelId="{72BD95CA-A7F5-483C-9470-FBA1FEBC01D2}" type="parTrans" cxnId="{54D6A5D6-D6B9-41A8-BA40-93087A420ACC}">
      <dgm:prSet/>
      <dgm:spPr/>
      <dgm:t>
        <a:bodyPr/>
        <a:lstStyle/>
        <a:p>
          <a:endParaRPr lang="ru-RU" b="1"/>
        </a:p>
      </dgm:t>
    </dgm:pt>
    <dgm:pt modelId="{F7E15E6A-8101-4152-A56A-CF1A3453C39A}" type="sibTrans" cxnId="{54D6A5D6-D6B9-41A8-BA40-93087A420ACC}">
      <dgm:prSet/>
      <dgm:spPr/>
      <dgm:t>
        <a:bodyPr/>
        <a:lstStyle/>
        <a:p>
          <a:endParaRPr lang="ru-RU" b="1"/>
        </a:p>
      </dgm:t>
    </dgm:pt>
    <dgm:pt modelId="{4EF1271E-6DDF-44D1-B424-0185B87FF560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i="0" baseline="0" dirty="0" smtClean="0">
              <a:latin typeface="Times New Roman" pitchFamily="18" charset="0"/>
              <a:cs typeface="Times New Roman" pitchFamily="18" charset="0"/>
            </a:rPr>
            <a:t>неподчинение сигналам светофора; </a:t>
          </a:r>
          <a:endParaRPr lang="ru-RU" sz="2800" b="1" i="0" baseline="0" dirty="0">
            <a:latin typeface="Times New Roman" pitchFamily="18" charset="0"/>
            <a:cs typeface="Times New Roman" pitchFamily="18" charset="0"/>
          </a:endParaRPr>
        </a:p>
      </dgm:t>
    </dgm:pt>
    <dgm:pt modelId="{E66D6F4E-66F4-442D-A150-BC4ACD245BD3}" type="parTrans" cxnId="{E9805DCF-DD8A-4807-8AC8-3987F49BC532}">
      <dgm:prSet/>
      <dgm:spPr/>
      <dgm:t>
        <a:bodyPr/>
        <a:lstStyle/>
        <a:p>
          <a:endParaRPr lang="ru-RU" b="1"/>
        </a:p>
      </dgm:t>
    </dgm:pt>
    <dgm:pt modelId="{915BC1EE-6398-4578-88BD-71DC70043208}" type="sibTrans" cxnId="{E9805DCF-DD8A-4807-8AC8-3987F49BC532}">
      <dgm:prSet/>
      <dgm:spPr/>
      <dgm:t>
        <a:bodyPr/>
        <a:lstStyle/>
        <a:p>
          <a:endParaRPr lang="ru-RU" b="1"/>
        </a:p>
      </dgm:t>
    </dgm:pt>
    <dgm:pt modelId="{1AE3D60C-0D32-44F8-A190-18B6535FD76C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i="0" baseline="0" dirty="0" smtClean="0">
              <a:latin typeface="Times New Roman" pitchFamily="18" charset="0"/>
              <a:cs typeface="Times New Roman" pitchFamily="18" charset="0"/>
            </a:rPr>
            <a:t>неожиданный выход из-за транспортного средства, деревьев; </a:t>
          </a:r>
          <a:endParaRPr lang="ru-RU" sz="2800" b="1" i="0" baseline="0" dirty="0">
            <a:latin typeface="Times New Roman" pitchFamily="18" charset="0"/>
            <a:cs typeface="Times New Roman" pitchFamily="18" charset="0"/>
          </a:endParaRPr>
        </a:p>
      </dgm:t>
    </dgm:pt>
    <dgm:pt modelId="{C5A11B98-C3AF-405E-B9A3-2FEEC7478AB4}" type="parTrans" cxnId="{B3748A27-5E4E-4671-9CAE-2A43875439DB}">
      <dgm:prSet/>
      <dgm:spPr/>
      <dgm:t>
        <a:bodyPr/>
        <a:lstStyle/>
        <a:p>
          <a:endParaRPr lang="ru-RU" b="1"/>
        </a:p>
      </dgm:t>
    </dgm:pt>
    <dgm:pt modelId="{FA4183DE-90E4-4C71-BDD0-2298B85B6CF2}" type="sibTrans" cxnId="{B3748A27-5E4E-4671-9CAE-2A43875439DB}">
      <dgm:prSet/>
      <dgm:spPr/>
      <dgm:t>
        <a:bodyPr/>
        <a:lstStyle/>
        <a:p>
          <a:endParaRPr lang="ru-RU" b="1"/>
        </a:p>
      </dgm:t>
    </dgm:pt>
    <dgm:pt modelId="{9CBAA753-9F5C-4313-8234-FAC0151ED8D2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i="0" baseline="0" dirty="0" smtClean="0">
              <a:latin typeface="Times New Roman" pitchFamily="18" charset="0"/>
              <a:cs typeface="Times New Roman" pitchFamily="18" charset="0"/>
            </a:rPr>
            <a:t>игра на проезжей части;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B6FD24C-6A8D-4296-86A4-973F93D10401}" type="parTrans" cxnId="{AA67815A-6F40-4830-B0E1-0D384BFE7817}">
      <dgm:prSet/>
      <dgm:spPr/>
      <dgm:t>
        <a:bodyPr/>
        <a:lstStyle/>
        <a:p>
          <a:endParaRPr lang="ru-RU" b="1"/>
        </a:p>
      </dgm:t>
    </dgm:pt>
    <dgm:pt modelId="{89763BCF-9AA6-49DF-9303-5690BF756B38}" type="sibTrans" cxnId="{AA67815A-6F40-4830-B0E1-0D384BFE7817}">
      <dgm:prSet/>
      <dgm:spPr/>
      <dgm:t>
        <a:bodyPr/>
        <a:lstStyle/>
        <a:p>
          <a:endParaRPr lang="ru-RU" b="1"/>
        </a:p>
      </dgm:t>
    </dgm:pt>
    <dgm:pt modelId="{8BF57858-C5F1-4AC9-8364-3FEF0B714FC9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i="0" baseline="0" dirty="0" smtClean="0">
              <a:latin typeface="Times New Roman" pitchFamily="18" charset="0"/>
              <a:cs typeface="Times New Roman" pitchFamily="18" charset="0"/>
            </a:rPr>
            <a:t>неумелое управление велосипедом, скутером.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AC2FA5A-5196-4B9E-A782-7ADFA42B2DB3}" type="parTrans" cxnId="{DA06C42E-AD6A-4B38-82EF-4DCE337D7668}">
      <dgm:prSet/>
      <dgm:spPr/>
      <dgm:t>
        <a:bodyPr/>
        <a:lstStyle/>
        <a:p>
          <a:endParaRPr lang="ru-RU" b="1"/>
        </a:p>
      </dgm:t>
    </dgm:pt>
    <dgm:pt modelId="{45291D2E-0D13-44E2-9A6A-C55340AB8BF0}" type="sibTrans" cxnId="{DA06C42E-AD6A-4B38-82EF-4DCE337D7668}">
      <dgm:prSet/>
      <dgm:spPr/>
      <dgm:t>
        <a:bodyPr/>
        <a:lstStyle/>
        <a:p>
          <a:endParaRPr lang="ru-RU" b="1"/>
        </a:p>
      </dgm:t>
    </dgm:pt>
    <dgm:pt modelId="{BEE5F616-557E-4F54-B6BC-DE912601B60C}" type="pres">
      <dgm:prSet presAssocID="{9B029BB5-B485-4F1F-8B8D-3662B81D38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07B045-D6C5-451E-9EAB-2CAD0E1DA4D0}" type="pres">
      <dgm:prSet presAssocID="{68617E85-20FD-4B4C-AD2D-020606E1634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D783A-95B0-47FF-B996-AC2DC1042659}" type="pres">
      <dgm:prSet presAssocID="{CCBB322D-7707-468C-A1CF-D6E91887CA0E}" presName="spacer" presStyleCnt="0"/>
      <dgm:spPr/>
    </dgm:pt>
    <dgm:pt modelId="{7492D0D7-4798-4456-B447-75B54D25556E}" type="pres">
      <dgm:prSet presAssocID="{41AE8546-86D8-4E18-B933-E7D1A1478C23}" presName="parentText" presStyleLbl="node1" presStyleIdx="1" presStyleCnt="6" custLinFactY="38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4A5DB-8C7B-477C-8B00-80DFD8831346}" type="pres">
      <dgm:prSet presAssocID="{F7E15E6A-8101-4152-A56A-CF1A3453C39A}" presName="spacer" presStyleCnt="0"/>
      <dgm:spPr/>
    </dgm:pt>
    <dgm:pt modelId="{46341430-68B5-425D-87AB-57A7F260ED04}" type="pres">
      <dgm:prSet presAssocID="{4EF1271E-6DDF-44D1-B424-0185B87FF560}" presName="parentText" presStyleLbl="node1" presStyleIdx="2" presStyleCnt="6" custLinFactY="10614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CF338-8D11-42AF-A20E-F9020D57B2AF}" type="pres">
      <dgm:prSet presAssocID="{915BC1EE-6398-4578-88BD-71DC70043208}" presName="spacer" presStyleCnt="0"/>
      <dgm:spPr/>
    </dgm:pt>
    <dgm:pt modelId="{4D24A541-5032-4111-BDF5-35A942546E23}" type="pres">
      <dgm:prSet presAssocID="{1AE3D60C-0D32-44F8-A190-18B6535FD76C}" presName="parentText" presStyleLbl="node1" presStyleIdx="3" presStyleCnt="6" custLinFactY="-97274" custLinFactNeighborX="-5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7BE24-1072-4406-BB8F-92A8EE5ED7F9}" type="pres">
      <dgm:prSet presAssocID="{FA4183DE-90E4-4C71-BDD0-2298B85B6CF2}" presName="spacer" presStyleCnt="0"/>
      <dgm:spPr/>
    </dgm:pt>
    <dgm:pt modelId="{3E4C8CBB-EB49-4765-8C73-EDACB445A109}" type="pres">
      <dgm:prSet presAssocID="{9CBAA753-9F5C-4313-8234-FAC0151ED8D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2C611-DA6E-4563-86F9-B5E3888584CF}" type="pres">
      <dgm:prSet presAssocID="{89763BCF-9AA6-49DF-9303-5690BF756B38}" presName="spacer" presStyleCnt="0"/>
      <dgm:spPr/>
    </dgm:pt>
    <dgm:pt modelId="{C8D64C8A-7F48-458E-989C-209FE586129D}" type="pres">
      <dgm:prSet presAssocID="{8BF57858-C5F1-4AC9-8364-3FEF0B714FC9}" presName="parentText" presStyleLbl="node1" presStyleIdx="5" presStyleCnt="6" custLinFactY="11190" custLinFactNeighborX="-1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05DCF-DD8A-4807-8AC8-3987F49BC532}" srcId="{9B029BB5-B485-4F1F-8B8D-3662B81D38E7}" destId="{4EF1271E-6DDF-44D1-B424-0185B87FF560}" srcOrd="2" destOrd="0" parTransId="{E66D6F4E-66F4-442D-A150-BC4ACD245BD3}" sibTransId="{915BC1EE-6398-4578-88BD-71DC70043208}"/>
    <dgm:cxn modelId="{AA67815A-6F40-4830-B0E1-0D384BFE7817}" srcId="{9B029BB5-B485-4F1F-8B8D-3662B81D38E7}" destId="{9CBAA753-9F5C-4313-8234-FAC0151ED8D2}" srcOrd="4" destOrd="0" parTransId="{AB6FD24C-6A8D-4296-86A4-973F93D10401}" sibTransId="{89763BCF-9AA6-49DF-9303-5690BF756B38}"/>
    <dgm:cxn modelId="{10B3C065-F6BD-4175-83CC-B8479B7D1235}" type="presOf" srcId="{9B029BB5-B485-4F1F-8B8D-3662B81D38E7}" destId="{BEE5F616-557E-4F54-B6BC-DE912601B60C}" srcOrd="0" destOrd="0" presId="urn:microsoft.com/office/officeart/2005/8/layout/vList2"/>
    <dgm:cxn modelId="{ADFD8A3B-A32D-42A3-8882-B0AFA45CF932}" type="presOf" srcId="{41AE8546-86D8-4E18-B933-E7D1A1478C23}" destId="{7492D0D7-4798-4456-B447-75B54D25556E}" srcOrd="0" destOrd="0" presId="urn:microsoft.com/office/officeart/2005/8/layout/vList2"/>
    <dgm:cxn modelId="{DF1214DB-1158-4D6D-9F52-D8B437452B8D}" type="presOf" srcId="{68617E85-20FD-4B4C-AD2D-020606E16348}" destId="{0E07B045-D6C5-451E-9EAB-2CAD0E1DA4D0}" srcOrd="0" destOrd="0" presId="urn:microsoft.com/office/officeart/2005/8/layout/vList2"/>
    <dgm:cxn modelId="{213757C1-940E-4739-B681-41B3FF99B62C}" type="presOf" srcId="{8BF57858-C5F1-4AC9-8364-3FEF0B714FC9}" destId="{C8D64C8A-7F48-458E-989C-209FE586129D}" srcOrd="0" destOrd="0" presId="urn:microsoft.com/office/officeart/2005/8/layout/vList2"/>
    <dgm:cxn modelId="{54D6A5D6-D6B9-41A8-BA40-93087A420ACC}" srcId="{9B029BB5-B485-4F1F-8B8D-3662B81D38E7}" destId="{41AE8546-86D8-4E18-B933-E7D1A1478C23}" srcOrd="1" destOrd="0" parTransId="{72BD95CA-A7F5-483C-9470-FBA1FEBC01D2}" sibTransId="{F7E15E6A-8101-4152-A56A-CF1A3453C39A}"/>
    <dgm:cxn modelId="{9B34C44A-465C-4795-ACE1-57E1E97081FC}" type="presOf" srcId="{4EF1271E-6DDF-44D1-B424-0185B87FF560}" destId="{46341430-68B5-425D-87AB-57A7F260ED04}" srcOrd="0" destOrd="0" presId="urn:microsoft.com/office/officeart/2005/8/layout/vList2"/>
    <dgm:cxn modelId="{CE21A8A9-A6FC-49CB-9732-38E02B5029B7}" type="presOf" srcId="{1AE3D60C-0D32-44F8-A190-18B6535FD76C}" destId="{4D24A541-5032-4111-BDF5-35A942546E23}" srcOrd="0" destOrd="0" presId="urn:microsoft.com/office/officeart/2005/8/layout/vList2"/>
    <dgm:cxn modelId="{F39A5D84-52C0-4990-A929-90D774D641B1}" type="presOf" srcId="{9CBAA753-9F5C-4313-8234-FAC0151ED8D2}" destId="{3E4C8CBB-EB49-4765-8C73-EDACB445A109}" srcOrd="0" destOrd="0" presId="urn:microsoft.com/office/officeart/2005/8/layout/vList2"/>
    <dgm:cxn modelId="{58F09A2F-8C8D-4FE3-B26F-659FC05918C5}" srcId="{9B029BB5-B485-4F1F-8B8D-3662B81D38E7}" destId="{68617E85-20FD-4B4C-AD2D-020606E16348}" srcOrd="0" destOrd="0" parTransId="{8F6F7F6C-E857-4D3A-9C62-1FCAA51EE38C}" sibTransId="{CCBB322D-7707-468C-A1CF-D6E91887CA0E}"/>
    <dgm:cxn modelId="{DA06C42E-AD6A-4B38-82EF-4DCE337D7668}" srcId="{9B029BB5-B485-4F1F-8B8D-3662B81D38E7}" destId="{8BF57858-C5F1-4AC9-8364-3FEF0B714FC9}" srcOrd="5" destOrd="0" parTransId="{3AC2FA5A-5196-4B9E-A782-7ADFA42B2DB3}" sibTransId="{45291D2E-0D13-44E2-9A6A-C55340AB8BF0}"/>
    <dgm:cxn modelId="{B3748A27-5E4E-4671-9CAE-2A43875439DB}" srcId="{9B029BB5-B485-4F1F-8B8D-3662B81D38E7}" destId="{1AE3D60C-0D32-44F8-A190-18B6535FD76C}" srcOrd="3" destOrd="0" parTransId="{C5A11B98-C3AF-405E-B9A3-2FEEC7478AB4}" sibTransId="{FA4183DE-90E4-4C71-BDD0-2298B85B6CF2}"/>
    <dgm:cxn modelId="{4D07FDED-01E4-4E64-8E72-E071898287C3}" type="presParOf" srcId="{BEE5F616-557E-4F54-B6BC-DE912601B60C}" destId="{0E07B045-D6C5-451E-9EAB-2CAD0E1DA4D0}" srcOrd="0" destOrd="0" presId="urn:microsoft.com/office/officeart/2005/8/layout/vList2"/>
    <dgm:cxn modelId="{EB4B1002-89A2-4270-91AA-0D731E7E52E6}" type="presParOf" srcId="{BEE5F616-557E-4F54-B6BC-DE912601B60C}" destId="{278D783A-95B0-47FF-B996-AC2DC1042659}" srcOrd="1" destOrd="0" presId="urn:microsoft.com/office/officeart/2005/8/layout/vList2"/>
    <dgm:cxn modelId="{69E0635D-30A7-4C70-851D-5FCE31E65565}" type="presParOf" srcId="{BEE5F616-557E-4F54-B6BC-DE912601B60C}" destId="{7492D0D7-4798-4456-B447-75B54D25556E}" srcOrd="2" destOrd="0" presId="urn:microsoft.com/office/officeart/2005/8/layout/vList2"/>
    <dgm:cxn modelId="{3367CD8E-A475-4714-A0E6-CE1944759157}" type="presParOf" srcId="{BEE5F616-557E-4F54-B6BC-DE912601B60C}" destId="{C7C4A5DB-8C7B-477C-8B00-80DFD8831346}" srcOrd="3" destOrd="0" presId="urn:microsoft.com/office/officeart/2005/8/layout/vList2"/>
    <dgm:cxn modelId="{8370FBC6-C9A4-4293-BAF5-868D978B3F34}" type="presParOf" srcId="{BEE5F616-557E-4F54-B6BC-DE912601B60C}" destId="{46341430-68B5-425D-87AB-57A7F260ED04}" srcOrd="4" destOrd="0" presId="urn:microsoft.com/office/officeart/2005/8/layout/vList2"/>
    <dgm:cxn modelId="{36DFA925-13E5-4BCF-8C02-E03AF6916E3B}" type="presParOf" srcId="{BEE5F616-557E-4F54-B6BC-DE912601B60C}" destId="{330CF338-8D11-42AF-A20E-F9020D57B2AF}" srcOrd="5" destOrd="0" presId="urn:microsoft.com/office/officeart/2005/8/layout/vList2"/>
    <dgm:cxn modelId="{0138CEEA-81DF-4CD6-AF9A-0B230B0AEC26}" type="presParOf" srcId="{BEE5F616-557E-4F54-B6BC-DE912601B60C}" destId="{4D24A541-5032-4111-BDF5-35A942546E23}" srcOrd="6" destOrd="0" presId="urn:microsoft.com/office/officeart/2005/8/layout/vList2"/>
    <dgm:cxn modelId="{4E9A760D-77D1-428E-AF9B-3A340C641A62}" type="presParOf" srcId="{BEE5F616-557E-4F54-B6BC-DE912601B60C}" destId="{9F57BE24-1072-4406-BB8F-92A8EE5ED7F9}" srcOrd="7" destOrd="0" presId="urn:microsoft.com/office/officeart/2005/8/layout/vList2"/>
    <dgm:cxn modelId="{965E485B-8EFD-46C5-9442-EF2002FBFFFA}" type="presParOf" srcId="{BEE5F616-557E-4F54-B6BC-DE912601B60C}" destId="{3E4C8CBB-EB49-4765-8C73-EDACB445A109}" srcOrd="8" destOrd="0" presId="urn:microsoft.com/office/officeart/2005/8/layout/vList2"/>
    <dgm:cxn modelId="{DBAB8129-3085-4766-A8A8-EE1AE63D06D4}" type="presParOf" srcId="{BEE5F616-557E-4F54-B6BC-DE912601B60C}" destId="{8962C611-DA6E-4563-86F9-B5E3888584CF}" srcOrd="9" destOrd="0" presId="urn:microsoft.com/office/officeart/2005/8/layout/vList2"/>
    <dgm:cxn modelId="{8A158FC3-C3FC-4E13-A938-1D13C7F63DAA}" type="presParOf" srcId="{BEE5F616-557E-4F54-B6BC-DE912601B60C}" destId="{C8D64C8A-7F48-458E-989C-209FE586129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7B045-D6C5-451E-9EAB-2CAD0E1DA4D0}">
      <dsp:nvSpPr>
        <dsp:cNvPr id="0" name=""/>
        <dsp:cNvSpPr/>
      </dsp:nvSpPr>
      <dsp:spPr>
        <a:xfrm>
          <a:off x="0" y="2717"/>
          <a:ext cx="9144000" cy="823775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Основными причинами ДТП по неосторожности детей чаще всего становятся</a:t>
          </a:r>
          <a:r>
            <a:rPr lang="ru-RU" sz="2800" b="1" i="0" kern="1200" baseline="0" dirty="0" smtClean="0"/>
            <a:t>: </a:t>
          </a:r>
          <a:endParaRPr lang="ru-RU" sz="2800" b="1" i="0" kern="1200" baseline="0" dirty="0"/>
        </a:p>
      </dsp:txBody>
      <dsp:txXfrm>
        <a:off x="40213" y="42930"/>
        <a:ext cx="9063574" cy="743349"/>
      </dsp:txXfrm>
    </dsp:sp>
    <dsp:sp modelId="{7492D0D7-4798-4456-B447-75B54D25556E}">
      <dsp:nvSpPr>
        <dsp:cNvPr id="0" name=""/>
        <dsp:cNvSpPr/>
      </dsp:nvSpPr>
      <dsp:spPr>
        <a:xfrm>
          <a:off x="0" y="879986"/>
          <a:ext cx="9144000" cy="823775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>
              <a:latin typeface="Times New Roman" pitchFamily="18" charset="0"/>
              <a:cs typeface="Times New Roman" pitchFamily="18" charset="0"/>
            </a:rPr>
            <a:t>нарушение правил перехода проезжей части; </a:t>
          </a:r>
          <a:endParaRPr lang="ru-RU" sz="2800" b="1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0213" y="920199"/>
        <a:ext cx="9063574" cy="743349"/>
      </dsp:txXfrm>
    </dsp:sp>
    <dsp:sp modelId="{46341430-68B5-425D-87AB-57A7F260ED04}">
      <dsp:nvSpPr>
        <dsp:cNvPr id="0" name=""/>
        <dsp:cNvSpPr/>
      </dsp:nvSpPr>
      <dsp:spPr>
        <a:xfrm>
          <a:off x="0" y="2567776"/>
          <a:ext cx="9144000" cy="823775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>
              <a:latin typeface="Times New Roman" pitchFamily="18" charset="0"/>
              <a:cs typeface="Times New Roman" pitchFamily="18" charset="0"/>
            </a:rPr>
            <a:t>неподчинение сигналам светофора; </a:t>
          </a:r>
          <a:endParaRPr lang="ru-RU" sz="2800" b="1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0213" y="2607989"/>
        <a:ext cx="9063574" cy="743349"/>
      </dsp:txXfrm>
    </dsp:sp>
    <dsp:sp modelId="{4D24A541-5032-4111-BDF5-35A942546E23}">
      <dsp:nvSpPr>
        <dsp:cNvPr id="0" name=""/>
        <dsp:cNvSpPr/>
      </dsp:nvSpPr>
      <dsp:spPr>
        <a:xfrm>
          <a:off x="0" y="1694297"/>
          <a:ext cx="9144000" cy="823775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>
              <a:latin typeface="Times New Roman" pitchFamily="18" charset="0"/>
              <a:cs typeface="Times New Roman" pitchFamily="18" charset="0"/>
            </a:rPr>
            <a:t>неожиданный выход из-за транспортного средства, деревьев; </a:t>
          </a:r>
          <a:endParaRPr lang="ru-RU" sz="2800" b="1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0213" y="1734510"/>
        <a:ext cx="9063574" cy="743349"/>
      </dsp:txXfrm>
    </dsp:sp>
    <dsp:sp modelId="{3E4C8CBB-EB49-4765-8C73-EDACB445A109}">
      <dsp:nvSpPr>
        <dsp:cNvPr id="0" name=""/>
        <dsp:cNvSpPr/>
      </dsp:nvSpPr>
      <dsp:spPr>
        <a:xfrm>
          <a:off x="0" y="3340964"/>
          <a:ext cx="9144000" cy="823775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>
              <a:latin typeface="Times New Roman" pitchFamily="18" charset="0"/>
              <a:cs typeface="Times New Roman" pitchFamily="18" charset="0"/>
            </a:rPr>
            <a:t>игра на проезжей части;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13" y="3381177"/>
        <a:ext cx="9063574" cy="743349"/>
      </dsp:txXfrm>
    </dsp:sp>
    <dsp:sp modelId="{C8D64C8A-7F48-458E-989C-209FE586129D}">
      <dsp:nvSpPr>
        <dsp:cNvPr id="0" name=""/>
        <dsp:cNvSpPr/>
      </dsp:nvSpPr>
      <dsp:spPr>
        <a:xfrm>
          <a:off x="0" y="4178244"/>
          <a:ext cx="9144000" cy="823775"/>
        </a:xfrm>
        <a:prstGeom prst="roundRect">
          <a:avLst/>
        </a:prstGeom>
        <a:solidFill>
          <a:schemeClr val="accent4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>
              <a:latin typeface="Times New Roman" pitchFamily="18" charset="0"/>
              <a:cs typeface="Times New Roman" pitchFamily="18" charset="0"/>
            </a:rPr>
            <a:t>неумелое управление велосипедом, скутером.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13" y="4218457"/>
        <a:ext cx="9063574" cy="743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0.42448</cdr:x>
      <cdr:y>0.77179</cdr:y>
    </cdr:from>
    <cdr:to>
      <cdr:x>0.59113</cdr:x>
      <cdr:y>1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2329132" y="34333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EEB06-3529-471D-B429-89FCF4B2798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0313-3A76-4724-8D38-F8EBAAB98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1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A5326-2829-4C86-832F-37BCE43A3AF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1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3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97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40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39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49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1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0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05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55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2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2349221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4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3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2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2349221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4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3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2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8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8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6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6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8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0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2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6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7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1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3" y="3099817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772610"/>
            <a:ext cx="1484453" cy="358525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72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5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4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7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4" y="1742740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C241460-32CF-4F70-A69D-F2F70FC62D2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2AEE9A3-8529-4ACE-9F41-50E9B506B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Место ДТП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42740"/>
            <a:ext cx="7344816" cy="277322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Анализ по месту ДТП показал, что на обычных городских дорогах пострадали 78,9% детей, из них 28,8% на пешеходных переходах в области пересечения дорог; на дорогах федерального и регионального значения, проходящих через город и пригородную зону, ― 7,8%, на дворовой территории ― 12,7%.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0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435689"/>
              </p:ext>
            </p:extLst>
          </p:nvPr>
        </p:nvGraphicFramePr>
        <p:xfrm>
          <a:off x="179512" y="666947"/>
          <a:ext cx="8856982" cy="43530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49336"/>
                <a:gridCol w="1066381"/>
                <a:gridCol w="1066381"/>
                <a:gridCol w="1066381"/>
                <a:gridCol w="1066381"/>
                <a:gridCol w="1066381"/>
                <a:gridCol w="1675741"/>
              </a:tblGrid>
              <a:tr h="5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Месяц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2015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2016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2017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2019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значение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Январь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5,7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2,9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3,5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Февраль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3,6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8,6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3,9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5,6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Март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4,3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8,7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Апрель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5,2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10,8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11,7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11,9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9,8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9,9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Май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8,3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5,4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8,3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11,5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8,8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8,5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Июнь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12,4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15,6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9,6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10,8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Июль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6,7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8,6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6,8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9,6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11,2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8,6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Август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8,6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12,7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14,9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11,1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Сентябрь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7,8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11,8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13,1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8,1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7,9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9,7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Октябрь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10,7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9,8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9,4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Ноябрь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16,1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7,5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8,1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7,9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Декабрь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7,3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4,8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4,2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6,1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061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Распределение пострадавших в дорожно-транспортных происшествиях детей на территории г. Краснодара по месяцам года за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2015–2019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гг., % </a:t>
            </a:r>
          </a:p>
        </p:txBody>
      </p:sp>
    </p:spTree>
    <p:extLst>
      <p:ext uri="{BB962C8B-B14F-4D97-AF65-F5344CB8AC3E}">
        <p14:creationId xmlns:p14="http://schemas.microsoft.com/office/powerpoint/2010/main" val="357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C60D-AC4C-4CB3-A331-06AE376AB58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65049" y="329932"/>
            <a:ext cx="480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по дням недели (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абс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7" y="61366"/>
            <a:ext cx="8784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пострадавших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6738" y="2450251"/>
            <a:ext cx="3563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по времени суток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(%).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41133166"/>
              </p:ext>
            </p:extLst>
          </p:nvPr>
        </p:nvGraphicFramePr>
        <p:xfrm>
          <a:off x="179517" y="461477"/>
          <a:ext cx="8280917" cy="215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65548933"/>
              </p:ext>
            </p:extLst>
          </p:nvPr>
        </p:nvGraphicFramePr>
        <p:xfrm>
          <a:off x="3" y="2788805"/>
          <a:ext cx="8964487" cy="223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77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21238339"/>
              </p:ext>
            </p:extLst>
          </p:nvPr>
        </p:nvGraphicFramePr>
        <p:xfrm>
          <a:off x="395536" y="1025525"/>
          <a:ext cx="8424936" cy="377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399196"/>
            <a:ext cx="842493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Структура видов дорожно-транспортной травмы у детей</a:t>
            </a:r>
            <a:r>
              <a:rPr lang="x-none" sz="200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%. </a:t>
            </a:r>
            <a:r>
              <a:rPr lang="x-none" sz="200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33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56006107"/>
              </p:ext>
            </p:extLst>
          </p:nvPr>
        </p:nvGraphicFramePr>
        <p:xfrm>
          <a:off x="323528" y="1491631"/>
          <a:ext cx="39604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978164"/>
              </p:ext>
            </p:extLst>
          </p:nvPr>
        </p:nvGraphicFramePr>
        <p:xfrm>
          <a:off x="4499994" y="1635646"/>
          <a:ext cx="427693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Выгнутая вверх стрелка 3"/>
          <p:cNvSpPr/>
          <p:nvPr/>
        </p:nvSpPr>
        <p:spPr>
          <a:xfrm rot="20256053">
            <a:off x="2863605" y="1132846"/>
            <a:ext cx="2994897" cy="1500980"/>
          </a:xfrm>
          <a:prstGeom prst="curvedDownArrow">
            <a:avLst>
              <a:gd name="adj1" fmla="val 25000"/>
              <a:gd name="adj2" fmla="val 60159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163" y="264549"/>
            <a:ext cx="69432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Категории транспортных средств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%.</a:t>
            </a:r>
          </a:p>
        </p:txBody>
      </p:sp>
    </p:spTree>
    <p:extLst>
      <p:ext uri="{BB962C8B-B14F-4D97-AF65-F5344CB8AC3E}">
        <p14:creationId xmlns:p14="http://schemas.microsoft.com/office/powerpoint/2010/main" val="36155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86195"/>
            <a:ext cx="3430181" cy="4897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51564" y="186194"/>
            <a:ext cx="638610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Локализация и частота повреждений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%.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357730"/>
            <a:ext cx="489654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Характер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соотношение повреждений: сочетанный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характер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травма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носила 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38,9%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случаев;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изолированные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повреждения определялись у каждого третьего ребёнка (35,2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%);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множественные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― у каждого четвёртого (25,9%). </a:t>
            </a:r>
          </a:p>
        </p:txBody>
      </p:sp>
    </p:spTree>
    <p:extLst>
      <p:ext uri="{BB962C8B-B14F-4D97-AF65-F5344CB8AC3E}">
        <p14:creationId xmlns:p14="http://schemas.microsoft.com/office/powerpoint/2010/main" val="27885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02064" y="11250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42"/>
            <a:ext cx="9144000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5852"/>
            <a:ext cx="90364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Характер повреждений головы </a:t>
            </a:r>
          </a:p>
        </p:txBody>
      </p:sp>
    </p:spTree>
    <p:extLst>
      <p:ext uri="{BB962C8B-B14F-4D97-AF65-F5344CB8AC3E}">
        <p14:creationId xmlns:p14="http://schemas.microsoft.com/office/powerpoint/2010/main" val="34862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03598"/>
            <a:ext cx="8208912" cy="3672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ru-RU" b="1" dirty="0"/>
              <a:t>Среди детей с ЧМТ 58,4% составили мальчики, 41,6% ― девочки. Представителями 1-й возрастной группы</a:t>
            </a:r>
            <a:r>
              <a:rPr lang="ru-RU" b="1" u="sng" dirty="0"/>
              <a:t> </a:t>
            </a:r>
            <a:endParaRPr lang="ru-RU" b="1" u="sng" dirty="0" smtClean="0"/>
          </a:p>
          <a:p>
            <a:pPr marL="68580" indent="0">
              <a:buNone/>
            </a:pPr>
            <a:r>
              <a:rPr lang="ru-RU" b="1" u="sng" dirty="0" smtClean="0"/>
              <a:t>(</a:t>
            </a:r>
            <a:r>
              <a:rPr lang="ru-RU" b="1" u="sng" dirty="0"/>
              <a:t>от 0 до 3 лет)</a:t>
            </a:r>
            <a:r>
              <a:rPr lang="ru-RU" b="1" dirty="0"/>
              <a:t> были 19,2% пострадавших, 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2-й</a:t>
            </a:r>
            <a:r>
              <a:rPr lang="ru-RU" b="1" u="sng" dirty="0" smtClean="0"/>
              <a:t> </a:t>
            </a:r>
            <a:r>
              <a:rPr lang="ru-RU" b="1" u="sng" dirty="0"/>
              <a:t>(от 4 до 7 лет)</a:t>
            </a:r>
            <a:r>
              <a:rPr lang="ru-RU" b="1" dirty="0"/>
              <a:t> ― 15,9%, 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3-й </a:t>
            </a:r>
            <a:r>
              <a:rPr lang="ru-RU" b="1" u="sng" dirty="0"/>
              <a:t>(от 8 до 13 лет)</a:t>
            </a:r>
            <a:r>
              <a:rPr lang="ru-RU" b="1" dirty="0"/>
              <a:t> ― 37,4%, 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4-й</a:t>
            </a:r>
            <a:r>
              <a:rPr lang="ru-RU" b="1" u="sng" dirty="0" smtClean="0"/>
              <a:t> </a:t>
            </a:r>
            <a:r>
              <a:rPr lang="ru-RU" b="1" u="sng" dirty="0"/>
              <a:t>(от 14 до 18 лет)</a:t>
            </a:r>
            <a:r>
              <a:rPr lang="ru-RU" b="1" dirty="0"/>
              <a:t> ― 36,9%. 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Каждый </a:t>
            </a:r>
            <a:r>
              <a:rPr lang="ru-RU" b="1" dirty="0"/>
              <a:t>третий ребенок (33,6%) получил ЧМТ в салоне автомобиля, 57,5% детей являлись пешеходами, 8,9% ― водителями. 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Ушиб </a:t>
            </a:r>
            <a:r>
              <a:rPr lang="ru-RU" b="1" dirty="0"/>
              <a:t>головного мозга тяжёлой степени у мальчиков выявлялся в 4,4 раза чаще (77,3%), встречаемость этого вида ЧМТ в 1-й и 3-й возрастных группах составила по 27,3%, во 2-й ― 9,1%, в 4-й ― 36,4%.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72993"/>
            <a:ext cx="8229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Черепно-мозговая травма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575"/>
            <a:ext cx="8784976" cy="392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085" y="69258"/>
            <a:ext cx="871240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Характер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 частота повреждений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головы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 пешеходов, пассажиров, водителей, %</a:t>
            </a:r>
          </a:p>
        </p:txBody>
      </p:sp>
    </p:spTree>
    <p:extLst>
      <p:ext uri="{BB962C8B-B14F-4D97-AF65-F5344CB8AC3E}">
        <p14:creationId xmlns:p14="http://schemas.microsoft.com/office/powerpoint/2010/main" val="18613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17551980"/>
              </p:ext>
            </p:extLst>
          </p:nvPr>
        </p:nvGraphicFramePr>
        <p:xfrm>
          <a:off x="323528" y="843558"/>
          <a:ext cx="84969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031"/>
            <a:ext cx="84969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Повреждение мягких тканей конечностей</a:t>
            </a:r>
            <a:r>
              <a:rPr lang="ru-RU" sz="3200" dirty="0"/>
              <a:t>, %.</a:t>
            </a:r>
          </a:p>
        </p:txBody>
      </p:sp>
    </p:spTree>
    <p:extLst>
      <p:ext uri="{BB962C8B-B14F-4D97-AF65-F5344CB8AC3E}">
        <p14:creationId xmlns:p14="http://schemas.microsoft.com/office/powerpoint/2010/main" val="18910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bzIP-ftrWc.jpg"/>
          <p:cNvPicPr>
            <a:picLocks noChangeAspect="1"/>
          </p:cNvPicPr>
          <p:nvPr/>
        </p:nvPicPr>
        <p:blipFill>
          <a:blip r:embed="rId2" cstate="print">
            <a:lum bright="-17000" contrast="-8000"/>
          </a:blip>
          <a:stretch>
            <a:fillRect/>
          </a:stretch>
        </p:blipFill>
        <p:spPr>
          <a:xfrm rot="21414454">
            <a:off x="317783" y="264479"/>
            <a:ext cx="1434980" cy="122584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949792"/>
            <a:ext cx="4716016" cy="155078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Докладчики: ассистент кафедры судебной медицины</a:t>
            </a:r>
          </a:p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Ануприенко Сергей Анатольевич</a:t>
            </a:r>
          </a:p>
          <a:p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Пенкин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Александр Сергеевич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35650"/>
            <a:ext cx="9144000" cy="8640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500" dirty="0" smtClean="0">
                <a:solidFill>
                  <a:schemeClr val="bg1"/>
                </a:solidFill>
                <a:effectLst/>
              </a:rPr>
              <a:t>Детская </a:t>
            </a:r>
            <a:r>
              <a:rPr lang="ru-RU" sz="2500" dirty="0" err="1" smtClean="0">
                <a:solidFill>
                  <a:schemeClr val="bg1"/>
                </a:solidFill>
                <a:effectLst/>
              </a:rPr>
              <a:t>несмертельная</a:t>
            </a:r>
            <a:r>
              <a:rPr lang="ru-RU" sz="2500" dirty="0" smtClean="0">
                <a:solidFill>
                  <a:schemeClr val="bg1"/>
                </a:solidFill>
                <a:effectLst/>
              </a:rPr>
              <a:t> дорожно-транспортная травма в Краснодаре за 2015–2019 гг.</a:t>
            </a:r>
            <a:br>
              <a:rPr lang="ru-RU" sz="2500" dirty="0" smtClean="0">
                <a:solidFill>
                  <a:schemeClr val="bg1"/>
                </a:solidFill>
                <a:effectLst/>
              </a:rPr>
            </a:br>
            <a:r>
              <a:rPr lang="ru-RU" sz="2500" dirty="0" smtClean="0">
                <a:latin typeface="Arial" pitchFamily="34" charset="0"/>
              </a:rPr>
              <a:t/>
            </a:r>
            <a:br>
              <a:rPr lang="ru-RU" sz="2500" dirty="0" smtClean="0">
                <a:latin typeface="Arial" pitchFamily="34" charset="0"/>
              </a:rPr>
            </a:br>
            <a:endParaRPr lang="ru-RU" sz="2500" dirty="0">
              <a:latin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52357" y="141481"/>
            <a:ext cx="7012135" cy="8004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ФГБОУ ВО </a:t>
            </a:r>
            <a:r>
              <a:rPr lang="ru-RU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КубГМУ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Минздрава России</a:t>
            </a:r>
          </a:p>
          <a:p>
            <a:pPr lvl="0" algn="ctr">
              <a:spcBef>
                <a:spcPct val="0"/>
              </a:spcBef>
            </a:pP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судебной медицины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28860" y="4500576"/>
            <a:ext cx="3607934" cy="4571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2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Краснодар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gazetavyborg.ru/userfls/news/large/3/28685_rebenok-i-bezopasnost-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2873175"/>
            <a:ext cx="3993916" cy="16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113" y="207680"/>
            <a:ext cx="871296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Характер повреждений мягких тканей конечностей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пешеходов, пассажиров, водителей, %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" b="-1"/>
          <a:stretch/>
        </p:blipFill>
        <p:spPr bwMode="auto">
          <a:xfrm>
            <a:off x="95767" y="1131591"/>
            <a:ext cx="9048235" cy="36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3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84774"/>
            <a:ext cx="871296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Частота переломов костей конечностей, %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0014"/>
            <a:ext cx="8712968" cy="321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2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88203569"/>
              </p:ext>
            </p:extLst>
          </p:nvPr>
        </p:nvGraphicFramePr>
        <p:xfrm>
          <a:off x="467544" y="1200151"/>
          <a:ext cx="8352928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267495"/>
            <a:ext cx="828092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Распределение пострадавших по степени причинённого вреда здоровью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%.</a:t>
            </a:r>
          </a:p>
        </p:txBody>
      </p:sp>
    </p:spTree>
    <p:extLst>
      <p:ext uri="{BB962C8B-B14F-4D97-AF65-F5344CB8AC3E}">
        <p14:creationId xmlns:p14="http://schemas.microsoft.com/office/powerpoint/2010/main" val="22263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99200562"/>
              </p:ext>
            </p:extLst>
          </p:nvPr>
        </p:nvGraphicFramePr>
        <p:xfrm>
          <a:off x="179512" y="915566"/>
          <a:ext cx="871296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267494"/>
            <a:ext cx="813690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Динамика степени причинённого вреда здоровью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%.</a:t>
            </a:r>
          </a:p>
        </p:txBody>
      </p:sp>
    </p:spTree>
    <p:extLst>
      <p:ext uri="{BB962C8B-B14F-4D97-AF65-F5344CB8AC3E}">
        <p14:creationId xmlns:p14="http://schemas.microsoft.com/office/powerpoint/2010/main" val="29520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9493192"/>
              </p:ext>
            </p:extLst>
          </p:nvPr>
        </p:nvGraphicFramePr>
        <p:xfrm>
          <a:off x="251520" y="1059583"/>
          <a:ext cx="8568952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339502"/>
            <a:ext cx="82809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Суммарное соотношение установленного вреда здоровью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%.</a:t>
            </a:r>
          </a:p>
        </p:txBody>
      </p:sp>
    </p:spTree>
    <p:extLst>
      <p:ext uri="{BB962C8B-B14F-4D97-AF65-F5344CB8AC3E}">
        <p14:creationId xmlns:p14="http://schemas.microsoft.com/office/powerpoint/2010/main" val="13418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65365"/>
            <a:ext cx="9144000" cy="47705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Приведённые данные свидетельствуют о том, что уровень детского дорожно-транспортного травматизма в г.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Краснодаре, несмотря на предпринятый комплекс мер, в последние годы не снизился, имеет волнообразное течение. В группе риска по этому фактору находятся дети-водители двухколёсных транспортных средств.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Наиболее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травмоопасны</a:t>
            </a:r>
            <a:r>
              <a:rPr kumimoji="0" lang="ru-RU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периоды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месяц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― август, день недели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― вторник, время суток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― вечернее.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Мальчики получали более тяжёлые травмы.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Самым частым повреждением мягких тканей у всех юных участников дорожного движения являлись кровоподтёки.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травме в салоне чаще встречались повреждения мягких тканей головы.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Переломы костей черепа несколько преобладали у водителей.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Тяжёлые формы ЧМТ чаще встречались у пешеходов.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Переломы костей конечностей определялись только в 3-й и 4-й возрастных группах, больше у пешеходов. У водителей и пешеходов чаще повреждались кости голени, у пассажиров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― бедренная кость и кости предплечья.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Выявлена негативная тенденция последствий ДТП, связанная с увеличением случаев травм у детей, повлёкших тяжкий вред здоровью, который наиболее часто получали дети до 3 лет и 14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лет. В целом тяжкий вред здоровью устанавливался почти каждому седьмому ребёнку (13,8%), лёгкий вред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― каждому пятому (22,1%) и определялся вдвое чаще, чем вред здоровью средней тяжести.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0"/>
            <a:ext cx="914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Заключение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65579"/>
              </p:ext>
            </p:extLst>
          </p:nvPr>
        </p:nvGraphicFramePr>
        <p:xfrm>
          <a:off x="1" y="771548"/>
          <a:ext cx="9113968" cy="30423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196691"/>
                <a:gridCol w="3033454"/>
                <a:gridCol w="2883823"/>
              </a:tblGrid>
              <a:tr h="6447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Скорость автомобиля при ударе (км/ч)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Эквивалентная высота падения (м)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Вес </a:t>
                      </a:r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человека (70 кг) </a:t>
                      </a:r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момент удара </a:t>
                      </a:r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(кг)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42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0,39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982,04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2,46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1.748,6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2.453,6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1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11,91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3.154,7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19,29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3.780,9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1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28,44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4.349,4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39,37</a:t>
                      </a:r>
                      <a:endParaRPr lang="ru-RU" sz="1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4.861,1</a:t>
                      </a:r>
                      <a:endParaRPr lang="ru-RU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3813889"/>
            <a:ext cx="5036769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Масса годовалого ребенка составляет 10-12 кг (это норма). А при лобовом столкновении на 40 км/ч его вес увеличится… в 35 раз.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0"/>
            <a:ext cx="914399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Вопросы профилактики ДДТТ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avto.informator.ua/wp-content/uploads/2018/05/15144018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-19302" r="11334" b="19302"/>
          <a:stretch/>
        </p:blipFill>
        <p:spPr bwMode="auto">
          <a:xfrm>
            <a:off x="5036768" y="3435846"/>
            <a:ext cx="4077201" cy="17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1" y="2996758"/>
            <a:ext cx="91440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Треть </a:t>
            </a:r>
            <a:r>
              <a:rPr lang="ru-RU" b="1" dirty="0"/>
              <a:t>наездов на пешеходов со смертельным исходом </a:t>
            </a:r>
            <a:r>
              <a:rPr lang="ru-RU" dirty="0"/>
              <a:t>происходит в темное время суток, когда водитель просто не в состоянии вовремя заметить внезапно выскочившего на дорогу пешехода. </a:t>
            </a:r>
            <a:r>
              <a:rPr lang="ru-RU" b="1" dirty="0"/>
              <a:t>В Европе вся детская одежда имеет светоотражающие элементы, чтобы дети были видимы для других участников дорожного движения в темное время суток. Даже при плохих погодных условиях пешеход со светоотражающим элементом на одежде (</a:t>
            </a:r>
            <a:r>
              <a:rPr lang="ru-RU" b="1" dirty="0" err="1"/>
              <a:t>фликером</a:t>
            </a:r>
            <a:r>
              <a:rPr lang="ru-RU" b="1" dirty="0"/>
              <a:t>) заметен на расстоянии 150 м.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Этого </a:t>
            </a:r>
            <a:r>
              <a:rPr lang="ru-RU" dirty="0"/>
              <a:t>достаточно, чтобы водитель его заметил и успел затормозить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/>
              <a:t>В </a:t>
            </a:r>
            <a:r>
              <a:rPr lang="ru-RU" b="1" dirty="0"/>
              <a:t>России родители не обязаны покупать одежду со светоотражающими знаками или пришивать к ней </a:t>
            </a:r>
            <a:r>
              <a:rPr lang="ru-RU" b="1" dirty="0" err="1"/>
              <a:t>фликеры</a:t>
            </a:r>
            <a:r>
              <a:rPr lang="ru-RU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9" y="-10048"/>
            <a:ext cx="9516583" cy="300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53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3621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И</a:t>
            </a:r>
            <a:r>
              <a:rPr lang="ru-RU" sz="2400" dirty="0" smtClean="0"/>
              <a:t>спользование </a:t>
            </a:r>
            <a:r>
              <a:rPr lang="ru-RU" sz="2400" dirty="0"/>
              <a:t>мотоциклетных шлемов уменьшает риск гибели в ДТП на 40%, а тяжелых травм — примерно на 70%.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98822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Шлем – всему голова!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72" y="2456006"/>
            <a:ext cx="9516583" cy="356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C60D-AC4C-4CB3-A331-06AE376AB58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390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m.braslav.edu.by/be/sm.aspx?guid=13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1550"/>
            <a:ext cx="86197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49" y="519522"/>
            <a:ext cx="8229600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kern="0" dirty="0">
                <a:latin typeface="Arial" pitchFamily="34" charset="0"/>
                <a:cs typeface="Arial" pitchFamily="34" charset="0"/>
              </a:rPr>
              <a:t>ДТП с участием </a:t>
            </a:r>
            <a:r>
              <a:rPr lang="ru-RU" kern="0" dirty="0" smtClean="0">
                <a:latin typeface="Arial" pitchFamily="34" charset="0"/>
                <a:cs typeface="Arial" pitchFamily="34" charset="0"/>
              </a:rPr>
              <a:t>детей</a:t>
            </a:r>
            <a:endParaRPr lang="ru-RU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354950"/>
            <a:ext cx="5328592" cy="34608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данным ГИБДД, в России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2020 году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было совершено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ДТП с участием детей.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них погибло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759 человек 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ранено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23293.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Ежедневно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 дорогах страны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гибнут двое и получают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ранения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64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несовершеннолетних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1630"/>
            <a:ext cx="293395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6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static.mvd.ru/upload/site8/document_news/fo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73" y="-6550"/>
            <a:ext cx="9144000" cy="515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35212" y="2207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БЛАГОДАРЮ ЗА ВНИМАНИЕ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1727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b="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БУДЬТЕ СЧАСТЛИВЫ НА ДОРОГАХ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3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9542"/>
            <a:ext cx="7920880" cy="1152128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данным официального сайта Госавтоинспекции МВД России, за период с 2015 по 2019 г.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275606"/>
            <a:ext cx="79928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Российской Федерации было совершено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121 472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ДТП с участием детей до 18 лет, в которых погибло 4553 детей, ранены ―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134 074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858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Краснодарском крае за этот же период произошло 4886 аналогичных ДТП,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них погибло 260, ранено 5235 детей;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8580" indent="0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г. Краснодаре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727 ДТП,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погибло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32, ранено 1068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детей. </a:t>
            </a:r>
          </a:p>
          <a:p>
            <a:pPr marL="6858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пятилетний период в России количество погибших в ДТП детей снизилось на 23% (1028 в 2015 г., 794 в 2019 г.), в то же время число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несмертельных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ДТП с детьми возросло на 2,5% (с 26 838 в 2015 г. до 27 468 в 2019 г.).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ДТП с участием детей 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Краснодаре  за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2015-2019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(ГИБДД)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002802"/>
              </p:ext>
            </p:extLst>
          </p:nvPr>
        </p:nvGraphicFramePr>
        <p:xfrm>
          <a:off x="467544" y="1059582"/>
          <a:ext cx="84249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372387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Краснодарском крае и краевой столице за пятилетний период при относительно одинаковом уровне ежегодно гибнущих в ДТП детей количество случаев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несмертельной</a:t>
            </a:r>
            <a:r>
              <a:rPr lang="ru-RU" dirty="0">
                <a:latin typeface="Arial" pitchFamily="34" charset="0"/>
                <a:cs typeface="Arial" pitchFamily="34" charset="0"/>
              </a:rPr>
              <a:t> травмы значительно возросло: на дорогах края ― в 1,4 раза, краевого центра ― в 2,5 раза </a:t>
            </a:r>
          </a:p>
        </p:txBody>
      </p:sp>
    </p:spTree>
    <p:extLst>
      <p:ext uri="{BB962C8B-B14F-4D97-AF65-F5344CB8AC3E}">
        <p14:creationId xmlns:p14="http://schemas.microsoft.com/office/powerpoint/2010/main" val="6959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71681968"/>
              </p:ext>
            </p:extLst>
          </p:nvPr>
        </p:nvGraphicFramePr>
        <p:xfrm>
          <a:off x="49213" y="13097"/>
          <a:ext cx="9144000" cy="500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1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9542"/>
            <a:ext cx="8136912" cy="9284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случаев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несмертельного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детского дорожно-транспортного травматизма в г.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Краснодаре за 2015-2019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22303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методы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557386"/>
            <a:ext cx="86409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Arial" pitchFamily="34" charset="0"/>
                <a:cs typeface="Arial" pitchFamily="34" charset="0"/>
              </a:rPr>
              <a:t>«Заключения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эксперта» и «Акты  судебно-медицинских освидетельствований»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dirty="0" smtClean="0">
                <a:latin typeface="Arial" pitchFamily="34" charset="0"/>
                <a:cs typeface="Arial" pitchFamily="34" charset="0"/>
              </a:rPr>
              <a:t>архива отдела судебно-медицинской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экспертизы потерпевших, обвиняемых и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dirty="0" smtClean="0">
                <a:latin typeface="Arial" pitchFamily="34" charset="0"/>
                <a:cs typeface="Arial" pitchFamily="34" charset="0"/>
              </a:rPr>
              <a:t>других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лиц ГБУЗ «Бюро СМЭ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044204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читывались :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пол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возраст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место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время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вид ДТП и варианты участия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нем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локализация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вид повреждений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latin typeface="Arial" pitchFamily="34" charset="0"/>
                <a:cs typeface="Arial" pitchFamily="34" charset="0"/>
              </a:rPr>
              <a:t>их оценка по тяжести вреда здоровью.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81242"/>
            <a:ext cx="3096345" cy="232225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355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8352928" cy="64887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ДТП с участием детей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в Краснодаре за 2015-2019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(ГБУЗ Бюро СМЭ МЗ КК)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141477"/>
              </p:ext>
            </p:extLst>
          </p:nvPr>
        </p:nvGraphicFramePr>
        <p:xfrm>
          <a:off x="611560" y="1275606"/>
          <a:ext cx="4176464" cy="8640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64096"/>
                <a:gridCol w="864096"/>
                <a:gridCol w="864096"/>
                <a:gridCol w="864096"/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193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177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206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260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224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b"/>
                </a:tc>
              </a:tr>
            </a:tbl>
          </a:graphicData>
        </a:graphic>
      </p:graphicFrame>
      <p:pic>
        <p:nvPicPr>
          <p:cNvPr id="5" name="Picture 2" descr="https://www.infoport.live/wp-content/uploads/2017/09/2bb4d24c-7fcc-4d6d-934c-4b1798b601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26197"/>
            <a:ext cx="3532909" cy="23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7544" y="2283718"/>
            <a:ext cx="4608512" cy="1286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Всего было зафиксировано 1134 случая, исключены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из дальнейшей обработки 74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наблюдения,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при которых у участников ДТП судебно-медицинским экспертом не было выявлено каких-либо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повреждений.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570387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раненый"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 лицо, получившее в ДТП телесные повреждения, обусловившие его госпитализацию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на срок не менее одних суток, либо необходимость амбулаторного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лечения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(Из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Правил учета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дорожно-транспортных происшествий. Постановление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Правительства РФ от 29 июня 1995 г. N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647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с изм. от 4 сентября 2012 г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.))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i="1" dirty="0">
                <a:latin typeface="Arial" pitchFamily="34" charset="0"/>
                <a:cs typeface="Arial" pitchFamily="34" charset="0"/>
              </a:rPr>
            </a:b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6"/>
            <a:ext cx="7776864" cy="3458907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sz="3300" dirty="0">
                <a:latin typeface="Arial" pitchFamily="34" charset="0"/>
                <a:cs typeface="Arial" pitchFamily="34" charset="0"/>
              </a:rPr>
              <a:t>Все дети в вошедших в анализ случаев ДТП (</a:t>
            </a:r>
            <a:r>
              <a:rPr lang="en-US" sz="33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=1060) были разделены в соответствии с возрастом на четыре группы: </a:t>
            </a: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1-я 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― от рождения до 3 лет (</a:t>
            </a:r>
            <a:r>
              <a:rPr lang="ru-RU" sz="33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=107), </a:t>
            </a: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2-я 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― от 4 до 7 лет (</a:t>
            </a:r>
            <a:r>
              <a:rPr lang="ru-RU" sz="33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=186), </a:t>
            </a: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3-я 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― от 8 до 13 лет (</a:t>
            </a:r>
            <a:r>
              <a:rPr lang="ru-RU" sz="33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=441), </a:t>
            </a: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4-я 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― от 14 до достижения 18 лет (</a:t>
            </a:r>
            <a:r>
              <a:rPr lang="ru-RU" sz="33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=326).</a:t>
            </a:r>
          </a:p>
          <a:p>
            <a:pPr marL="68580" indent="0">
              <a:buNone/>
            </a:pPr>
            <a:r>
              <a:rPr lang="ru-RU" dirty="0"/>
              <a:t> 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Среди пострадавших детей мальчики составили 58,2%, девочки ― 41,8%. 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8449</TotalTime>
  <Words>922</Words>
  <Application>Microsoft Office PowerPoint</Application>
  <PresentationFormat>Экран (16:9)</PresentationFormat>
  <Paragraphs>260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Поток</vt:lpstr>
      <vt:lpstr>Тема Office</vt:lpstr>
      <vt:lpstr>Воздушный поток</vt:lpstr>
      <vt:lpstr>1_Воздушный поток</vt:lpstr>
      <vt:lpstr>Остин</vt:lpstr>
      <vt:lpstr>Презентация PowerPoint</vt:lpstr>
      <vt:lpstr>Детская несмертельная дорожно-транспортная травма в Краснодаре за 2015–2019 гг.  </vt:lpstr>
      <vt:lpstr>ДТП с участием детей</vt:lpstr>
      <vt:lpstr>По данным официального сайта Госавтоинспекции МВД России, за период с 2015 по 2019 г.  </vt:lpstr>
      <vt:lpstr>ДТП с участием детей  в Краснодаре  за 2015-2019 гг (ГИБДД) </vt:lpstr>
      <vt:lpstr>Презентация PowerPoint</vt:lpstr>
      <vt:lpstr>Цель: анализ случаев несмертельного детского дорожно-транспортного травматизма в г. Краснодаре за 2015-2019 гг </vt:lpstr>
      <vt:lpstr>ДТП с участием детей  в Краснодаре за 2015-2019 гг (ГБУЗ Бюро СМЭ МЗ КК)</vt:lpstr>
      <vt:lpstr>Презентация PowerPoint</vt:lpstr>
      <vt:lpstr>Место ДТП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Черепно-мозговая травма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ОТНОШЕНИЕ СТУДЕНТОВ К АКТУАЛЬНЫМ ВОПРОСАМ ФОРМИРОВАНИЯ ПРОФЕССИОНАЛЬНОГО ОБЛИКА ВРАЧА</dc:title>
  <dc:creator>Голикова</dc:creator>
  <cp:lastModifiedBy>PorodenkoVA</cp:lastModifiedBy>
  <cp:revision>341</cp:revision>
  <cp:lastPrinted>2017-04-26T15:55:17Z</cp:lastPrinted>
  <dcterms:created xsi:type="dcterms:W3CDTF">2016-04-04T15:31:09Z</dcterms:created>
  <dcterms:modified xsi:type="dcterms:W3CDTF">2021-03-17T05:47:42Z</dcterms:modified>
</cp:coreProperties>
</file>