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charts/colors6.xml" ContentType="application/vnd.ms-office.chartcolor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style9.xml" ContentType="application/vnd.ms-office.chartstyle+xml"/>
  <Override PartName="/ppt/charts/style7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olors9.xml" ContentType="application/vnd.ms-office.chartcolorstyl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hart4.xml" ContentType="application/vnd.openxmlformats-officedocument.drawingml.chart+xml"/>
  <Override PartName="/ppt/charts/style6.xml" ContentType="application/vnd.ms-office.chart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62" r:id="rId2"/>
    <p:sldId id="295" r:id="rId3"/>
    <p:sldId id="289" r:id="rId4"/>
    <p:sldId id="337" r:id="rId5"/>
    <p:sldId id="341" r:id="rId6"/>
    <p:sldId id="293" r:id="rId7"/>
    <p:sldId id="261" r:id="rId8"/>
    <p:sldId id="294" r:id="rId9"/>
    <p:sldId id="326" r:id="rId10"/>
    <p:sldId id="256" r:id="rId11"/>
    <p:sldId id="260" r:id="rId12"/>
    <p:sldId id="320" r:id="rId13"/>
    <p:sldId id="323" r:id="rId14"/>
    <p:sldId id="322" r:id="rId15"/>
    <p:sldId id="321" r:id="rId16"/>
    <p:sldId id="328" r:id="rId17"/>
    <p:sldId id="333" r:id="rId18"/>
    <p:sldId id="324" r:id="rId19"/>
    <p:sldId id="325" r:id="rId20"/>
    <p:sldId id="304" r:id="rId21"/>
    <p:sldId id="338" r:id="rId22"/>
    <p:sldId id="339" r:id="rId23"/>
    <p:sldId id="297" r:id="rId24"/>
    <p:sldId id="296" r:id="rId25"/>
    <p:sldId id="315" r:id="rId26"/>
    <p:sldId id="314" r:id="rId27"/>
    <p:sldId id="313" r:id="rId28"/>
    <p:sldId id="276" r:id="rId29"/>
    <p:sldId id="259" r:id="rId30"/>
    <p:sldId id="283" r:id="rId31"/>
    <p:sldId id="278" r:id="rId32"/>
    <p:sldId id="284" r:id="rId33"/>
    <p:sldId id="286" r:id="rId34"/>
    <p:sldId id="285" r:id="rId35"/>
    <p:sldId id="319" r:id="rId36"/>
    <p:sldId id="306" r:id="rId37"/>
    <p:sldId id="309" r:id="rId38"/>
    <p:sldId id="308" r:id="rId39"/>
    <p:sldId id="310" r:id="rId40"/>
    <p:sldId id="311" r:id="rId41"/>
    <p:sldId id="312" r:id="rId42"/>
    <p:sldId id="264" r:id="rId43"/>
    <p:sldId id="316" r:id="rId44"/>
    <p:sldId id="317" r:id="rId45"/>
    <p:sldId id="318" r:id="rId46"/>
    <p:sldId id="257" r:id="rId47"/>
    <p:sldId id="282" r:id="rId48"/>
    <p:sldId id="272" r:id="rId49"/>
    <p:sldId id="271" r:id="rId50"/>
    <p:sldId id="275" r:id="rId51"/>
    <p:sldId id="270" r:id="rId52"/>
    <p:sldId id="268" r:id="rId53"/>
    <p:sldId id="269" r:id="rId54"/>
    <p:sldId id="274" r:id="rId5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C9C4782F-2C3B-4A19-8F2D-E08AD7815B3E}">
          <p14:sldIdLst>
            <p14:sldId id="262"/>
            <p14:sldId id="289"/>
            <p14:sldId id="337"/>
            <p14:sldId id="341"/>
            <p14:sldId id="293"/>
            <p14:sldId id="261"/>
            <p14:sldId id="295"/>
            <p14:sldId id="294"/>
            <p14:sldId id="326"/>
            <p14:sldId id="256"/>
            <p14:sldId id="260"/>
            <p14:sldId id="320"/>
            <p14:sldId id="323"/>
            <p14:sldId id="322"/>
            <p14:sldId id="321"/>
            <p14:sldId id="328"/>
            <p14:sldId id="333"/>
            <p14:sldId id="324"/>
            <p14:sldId id="325"/>
            <p14:sldId id="304"/>
            <p14:sldId id="338"/>
            <p14:sldId id="339"/>
            <p14:sldId id="297"/>
            <p14:sldId id="296"/>
            <p14:sldId id="315"/>
            <p14:sldId id="314"/>
            <p14:sldId id="313"/>
            <p14:sldId id="276"/>
            <p14:sldId id="259"/>
            <p14:sldId id="283"/>
            <p14:sldId id="278"/>
            <p14:sldId id="284"/>
            <p14:sldId id="286"/>
            <p14:sldId id="285"/>
            <p14:sldId id="319"/>
            <p14:sldId id="306"/>
            <p14:sldId id="309"/>
            <p14:sldId id="308"/>
            <p14:sldId id="310"/>
            <p14:sldId id="311"/>
            <p14:sldId id="312"/>
            <p14:sldId id="264"/>
            <p14:sldId id="316"/>
            <p14:sldId id="317"/>
            <p14:sldId id="318"/>
            <p14:sldId id="257"/>
            <p14:sldId id="282"/>
            <p14:sldId id="272"/>
            <p14:sldId id="271"/>
            <p14:sldId id="275"/>
            <p14:sldId id="270"/>
            <p14:sldId id="268"/>
            <p14:sldId id="269"/>
            <p14:sldId id="274"/>
            <p14:sldId id="28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3300"/>
    <a:srgbClr val="00FA00"/>
    <a:srgbClr val="D5FC79"/>
    <a:srgbClr val="FECDCE"/>
    <a:srgbClr val="73FDD6"/>
    <a:srgbClr val="73FB79"/>
    <a:srgbClr val="2AFB82"/>
    <a:srgbClr val="FF7C80"/>
    <a:srgbClr val="FF8AD8"/>
    <a:srgbClr val="66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03" autoAdjust="0"/>
    <p:restoredTop sz="94712" autoAdjust="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artDeco"/>
            </a:sp3d>
          </c:spPr>
          <c:dPt>
            <c:idx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58750" h="101600" prst="artDeco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58750" h="107950" prst="artDeco"/>
              </a:sp3d>
            </c:spPr>
          </c:dPt>
          <c:dLbls>
            <c:dLbl>
              <c:idx val="0"/>
              <c:layout>
                <c:manualLayout>
                  <c:x val="-0.38852796549175722"/>
                  <c:y val="-3.125000000000001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8526186166056205"/>
                  <c:y val="-6.2500000000000021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1284.7</c:v>
                </c:pt>
                <c:pt idx="1">
                  <c:v>1269.5</c:v>
                </c:pt>
              </c:numCache>
            </c:numRef>
          </c:val>
        </c:ser>
        <c:gapWidth val="74"/>
        <c:overlap val="47"/>
        <c:axId val="42629376"/>
        <c:axId val="42659840"/>
      </c:barChart>
      <c:catAx>
        <c:axId val="4262937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ru-RU"/>
          </a:p>
        </c:txPr>
        <c:crossAx val="42659840"/>
        <c:crosses val="autoZero"/>
        <c:auto val="1"/>
        <c:lblAlgn val="ctr"/>
        <c:lblOffset val="100"/>
      </c:catAx>
      <c:valAx>
        <c:axId val="4265984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ru-RU"/>
          </a:p>
        </c:txPr>
        <c:crossAx val="42629376"/>
        <c:crosses val="autoZero"/>
        <c:crossBetween val="between"/>
        <c:majorUnit val="100"/>
        <c:minorUnit val="50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pPr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АДГ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4.692084420192949E-2"/>
          <c:y val="0.12447028242215204"/>
          <c:w val="0.92919628873551297"/>
          <c:h val="0.6205304619914188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АДГ передняя стенка левого желудочка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pPr>
              <a:ln w="38100"/>
            </c:spPr>
          </c:marker>
          <c:dLbls>
            <c:dLbl>
              <c:idx val="1"/>
              <c:layout>
                <c:manualLayout>
                  <c:x val="-5.0349740233088108E-2"/>
                  <c:y val="-2.313810381113720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635383633949149E-2"/>
                  <c:y val="-2.369804233159619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3375974121452707E-2"/>
                  <c:y val="-2.555149283552240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3607681755829906E-2"/>
                  <c:y val="4.049168166949010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0435345890541714E-2"/>
                  <c:y val="-2.948264649703120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6.6577838567413977E-2"/>
                  <c:y val="1.73233683296696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99FF99"/>
              </a:solidFill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l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ИБС</c:v>
                </c:pt>
                <c:pt idx="1">
                  <c:v>ИБС Н</c:v>
                </c:pt>
                <c:pt idx="2">
                  <c:v>ИБС Л</c:v>
                </c:pt>
                <c:pt idx="3">
                  <c:v>ИБС Ср</c:v>
                </c:pt>
                <c:pt idx="4">
                  <c:v>ИБС С</c:v>
                </c:pt>
                <c:pt idx="5">
                  <c:v>ИБС Т</c:v>
                </c:pt>
                <c:pt idx="6">
                  <c:v>ООЭ</c:v>
                </c:pt>
                <c:pt idx="7">
                  <c:v>Контроль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0.99</c:v>
                </c:pt>
                <c:pt idx="1">
                  <c:v>1.04</c:v>
                </c:pt>
                <c:pt idx="2">
                  <c:v>1.51</c:v>
                </c:pt>
                <c:pt idx="3">
                  <c:v>1.01</c:v>
                </c:pt>
                <c:pt idx="4">
                  <c:v>1.51</c:v>
                </c:pt>
                <c:pt idx="5">
                  <c:v>1.42</c:v>
                </c:pt>
                <c:pt idx="6">
                  <c:v>1.47</c:v>
                </c:pt>
                <c:pt idx="7">
                  <c:v>1.1600000000000001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АДГ задняя стенка левого желудочка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pPr>
              <a:ln w="38100"/>
            </c:spPr>
          </c:marker>
          <c:dLbls>
            <c:dLbl>
              <c:idx val="0"/>
              <c:layout>
                <c:manualLayout>
                  <c:x val="-5.4183813443072722E-2"/>
                  <c:y val="3.470715571670580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369965278380803E-3"/>
                  <c:y val="3.57522802115063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3375974121452707E-2"/>
                  <c:y val="3.734448952884041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7146776406035701E-2"/>
                  <c:y val="4.241985698708490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1440329218107012E-2"/>
                  <c:y val="-3.085080508151629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4581618655692712E-2"/>
                  <c:y val="4.820438293986920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5775034293552811E-2"/>
                  <c:y val="-4.434803230467970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2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l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ИБС</c:v>
                </c:pt>
                <c:pt idx="1">
                  <c:v>ИБС Н</c:v>
                </c:pt>
                <c:pt idx="2">
                  <c:v>ИБС Л</c:v>
                </c:pt>
                <c:pt idx="3">
                  <c:v>ИБС Ср</c:v>
                </c:pt>
                <c:pt idx="4">
                  <c:v>ИБС С</c:v>
                </c:pt>
                <c:pt idx="5">
                  <c:v>ИБС Т</c:v>
                </c:pt>
                <c:pt idx="6">
                  <c:v>ООЭ</c:v>
                </c:pt>
                <c:pt idx="7">
                  <c:v>Контроль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0.9700000000000002</c:v>
                </c:pt>
                <c:pt idx="1">
                  <c:v>0.84000000000000019</c:v>
                </c:pt>
                <c:pt idx="2">
                  <c:v>1.5</c:v>
                </c:pt>
                <c:pt idx="3">
                  <c:v>0.84000000000000019</c:v>
                </c:pt>
                <c:pt idx="4">
                  <c:v>1.49</c:v>
                </c:pt>
                <c:pt idx="5">
                  <c:v>1.48</c:v>
                </c:pt>
                <c:pt idx="6">
                  <c:v>1.45</c:v>
                </c:pt>
                <c:pt idx="7">
                  <c:v>1.1700000000000004</c:v>
                </c:pt>
              </c:numCache>
            </c:numRef>
          </c:val>
        </c:ser>
        <c:dLbls>
          <c:showVal val="1"/>
        </c:dLbls>
        <c:hiLowLines>
          <c:spPr>
            <a:ln>
              <a:noFill/>
            </a:ln>
          </c:spPr>
        </c:hiLowLines>
        <c:marker val="1"/>
        <c:axId val="55233920"/>
        <c:axId val="55243904"/>
      </c:lineChart>
      <c:catAx>
        <c:axId val="55233920"/>
        <c:scaling>
          <c:orientation val="minMax"/>
        </c:scaling>
        <c:axPos val="b"/>
        <c:majorGridlines/>
        <c:numFmt formatCode="General" sourceLinked="0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5243904"/>
        <c:crosses val="autoZero"/>
        <c:auto val="1"/>
        <c:lblAlgn val="ctr"/>
        <c:lblOffset val="100"/>
      </c:catAx>
      <c:valAx>
        <c:axId val="55243904"/>
        <c:scaling>
          <c:orientation val="minMax"/>
          <c:max val="1.6"/>
          <c:min val="0.6000000000000012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5233920"/>
        <c:crosses val="autoZero"/>
        <c:crossBetween val="between"/>
        <c:majorUnit val="0.2"/>
        <c:minorUnit val="0.1"/>
      </c:valAx>
    </c:plotArea>
    <c:legend>
      <c:legendPos val="r"/>
      <c:layout>
        <c:manualLayout>
          <c:xMode val="edge"/>
          <c:yMode val="edge"/>
          <c:x val="1.6381796563034408E-2"/>
          <c:y val="0.8324354457242028"/>
          <c:w val="0.89528682095152778"/>
          <c:h val="0.110937277043493"/>
        </c:manualLayout>
      </c:layout>
      <c:txPr>
        <a:bodyPr/>
        <a:lstStyle/>
        <a:p>
          <a:pPr>
            <a:lnSpc>
              <a:spcPct val="100000"/>
            </a:lnSpc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4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НАДФ-Н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5.2053270517383912E-2"/>
          <c:y val="0.13191580475316506"/>
          <c:w val="0.92919628873551297"/>
          <c:h val="0.61963235564849339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НАДФ-Н передняя стенка  левого желудочка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dLbl>
              <c:idx val="1"/>
              <c:layout>
                <c:manualLayout>
                  <c:x val="-3.1145350658328214E-2"/>
                  <c:y val="-5.398890889265349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5199442662259698E-3"/>
                  <c:y val="3.663533103430061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5786497804644504E-2"/>
                  <c:y val="2.694746184615270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3607681755829906E-2"/>
                  <c:y val="4.049168166949010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99FF99"/>
              </a:solidFill>
              <a:ln>
                <a:solidFill>
                  <a:srgbClr val="00FF00"/>
                </a:solidFill>
              </a:ln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l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ИБС</c:v>
                </c:pt>
                <c:pt idx="1">
                  <c:v>ИБС Н</c:v>
                </c:pt>
                <c:pt idx="2">
                  <c:v>ИБС Л</c:v>
                </c:pt>
                <c:pt idx="3">
                  <c:v>ИБС Ср</c:v>
                </c:pt>
                <c:pt idx="4">
                  <c:v>ИБС С</c:v>
                </c:pt>
                <c:pt idx="5">
                  <c:v>ИБС Т</c:v>
                </c:pt>
                <c:pt idx="6">
                  <c:v>ООЭ</c:v>
                </c:pt>
                <c:pt idx="7">
                  <c:v>Контроль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1.28</c:v>
                </c:pt>
                <c:pt idx="1">
                  <c:v>0.8</c:v>
                </c:pt>
                <c:pt idx="2">
                  <c:v>1.44</c:v>
                </c:pt>
                <c:pt idx="3">
                  <c:v>1.47</c:v>
                </c:pt>
                <c:pt idx="4">
                  <c:v>1.5</c:v>
                </c:pt>
                <c:pt idx="5">
                  <c:v>1.32</c:v>
                </c:pt>
                <c:pt idx="6">
                  <c:v>1.46</c:v>
                </c:pt>
                <c:pt idx="7">
                  <c:v>1.08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НАДФ-Н задняя стенка левого желудочка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dLbls>
            <c:dLbl>
              <c:idx val="2"/>
              <c:layout>
                <c:manualLayout>
                  <c:x val="-5.5740794746335816E-2"/>
                  <c:y val="-1.928175317594770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7146776406035701E-2"/>
                  <c:y val="4.241985698708490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1440329218107012E-2"/>
                  <c:y val="-3.085080508151629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4581618655692712E-2"/>
                  <c:y val="4.820438293986920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5775034293552811E-2"/>
                  <c:y val="-4.434803230467970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2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l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ИБС</c:v>
                </c:pt>
                <c:pt idx="1">
                  <c:v>ИБС Н</c:v>
                </c:pt>
                <c:pt idx="2">
                  <c:v>ИБС Л</c:v>
                </c:pt>
                <c:pt idx="3">
                  <c:v>ИБС Ср</c:v>
                </c:pt>
                <c:pt idx="4">
                  <c:v>ИБС С</c:v>
                </c:pt>
                <c:pt idx="5">
                  <c:v>ИБС Т</c:v>
                </c:pt>
                <c:pt idx="6">
                  <c:v>ООЭ</c:v>
                </c:pt>
                <c:pt idx="7">
                  <c:v>Контроль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1.026</c:v>
                </c:pt>
                <c:pt idx="1">
                  <c:v>0.79</c:v>
                </c:pt>
                <c:pt idx="2">
                  <c:v>1.51</c:v>
                </c:pt>
                <c:pt idx="3">
                  <c:v>1.5029999999999997</c:v>
                </c:pt>
                <c:pt idx="4">
                  <c:v>1.52</c:v>
                </c:pt>
                <c:pt idx="5">
                  <c:v>1.5</c:v>
                </c:pt>
                <c:pt idx="6">
                  <c:v>1.31</c:v>
                </c:pt>
                <c:pt idx="7">
                  <c:v>1.3900000000000001</c:v>
                </c:pt>
              </c:numCache>
            </c:numRef>
          </c:val>
        </c:ser>
        <c:dLbls>
          <c:showVal val="1"/>
        </c:dLbls>
        <c:hiLowLines>
          <c:spPr>
            <a:ln>
              <a:noFill/>
            </a:ln>
          </c:spPr>
        </c:hiLowLines>
        <c:marker val="1"/>
        <c:axId val="54439296"/>
        <c:axId val="94061696"/>
      </c:lineChart>
      <c:catAx>
        <c:axId val="54439296"/>
        <c:scaling>
          <c:orientation val="minMax"/>
        </c:scaling>
        <c:axPos val="b"/>
        <c:majorGridlines/>
        <c:numFmt formatCode="General" sourceLinked="0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4061696"/>
        <c:crosses val="autoZero"/>
        <c:auto val="1"/>
        <c:lblAlgn val="ctr"/>
        <c:lblOffset val="100"/>
      </c:catAx>
      <c:valAx>
        <c:axId val="94061696"/>
        <c:scaling>
          <c:orientation val="minMax"/>
          <c:max val="1.6"/>
          <c:min val="0.6000000000000012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4439296"/>
        <c:crosses val="autoZero"/>
        <c:crossBetween val="between"/>
        <c:majorUnit val="0.2"/>
        <c:minorUnit val="0.1"/>
      </c:valAx>
    </c:plotArea>
    <c:legend>
      <c:legendPos val="r"/>
      <c:layout>
        <c:manualLayout>
          <c:xMode val="edge"/>
          <c:yMode val="edge"/>
          <c:x val="0.15089843707808107"/>
          <c:y val="0.84210776439292878"/>
          <c:w val="0.65019895661190641"/>
          <c:h val="8.903478580097772E-2"/>
        </c:manualLayout>
      </c:layout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4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КТ-ПО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8.6539551714256535E-2"/>
          <c:y val="0.15405402612696506"/>
          <c:w val="0.90723246425987703"/>
          <c:h val="0.6333952351470382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КТ-ПО передняя стенка левого желудочка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pPr>
              <a:solidFill>
                <a:srgbClr val="00B050"/>
              </a:solidFill>
              <a:ln w="38100"/>
            </c:spPr>
          </c:marker>
          <c:dLbls>
            <c:dLbl>
              <c:idx val="0"/>
              <c:layout>
                <c:manualLayout>
                  <c:x val="-5.3497942386831303E-2"/>
                  <c:y val="3.085080508151629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1728395061728412E-2"/>
                  <c:y val="9.640876587973829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6063100137174215E-2"/>
                  <c:y val="4.049168166949010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7434842249657112E-2"/>
                  <c:y val="4.241985698708490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8806584362139901E-2"/>
                  <c:y val="4.049168166949010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2921810699588515E-2"/>
                  <c:y val="-5.398890889265349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9204389574759805E-2"/>
                  <c:y val="-1.349722722316340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99FF99"/>
              </a:solidFill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ИБС</c:v>
                </c:pt>
                <c:pt idx="1">
                  <c:v>ИБС Н</c:v>
                </c:pt>
                <c:pt idx="2">
                  <c:v>ИБС Л</c:v>
                </c:pt>
                <c:pt idx="3">
                  <c:v>ИБС Ср</c:v>
                </c:pt>
                <c:pt idx="4">
                  <c:v>ИБС С</c:v>
                </c:pt>
                <c:pt idx="5">
                  <c:v>ИБС Т</c:v>
                </c:pt>
                <c:pt idx="6">
                  <c:v>ООЭ</c:v>
                </c:pt>
                <c:pt idx="7">
                  <c:v>Контроль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2.14</c:v>
                </c:pt>
                <c:pt idx="1">
                  <c:v>1.48</c:v>
                </c:pt>
                <c:pt idx="2">
                  <c:v>1.6</c:v>
                </c:pt>
                <c:pt idx="3">
                  <c:v>1.6300000000000001</c:v>
                </c:pt>
                <c:pt idx="4">
                  <c:v>1.62</c:v>
                </c:pt>
                <c:pt idx="5">
                  <c:v>1.48</c:v>
                </c:pt>
                <c:pt idx="6">
                  <c:v>1.76</c:v>
                </c:pt>
                <c:pt idx="7">
                  <c:v>1.06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КТ-ПО задняя стенка левого желудочка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pPr>
              <a:ln w="38100"/>
            </c:spPr>
          </c:marker>
          <c:dLbls>
            <c:dLbl>
              <c:idx val="1"/>
              <c:layout>
                <c:manualLayout>
                  <c:x val="-1.2345679012345704E-2"/>
                  <c:y val="-5.206073357505870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7434842249657112E-2"/>
                  <c:y val="-5.398890889265349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7832647462277102E-2"/>
                  <c:y val="-4.820438293986920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05760236760529E-2"/>
                  <c:y val="2.120992849354240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2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ИБС</c:v>
                </c:pt>
                <c:pt idx="1">
                  <c:v>ИБС Н</c:v>
                </c:pt>
                <c:pt idx="2">
                  <c:v>ИБС Л</c:v>
                </c:pt>
                <c:pt idx="3">
                  <c:v>ИБС Ср</c:v>
                </c:pt>
                <c:pt idx="4">
                  <c:v>ИБС С</c:v>
                </c:pt>
                <c:pt idx="5">
                  <c:v>ИБС Т</c:v>
                </c:pt>
                <c:pt idx="6">
                  <c:v>ООЭ</c:v>
                </c:pt>
                <c:pt idx="7">
                  <c:v>Контроль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2.23</c:v>
                </c:pt>
                <c:pt idx="1">
                  <c:v>1.57</c:v>
                </c:pt>
                <c:pt idx="2">
                  <c:v>1.74</c:v>
                </c:pt>
                <c:pt idx="3">
                  <c:v>1.76</c:v>
                </c:pt>
                <c:pt idx="4">
                  <c:v>1.76</c:v>
                </c:pt>
                <c:pt idx="5">
                  <c:v>1.3</c:v>
                </c:pt>
                <c:pt idx="6">
                  <c:v>1.76</c:v>
                </c:pt>
                <c:pt idx="7">
                  <c:v>1.6800000000000004</c:v>
                </c:pt>
              </c:numCache>
            </c:numRef>
          </c:val>
        </c:ser>
        <c:dLbls>
          <c:showVal val="1"/>
        </c:dLbls>
        <c:hiLowLines>
          <c:spPr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c:spPr>
        </c:hiLowLines>
        <c:marker val="1"/>
        <c:axId val="94203264"/>
        <c:axId val="94205056"/>
      </c:lineChart>
      <c:catAx>
        <c:axId val="94203264"/>
        <c:scaling>
          <c:orientation val="minMax"/>
        </c:scaling>
        <c:axPos val="b"/>
        <c:majorGridlines/>
        <c:numFmt formatCode="General" sourceLinked="0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4205056"/>
        <c:crosses val="autoZero"/>
        <c:auto val="1"/>
        <c:lblAlgn val="ctr"/>
        <c:lblOffset val="100"/>
      </c:catAx>
      <c:valAx>
        <c:axId val="94205056"/>
        <c:scaling>
          <c:orientation val="minMax"/>
          <c:max val="2.4"/>
          <c:min val="1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4203264"/>
        <c:crosses val="autoZero"/>
        <c:crossBetween val="between"/>
        <c:majorUnit val="0.2"/>
        <c:minorUnit val="0.1"/>
      </c:valAx>
    </c:plotArea>
    <c:legend>
      <c:legendPos val="r"/>
      <c:layout>
        <c:manualLayout>
          <c:xMode val="edge"/>
          <c:yMode val="edge"/>
          <c:x val="2.8392290761257506E-2"/>
          <c:y val="0.86473343021001126"/>
          <c:w val="0.94590865913347844"/>
          <c:h val="0.10187983054778998"/>
        </c:manualLayout>
      </c:layout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1981836728885041"/>
          <c:y val="3.2091135970711802E-2"/>
          <c:w val="0.55308489598492683"/>
          <c:h val="0.83876450946622483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плюс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9946368592427758E-2"/>
                  <c:y val="-6.0039985684954616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2879872851614521E-4"/>
                  <c:y val="-9.3061859622731419E-2"/>
                </c:manualLayout>
              </c:layout>
              <c:numFmt formatCode="0.0%" sourceLinked="0"/>
              <c:spPr>
                <a:solidFill>
                  <a:srgbClr val="FECDCE">
                    <a:alpha val="17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14769111971948"/>
                      <c:h val="0.117663480135038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4.4973184296213914E-2"/>
                  <c:y val="1.200799713699089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0756948268443914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3405656351753997E-2"/>
                  <c:y val="6.0039985684954313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0594832333240719E-2"/>
                  <c:y val="6.0039985684954408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solidFill>
                <a:srgbClr val="FECDCE">
                  <a:alpha val="17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алкогольная кардиомиопатия</c:v>
                </c:pt>
                <c:pt idx="1">
                  <c:v>инфаркт миокарда</c:v>
                </c:pt>
                <c:pt idx="2">
                  <c:v>гипертония</c:v>
                </c:pt>
                <c:pt idx="3">
                  <c:v>ишемическая болезнь сердца</c:v>
                </c:pt>
                <c:pt idx="4">
                  <c:v>другие болезни сердца</c:v>
                </c:pt>
                <c:pt idx="5">
                  <c:v>хронические ревматические болезни сердца</c:v>
                </c:pt>
                <c:pt idx="6">
                  <c:v>цереброваскулярные болезни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 formatCode="General">
                  <c:v>0</c:v>
                </c:pt>
                <c:pt idx="1">
                  <c:v>6.3E-2</c:v>
                </c:pt>
                <c:pt idx="2">
                  <c:v>0.21800000000000005</c:v>
                </c:pt>
                <c:pt idx="3">
                  <c:v>3.500000000000001E-2</c:v>
                </c:pt>
                <c:pt idx="4">
                  <c:v>3.0000000000000002E-2</c:v>
                </c:pt>
                <c:pt idx="5">
                  <c:v>4.0000000000000018E-3</c:v>
                </c:pt>
                <c:pt idx="6">
                  <c:v>5.0000000000000018E-3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минус</c:v>
                </c:pt>
              </c:strCache>
            </c:strRef>
          </c:tx>
          <c:spPr>
            <a:solidFill>
              <a:srgbClr val="73FB79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0.15596292790240907"/>
                  <c:y val="-1.0821431888459201E-2"/>
                </c:manualLayout>
              </c:layout>
              <c:numFmt formatCode="0.0%" sourceLinked="0"/>
              <c:spPr>
                <a:solidFill>
                  <a:srgbClr val="73FDD6">
                    <a:alpha val="17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73FDD6">
                  <a:alpha val="17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алкогольная кардиомиопатия</c:v>
                </c:pt>
                <c:pt idx="1">
                  <c:v>инфаркт миокарда</c:v>
                </c:pt>
                <c:pt idx="2">
                  <c:v>гипертония</c:v>
                </c:pt>
                <c:pt idx="3">
                  <c:v>ишемическая болезнь сердца</c:v>
                </c:pt>
                <c:pt idx="4">
                  <c:v>другие болезни сердца</c:v>
                </c:pt>
                <c:pt idx="5">
                  <c:v>хронические ревматические болезни сердца</c:v>
                </c:pt>
                <c:pt idx="6">
                  <c:v>цереброваскулярные болезни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 formatCode="0.00%">
                  <c:v>-2.0000000000000009E-3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gapWidth val="81"/>
        <c:overlap val="100"/>
        <c:axId val="79470592"/>
        <c:axId val="79472128"/>
      </c:barChart>
      <c:catAx>
        <c:axId val="7947059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0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ru-RU"/>
          </a:p>
        </c:txPr>
        <c:crossAx val="79472128"/>
        <c:crossesAt val="0"/>
        <c:auto val="1"/>
        <c:lblAlgn val="ctr"/>
        <c:lblOffset val="100"/>
      </c:catAx>
      <c:valAx>
        <c:axId val="79472128"/>
        <c:scaling>
          <c:orientation val="minMax"/>
        </c:scaling>
        <c:axPos val="b"/>
        <c:majorGridlines>
          <c:spPr>
            <a:ln w="349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ru-RU"/>
          </a:p>
        </c:txPr>
        <c:crossAx val="7947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hart>
    <c:autoTitleDeleted val="1"/>
    <c:plotArea>
      <c:layout>
        <c:manualLayout>
          <c:layoutTarget val="inner"/>
          <c:xMode val="edge"/>
          <c:yMode val="edge"/>
          <c:x val="0.10904453307528506"/>
          <c:y val="5.9974275347451492E-2"/>
          <c:w val="0.88722266610046496"/>
          <c:h val="0.60741203364759722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число исследований</c:v>
                </c:pt>
              </c:strCache>
            </c:strRef>
          </c:tx>
          <c:spPr>
            <a:solidFill>
              <a:srgbClr val="D5FC79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relaxedInset"/>
            </a:sp3d>
          </c:spPr>
          <c:cat>
            <c:numRef>
              <c:f>Sheet1!$B$1:$L$1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Sheet1!$B$2:$L$2</c:f>
              <c:numCache>
                <c:formatCode>General</c:formatCode>
                <c:ptCount val="11"/>
                <c:pt idx="0">
                  <c:v>16139</c:v>
                </c:pt>
                <c:pt idx="1">
                  <c:v>14389</c:v>
                </c:pt>
                <c:pt idx="2">
                  <c:v>14436</c:v>
                </c:pt>
                <c:pt idx="3">
                  <c:v>14341</c:v>
                </c:pt>
                <c:pt idx="4">
                  <c:v>14880</c:v>
                </c:pt>
                <c:pt idx="5">
                  <c:v>16207</c:v>
                </c:pt>
                <c:pt idx="6">
                  <c:v>16487</c:v>
                </c:pt>
                <c:pt idx="7">
                  <c:v>15861</c:v>
                </c:pt>
                <c:pt idx="8">
                  <c:v>16228</c:v>
                </c:pt>
                <c:pt idx="9">
                  <c:v>20713</c:v>
                </c:pt>
                <c:pt idx="10">
                  <c:v>23311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ненасильственная смерть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55000"/>
                    <a:shade val="51000"/>
                    <a:satMod val="130000"/>
                  </a:schemeClr>
                </a:gs>
                <a:gs pos="80000">
                  <a:schemeClr val="dk1">
                    <a:tint val="55000"/>
                    <a:shade val="93000"/>
                    <a:satMod val="130000"/>
                  </a:schemeClr>
                </a:gs>
                <a:gs pos="100000">
                  <a:schemeClr val="dk1">
                    <a:tint val="5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Sheet1!$B$1:$L$1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Sheet1!$B$3:$L$3</c:f>
              <c:numCache>
                <c:formatCode>General</c:formatCode>
                <c:ptCount val="11"/>
                <c:pt idx="0">
                  <c:v>8060</c:v>
                </c:pt>
                <c:pt idx="1">
                  <c:v>6660</c:v>
                </c:pt>
                <c:pt idx="2">
                  <c:v>6955</c:v>
                </c:pt>
                <c:pt idx="3">
                  <c:v>7345</c:v>
                </c:pt>
                <c:pt idx="4">
                  <c:v>8222</c:v>
                </c:pt>
                <c:pt idx="5">
                  <c:v>9628</c:v>
                </c:pt>
                <c:pt idx="6">
                  <c:v>9722</c:v>
                </c:pt>
                <c:pt idx="7">
                  <c:v>9663</c:v>
                </c:pt>
                <c:pt idx="8">
                  <c:v>9453</c:v>
                </c:pt>
                <c:pt idx="9">
                  <c:v>14268</c:v>
                </c:pt>
                <c:pt idx="10">
                  <c:v>16982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смерть от болезней системы кровообращения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bg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Sheet1!$B$1:$L$1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Sheet1!$B$4:$L$4</c:f>
              <c:numCache>
                <c:formatCode>General</c:formatCode>
                <c:ptCount val="11"/>
                <c:pt idx="0">
                  <c:v>6178</c:v>
                </c:pt>
                <c:pt idx="1">
                  <c:v>5108</c:v>
                </c:pt>
                <c:pt idx="2">
                  <c:v>5265</c:v>
                </c:pt>
                <c:pt idx="3">
                  <c:v>5593</c:v>
                </c:pt>
                <c:pt idx="4">
                  <c:v>6298</c:v>
                </c:pt>
                <c:pt idx="5">
                  <c:v>7054</c:v>
                </c:pt>
                <c:pt idx="6">
                  <c:v>7226</c:v>
                </c:pt>
                <c:pt idx="7">
                  <c:v>7197</c:v>
                </c:pt>
                <c:pt idx="8">
                  <c:v>6365</c:v>
                </c:pt>
                <c:pt idx="9">
                  <c:v>9328</c:v>
                </c:pt>
                <c:pt idx="10">
                  <c:v>11093</c:v>
                </c:pt>
              </c:numCache>
            </c:numRef>
          </c:val>
        </c:ser>
        <c:gapWidth val="51"/>
        <c:overlap val="40"/>
        <c:axId val="57318016"/>
        <c:axId val="57332096"/>
      </c:barChart>
      <c:catAx>
        <c:axId val="57318016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ru-RU"/>
          </a:p>
        </c:txPr>
        <c:crossAx val="57332096"/>
        <c:crosses val="autoZero"/>
        <c:auto val="1"/>
        <c:lblAlgn val="ctr"/>
        <c:lblOffset val="100"/>
        <c:tickLblSkip val="1"/>
        <c:tickMarkSkip val="1"/>
      </c:catAx>
      <c:valAx>
        <c:axId val="573320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57318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2492689886466519E-2"/>
          <c:y val="0.7599994811884776"/>
          <c:w val="0.89912773399935597"/>
          <c:h val="0.1567720225617010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hart>
    <c:autoTitleDeleted val="1"/>
    <c:plotArea>
      <c:layout>
        <c:manualLayout>
          <c:layoutTarget val="inner"/>
          <c:xMode val="edge"/>
          <c:yMode val="edge"/>
          <c:x val="1.8871616768328808E-2"/>
          <c:y val="0"/>
          <c:w val="0.96225676646334202"/>
          <c:h val="0.6777062649604590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гр</c:v>
                </c:pt>
              </c:strCache>
            </c:strRef>
          </c:tx>
          <c:spPr>
            <a:gradFill>
              <a:gsLst>
                <a:gs pos="0">
                  <a:schemeClr val="dk1">
                    <a:tint val="88500"/>
                  </a:schemeClr>
                </a:gs>
                <a:gs pos="100000">
                  <a:schemeClr val="dk1">
                    <a:tint val="88500"/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 w="165100" prst="coolSlant"/>
              <a:bevelB prst="angle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cap="none" spc="0" baseline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ИБС</c:v>
                </c:pt>
                <c:pt idx="1">
                  <c:v>ИБС+незн. АО</c:v>
                </c:pt>
                <c:pt idx="2">
                  <c:v>ИБС+легк. АО</c:v>
                </c:pt>
                <c:pt idx="3">
                  <c:v>ИБС_сред. АО</c:v>
                </c:pt>
                <c:pt idx="4">
                  <c:v>ИБС+сильн.АО</c:v>
                </c:pt>
                <c:pt idx="5">
                  <c:v>ИБС+тяж.АО</c:v>
                </c:pt>
                <c:pt idx="6">
                  <c:v>ООЭ</c:v>
                </c:pt>
                <c:pt idx="7">
                  <c:v>Контроль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414.1</c:v>
                </c:pt>
                <c:pt idx="1">
                  <c:v>397.54</c:v>
                </c:pt>
                <c:pt idx="2">
                  <c:v>377.8</c:v>
                </c:pt>
                <c:pt idx="3">
                  <c:v>397.86</c:v>
                </c:pt>
                <c:pt idx="4">
                  <c:v>438.75</c:v>
                </c:pt>
                <c:pt idx="5">
                  <c:v>399.4</c:v>
                </c:pt>
                <c:pt idx="6">
                  <c:v>374.4</c:v>
                </c:pt>
                <c:pt idx="7">
                  <c:v>399.4</c:v>
                </c:pt>
              </c:numCache>
            </c:numRef>
          </c:val>
        </c:ser>
        <c:dLbls>
          <c:showVal val="1"/>
        </c:dLbls>
        <c:gapWidth val="25"/>
        <c:axId val="89729280"/>
        <c:axId val="89780224"/>
      </c:barChart>
      <c:catAx>
        <c:axId val="897292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Times New Roman" charset="0"/>
                <a:ea typeface="Times New Roman" charset="0"/>
                <a:cs typeface="Times New Roman" charset="0"/>
              </a:defRPr>
            </a:pPr>
            <a:endParaRPr lang="ru-RU"/>
          </a:p>
        </c:txPr>
        <c:crossAx val="89780224"/>
        <c:crosses val="autoZero"/>
        <c:auto val="1"/>
        <c:lblAlgn val="ctr"/>
        <c:lblOffset val="100"/>
      </c:catAx>
      <c:valAx>
        <c:axId val="89780224"/>
        <c:scaling>
          <c:orientation val="minMax"/>
        </c:scaling>
        <c:delete val="1"/>
        <c:axPos val="l"/>
        <c:minorGridlines>
          <c:spPr>
            <a:ln>
              <a:solidFill>
                <a:schemeClr val="dk1">
                  <a:lumMod val="5000"/>
                  <a:lumOff val="95000"/>
                </a:schemeClr>
              </a:solidFill>
            </a:ln>
            <a:effectLst/>
          </c:spPr>
        </c:minorGridlines>
        <c:numFmt formatCode="General" sourceLinked="1"/>
        <c:majorTickMark val="none"/>
        <c:tickLblPos val="nextTo"/>
        <c:crossAx val="8972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hart>
    <c:autoTitleDeleted val="1"/>
    <c:plotArea>
      <c:layout>
        <c:manualLayout>
          <c:layoutTarget val="inner"/>
          <c:xMode val="edge"/>
          <c:yMode val="edge"/>
          <c:x val="1.8871616768328808E-2"/>
          <c:y val="0"/>
          <c:w val="0.96225676646334202"/>
          <c:h val="0.6777062649604590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см</c:v>
                </c:pt>
              </c:strCache>
            </c:strRef>
          </c:tx>
          <c:spPr>
            <a:gradFill>
              <a:gsLst>
                <a:gs pos="0">
                  <a:schemeClr val="dk1">
                    <a:tint val="88500"/>
                  </a:schemeClr>
                </a:gs>
                <a:gs pos="100000">
                  <a:schemeClr val="dk1">
                    <a:tint val="88500"/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 w="165100" prst="coolSlant"/>
              <a:bevelB prst="angle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cap="none" spc="0" baseline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ИБС</c:v>
                </c:pt>
                <c:pt idx="1">
                  <c:v>ИБС+незн. АО</c:v>
                </c:pt>
                <c:pt idx="2">
                  <c:v>ИБС+легк. АО</c:v>
                </c:pt>
                <c:pt idx="3">
                  <c:v>ИБС_сред. АО</c:v>
                </c:pt>
                <c:pt idx="4">
                  <c:v>ИБС+сильн.АО</c:v>
                </c:pt>
                <c:pt idx="5">
                  <c:v>ИБС+тяж.АО</c:v>
                </c:pt>
                <c:pt idx="6">
                  <c:v>ООЭ</c:v>
                </c:pt>
                <c:pt idx="7">
                  <c:v>Контроль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10.7</c:v>
                </c:pt>
                <c:pt idx="1">
                  <c:v>10.3</c:v>
                </c:pt>
                <c:pt idx="2">
                  <c:v>10.41</c:v>
                </c:pt>
                <c:pt idx="3">
                  <c:v>9.8800000000000008</c:v>
                </c:pt>
                <c:pt idx="4">
                  <c:v>10.33</c:v>
                </c:pt>
                <c:pt idx="5">
                  <c:v>10.5</c:v>
                </c:pt>
                <c:pt idx="6">
                  <c:v>10.8</c:v>
                </c:pt>
                <c:pt idx="7">
                  <c:v>11.14</c:v>
                </c:pt>
              </c:numCache>
            </c:numRef>
          </c:val>
        </c:ser>
        <c:dLbls>
          <c:showVal val="1"/>
        </c:dLbls>
        <c:gapWidth val="25"/>
        <c:axId val="92434816"/>
        <c:axId val="92436352"/>
      </c:barChart>
      <c:catAx>
        <c:axId val="924348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Times New Roman" charset="0"/>
                <a:ea typeface="Times New Roman" charset="0"/>
                <a:cs typeface="Times New Roman" charset="0"/>
              </a:defRPr>
            </a:pPr>
            <a:endParaRPr lang="ru-RU"/>
          </a:p>
        </c:txPr>
        <c:crossAx val="92436352"/>
        <c:crosses val="autoZero"/>
        <c:auto val="1"/>
        <c:lblAlgn val="ctr"/>
        <c:lblOffset val="100"/>
      </c:catAx>
      <c:valAx>
        <c:axId val="92436352"/>
        <c:scaling>
          <c:orientation val="minMax"/>
        </c:scaling>
        <c:delete val="1"/>
        <c:axPos val="l"/>
        <c:minorGridlines>
          <c:spPr>
            <a:ln>
              <a:solidFill>
                <a:schemeClr val="dk1">
                  <a:lumMod val="5000"/>
                  <a:lumOff val="95000"/>
                </a:schemeClr>
              </a:solidFill>
            </a:ln>
            <a:effectLst/>
          </c:spPr>
        </c:minorGridlines>
        <c:numFmt formatCode="General" sourceLinked="1"/>
        <c:majorTickMark val="none"/>
        <c:tickLblPos val="nextTo"/>
        <c:crossAx val="92434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hart>
    <c:autoTitleDeleted val="1"/>
    <c:plotArea>
      <c:layout>
        <c:manualLayout>
          <c:layoutTarget val="inner"/>
          <c:xMode val="edge"/>
          <c:yMode val="edge"/>
          <c:x val="1.8871616768328808E-2"/>
          <c:y val="0"/>
          <c:w val="0.96225676646334202"/>
          <c:h val="0.6777062649604590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>
              <a:gsLst>
                <a:gs pos="0">
                  <a:schemeClr val="dk1">
                    <a:tint val="88500"/>
                  </a:schemeClr>
                </a:gs>
                <a:gs pos="100000">
                  <a:schemeClr val="dk1">
                    <a:tint val="88500"/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 w="165100" prst="coolSlant"/>
              <a:bevelB prst="angle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cap="none" spc="0" baseline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ИБС</c:v>
                </c:pt>
                <c:pt idx="1">
                  <c:v>ИБС+незн. АО</c:v>
                </c:pt>
                <c:pt idx="2">
                  <c:v>ИБС+легк. АО</c:v>
                </c:pt>
                <c:pt idx="3">
                  <c:v>ИБС_сред. АО</c:v>
                </c:pt>
                <c:pt idx="4">
                  <c:v>ИБС+сильн.АО</c:v>
                </c:pt>
                <c:pt idx="5">
                  <c:v>ИБС+тяж.АО</c:v>
                </c:pt>
                <c:pt idx="6">
                  <c:v>ООЭ</c:v>
                </c:pt>
                <c:pt idx="7">
                  <c:v>Контроль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9.9500000000000028</c:v>
                </c:pt>
                <c:pt idx="1">
                  <c:v>10.25</c:v>
                </c:pt>
                <c:pt idx="2">
                  <c:v>10</c:v>
                </c:pt>
                <c:pt idx="3">
                  <c:v>9.9700000000000006</c:v>
                </c:pt>
                <c:pt idx="4">
                  <c:v>10.210000000000001</c:v>
                </c:pt>
                <c:pt idx="5">
                  <c:v>10.06</c:v>
                </c:pt>
                <c:pt idx="6">
                  <c:v>10.19</c:v>
                </c:pt>
                <c:pt idx="7">
                  <c:v>10.3</c:v>
                </c:pt>
              </c:numCache>
            </c:numRef>
          </c:val>
        </c:ser>
        <c:dLbls>
          <c:showVal val="1"/>
        </c:dLbls>
        <c:gapWidth val="25"/>
        <c:axId val="92510464"/>
        <c:axId val="92516352"/>
      </c:barChart>
      <c:catAx>
        <c:axId val="92510464"/>
        <c:scaling>
          <c:orientation val="minMax"/>
        </c:scaling>
        <c:axPos val="b"/>
        <c:numFmt formatCode="#,##0.0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Times New Roman" charset="0"/>
                <a:ea typeface="Times New Roman" charset="0"/>
                <a:cs typeface="Times New Roman" charset="0"/>
              </a:defRPr>
            </a:pPr>
            <a:endParaRPr lang="ru-RU"/>
          </a:p>
        </c:txPr>
        <c:crossAx val="92516352"/>
        <c:crosses val="autoZero"/>
        <c:auto val="1"/>
        <c:lblAlgn val="ctr"/>
        <c:lblOffset val="100"/>
      </c:catAx>
      <c:valAx>
        <c:axId val="92516352"/>
        <c:scaling>
          <c:orientation val="minMax"/>
        </c:scaling>
        <c:delete val="1"/>
        <c:axPos val="r"/>
        <c:minorGridlines>
          <c:spPr>
            <a:ln>
              <a:solidFill>
                <a:schemeClr val="dk1">
                  <a:lumMod val="5000"/>
                  <a:lumOff val="95000"/>
                </a:schemeClr>
              </a:solidFill>
            </a:ln>
            <a:effectLst/>
          </c:spPr>
        </c:minorGridlines>
        <c:numFmt formatCode="General" sourceLinked="1"/>
        <c:majorTickMark val="none"/>
        <c:tickLblPos val="nextTo"/>
        <c:crossAx val="92510464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hart>
    <c:autoTitleDeleted val="1"/>
    <c:plotArea>
      <c:layout>
        <c:manualLayout>
          <c:layoutTarget val="inner"/>
          <c:xMode val="edge"/>
          <c:yMode val="edge"/>
          <c:x val="1.8871616768328808E-2"/>
          <c:y val="0"/>
          <c:w val="0.96225676646334202"/>
          <c:h val="0.6777062649604590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см</c:v>
                </c:pt>
              </c:strCache>
            </c:strRef>
          </c:tx>
          <c:spPr>
            <a:gradFill>
              <a:gsLst>
                <a:gs pos="0">
                  <a:schemeClr val="dk1">
                    <a:tint val="88500"/>
                  </a:schemeClr>
                </a:gs>
                <a:gs pos="100000">
                  <a:schemeClr val="dk1">
                    <a:tint val="88500"/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 w="165100" prst="coolSlant"/>
              <a:bevelB prst="angle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cap="none" spc="0" baseline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ИБС</c:v>
                </c:pt>
                <c:pt idx="1">
                  <c:v>ИБС+незн. АО</c:v>
                </c:pt>
                <c:pt idx="2">
                  <c:v>ИБС+легк. АО</c:v>
                </c:pt>
                <c:pt idx="3">
                  <c:v>ИБС_сред. АО</c:v>
                </c:pt>
                <c:pt idx="4">
                  <c:v>ИБС+сильн.АО</c:v>
                </c:pt>
                <c:pt idx="5">
                  <c:v>ИБС+тяж.АО</c:v>
                </c:pt>
                <c:pt idx="6">
                  <c:v>ООЭ</c:v>
                </c:pt>
                <c:pt idx="7">
                  <c:v>Контроль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5.57</c:v>
                </c:pt>
                <c:pt idx="1">
                  <c:v>5.9</c:v>
                </c:pt>
                <c:pt idx="2">
                  <c:v>5.48</c:v>
                </c:pt>
                <c:pt idx="3">
                  <c:v>5.35</c:v>
                </c:pt>
                <c:pt idx="4">
                  <c:v>5.6</c:v>
                </c:pt>
                <c:pt idx="5">
                  <c:v>6.1199999999999966</c:v>
                </c:pt>
                <c:pt idx="6">
                  <c:v>5.94</c:v>
                </c:pt>
                <c:pt idx="7">
                  <c:v>5.0599999999999996</c:v>
                </c:pt>
              </c:numCache>
            </c:numRef>
          </c:val>
        </c:ser>
        <c:dLbls>
          <c:showVal val="1"/>
        </c:dLbls>
        <c:gapWidth val="25"/>
        <c:axId val="92582272"/>
        <c:axId val="92583808"/>
      </c:barChart>
      <c:catAx>
        <c:axId val="925822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Times New Roman" charset="0"/>
                <a:ea typeface="Times New Roman" charset="0"/>
                <a:cs typeface="Times New Roman" charset="0"/>
              </a:defRPr>
            </a:pPr>
            <a:endParaRPr lang="ru-RU"/>
          </a:p>
        </c:txPr>
        <c:crossAx val="92583808"/>
        <c:crosses val="autoZero"/>
        <c:auto val="1"/>
        <c:lblAlgn val="ctr"/>
        <c:lblOffset val="100"/>
      </c:catAx>
      <c:valAx>
        <c:axId val="92583808"/>
        <c:scaling>
          <c:orientation val="minMax"/>
        </c:scaling>
        <c:delete val="1"/>
        <c:axPos val="l"/>
        <c:minorGridlines>
          <c:spPr>
            <a:ln>
              <a:solidFill>
                <a:schemeClr val="dk1">
                  <a:lumMod val="5000"/>
                  <a:lumOff val="95000"/>
                </a:schemeClr>
              </a:solidFill>
            </a:ln>
            <a:effectLst/>
          </c:spPr>
        </c:minorGridlines>
        <c:numFmt formatCode="General" sourceLinked="1"/>
        <c:majorTickMark val="none"/>
        <c:tickLblPos val="nextTo"/>
        <c:crossAx val="92582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"/>
  <c:chart>
    <c:autoTitleDeleted val="1"/>
    <c:plotArea>
      <c:layout>
        <c:manualLayout>
          <c:layoutTarget val="inner"/>
          <c:xMode val="edge"/>
          <c:yMode val="edge"/>
          <c:x val="1.8871616768328808E-2"/>
          <c:y val="0"/>
          <c:w val="0.96225676646334202"/>
          <c:h val="0.6777062649604590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>
              <a:gsLst>
                <a:gs pos="0">
                  <a:schemeClr val="dk1">
                    <a:tint val="88500"/>
                  </a:schemeClr>
                </a:gs>
                <a:gs pos="100000">
                  <a:schemeClr val="dk1">
                    <a:tint val="88500"/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 w="165100" prst="coolSlant"/>
              <a:bevelB prst="angle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cap="none" spc="0" baseline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ИБС</c:v>
                </c:pt>
                <c:pt idx="1">
                  <c:v>ИБС+незн. АО</c:v>
                </c:pt>
                <c:pt idx="2">
                  <c:v>ИБС+легк. АО</c:v>
                </c:pt>
                <c:pt idx="3">
                  <c:v>ИБС_сред. АО</c:v>
                </c:pt>
                <c:pt idx="4">
                  <c:v>ИБС+сильн.АО</c:v>
                </c:pt>
                <c:pt idx="5">
                  <c:v>ИБС+тяж.АО</c:v>
                </c:pt>
                <c:pt idx="6">
                  <c:v>ООЭ</c:v>
                </c:pt>
                <c:pt idx="7">
                  <c:v>Контроль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1.49</c:v>
                </c:pt>
                <c:pt idx="1">
                  <c:v>1.43</c:v>
                </c:pt>
                <c:pt idx="2">
                  <c:v>1.41</c:v>
                </c:pt>
                <c:pt idx="3">
                  <c:v>1.44</c:v>
                </c:pt>
                <c:pt idx="4">
                  <c:v>1.41</c:v>
                </c:pt>
                <c:pt idx="5">
                  <c:v>1.42</c:v>
                </c:pt>
                <c:pt idx="6">
                  <c:v>1.41</c:v>
                </c:pt>
                <c:pt idx="7">
                  <c:v>1.53</c:v>
                </c:pt>
              </c:numCache>
            </c:numRef>
          </c:val>
        </c:ser>
        <c:dLbls>
          <c:showVal val="1"/>
        </c:dLbls>
        <c:gapWidth val="25"/>
        <c:axId val="92674304"/>
        <c:axId val="92676096"/>
      </c:barChart>
      <c:catAx>
        <c:axId val="926743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Times New Roman" charset="0"/>
                <a:ea typeface="Times New Roman" charset="0"/>
                <a:cs typeface="Times New Roman" charset="0"/>
              </a:defRPr>
            </a:pPr>
            <a:endParaRPr lang="ru-RU"/>
          </a:p>
        </c:txPr>
        <c:crossAx val="92676096"/>
        <c:crosses val="autoZero"/>
        <c:auto val="1"/>
        <c:lblAlgn val="ctr"/>
        <c:lblOffset val="100"/>
      </c:catAx>
      <c:valAx>
        <c:axId val="92676096"/>
        <c:scaling>
          <c:orientation val="minMax"/>
        </c:scaling>
        <c:delete val="1"/>
        <c:axPos val="l"/>
        <c:minorGridlines>
          <c:spPr>
            <a:ln>
              <a:solidFill>
                <a:schemeClr val="dk1">
                  <a:lumMod val="5000"/>
                  <a:lumOff val="95000"/>
                </a:schemeClr>
              </a:solidFill>
            </a:ln>
            <a:effectLst/>
          </c:spPr>
        </c:minorGridlines>
        <c:numFmt formatCode="General" sourceLinked="1"/>
        <c:majorTickMark val="none"/>
        <c:tickLblPos val="nextTo"/>
        <c:crossAx val="92674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hart>
    <c:autoTitleDeleted val="1"/>
    <c:plotArea>
      <c:layout>
        <c:manualLayout>
          <c:layoutTarget val="inner"/>
          <c:xMode val="edge"/>
          <c:yMode val="edge"/>
          <c:x val="1.8871616768328808E-2"/>
          <c:y val="0"/>
          <c:w val="0.96225676646334202"/>
          <c:h val="0.6777062649604590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>
              <a:gsLst>
                <a:gs pos="0">
                  <a:schemeClr val="dk1">
                    <a:tint val="88500"/>
                  </a:schemeClr>
                </a:gs>
                <a:gs pos="100000">
                  <a:schemeClr val="dk1">
                    <a:tint val="88500"/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 w="165100" prst="coolSlant"/>
              <a:bevelB prst="angle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cap="none" spc="0" baseline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ИБС</c:v>
                </c:pt>
                <c:pt idx="1">
                  <c:v>ИБС+незн. АО</c:v>
                </c:pt>
                <c:pt idx="2">
                  <c:v>ИБС+легк. АО</c:v>
                </c:pt>
                <c:pt idx="3">
                  <c:v>ИБС_сред. АО</c:v>
                </c:pt>
                <c:pt idx="4">
                  <c:v>ИБС+сильн.АО</c:v>
                </c:pt>
                <c:pt idx="5">
                  <c:v>ИБС+тяж.АО</c:v>
                </c:pt>
                <c:pt idx="6">
                  <c:v>ООЭ</c:v>
                </c:pt>
                <c:pt idx="7">
                  <c:v>Контроль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0.41000000000000009</c:v>
                </c:pt>
                <c:pt idx="1">
                  <c:v>0.39000000000000012</c:v>
                </c:pt>
                <c:pt idx="2">
                  <c:v>0.4</c:v>
                </c:pt>
                <c:pt idx="3">
                  <c:v>0.4200000000000001</c:v>
                </c:pt>
                <c:pt idx="4">
                  <c:v>0.4</c:v>
                </c:pt>
                <c:pt idx="5">
                  <c:v>0.41000000000000009</c:v>
                </c:pt>
                <c:pt idx="6">
                  <c:v>0.4</c:v>
                </c:pt>
                <c:pt idx="7">
                  <c:v>0.39000000000000012</c:v>
                </c:pt>
              </c:numCache>
            </c:numRef>
          </c:val>
        </c:ser>
        <c:dLbls>
          <c:showVal val="1"/>
        </c:dLbls>
        <c:gapWidth val="25"/>
        <c:axId val="92803456"/>
        <c:axId val="92804992"/>
      </c:barChart>
      <c:catAx>
        <c:axId val="928034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Times New Roman" charset="0"/>
                <a:ea typeface="Times New Roman" charset="0"/>
                <a:cs typeface="Times New Roman" charset="0"/>
              </a:defRPr>
            </a:pPr>
            <a:endParaRPr lang="ru-RU"/>
          </a:p>
        </c:txPr>
        <c:crossAx val="92804992"/>
        <c:crosses val="autoZero"/>
        <c:auto val="1"/>
        <c:lblAlgn val="ctr"/>
        <c:lblOffset val="100"/>
      </c:catAx>
      <c:valAx>
        <c:axId val="92804992"/>
        <c:scaling>
          <c:orientation val="minMax"/>
        </c:scaling>
        <c:delete val="1"/>
        <c:axPos val="l"/>
        <c:minorGridlines>
          <c:spPr>
            <a:ln>
              <a:solidFill>
                <a:schemeClr val="dk1">
                  <a:lumMod val="5000"/>
                  <a:lumOff val="95000"/>
                </a:schemeClr>
              </a:solidFill>
            </a:ln>
            <a:effectLst/>
          </c:spPr>
        </c:minorGridlines>
        <c:numFmt formatCode="General" sourceLinked="1"/>
        <c:majorTickMark val="none"/>
        <c:tickLblPos val="nextTo"/>
        <c:crossAx val="92803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9B79ED6-114C-454F-926F-BC496F74AACF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6EE6444-52F2-4FB5-85F4-33E3740065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7235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E6444-52F2-4FB5-85F4-33E3740065C0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9561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E6444-52F2-4FB5-85F4-33E3740065C0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2338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E6444-52F2-4FB5-85F4-33E3740065C0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1710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13BA-CFC5-4673-8D56-692408AD1CF6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4E33-83BE-4FBC-83CF-E3D8FFC9E1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15581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13BA-CFC5-4673-8D56-692408AD1CF6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4E33-83BE-4FBC-83CF-E3D8FFC9E1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45255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13BA-CFC5-4673-8D56-692408AD1CF6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4E33-83BE-4FBC-83CF-E3D8FFC9E1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05423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24943" y="188912"/>
            <a:ext cx="8229600" cy="1439863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1210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13BA-CFC5-4673-8D56-692408AD1CF6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4E33-83BE-4FBC-83CF-E3D8FFC9E1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10151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13BA-CFC5-4673-8D56-692408AD1CF6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4E33-83BE-4FBC-83CF-E3D8FFC9E1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27399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13BA-CFC5-4673-8D56-692408AD1CF6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4E33-83BE-4FBC-83CF-E3D8FFC9E1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34614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13BA-CFC5-4673-8D56-692408AD1CF6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4E33-83BE-4FBC-83CF-E3D8FFC9E1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32866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13BA-CFC5-4673-8D56-692408AD1CF6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4E33-83BE-4FBC-83CF-E3D8FFC9E1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53741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13BA-CFC5-4673-8D56-692408AD1CF6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4E33-83BE-4FBC-83CF-E3D8FFC9E1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69122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13BA-CFC5-4673-8D56-692408AD1CF6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4E33-83BE-4FBC-83CF-E3D8FFC9E1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74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13BA-CFC5-4673-8D56-692408AD1CF6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4E33-83BE-4FBC-83CF-E3D8FFC9E1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9191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bg1"/>
            </a:gs>
            <a:gs pos="74000">
              <a:srgbClr val="D5FC79">
                <a:alpha val="42000"/>
                <a:lumMod val="33000"/>
                <a:lumOff val="67000"/>
              </a:srgbClr>
            </a:gs>
            <a:gs pos="87000">
              <a:schemeClr val="accent3">
                <a:lumMod val="60000"/>
                <a:lumOff val="40000"/>
                <a:alpha val="56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E13BA-CFC5-4673-8D56-692408AD1CF6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34E33-83BE-4FBC-83CF-E3D8FFC9E1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178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=""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microsoft.com/office/2007/relationships/hdphoto" Target="../media/hdphoto5.wdp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microsoft.com/office/2007/relationships/hdphoto" Target="../media/hdphoto5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8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8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8.wdp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Акад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9" y="3933055"/>
            <a:ext cx="4643437" cy="2862929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43608" cy="10562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5983" y="1798537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СКОРОПОСТИЖНОЙ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СМЕРТИ ПРИ ИШЕМИЧЕСКОЙ БОЛЕЗНИ СЕРДЦА 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И НА ФОНЕ АЛКОГОЛЬНОЙ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ИНТОКСИКАЦИИ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3144" y="1252021"/>
            <a:ext cx="8229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СУДЕБНО-МЕДИЦИНСКАЯ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ДИАГНОСТИКА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45235"/>
            <a:ext cx="81743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ФГБОУ ВО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«Кубанский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государственный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3000"/>
              </a:lnSpc>
            </a:pP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медицинский университет»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Минздрава России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55316" y="4078930"/>
            <a:ext cx="4214842" cy="150810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Ильина А.В. </a:t>
            </a:r>
          </a:p>
          <a:p>
            <a:pPr algn="ctr"/>
            <a:r>
              <a:rPr lang="ru-RU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Быстрова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Е.И. 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87058" y="5466770"/>
            <a:ext cx="4331375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3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Краснодар 2017</a:t>
            </a:r>
            <a:endParaRPr lang="ru-RU" sz="28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0534" y="3138764"/>
            <a:ext cx="86073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Доклад на региональной </a:t>
            </a:r>
          </a:p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научно-практической конференции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14192907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70089" cy="10527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83534" y="434465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Классификация </a:t>
            </a:r>
            <a:r>
              <a:rPr lang="ru-RU" sz="2800" b="1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ИБС ВОЗ </a:t>
            </a:r>
            <a:endParaRPr lang="ru-RU" sz="2800" b="1" dirty="0" smtClean="0">
              <a:solidFill>
                <a:srgbClr val="000000"/>
              </a:solidFill>
              <a:latin typeface="Times New Roman" charset="0"/>
              <a:ea typeface="Times New Roman" charset="0"/>
            </a:endParaRPr>
          </a:p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с </a:t>
            </a:r>
            <a:r>
              <a:rPr lang="ru-RU" sz="2800" b="1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дополнениями </a:t>
            </a:r>
            <a:r>
              <a:rPr lang="ru-RU" sz="28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ВКНЦ</a:t>
            </a:r>
            <a:r>
              <a:rPr lang="en-US" sz="28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(1984 </a:t>
            </a:r>
            <a:r>
              <a:rPr lang="ru-RU" sz="28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год) 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00473"/>
            <a:ext cx="864096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58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Внезапная коронарная смерть (первичная остановка сердца)  </a:t>
            </a:r>
            <a:endParaRPr lang="ru-RU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  <a:p>
            <a:pPr marL="742950" lvl="1" indent="-285750">
              <a:lnSpc>
                <a:spcPts val="2580"/>
              </a:lnSpc>
              <a:spcAft>
                <a:spcPts val="0"/>
              </a:spcAft>
              <a:buSzPts val="1000"/>
              <a:buFont typeface="Courier New" charset="0"/>
              <a:buChar char="o"/>
              <a:tabLst>
                <a:tab pos="914400" algn="l"/>
              </a:tabLst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Внезапная коронарная смерть с успешной реанимацией</a:t>
            </a:r>
          </a:p>
          <a:p>
            <a:pPr marL="742950" lvl="1" indent="-285750">
              <a:lnSpc>
                <a:spcPts val="2580"/>
              </a:lnSpc>
              <a:spcAft>
                <a:spcPts val="0"/>
              </a:spcAft>
              <a:buSzPts val="1000"/>
              <a:buFont typeface="Courier New" charset="0"/>
              <a:buChar char="o"/>
              <a:tabLst>
                <a:tab pos="914400" algn="l"/>
              </a:tabLst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Внезапная коронарная смерть (летальный исход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marL="12700" lvl="1">
              <a:lnSpc>
                <a:spcPts val="2580"/>
              </a:lnSpc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Стенокардия</a:t>
            </a:r>
            <a:endParaRPr lang="ru-RU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  <a:p>
            <a:pPr marL="742950" lvl="1" indent="-285750">
              <a:lnSpc>
                <a:spcPts val="2580"/>
              </a:lnSpc>
              <a:spcAft>
                <a:spcPts val="0"/>
              </a:spcAft>
              <a:buSzPts val="1000"/>
              <a:buFont typeface="Courier New" charset="0"/>
              <a:buChar char="o"/>
              <a:tabLst>
                <a:tab pos="914400" algn="l"/>
              </a:tabLst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Стенокардия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напряжения </a:t>
            </a:r>
          </a:p>
          <a:p>
            <a:pPr marL="1143000" lvl="2" indent="-228600">
              <a:lnSpc>
                <a:spcPts val="2580"/>
              </a:lnSpc>
              <a:spcAft>
                <a:spcPts val="0"/>
              </a:spcAft>
              <a:buSzPts val="1000"/>
              <a:buFont typeface="Wingdings" charset="2"/>
              <a:buChar char=""/>
              <a:tabLst>
                <a:tab pos="1371600" algn="l"/>
              </a:tabLst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Впервые возникшая стенокардия напряжения</a:t>
            </a:r>
          </a:p>
          <a:p>
            <a:pPr marL="1143000" lvl="2" indent="-228600">
              <a:lnSpc>
                <a:spcPts val="2580"/>
              </a:lnSpc>
              <a:spcAft>
                <a:spcPts val="0"/>
              </a:spcAft>
              <a:buSzPts val="1000"/>
              <a:buFont typeface="Wingdings" charset="2"/>
              <a:buChar char=""/>
              <a:tabLst>
                <a:tab pos="1371600" algn="l"/>
              </a:tabLst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Стабильная стенокардия напряжения с указанием функционального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класса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  <a:p>
            <a:pPr marL="742950" lvl="1" indent="-285750">
              <a:lnSpc>
                <a:spcPts val="2580"/>
              </a:lnSpc>
              <a:spcAft>
                <a:spcPts val="0"/>
              </a:spcAft>
              <a:buSzPts val="1000"/>
              <a:buFont typeface="Courier New" charset="0"/>
              <a:buChar char="o"/>
              <a:tabLst>
                <a:tab pos="914400" algn="l"/>
              </a:tabLst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Нестабильная стенокардия (в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настоящее время классифицируется по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Браунвальду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marL="742950" lvl="1" indent="-285750">
              <a:lnSpc>
                <a:spcPts val="2580"/>
              </a:lnSpc>
              <a:spcAft>
                <a:spcPts val="0"/>
              </a:spcAft>
              <a:buSzPts val="1000"/>
              <a:buFont typeface="Courier New" charset="0"/>
              <a:buChar char="o"/>
              <a:tabLst>
                <a:tab pos="914400" algn="l"/>
              </a:tabLst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Вазоспастическая стенокардия</a:t>
            </a:r>
          </a:p>
          <a:p>
            <a:pPr marL="342900" lvl="0" indent="-342900">
              <a:lnSpc>
                <a:spcPts val="258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Инфаркт миокарда </a:t>
            </a:r>
          </a:p>
          <a:p>
            <a:pPr marL="342900" lvl="0" indent="-342900">
              <a:lnSpc>
                <a:spcPts val="258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Постинфарктный кардиосклероз </a:t>
            </a:r>
            <a:endParaRPr lang="ru-RU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lvl="0" indent="-342900">
              <a:lnSpc>
                <a:spcPts val="258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Нарушения сердечного ритма </a:t>
            </a:r>
            <a:endParaRPr lang="ru-RU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lvl="0" indent="-342900">
              <a:lnSpc>
                <a:spcPts val="258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Сердечная недостаточность</a:t>
            </a:r>
          </a:p>
        </p:txBody>
      </p:sp>
    </p:spTree>
    <p:extLst>
      <p:ext uri="{BB962C8B-B14F-4D97-AF65-F5344CB8AC3E}">
        <p14:creationId xmlns="" xmlns:p14="http://schemas.microsoft.com/office/powerpoint/2010/main" val="2517127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9" y="0"/>
            <a:ext cx="1070089" cy="105273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476672"/>
            <a:ext cx="856895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n w="0">
                  <a:noFill/>
                </a:ln>
                <a:latin typeface="Times New Roman" pitchFamily="18" charset="0"/>
                <a:cs typeface="Times New Roman" pitchFamily="18" charset="0"/>
              </a:rPr>
              <a:t>Ишемическая болезнь </a:t>
            </a:r>
            <a:endParaRPr lang="en-US" sz="4000" dirty="0" smtClean="0">
              <a:ln w="0">
                <a:noFill/>
              </a:ln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ln w="0">
                  <a:noFill/>
                </a:ln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dirty="0">
                <a:ln w="0">
                  <a:noFill/>
                </a:ln>
                <a:latin typeface="Times New Roman" pitchFamily="18" charset="0"/>
                <a:cs typeface="Times New Roman" pitchFamily="18" charset="0"/>
              </a:rPr>
              <a:t>международной статистической классификации болезней и проблем, связанных со здоровьем (МКБ-10), выделена как самостоятельная нозологическая единица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467192"/>
            <a:ext cx="8496943" cy="178510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571500" indent="-571500" algn="ctr">
              <a:buFontTx/>
              <a:buChar char="-"/>
            </a:pPr>
            <a:r>
              <a:rPr lang="ru-R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ишемическая </a:t>
            </a:r>
            <a:r>
              <a:rPr lang="ru-R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болезнь сердца 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I 25</a:t>
            </a:r>
            <a:endParaRPr lang="ru-RU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24069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43609" cy="10266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8035" y="717850"/>
            <a:ext cx="797842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75"/>
              </a:spcBef>
              <a:spcAft>
                <a:spcPts val="75"/>
              </a:spcAft>
            </a:pPr>
            <a:r>
              <a:rPr lang="ru-RU" sz="3600" b="1" dirty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I20 </a:t>
            </a:r>
            <a:r>
              <a:rPr lang="ru-RU" sz="3600" b="1" dirty="0" smtClean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Стенокардия</a:t>
            </a:r>
          </a:p>
          <a:p>
            <a:pPr algn="ctr" fontAlgn="base">
              <a:spcBef>
                <a:spcPts val="75"/>
              </a:spcBef>
              <a:spcAft>
                <a:spcPts val="75"/>
              </a:spcAft>
            </a:pPr>
            <a:endParaRPr lang="ru-RU" sz="4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1073150" indent="-1073150" fontAlgn="base">
              <a:spcBef>
                <a:spcPts val="225"/>
              </a:spcBef>
              <a:spcAft>
                <a:spcPts val="75"/>
              </a:spcAft>
            </a:pPr>
            <a:r>
              <a:rPr lang="ru-RU" sz="3600" dirty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I20.0 Нестабильная стенокардия</a:t>
            </a:r>
            <a:endParaRPr lang="ru-RU" sz="3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1073150" indent="-1073150" fontAlgn="base">
              <a:spcBef>
                <a:spcPts val="225"/>
              </a:spcBef>
              <a:spcAft>
                <a:spcPts val="75"/>
              </a:spcAft>
            </a:pPr>
            <a:r>
              <a:rPr lang="ru-RU" sz="3600" dirty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I20.1 Стенокардия с документально подтвержденным спазмом</a:t>
            </a:r>
            <a:endParaRPr lang="ru-RU" sz="3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1073150" indent="-1073150" fontAlgn="base">
              <a:spcBef>
                <a:spcPts val="225"/>
              </a:spcBef>
              <a:spcAft>
                <a:spcPts val="75"/>
              </a:spcAft>
            </a:pPr>
            <a:r>
              <a:rPr lang="ru-RU" sz="3600" dirty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I20.8 Другие формы стенокардии</a:t>
            </a:r>
            <a:endParaRPr lang="ru-RU" sz="3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1073150" indent="-1073150"/>
            <a:r>
              <a:rPr lang="ru-RU" sz="3600" dirty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I20.9 Стенокардия неуточненная</a:t>
            </a: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0137649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43609" cy="10266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8640960" cy="5888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75"/>
              </a:spcBef>
              <a:spcAft>
                <a:spcPts val="75"/>
              </a:spcAft>
            </a:pPr>
            <a:r>
              <a:rPr lang="ru-RU" sz="3600" b="1" dirty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I21 Острый инфаркт </a:t>
            </a:r>
            <a:r>
              <a:rPr lang="ru-RU" sz="3600" b="1" dirty="0" smtClean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миокарда</a:t>
            </a:r>
          </a:p>
          <a:p>
            <a:pPr algn="ctr" fontAlgn="base">
              <a:spcBef>
                <a:spcPts val="75"/>
              </a:spcBef>
              <a:spcAft>
                <a:spcPts val="75"/>
              </a:spcAft>
            </a:pPr>
            <a:endParaRPr lang="ru-RU" sz="3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850900" indent="-850900" fontAlgn="base">
              <a:spcBef>
                <a:spcPts val="225"/>
              </a:spcBef>
              <a:spcAft>
                <a:spcPts val="75"/>
              </a:spcAft>
            </a:pPr>
            <a:r>
              <a:rPr lang="ru-RU" sz="2800" dirty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I21.0 Острый трансмуральный инфаркт передней стенки миокарда</a:t>
            </a: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850900" indent="-850900" fontAlgn="base">
              <a:spcBef>
                <a:spcPts val="225"/>
              </a:spcBef>
              <a:spcAft>
                <a:spcPts val="75"/>
              </a:spcAft>
            </a:pPr>
            <a:r>
              <a:rPr lang="ru-RU" sz="2800" dirty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I21.1 Острый трансмуральный инфаркт нижней стенки миокарда</a:t>
            </a: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850900" indent="-850900" fontAlgn="base">
              <a:spcBef>
                <a:spcPts val="225"/>
              </a:spcBef>
              <a:spcAft>
                <a:spcPts val="75"/>
              </a:spcAft>
            </a:pPr>
            <a:r>
              <a:rPr lang="ru-RU" sz="2800" dirty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I21.2 Острый трансмуральный инфаркт миокарда других </a:t>
            </a:r>
            <a:r>
              <a:rPr lang="ru-RU" sz="2800" dirty="0" smtClean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уточненных локализаций</a:t>
            </a: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850900" indent="-850900" fontAlgn="base">
              <a:spcBef>
                <a:spcPts val="225"/>
              </a:spcBef>
              <a:spcAft>
                <a:spcPts val="75"/>
              </a:spcAft>
            </a:pPr>
            <a:r>
              <a:rPr lang="ru-RU" sz="2800" dirty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I21.3 Острый трансмуральный инфаркт миокарда неуточненной локализации</a:t>
            </a: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850900" indent="-850900" fontAlgn="base">
              <a:spcBef>
                <a:spcPts val="225"/>
              </a:spcBef>
              <a:spcAft>
                <a:spcPts val="75"/>
              </a:spcAft>
            </a:pPr>
            <a:r>
              <a:rPr lang="ru-RU" sz="2800" dirty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I21.4 Острый субэндокардиальный инфаркт миокарда</a:t>
            </a: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850900" indent="-850900" fontAlgn="base">
              <a:spcBef>
                <a:spcPts val="225"/>
              </a:spcBef>
              <a:spcAft>
                <a:spcPts val="75"/>
              </a:spcAft>
            </a:pPr>
            <a:r>
              <a:rPr lang="ru-RU" sz="2800" dirty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I21.9 Острый инфаркт миокарда неуточненный</a:t>
            </a:r>
            <a:endParaRPr lang="ru-RU" sz="28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9348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608" cy="10266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8568952" cy="5811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75"/>
              </a:spcBef>
              <a:spcAft>
                <a:spcPts val="75"/>
              </a:spcAft>
            </a:pPr>
            <a:r>
              <a:rPr lang="ru-RU" sz="3600" b="1" dirty="0" smtClean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	I22 </a:t>
            </a:r>
            <a:r>
              <a:rPr lang="ru-RU" sz="3600" b="1" dirty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Повторный инфаркт </a:t>
            </a:r>
            <a:r>
              <a:rPr lang="ru-RU" sz="3600" b="1" dirty="0" smtClean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миокарда</a:t>
            </a:r>
          </a:p>
          <a:p>
            <a:pPr algn="ctr" fontAlgn="base">
              <a:spcBef>
                <a:spcPts val="75"/>
              </a:spcBef>
              <a:spcAft>
                <a:spcPts val="75"/>
              </a:spcAft>
            </a:pPr>
            <a:endParaRPr lang="ru-RU" sz="3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1073150" indent="-1073150" fontAlgn="base">
              <a:spcBef>
                <a:spcPts val="225"/>
              </a:spcBef>
              <a:spcAft>
                <a:spcPts val="75"/>
              </a:spcAft>
            </a:pPr>
            <a:r>
              <a:rPr lang="ru-RU" sz="3600" dirty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I22.0 Повторный инфаркт передней стенки миокарда</a:t>
            </a:r>
            <a:endParaRPr lang="ru-RU" sz="3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1073150" indent="-1073150" fontAlgn="base">
              <a:spcBef>
                <a:spcPts val="225"/>
              </a:spcBef>
              <a:spcAft>
                <a:spcPts val="75"/>
              </a:spcAft>
            </a:pPr>
            <a:r>
              <a:rPr lang="ru-RU" sz="3600" dirty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I22.1 Повторный инфаркт нижней стенки миокарда</a:t>
            </a:r>
            <a:endParaRPr lang="ru-RU" sz="3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1073150" indent="-1073150" fontAlgn="base">
              <a:spcBef>
                <a:spcPts val="225"/>
              </a:spcBef>
              <a:spcAft>
                <a:spcPts val="75"/>
              </a:spcAft>
            </a:pPr>
            <a:r>
              <a:rPr lang="ru-RU" sz="3600" dirty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I22.8 Повторный инфаркт миокарда другой уточненной локализации</a:t>
            </a:r>
            <a:endParaRPr lang="ru-RU" sz="3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1073150" indent="-1073150" fontAlgn="base">
              <a:spcBef>
                <a:spcPts val="225"/>
              </a:spcBef>
              <a:spcAft>
                <a:spcPts val="75"/>
              </a:spcAft>
            </a:pPr>
            <a:r>
              <a:rPr lang="ru-RU" sz="3600" dirty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I22.9 Повторный инфаркт миокарда неуточненной локализации</a:t>
            </a:r>
            <a:endParaRPr lang="ru-RU" sz="36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87621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43609" cy="102668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526368"/>
            <a:ext cx="8784976" cy="5504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75"/>
              </a:spcBef>
              <a:spcAft>
                <a:spcPts val="75"/>
              </a:spcAft>
            </a:pPr>
            <a:r>
              <a:rPr lang="ru-RU" sz="4400" b="1" dirty="0" smtClean="0">
                <a:solidFill>
                  <a:srgbClr val="303030"/>
                </a:solidFill>
                <a:latin typeface="Arial" charset="0"/>
                <a:ea typeface="Times New Roman" charset="0"/>
                <a:cs typeface="Times New Roman" charset="0"/>
              </a:rPr>
              <a:t>		</a:t>
            </a:r>
            <a:r>
              <a:rPr lang="ru-RU" sz="3600" b="1" dirty="0" smtClean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I23 </a:t>
            </a:r>
            <a:r>
              <a:rPr lang="ru-RU" sz="3600" b="1" dirty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Некоторые текущие осложнения острого инфаркта </a:t>
            </a:r>
            <a:r>
              <a:rPr lang="ru-RU" sz="3600" b="1" dirty="0" smtClean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миокарда</a:t>
            </a:r>
          </a:p>
          <a:p>
            <a:pPr fontAlgn="base">
              <a:spcBef>
                <a:spcPts val="75"/>
              </a:spcBef>
              <a:spcAft>
                <a:spcPts val="75"/>
              </a:spcAft>
            </a:pPr>
            <a:endParaRPr lang="ru-RU" sz="3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811213" indent="-811213" fontAlgn="base">
              <a:spcBef>
                <a:spcPts val="225"/>
              </a:spcBef>
              <a:spcAft>
                <a:spcPts val="75"/>
              </a:spcAft>
            </a:pPr>
            <a:r>
              <a:rPr lang="ru-RU" sz="2800" dirty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I23.0 </a:t>
            </a:r>
            <a:r>
              <a:rPr lang="ru-RU" sz="2800" dirty="0" err="1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Гемоперикард</a:t>
            </a:r>
            <a:r>
              <a:rPr lang="ru-RU" sz="2800" dirty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 как ближайшее осложнение острого инфаркта миокарда</a:t>
            </a: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811213" indent="-811213" fontAlgn="base">
              <a:spcBef>
                <a:spcPts val="225"/>
              </a:spcBef>
              <a:spcAft>
                <a:spcPts val="75"/>
              </a:spcAft>
            </a:pPr>
            <a:r>
              <a:rPr lang="ru-RU" sz="2800" dirty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I23.1 Дефект </a:t>
            </a:r>
            <a:r>
              <a:rPr lang="ru-RU" sz="2800" dirty="0" err="1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межпредсердной</a:t>
            </a:r>
            <a:r>
              <a:rPr lang="ru-RU" sz="2800" dirty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 перегородки как текущее осложнение острого инфаркта миокарда</a:t>
            </a: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811213" indent="-811213" fontAlgn="base">
              <a:spcBef>
                <a:spcPts val="225"/>
              </a:spcBef>
              <a:spcAft>
                <a:spcPts val="75"/>
              </a:spcAft>
            </a:pPr>
            <a:r>
              <a:rPr lang="ru-RU" sz="2800" dirty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I23.2 Дефект межжелудочковой перегородки как текущее осложнение острого инфаркта миокарда</a:t>
            </a: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811213" indent="-811213" fontAlgn="base">
              <a:spcBef>
                <a:spcPts val="225"/>
              </a:spcBef>
              <a:spcAft>
                <a:spcPts val="75"/>
              </a:spcAft>
            </a:pPr>
            <a:r>
              <a:rPr lang="ru-RU" sz="2800" dirty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I23.3 Разрыв сердечной стенки без </a:t>
            </a:r>
            <a:r>
              <a:rPr lang="ru-RU" sz="2800" dirty="0" err="1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гемоперикарда</a:t>
            </a:r>
            <a:r>
              <a:rPr lang="ru-RU" sz="2800" dirty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 как текущее осложнение острого инфаркта </a:t>
            </a:r>
            <a:r>
              <a:rPr lang="ru-RU" sz="2800" dirty="0" smtClean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миокарда</a:t>
            </a: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33078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43609" cy="1026686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299992" rev="10799999"/>
            </a:camera>
            <a:lightRig rig="threePt" dir="t"/>
          </a:scene3d>
        </p:spPr>
      </p:pic>
    </p:spTree>
    <p:extLst>
      <p:ext uri="{BB962C8B-B14F-4D97-AF65-F5344CB8AC3E}">
        <p14:creationId xmlns="" xmlns:p14="http://schemas.microsoft.com/office/powerpoint/2010/main" val="16630728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43609" cy="10266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454360"/>
            <a:ext cx="8784976" cy="5934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75"/>
              </a:spcBef>
              <a:spcAft>
                <a:spcPts val="75"/>
              </a:spcAft>
            </a:pPr>
            <a:r>
              <a:rPr lang="ru-RU" sz="4400" b="1" dirty="0" smtClean="0">
                <a:solidFill>
                  <a:srgbClr val="303030"/>
                </a:solidFill>
                <a:latin typeface="Arial" charset="0"/>
                <a:ea typeface="Times New Roman" charset="0"/>
                <a:cs typeface="Times New Roman" charset="0"/>
              </a:rPr>
              <a:t>		</a:t>
            </a:r>
            <a:r>
              <a:rPr lang="ru-RU" sz="3600" b="1" dirty="0" smtClean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I23 </a:t>
            </a:r>
            <a:r>
              <a:rPr lang="ru-RU" sz="3600" b="1" dirty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Некоторые текущие осложнения острого инфаркта </a:t>
            </a:r>
            <a:r>
              <a:rPr lang="ru-RU" sz="3600" b="1" dirty="0" smtClean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миокарда</a:t>
            </a:r>
          </a:p>
          <a:p>
            <a:pPr fontAlgn="base">
              <a:spcBef>
                <a:spcPts val="75"/>
              </a:spcBef>
              <a:spcAft>
                <a:spcPts val="75"/>
              </a:spcAft>
            </a:pPr>
            <a:endParaRPr lang="ru-RU" sz="3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850900" indent="-850900" fontAlgn="base">
              <a:spcBef>
                <a:spcPts val="225"/>
              </a:spcBef>
              <a:spcAft>
                <a:spcPts val="75"/>
              </a:spcAft>
            </a:pPr>
            <a:r>
              <a:rPr lang="ru-RU" sz="2800" dirty="0" smtClean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I23.4 </a:t>
            </a:r>
            <a:r>
              <a:rPr lang="ru-RU" sz="2800" dirty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Разрыв сухожильной хорды как текущее осложнение острого инфаркта миокарда</a:t>
            </a: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850900" indent="-850900" fontAlgn="base">
              <a:spcBef>
                <a:spcPts val="225"/>
              </a:spcBef>
              <a:spcAft>
                <a:spcPts val="75"/>
              </a:spcAft>
            </a:pPr>
            <a:r>
              <a:rPr lang="ru-RU" sz="2800" dirty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I23.5 Разрыв сосочковой мышцы как текущее осложнение острого инфаркта миокарда</a:t>
            </a: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850900" indent="-850900" fontAlgn="base">
              <a:spcBef>
                <a:spcPts val="225"/>
              </a:spcBef>
              <a:spcAft>
                <a:spcPts val="75"/>
              </a:spcAft>
            </a:pPr>
            <a:r>
              <a:rPr lang="ru-RU" sz="2800" dirty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I23.6 Тромбоз предсердия, ушка предсердия и желудочка сердца как текущее осложнение острого инфаркта миокарда</a:t>
            </a: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850900" indent="-850900" fontAlgn="base">
              <a:spcBef>
                <a:spcPts val="225"/>
              </a:spcBef>
              <a:spcAft>
                <a:spcPts val="75"/>
              </a:spcAft>
            </a:pPr>
            <a:r>
              <a:rPr lang="ru-RU" sz="2800" dirty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I23.8 Другие текущие осложнения острого инфаркта миокарда</a:t>
            </a:r>
            <a:endParaRPr lang="ru-RU" sz="28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0852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70089" cy="10527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476672"/>
            <a:ext cx="8496944" cy="4950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75"/>
              </a:spcBef>
              <a:spcAft>
                <a:spcPts val="75"/>
              </a:spcAft>
            </a:pPr>
            <a:r>
              <a:rPr lang="ru-RU" sz="3600" b="1" dirty="0" smtClean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		I24 </a:t>
            </a:r>
            <a:r>
              <a:rPr lang="ru-RU" sz="3600" b="1" dirty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Другие формы острой </a:t>
            </a:r>
            <a:r>
              <a:rPr lang="ru-RU" sz="3600" b="1" dirty="0" smtClean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	ишемической </a:t>
            </a:r>
            <a:r>
              <a:rPr lang="ru-RU" sz="3600" b="1" dirty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болезни </a:t>
            </a:r>
            <a:r>
              <a:rPr lang="ru-RU" sz="3600" b="1" dirty="0" smtClean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сердца</a:t>
            </a:r>
          </a:p>
          <a:p>
            <a:pPr fontAlgn="base">
              <a:spcBef>
                <a:spcPts val="75"/>
              </a:spcBef>
              <a:spcAft>
                <a:spcPts val="75"/>
              </a:spcAft>
            </a:pPr>
            <a:endParaRPr lang="ru-RU" sz="3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fontAlgn="base">
              <a:spcBef>
                <a:spcPts val="225"/>
              </a:spcBef>
              <a:spcAft>
                <a:spcPts val="75"/>
              </a:spcAft>
            </a:pPr>
            <a:r>
              <a:rPr lang="ru-RU" sz="2800" dirty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I24.0 Коронарный тромбоз, не приводящий к инфаркту миокарда</a:t>
            </a: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fontAlgn="base">
              <a:spcBef>
                <a:spcPts val="225"/>
              </a:spcBef>
              <a:spcAft>
                <a:spcPts val="75"/>
              </a:spcAft>
            </a:pPr>
            <a:r>
              <a:rPr lang="ru-RU" sz="2800" dirty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I24.1 Синдром </a:t>
            </a:r>
            <a:r>
              <a:rPr lang="ru-RU" sz="2800" dirty="0" err="1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Дресслера</a:t>
            </a: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fontAlgn="base">
              <a:spcBef>
                <a:spcPts val="225"/>
              </a:spcBef>
              <a:spcAft>
                <a:spcPts val="75"/>
              </a:spcAft>
            </a:pPr>
            <a:r>
              <a:rPr lang="ru-RU" sz="2800" dirty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I24.8 Другие формы острой ишемической болезни сердца</a:t>
            </a: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fontAlgn="base">
              <a:spcBef>
                <a:spcPts val="225"/>
              </a:spcBef>
              <a:spcAft>
                <a:spcPts val="75"/>
              </a:spcAft>
            </a:pPr>
            <a:r>
              <a:rPr lang="ru-RU" sz="2800" dirty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I24.9 Острая ишемическая болезнь сердца неуточненная</a:t>
            </a:r>
            <a:endParaRPr lang="ru-RU" sz="28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4240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43609" cy="10266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640960" cy="6496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75"/>
              </a:spcBef>
              <a:spcAft>
                <a:spcPts val="75"/>
              </a:spcAft>
            </a:pPr>
            <a:r>
              <a:rPr lang="ru-RU" sz="2800" b="1" dirty="0" smtClean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	I25 </a:t>
            </a:r>
            <a:r>
              <a:rPr lang="ru-RU" sz="2800" b="1" dirty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Хроническая ишемическая болезнь </a:t>
            </a:r>
            <a:r>
              <a:rPr lang="ru-RU" sz="2800" b="1" dirty="0" smtClean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сердца</a:t>
            </a:r>
          </a:p>
          <a:p>
            <a:pPr fontAlgn="base">
              <a:spcBef>
                <a:spcPts val="75"/>
              </a:spcBef>
              <a:spcAft>
                <a:spcPts val="75"/>
              </a:spcAft>
            </a:pP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850900" indent="-850900" fontAlgn="base">
              <a:spcBef>
                <a:spcPts val="225"/>
              </a:spcBef>
              <a:spcAft>
                <a:spcPts val="75"/>
              </a:spcAft>
            </a:pPr>
            <a:r>
              <a:rPr lang="ru-RU" sz="2800" dirty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I25.0 Атеросклеротическая сердечно-сосудистая болезнь, так описанная</a:t>
            </a: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850900" indent="-850900" fontAlgn="base">
              <a:spcBef>
                <a:spcPts val="225"/>
              </a:spcBef>
              <a:spcAft>
                <a:spcPts val="75"/>
              </a:spcAft>
            </a:pPr>
            <a:r>
              <a:rPr lang="ru-RU" sz="2800" dirty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I25.1 Атеросклеротическая болезнь сердца</a:t>
            </a: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850900" indent="-850900" fontAlgn="base">
              <a:spcBef>
                <a:spcPts val="225"/>
              </a:spcBef>
              <a:spcAft>
                <a:spcPts val="75"/>
              </a:spcAft>
            </a:pPr>
            <a:r>
              <a:rPr lang="ru-RU" sz="2800" dirty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I25.2 Перенесенный в прошлом инфаркт миокарда</a:t>
            </a: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850900" indent="-850900" fontAlgn="base">
              <a:spcBef>
                <a:spcPts val="225"/>
              </a:spcBef>
              <a:spcAft>
                <a:spcPts val="75"/>
              </a:spcAft>
            </a:pPr>
            <a:r>
              <a:rPr lang="ru-RU" sz="2800" dirty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I25.3 Аневризма сердца</a:t>
            </a: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850900" indent="-850900" fontAlgn="base">
              <a:spcBef>
                <a:spcPts val="225"/>
              </a:spcBef>
              <a:spcAft>
                <a:spcPts val="75"/>
              </a:spcAft>
            </a:pPr>
            <a:r>
              <a:rPr lang="ru-RU" sz="2800" dirty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I25.4 Аневризма коронарной артерии</a:t>
            </a: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850900" indent="-850900" fontAlgn="base">
              <a:spcBef>
                <a:spcPts val="225"/>
              </a:spcBef>
              <a:spcAft>
                <a:spcPts val="75"/>
              </a:spcAft>
            </a:pPr>
            <a:r>
              <a:rPr lang="ru-RU" sz="2800" dirty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I25.5 Ишемическая </a:t>
            </a:r>
            <a:r>
              <a:rPr lang="ru-RU" sz="2800" dirty="0" err="1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кардиомиопатия</a:t>
            </a: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850900" indent="-850900" fontAlgn="base">
              <a:spcBef>
                <a:spcPts val="225"/>
              </a:spcBef>
              <a:spcAft>
                <a:spcPts val="75"/>
              </a:spcAft>
            </a:pPr>
            <a:r>
              <a:rPr lang="ru-RU" sz="2800" dirty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I25.6 Бессимптомная ишемия миокарда</a:t>
            </a: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850900" indent="-850900" fontAlgn="base">
              <a:spcBef>
                <a:spcPts val="225"/>
              </a:spcBef>
              <a:spcAft>
                <a:spcPts val="75"/>
              </a:spcAft>
            </a:pPr>
            <a:r>
              <a:rPr lang="ru-RU" sz="2800" dirty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I25.8 Другие формы хронической ишемической болезни сердца</a:t>
            </a: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850900" indent="-850900" fontAlgn="base">
              <a:spcBef>
                <a:spcPts val="225"/>
              </a:spcBef>
              <a:spcAft>
                <a:spcPts val="75"/>
              </a:spcAft>
            </a:pPr>
            <a:r>
              <a:rPr lang="ru-RU" sz="2800" dirty="0">
                <a:solidFill>
                  <a:srgbClr val="303030"/>
                </a:solidFill>
                <a:latin typeface="Times New Roman" charset="0"/>
                <a:ea typeface="Times New Roman" charset="0"/>
                <a:cs typeface="Times New Roman" charset="0"/>
              </a:rPr>
              <a:t>I25.9 Хроническая ишемическая болезнь сердца неуточненная</a:t>
            </a:r>
            <a:endParaRPr lang="ru-RU" sz="28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7262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43609" cy="102668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260649"/>
            <a:ext cx="8568952" cy="5671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 charset="0"/>
                <a:ea typeface="Calibri" charset="0"/>
                <a:cs typeface="Times New Roman" charset="0"/>
              </a:rPr>
              <a:t>		Всемирная </a:t>
            </a:r>
            <a:r>
              <a:rPr lang="ru-RU" sz="2800" dirty="0">
                <a:latin typeface="Times New Roman" charset="0"/>
                <a:ea typeface="Calibri" charset="0"/>
                <a:cs typeface="Times New Roman" charset="0"/>
              </a:rPr>
              <a:t>организация здравоохранения 	</a:t>
            </a:r>
            <a:r>
              <a:rPr lang="ru-RU" sz="2800" dirty="0" smtClean="0">
                <a:latin typeface="Times New Roman" charset="0"/>
                <a:ea typeface="Calibri" charset="0"/>
                <a:cs typeface="Times New Roman" charset="0"/>
              </a:rPr>
              <a:t>	в 1965 </a:t>
            </a:r>
            <a:r>
              <a:rPr lang="ru-RU" sz="2800" dirty="0">
                <a:latin typeface="Times New Roman" charset="0"/>
                <a:ea typeface="Calibri" charset="0"/>
                <a:cs typeface="Times New Roman" charset="0"/>
              </a:rPr>
              <a:t>году сердечную форму гипертонической болезни и атеросклероза выделила как самостоятельное заболевание -  </a:t>
            </a:r>
            <a:r>
              <a:rPr lang="ru-RU" sz="2800" b="1" dirty="0">
                <a:latin typeface="Times New Roman" charset="0"/>
                <a:ea typeface="Calibri" charset="0"/>
                <a:cs typeface="Times New Roman" charset="0"/>
              </a:rPr>
              <a:t>ишемическая болезнь сердца</a:t>
            </a:r>
            <a:r>
              <a:rPr lang="ru-RU" sz="2800" dirty="0">
                <a:latin typeface="Times New Roman" charset="0"/>
                <a:ea typeface="Calibri" charset="0"/>
                <a:cs typeface="Times New Roman" charset="0"/>
              </a:rPr>
              <a:t> (ИБС) в связи с большой социальной значимостью. На эту патологию приходится до 2/3 случаев смерти от сердечно-сосудистых заболеваний.  Характерной особенностью  ее является абсолютная или относительная недостаточность коронарного кровообращения. Различают острую и хроническую форму ишемической болезни сердца.</a:t>
            </a:r>
            <a:endParaRPr lang="ru-RU" sz="28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2988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43283" cy="11247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980728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7325" algn="r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Больной Л., 57 лет.</a:t>
            </a:r>
            <a:endParaRPr lang="ru-RU" sz="2800" dirty="0">
              <a:latin typeface="Times New Roman" charset="0"/>
              <a:ea typeface="Times New Roman" charset="0"/>
            </a:endParaRPr>
          </a:p>
          <a:p>
            <a:pPr indent="187325" algn="just"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	</a:t>
            </a:r>
            <a:r>
              <a:rPr lang="ru-RU" sz="28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Основное </a:t>
            </a:r>
            <a:r>
              <a:rPr lang="ru-RU" sz="2800" b="1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заболевание. </a:t>
            </a:r>
            <a:r>
              <a:rPr lang="ru-RU" sz="28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Внезапная сердечная смерть. Фибрилляция желудочков сердца (по клиническим данным) (146.1).</a:t>
            </a:r>
            <a:endParaRPr lang="ru-RU" sz="2800" dirty="0">
              <a:latin typeface="Times New Roman" charset="0"/>
              <a:ea typeface="Times New Roman" charset="0"/>
            </a:endParaRPr>
          </a:p>
          <a:p>
            <a:pPr indent="187325" algn="just"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	</a:t>
            </a:r>
            <a:r>
              <a:rPr lang="ru-RU" sz="28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Сопутствующие </a:t>
            </a:r>
            <a:r>
              <a:rPr lang="ru-RU" sz="2800" b="1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заболевания. </a:t>
            </a:r>
            <a:r>
              <a:rPr lang="ru-RU" sz="28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Хронический простой бронхит 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(J </a:t>
            </a:r>
            <a:r>
              <a:rPr lang="ru-RU" sz="28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41.0).</a:t>
            </a:r>
            <a:endParaRPr lang="ru-RU" sz="2800" dirty="0">
              <a:latin typeface="Times New Roman" charset="0"/>
              <a:ea typeface="Times New Roman" charset="0"/>
            </a:endParaRPr>
          </a:p>
          <a:p>
            <a:pPr indent="187325" algn="just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Медицинское свидетельство о смерти</a:t>
            </a:r>
            <a:endParaRPr lang="ru-RU" sz="2800" b="1" dirty="0">
              <a:latin typeface="Times New Roman" charset="0"/>
              <a:ea typeface="Times New Roman" charset="0"/>
            </a:endParaRPr>
          </a:p>
          <a:p>
            <a:pPr indent="187325" algn="just">
              <a:spcAft>
                <a:spcPts val="0"/>
              </a:spcAft>
            </a:pPr>
            <a:r>
              <a:rPr lang="ru-RU" sz="2800" dirty="0" err="1">
                <a:solidFill>
                  <a:srgbClr val="000000"/>
                </a:solidFill>
                <a:latin typeface="Times New Roman" charset="0"/>
                <a:ea typeface="Times New Roman" charset="0"/>
              </a:rPr>
              <a:t>I</a:t>
            </a:r>
            <a:r>
              <a:rPr lang="ru-RU" sz="28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а) Внезапная сердечная смерть (146.1).</a:t>
            </a:r>
            <a:endParaRPr lang="ru-RU" sz="2800" dirty="0">
              <a:latin typeface="Times New Roman" charset="0"/>
              <a:ea typeface="Times New Roman" charset="0"/>
            </a:endParaRPr>
          </a:p>
          <a:p>
            <a:pPr indent="187325" algn="just">
              <a:spcAft>
                <a:spcPts val="0"/>
              </a:spcAft>
              <a:tabLst>
                <a:tab pos="40386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б)	-</a:t>
            </a:r>
            <a:endParaRPr lang="ru-RU" sz="2800" dirty="0">
              <a:latin typeface="Times New Roman" charset="0"/>
              <a:ea typeface="Times New Roman" charset="0"/>
            </a:endParaRPr>
          </a:p>
          <a:p>
            <a:pPr indent="187325" algn="just">
              <a:spcAft>
                <a:spcPts val="0"/>
              </a:spcAft>
              <a:tabLst>
                <a:tab pos="403860" algn="l"/>
              </a:tabLst>
            </a:pPr>
            <a:r>
              <a:rPr lang="ru-RU" sz="2800" spc="-5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в)	-</a:t>
            </a:r>
            <a:endParaRPr lang="ru-RU" sz="2800" spc="-50" dirty="0">
              <a:latin typeface="Times New Roman" charset="0"/>
              <a:ea typeface="Times New Roman" charset="0"/>
            </a:endParaRPr>
          </a:p>
          <a:p>
            <a:pPr indent="187325" algn="just">
              <a:spcAft>
                <a:spcPts val="0"/>
              </a:spcAft>
              <a:tabLst>
                <a:tab pos="40386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г)	-</a:t>
            </a:r>
            <a:endParaRPr lang="ru-RU" sz="2800" dirty="0">
              <a:latin typeface="Times New Roman" charset="0"/>
              <a:ea typeface="Times New Roman" charset="0"/>
            </a:endParaRPr>
          </a:p>
          <a:p>
            <a:pPr indent="187325"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II. Хронический простой бронхит 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(J </a:t>
            </a:r>
            <a:r>
              <a:rPr lang="ru-RU" sz="28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41.0).</a:t>
            </a:r>
            <a:r>
              <a:rPr lang="ru-RU" sz="2800" dirty="0">
                <a:latin typeface="Times New Roman" charset="0"/>
                <a:ea typeface="Times New Roman" charset="0"/>
              </a:rPr>
              <a:t> </a:t>
            </a:r>
            <a:endParaRPr lang="ru-RU" sz="2800" dirty="0">
              <a:effectLst/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22136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77309" cy="7647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692696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3675" algn="r"/>
            <a:r>
              <a:rPr lang="ru-RU" sz="20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Больная Е., 78 лет.</a:t>
            </a:r>
            <a:endParaRPr lang="ru-RU" sz="2000" dirty="0">
              <a:latin typeface="Times New Roman" charset="0"/>
              <a:ea typeface="Times New Roman" charset="0"/>
            </a:endParaRPr>
          </a:p>
          <a:p>
            <a:pPr indent="193675" algn="just"/>
            <a:r>
              <a:rPr lang="ru-RU" sz="2000" b="1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Комбинированное основное заболевание</a:t>
            </a:r>
            <a:endParaRPr lang="ru-RU" sz="2000" b="1" dirty="0">
              <a:latin typeface="Times New Roman" charset="0"/>
              <a:ea typeface="Times New Roman" charset="0"/>
            </a:endParaRPr>
          </a:p>
          <a:p>
            <a:pPr marL="342900" lvl="0" indent="-342900" algn="just">
              <a:buClr>
                <a:srgbClr val="000000"/>
              </a:buClr>
              <a:buSzPts val="950"/>
              <a:buFont typeface="+mj-lt"/>
              <a:buAutoNum type="arabicPeriod"/>
              <a:tabLst>
                <a:tab pos="337185" algn="l"/>
              </a:tabLst>
            </a:pPr>
            <a:r>
              <a:rPr lang="ru-RU" sz="2000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Основное заболевание. </a:t>
            </a:r>
            <a:r>
              <a:rPr lang="ru-RU" sz="20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Острый трансмуральный инфаркт миокарда в области заднебоковой стенки левого желудочка и межжелудочковой перегородки (давностью около 8 суток). </a:t>
            </a:r>
            <a:r>
              <a:rPr lang="ru-RU" sz="2000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Стенозирующий</a:t>
            </a:r>
            <a:r>
              <a:rPr lang="ru-RU" sz="20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атеросклероз коронарных артерий сердца (2-я степень, IV стадия, стеноз до 70% левой нисходящей артерии) (</a:t>
            </a:r>
            <a:r>
              <a:rPr lang="ru-RU" sz="2000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ru-RU" sz="20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21.0).</a:t>
            </a:r>
            <a:endParaRPr lang="ru-RU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lvl="0" indent="-342900" algn="just">
              <a:buClr>
                <a:srgbClr val="000000"/>
              </a:buClr>
              <a:buSzPts val="950"/>
              <a:buFont typeface="+mj-lt"/>
              <a:buAutoNum type="arabicPeriod"/>
              <a:tabLst>
                <a:tab pos="339090" algn="l"/>
              </a:tabLst>
            </a:pPr>
            <a:r>
              <a:rPr lang="ru-RU" sz="2000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Фоновое заболевание. </a:t>
            </a:r>
            <a:r>
              <a:rPr lang="ru-RU" sz="20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Гипертоническая болезнь: эксцентрическая гипертрофия миокарда (масса сердца — 430 г, толщина стенки левого желудочка — 1,8 см, правого </a:t>
            </a:r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— 0,3 см), </a:t>
            </a:r>
            <a:r>
              <a:rPr lang="ru-RU" sz="2000" dirty="0" err="1">
                <a:latin typeface="Times New Roman" charset="0"/>
                <a:ea typeface="Times New Roman" charset="0"/>
                <a:cs typeface="Times New Roman" charset="0"/>
              </a:rPr>
              <a:t>артериолосклеротичес</a:t>
            </a:r>
            <a:r>
              <a:rPr lang="ru-RU" sz="2000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кий</a:t>
            </a:r>
            <a:r>
              <a:rPr lang="ru-RU" sz="20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 </a:t>
            </a:r>
            <a:r>
              <a:rPr lang="ru-RU" sz="20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нефросклероз </a:t>
            </a:r>
            <a:r>
              <a:rPr lang="ru-RU" sz="20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(113.0).</a:t>
            </a:r>
            <a:endParaRPr lang="ru-RU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indent="193675" algn="just"/>
            <a:r>
              <a:rPr lang="ru-RU" sz="20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Медицинское </a:t>
            </a:r>
            <a:r>
              <a:rPr lang="ru-RU" sz="2000" b="1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свидетельство о смерти</a:t>
            </a:r>
            <a:endParaRPr lang="ru-RU" sz="2000" b="1" dirty="0">
              <a:latin typeface="Times New Roman" charset="0"/>
              <a:ea typeface="Times New Roman" charset="0"/>
            </a:endParaRPr>
          </a:p>
          <a:p>
            <a:pPr algn="just">
              <a:buClr>
                <a:srgbClr val="000000"/>
              </a:buClr>
              <a:buSzPts val="950"/>
              <a:tabLst>
                <a:tab pos="346075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I.  </a:t>
            </a:r>
            <a:r>
              <a:rPr lang="ru-RU" sz="20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а).</a:t>
            </a:r>
            <a:r>
              <a:rPr lang="ru-RU" sz="20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Острый инфаркт миокарда, переднебоковой и межжелудочковой перегородки (</a:t>
            </a:r>
            <a:r>
              <a:rPr lang="ru-RU" sz="2000" dirty="0" err="1">
                <a:solidFill>
                  <a:srgbClr val="000000"/>
                </a:solidFill>
                <a:latin typeface="Times New Roman" charset="0"/>
                <a:ea typeface="Times New Roman" charset="0"/>
              </a:rPr>
              <a:t>I</a:t>
            </a:r>
            <a:r>
              <a:rPr lang="ru-RU" sz="20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21.0).</a:t>
            </a:r>
            <a:endParaRPr lang="ru-RU" sz="2000" dirty="0">
              <a:latin typeface="Times New Roman" charset="0"/>
              <a:ea typeface="Times New Roman" charset="0"/>
            </a:endParaRPr>
          </a:p>
          <a:p>
            <a:pPr>
              <a:tabLst>
                <a:tab pos="342265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	  </a:t>
            </a:r>
            <a:r>
              <a:rPr lang="ru-RU" sz="2000" dirty="0" smtClean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б)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-</a:t>
            </a:r>
            <a:r>
              <a:rPr lang="ru-RU" sz="20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	</a:t>
            </a:r>
            <a:endParaRPr lang="en-US" sz="2000" dirty="0" smtClean="0">
              <a:solidFill>
                <a:srgbClr val="000000"/>
              </a:solidFill>
              <a:latin typeface="Times New Roman" charset="0"/>
              <a:ea typeface="Times New Roman" charset="0"/>
            </a:endParaRPr>
          </a:p>
          <a:p>
            <a:pPr>
              <a:tabLst>
                <a:tab pos="342265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      </a:t>
            </a:r>
            <a:r>
              <a:rPr lang="ru-RU" sz="2000" dirty="0" smtClean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в)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-</a:t>
            </a:r>
            <a:endParaRPr lang="ru-RU" sz="2000" dirty="0">
              <a:latin typeface="Times New Roman" charset="0"/>
              <a:ea typeface="Times New Roman" charset="0"/>
            </a:endParaRPr>
          </a:p>
          <a:p>
            <a:pPr indent="193675" algn="just"/>
            <a:r>
              <a:rPr lang="en-US" sz="2000" dirty="0" smtClean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    </a:t>
            </a:r>
            <a:r>
              <a:rPr lang="ru-RU" sz="2000" dirty="0" smtClean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г)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-</a:t>
            </a:r>
            <a:endParaRPr lang="ru-RU" sz="2000" dirty="0">
              <a:latin typeface="Times New Roman" charset="0"/>
              <a:ea typeface="Times New Roman" charset="0"/>
            </a:endParaRPr>
          </a:p>
          <a:p>
            <a:pPr lvl="0" algn="just">
              <a:buClr>
                <a:srgbClr val="000000"/>
              </a:buClr>
              <a:buSzPts val="950"/>
              <a:tabLst>
                <a:tab pos="38989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II. </a:t>
            </a:r>
            <a:r>
              <a:rPr lang="ru-RU" sz="20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Гипертоническая </a:t>
            </a:r>
            <a:r>
              <a:rPr lang="ru-RU" sz="20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болезнь (</a:t>
            </a:r>
            <a:r>
              <a:rPr lang="ru-RU" sz="2000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ru-RU" sz="20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13.0).</a:t>
            </a:r>
            <a:endParaRPr lang="ru-RU" sz="2000" u="none" strike="noStrike" spc="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76928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77309" cy="7647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131012"/>
            <a:ext cx="878497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7960" algn="r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Больная С., 65 лет.</a:t>
            </a:r>
            <a:endParaRPr lang="ru-RU" sz="2400" b="1" dirty="0">
              <a:latin typeface="Times New Roman" charset="0"/>
              <a:ea typeface="Times New Roman" charset="0"/>
            </a:endParaRPr>
          </a:p>
          <a:p>
            <a:pPr indent="187960" algn="just">
              <a:spcAft>
                <a:spcPts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     </a:t>
            </a:r>
            <a:r>
              <a:rPr lang="ru-RU" sz="24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Комбинированное </a:t>
            </a:r>
            <a:r>
              <a:rPr lang="ru-RU" sz="2400" b="1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основное заболевание</a:t>
            </a:r>
            <a:endParaRPr lang="ru-RU" sz="2400" b="1" dirty="0">
              <a:latin typeface="Times New Roman" charset="0"/>
              <a:ea typeface="Times New Roman" charset="0"/>
            </a:endParaRPr>
          </a:p>
          <a:p>
            <a:pPr indent="187960" algn="just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Конкурирующие заболевания:</a:t>
            </a:r>
            <a:endParaRPr lang="ru-RU" sz="2400" b="1" dirty="0">
              <a:latin typeface="Times New Roman" charset="0"/>
              <a:ea typeface="Times New Roman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000000"/>
              </a:buClr>
              <a:buSzPts val="950"/>
              <a:buFont typeface="+mj-lt"/>
              <a:buAutoNum type="arabicPeriod"/>
              <a:tabLst>
                <a:tab pos="3683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Острый трансмуральный инфаркт миокарда передней и боковой стенок левого желудочка (давность около 3 суток). </a:t>
            </a:r>
            <a:r>
              <a:rPr lang="ru-RU" sz="2400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Стенозирующий</a:t>
            </a:r>
            <a:r>
              <a:rPr lang="ru-RU" sz="24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атеросклероз коронарных артерий сердца (3-я степень, </a:t>
            </a:r>
            <a:r>
              <a:rPr lang="ru-RU" sz="2400" i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III стадия) </a:t>
            </a:r>
            <a:r>
              <a:rPr lang="ru-RU" sz="2400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ru-RU" sz="24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121</a:t>
            </a:r>
            <a:r>
              <a:rPr lang="ru-RU" sz="2400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ru-RU" sz="24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ru-RU" sz="2400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).</a:t>
            </a:r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marR="101600" lvl="0" indent="-342900" algn="just">
              <a:spcAft>
                <a:spcPts val="0"/>
              </a:spcAft>
              <a:buClr>
                <a:srgbClr val="000000"/>
              </a:buClr>
              <a:buSzPts val="950"/>
              <a:buFont typeface="+mj-lt"/>
              <a:buAutoNum type="arabicPeriod"/>
              <a:tabLst>
                <a:tab pos="3683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Ишемический инфаркт лобной доли правого </a:t>
            </a:r>
            <a:r>
              <a:rPr lang="ru-RU" sz="2400" b="1" i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полушария головного</a:t>
            </a:r>
            <a:r>
              <a:rPr lang="ru-RU" sz="24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мозга. </a:t>
            </a:r>
            <a:r>
              <a:rPr lang="ru-RU" sz="2400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Стенозирующий</a:t>
            </a:r>
            <a:r>
              <a:rPr lang="ru-RU" sz="24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атеросклероз артерий головного мозга (2-я степень, II стадия) (</a:t>
            </a:r>
            <a:r>
              <a:rPr lang="ru-RU" sz="2400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ru-RU" sz="24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63.3).</a:t>
            </a:r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indent="18796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Медицинское </a:t>
            </a:r>
            <a:r>
              <a:rPr lang="ru-RU" sz="2400" b="1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свидетельство о смерти</a:t>
            </a:r>
            <a:endParaRPr lang="ru-RU" sz="2400" b="1" dirty="0">
              <a:latin typeface="Times New Roman" charset="0"/>
              <a:ea typeface="Times New Roman" charset="0"/>
            </a:endParaRPr>
          </a:p>
          <a:p>
            <a:pPr lvl="0" algn="just">
              <a:spcAft>
                <a:spcPts val="0"/>
              </a:spcAft>
              <a:buClr>
                <a:srgbClr val="000000"/>
              </a:buClr>
              <a:buSzPts val="950"/>
              <a:tabLst>
                <a:tab pos="37846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I. </a:t>
            </a:r>
            <a:r>
              <a:rPr lang="ru-RU" sz="24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а</a:t>
            </a:r>
            <a:r>
              <a:rPr lang="ru-RU" sz="24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) Острая сердечно-сосудистая недостаточность.</a:t>
            </a:r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indent="187960" algn="just">
              <a:spcAft>
                <a:spcPts val="0"/>
              </a:spcAft>
              <a:tabLst>
                <a:tab pos="413385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б)	Острый трансмуральный инфаркт миокарда передней и</a:t>
            </a:r>
            <a:endParaRPr lang="ru-RU" sz="2400" dirty="0">
              <a:latin typeface="Times New Roman" charset="0"/>
              <a:ea typeface="Times New Roman" charset="0"/>
            </a:endParaRPr>
          </a:p>
          <a:p>
            <a:pPr indent="18796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боковой стенок левого желудочка (</a:t>
            </a:r>
            <a:r>
              <a:rPr lang="ru-RU" sz="2400" dirty="0" err="1">
                <a:solidFill>
                  <a:srgbClr val="000000"/>
                </a:solidFill>
                <a:latin typeface="Times New Roman" charset="0"/>
                <a:ea typeface="Times New Roman" charset="0"/>
              </a:rPr>
              <a:t>I</a:t>
            </a:r>
            <a:r>
              <a:rPr lang="ru-RU" sz="24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21.0).</a:t>
            </a:r>
            <a:endParaRPr lang="ru-RU" sz="2400" dirty="0">
              <a:latin typeface="Times New Roman" charset="0"/>
              <a:ea typeface="Times New Roman" charset="0"/>
            </a:endParaRPr>
          </a:p>
          <a:p>
            <a:pPr indent="187960" algn="just">
              <a:spcAft>
                <a:spcPts val="0"/>
              </a:spcAft>
              <a:tabLst>
                <a:tab pos="413385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в)	-</a:t>
            </a:r>
            <a:endParaRPr lang="ru-RU" sz="2400" dirty="0">
              <a:latin typeface="Times New Roman" charset="0"/>
              <a:ea typeface="Times New Roman" charset="0"/>
            </a:endParaRPr>
          </a:p>
          <a:p>
            <a:pPr indent="187960" algn="just">
              <a:spcAft>
                <a:spcPts val="0"/>
              </a:spcAft>
              <a:tabLst>
                <a:tab pos="413385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г)	</a:t>
            </a:r>
            <a:r>
              <a:rPr lang="en-US" sz="2400" dirty="0" smtClean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-</a:t>
            </a:r>
            <a:endParaRPr lang="ru-RU" sz="2400" dirty="0">
              <a:latin typeface="Times New Roman" charset="0"/>
              <a:ea typeface="Times New Roman" charset="0"/>
            </a:endParaRPr>
          </a:p>
          <a:p>
            <a:pPr lvl="0" algn="just">
              <a:spcAft>
                <a:spcPts val="0"/>
              </a:spcAft>
              <a:buClr>
                <a:srgbClr val="000000"/>
              </a:buClr>
              <a:buSzPts val="950"/>
              <a:tabLst>
                <a:tab pos="423545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II. </a:t>
            </a:r>
            <a:r>
              <a:rPr lang="ru-RU" sz="24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Ишемический </a:t>
            </a:r>
            <a:r>
              <a:rPr lang="ru-RU" sz="24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инфаркт головного мозга (</a:t>
            </a:r>
            <a:r>
              <a:rPr lang="ru-RU" sz="2400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ru-RU" sz="24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63.3).</a:t>
            </a:r>
            <a:endParaRPr lang="ru-RU" sz="2400" u="none" strike="noStrike" spc="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98325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70089" cy="105273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504" y="188641"/>
            <a:ext cx="8856984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800" dirty="0" smtClean="0">
                <a:latin typeface="Times New Roman" charset="0"/>
                <a:ea typeface="Calibri" charset="0"/>
                <a:cs typeface="Times New Roman" charset="0"/>
              </a:rPr>
              <a:t>	В судебно-медицинской практике встречается </a:t>
            </a:r>
          </a:p>
          <a:p>
            <a:pPr algn="just">
              <a:lnSpc>
                <a:spcPct val="115000"/>
              </a:lnSpc>
            </a:pPr>
            <a:r>
              <a:rPr lang="ru-RU" sz="2800" dirty="0">
                <a:latin typeface="Times New Roman" charset="0"/>
                <a:ea typeface="Calibri" charset="0"/>
                <a:cs typeface="Times New Roman" charset="0"/>
              </a:rPr>
              <a:t>	</a:t>
            </a:r>
            <a:r>
              <a:rPr lang="ru-RU" sz="2800" dirty="0" smtClean="0">
                <a:latin typeface="Times New Roman" charset="0"/>
                <a:ea typeface="Calibri" charset="0"/>
                <a:cs typeface="Times New Roman" charset="0"/>
              </a:rPr>
              <a:t>как острая </a:t>
            </a:r>
            <a:r>
              <a:rPr lang="ru-RU" sz="2800" dirty="0">
                <a:latin typeface="Times New Roman" charset="0"/>
                <a:ea typeface="Calibri" charset="0"/>
                <a:cs typeface="Times New Roman" charset="0"/>
              </a:rPr>
              <a:t>ишемическая болезнь </a:t>
            </a:r>
            <a:r>
              <a:rPr lang="ru-RU" sz="2800" dirty="0" smtClean="0">
                <a:latin typeface="Times New Roman" charset="0"/>
                <a:ea typeface="Calibri" charset="0"/>
                <a:cs typeface="Times New Roman" charset="0"/>
              </a:rPr>
              <a:t>сердца, </a:t>
            </a:r>
            <a:r>
              <a:rPr lang="ru-RU" sz="2800" dirty="0">
                <a:latin typeface="Times New Roman" charset="0"/>
                <a:ea typeface="Calibri" charset="0"/>
                <a:cs typeface="Times New Roman" charset="0"/>
              </a:rPr>
              <a:t>морфологически проявляясь острым инфарктом </a:t>
            </a:r>
            <a:r>
              <a:rPr lang="ru-RU" sz="2800" dirty="0" smtClean="0">
                <a:latin typeface="Times New Roman" charset="0"/>
                <a:ea typeface="Calibri" charset="0"/>
                <a:cs typeface="Times New Roman" charset="0"/>
              </a:rPr>
              <a:t>миокарда, так и хроническая </a:t>
            </a:r>
            <a:r>
              <a:rPr lang="ru-RU" sz="2800" dirty="0">
                <a:latin typeface="Times New Roman" charset="0"/>
                <a:ea typeface="Calibri" charset="0"/>
                <a:cs typeface="Times New Roman" charset="0"/>
              </a:rPr>
              <a:t>ишемическая болезнь сердца (ХИБС</a:t>
            </a:r>
            <a:r>
              <a:rPr lang="ru-RU" sz="2800" dirty="0" smtClean="0">
                <a:latin typeface="Times New Roman" charset="0"/>
                <a:ea typeface="Calibri" charset="0"/>
                <a:cs typeface="Times New Roman" charset="0"/>
              </a:rPr>
              <a:t>). </a:t>
            </a:r>
          </a:p>
          <a:p>
            <a:pPr indent="889000" algn="just">
              <a:lnSpc>
                <a:spcPct val="115000"/>
              </a:lnSpc>
            </a:pPr>
            <a:r>
              <a:rPr lang="ru-RU" sz="2800" dirty="0" smtClean="0">
                <a:latin typeface="Times New Roman" charset="0"/>
                <a:ea typeface="Calibri" charset="0"/>
                <a:cs typeface="Times New Roman" charset="0"/>
              </a:rPr>
              <a:t>В  </a:t>
            </a:r>
            <a:r>
              <a:rPr lang="ru-RU" sz="2800" dirty="0">
                <a:latin typeface="Times New Roman" charset="0"/>
                <a:ea typeface="Calibri" charset="0"/>
                <a:cs typeface="Times New Roman" charset="0"/>
              </a:rPr>
              <a:t>клинико-морфологическом аспекте сюда входит – постинфарктный (мелкоочаговый, крупноочаговый) кардиосклероз, хроническая аневризма сердца. Больные при ХИБС умирают от хронической сердечно-сосудистой недостаточности или от тромбоэмболии, реже от разрыва стенки аневризмы сердца при нарастающих явлениях </a:t>
            </a:r>
            <a:r>
              <a:rPr lang="ru-RU" sz="2800" dirty="0" err="1">
                <a:latin typeface="Times New Roman" charset="0"/>
                <a:ea typeface="Calibri" charset="0"/>
                <a:cs typeface="Times New Roman" charset="0"/>
              </a:rPr>
              <a:t>гемоперикарда</a:t>
            </a:r>
            <a:r>
              <a:rPr lang="ru-RU" sz="2800" dirty="0">
                <a:latin typeface="Times New Roman" charset="0"/>
                <a:ea typeface="Calibri" charset="0"/>
                <a:cs typeface="Times New Roman" charset="0"/>
              </a:rPr>
              <a:t>.</a:t>
            </a:r>
            <a:endParaRPr lang="ru-RU" sz="24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09422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70089" cy="1052736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64254908"/>
              </p:ext>
            </p:extLst>
          </p:nvPr>
        </p:nvGraphicFramePr>
        <p:xfrm>
          <a:off x="107503" y="1318015"/>
          <a:ext cx="8928993" cy="5298322"/>
        </p:xfrm>
        <a:graphic>
          <a:graphicData uri="http://schemas.openxmlformats.org/drawingml/2006/table">
            <a:tbl>
              <a:tblPr firstRow="1" firstCol="1" bandRow="1"/>
              <a:tblGrid>
                <a:gridCol w="1872209"/>
                <a:gridCol w="2448272"/>
                <a:gridCol w="4608512"/>
              </a:tblGrid>
              <a:tr h="6746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Признак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Физиологическая норма </a:t>
                      </a:r>
                      <a:endParaRPr lang="ru-RU" sz="20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Ишемическая </a:t>
                      </a:r>
                      <a:endParaRPr lang="ru-RU" sz="2000" b="1" dirty="0" smtClean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болезнь </a:t>
                      </a:r>
                      <a:r>
                        <a:rPr lang="ru-RU" sz="2000" b="1" dirty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сердца</a:t>
                      </a:r>
                      <a:endParaRPr lang="ru-RU" sz="20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307"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63775" algn="l"/>
                        </a:tabLst>
                      </a:pPr>
                      <a:r>
                        <a:rPr lang="ru-RU" sz="2400" b="1" u="none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Макроскопически</a:t>
                      </a:r>
                      <a:endParaRPr lang="ru-RU" sz="2400" b="1" u="none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4661" marR="54661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964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63775" algn="l"/>
                        </a:tabLst>
                      </a:pPr>
                      <a:r>
                        <a:rPr lang="ru-RU" sz="2400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масса сердца </a:t>
                      </a:r>
                      <a:endParaRPr lang="ru-RU" sz="2400" u="none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4661" marR="54661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charset="2"/>
                        <a:buNone/>
                      </a:pPr>
                      <a:r>
                        <a:rPr lang="ru-RU" sz="2400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от </a:t>
                      </a:r>
                      <a:r>
                        <a:rPr lang="ru-RU" sz="2400" dirty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280 – 320 </a:t>
                      </a:r>
                      <a:r>
                        <a:rPr lang="ru-RU" sz="1800" i="1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грамм</a:t>
                      </a:r>
                      <a:endParaRPr lang="ru-RU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charset="2"/>
                        <a:buNone/>
                      </a:pPr>
                      <a:r>
                        <a:rPr lang="ru-RU" sz="2400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от 300 до 500 грамм</a:t>
                      </a:r>
                      <a:r>
                        <a:rPr lang="ru-RU" sz="2400" baseline="0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 </a:t>
                      </a: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68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63775" algn="l"/>
                        </a:tabLst>
                      </a:pPr>
                      <a:r>
                        <a:rPr lang="ru-RU" sz="2400" baseline="0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п</a:t>
                      </a:r>
                      <a:r>
                        <a:rPr lang="ru-RU" sz="2400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олости</a:t>
                      </a:r>
                      <a:endParaRPr lang="ru-RU" sz="2400" u="none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4661" marR="54661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без особенностей</a:t>
                      </a:r>
                      <a:endParaRPr lang="ru-RU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charset="2"/>
                        <a:buNone/>
                      </a:pPr>
                      <a:r>
                        <a:rPr lang="ru-RU" sz="2400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расширены, заполнены кровью</a:t>
                      </a:r>
                      <a:endParaRPr lang="ru-RU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68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63775" algn="l"/>
                        </a:tabLst>
                      </a:pPr>
                      <a:r>
                        <a:rPr lang="ru-RU" sz="2400" baseline="0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м</a:t>
                      </a:r>
                      <a:r>
                        <a:rPr lang="ru-RU" sz="2400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ышца</a:t>
                      </a:r>
                      <a:endParaRPr lang="ru-RU" sz="2400" u="none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4661" marR="54661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без особенностей</a:t>
                      </a:r>
                      <a:endParaRPr lang="ru-RU" sz="2400" dirty="0" smtClean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charset="2"/>
                        <a:buNone/>
                      </a:pPr>
                      <a:r>
                        <a:rPr lang="ru-RU" sz="2400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неравномерно </a:t>
                      </a:r>
                      <a:r>
                        <a:rPr lang="ru-RU" sz="2400" dirty="0" err="1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кровенаполнена</a:t>
                      </a:r>
                      <a:r>
                        <a:rPr lang="ru-RU" sz="2400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, плотная</a:t>
                      </a:r>
                      <a:endParaRPr lang="ru-RU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68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63775" algn="l"/>
                        </a:tabLst>
                        <a:defRPr/>
                      </a:pPr>
                      <a:r>
                        <a:rPr lang="ru-RU" sz="2400" baseline="0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м</a:t>
                      </a:r>
                      <a:r>
                        <a:rPr lang="ru-RU" sz="2400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ышца на разрезе </a:t>
                      </a:r>
                      <a:endParaRPr lang="ru-RU" sz="2400" u="none" dirty="0" smtClean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63775" algn="l"/>
                        </a:tabLst>
                      </a:pPr>
                      <a:endParaRPr lang="ru-RU" sz="2400" u="none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4661" marR="54661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без особенностей</a:t>
                      </a:r>
                      <a:endParaRPr lang="ru-RU" sz="2400" dirty="0" smtClean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charset="2"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поверхность тускловатая, выявляются очаги с неровными краями с чередованием ишемических и полнокровных участков</a:t>
                      </a:r>
                      <a:endParaRPr lang="ru-RU" sz="2400" dirty="0" smtClean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charset="2"/>
                        <a:buNone/>
                      </a:pPr>
                      <a:endParaRPr lang="ru-RU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15616" y="117686"/>
            <a:ext cx="77768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Таблица 2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Характеристика основных морфологических признаков (макро- и микро-) при ишемической болезни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сердца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1640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12757739"/>
              </p:ext>
            </p:extLst>
          </p:nvPr>
        </p:nvGraphicFramePr>
        <p:xfrm>
          <a:off x="251519" y="692695"/>
          <a:ext cx="8784977" cy="5982107"/>
        </p:xfrm>
        <a:graphic>
          <a:graphicData uri="http://schemas.openxmlformats.org/drawingml/2006/table">
            <a:tbl>
              <a:tblPr firstRow="1" firstCol="1" bandRow="1"/>
              <a:tblGrid>
                <a:gridCol w="2092060"/>
                <a:gridCol w="2554540"/>
                <a:gridCol w="4138377"/>
              </a:tblGrid>
              <a:tr h="810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Признак</a:t>
                      </a:r>
                      <a:endParaRPr lang="ru-RU" sz="24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4661" marR="54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Физиологическая норма </a:t>
                      </a:r>
                      <a:endParaRPr lang="ru-RU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Ишемическая </a:t>
                      </a:r>
                      <a:endParaRPr lang="ru-RU" sz="2400" dirty="0" smtClean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болезнь </a:t>
                      </a:r>
                      <a:r>
                        <a:rPr lang="ru-RU" sz="2400" dirty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сердца</a:t>
                      </a:r>
                      <a:endParaRPr lang="ru-RU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0145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ru-RU" sz="2400" u="none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Коронарные артерии </a:t>
                      </a:r>
                      <a:endParaRPr lang="ru-RU" sz="2400" u="none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ru-RU" sz="2400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без особенностей</a:t>
                      </a:r>
                      <a:endParaRPr lang="ru-RU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None/>
                      </a:pPr>
                      <a:r>
                        <a:rPr lang="ru-RU" sz="2400" dirty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а</a:t>
                      </a:r>
                      <a:r>
                        <a:rPr lang="ru-RU" sz="2400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теросклеротические </a:t>
                      </a:r>
                      <a:r>
                        <a:rPr lang="ru-RU" sz="2400" dirty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бляшки, пятна, сосуды </a:t>
                      </a:r>
                      <a:r>
                        <a:rPr lang="ru-RU" sz="2400" dirty="0" err="1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стенозированы</a:t>
                      </a:r>
                      <a:r>
                        <a:rPr lang="ru-RU" sz="2400" dirty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, в просвете тромбы, кровоизлияния в бляшки.</a:t>
                      </a:r>
                      <a:endParaRPr lang="ru-RU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295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ru-RU" sz="2800" b="1" u="none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Микроскопически </a:t>
                      </a:r>
                      <a:endParaRPr lang="ru-RU" sz="2800" b="1" u="none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4661" marR="54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760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None/>
                      </a:pPr>
                      <a:r>
                        <a:rPr lang="ru-RU" sz="2400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Волокна </a:t>
                      </a:r>
                      <a:endParaRPr lang="ru-RU" sz="2400" u="none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None/>
                      </a:pPr>
                      <a:r>
                        <a:rPr lang="ru-RU" sz="2400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обычной толщины</a:t>
                      </a:r>
                      <a:endParaRPr lang="ru-RU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None/>
                      </a:pPr>
                      <a:r>
                        <a:rPr lang="ru-RU" sz="2400" dirty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в</a:t>
                      </a:r>
                      <a:r>
                        <a:rPr lang="ru-RU" sz="2400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олокна </a:t>
                      </a:r>
                      <a:r>
                        <a:rPr lang="ru-RU" sz="2400" dirty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утолщены, истончены, встречаются обычной </a:t>
                      </a:r>
                      <a:r>
                        <a:rPr lang="ru-RU" sz="2400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толщины</a:t>
                      </a:r>
                      <a:endParaRPr lang="ru-RU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507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None/>
                      </a:pPr>
                      <a:r>
                        <a:rPr lang="ru-RU" sz="2400" u="none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Расположение волокон</a:t>
                      </a:r>
                      <a:endParaRPr lang="ru-RU" sz="2400" u="none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None/>
                      </a:pPr>
                      <a:r>
                        <a:rPr lang="ru-RU" sz="2400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прямы</a:t>
                      </a:r>
                      <a:endParaRPr lang="ru-RU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None/>
                      </a:pPr>
                      <a:r>
                        <a:rPr lang="ru-RU" sz="2400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прямые</a:t>
                      </a:r>
                      <a:r>
                        <a:rPr lang="ru-RU" sz="2400" dirty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, встречаются с волнообразной </a:t>
                      </a:r>
                      <a:r>
                        <a:rPr lang="ru-RU" sz="2400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деформацией</a:t>
                      </a:r>
                      <a:endParaRPr lang="ru-RU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507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None/>
                      </a:pPr>
                      <a:r>
                        <a:rPr lang="ru-RU" sz="2400" u="none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Саркоплазма </a:t>
                      </a:r>
                      <a:endParaRPr lang="ru-RU" sz="2400" u="none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None/>
                      </a:pPr>
                      <a:r>
                        <a:rPr lang="ru-RU" sz="2400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прозрачная </a:t>
                      </a:r>
                      <a:r>
                        <a:rPr lang="ru-RU" sz="2400" dirty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без </a:t>
                      </a:r>
                      <a:r>
                        <a:rPr lang="ru-RU" sz="2400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дистрофии</a:t>
                      </a:r>
                      <a:endParaRPr lang="ru-RU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None/>
                      </a:pPr>
                      <a:r>
                        <a:rPr lang="ru-RU" sz="2400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мутная</a:t>
                      </a:r>
                      <a:r>
                        <a:rPr lang="ru-RU" sz="2400" dirty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, </a:t>
                      </a:r>
                      <a:r>
                        <a:rPr lang="ru-RU" sz="2400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зернистая</a:t>
                      </a:r>
                      <a:endParaRPr lang="ru-RU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43608" y="60544"/>
            <a:ext cx="77768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Таблица 2</a:t>
            </a:r>
            <a:r>
              <a:rPr lang="ru-RU" altLang="ru-RU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ru-RU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(продолжение)</a:t>
            </a:r>
            <a:endParaRPr kumimoji="0" lang="ru-RU" altLang="ru-RU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3700" cy="9087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79481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70089" cy="1052736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57887967"/>
              </p:ext>
            </p:extLst>
          </p:nvPr>
        </p:nvGraphicFramePr>
        <p:xfrm>
          <a:off x="251520" y="1556792"/>
          <a:ext cx="8352926" cy="4276344"/>
        </p:xfrm>
        <a:graphic>
          <a:graphicData uri="http://schemas.openxmlformats.org/drawingml/2006/table">
            <a:tbl>
              <a:tblPr firstRow="1" firstCol="1" bandRow="1"/>
              <a:tblGrid>
                <a:gridCol w="2592288"/>
                <a:gridCol w="2808312"/>
                <a:gridCol w="2952326"/>
              </a:tblGrid>
              <a:tr h="15251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ru-RU" sz="2400" b="1" u="none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Признак</a:t>
                      </a:r>
                      <a:endParaRPr lang="ru-RU" sz="2400" b="1" u="none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ru-RU" sz="2400" b="1" u="none" dirty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Физиологическая норма </a:t>
                      </a:r>
                      <a:endParaRPr lang="ru-RU" sz="2400" b="1" u="none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ru-RU" sz="2400" b="1" u="none" dirty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Ишемическая </a:t>
                      </a:r>
                      <a:endParaRPr lang="ru-RU" sz="2400" b="1" u="none" dirty="0" smtClean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ru-RU" sz="2400" b="1" u="none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болезнь </a:t>
                      </a:r>
                      <a:r>
                        <a:rPr lang="ru-RU" sz="2400" b="1" u="none" dirty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сердца</a:t>
                      </a:r>
                      <a:endParaRPr lang="ru-RU" sz="2400" b="1" u="none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257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None/>
                      </a:pPr>
                      <a:r>
                        <a:rPr lang="ru-RU" sz="2800" u="none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Окраска КМЦ </a:t>
                      </a:r>
                      <a:endParaRPr lang="ru-RU" sz="2800" u="none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None/>
                      </a:pPr>
                      <a:r>
                        <a:rPr lang="ru-RU" sz="2800" u="none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равномерная</a:t>
                      </a:r>
                      <a:endParaRPr lang="ru-RU" sz="2800" u="none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None/>
                      </a:pPr>
                      <a:r>
                        <a:rPr lang="ru-RU" sz="2800" u="none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очаговая </a:t>
                      </a:r>
                      <a:r>
                        <a:rPr lang="ru-RU" sz="2800" u="none" dirty="0" err="1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базофильная</a:t>
                      </a:r>
                      <a:r>
                        <a:rPr lang="ru-RU" sz="2800" u="none" dirty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, </a:t>
                      </a:r>
                      <a:r>
                        <a:rPr lang="ru-RU" sz="2800" u="none" dirty="0" err="1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фуксинофильная</a:t>
                      </a:r>
                      <a:endParaRPr lang="ru-RU" sz="2800" u="none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503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None/>
                      </a:pPr>
                      <a:r>
                        <a:rPr lang="ru-RU" sz="2800" u="none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Поперечная </a:t>
                      </a:r>
                      <a:r>
                        <a:rPr lang="ru-RU" sz="2800" u="none" dirty="0" err="1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исчерченность</a:t>
                      </a:r>
                      <a:r>
                        <a:rPr lang="ru-RU" sz="2800" u="none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 </a:t>
                      </a:r>
                      <a:endParaRPr lang="ru-RU" sz="2800" u="none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None/>
                      </a:pPr>
                      <a:r>
                        <a:rPr lang="ru-RU" sz="2800" u="none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сохранена</a:t>
                      </a:r>
                      <a:endParaRPr lang="ru-RU" sz="2800" u="none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None/>
                      </a:pPr>
                      <a:r>
                        <a:rPr lang="ru-RU" sz="2800" u="none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усилена</a:t>
                      </a:r>
                      <a:r>
                        <a:rPr lang="ru-RU" sz="2800" u="none" dirty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, либо </a:t>
                      </a:r>
                      <a:r>
                        <a:rPr lang="ru-RU" sz="2800" u="none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неразличима</a:t>
                      </a:r>
                      <a:endParaRPr lang="ru-RU" sz="2800" u="none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51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None/>
                      </a:pPr>
                      <a:r>
                        <a:rPr lang="ru-RU" sz="2800" u="none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Ядра</a:t>
                      </a:r>
                      <a:endParaRPr lang="ru-RU" sz="2800" u="none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None/>
                      </a:pPr>
                      <a:r>
                        <a:rPr lang="ru-RU" sz="2800" u="none" dirty="0" err="1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нормохромны</a:t>
                      </a:r>
                      <a:endParaRPr lang="ru-RU" sz="2800" u="none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None/>
                      </a:pPr>
                      <a:r>
                        <a:rPr lang="ru-RU" sz="2800" u="none" dirty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у</a:t>
                      </a:r>
                      <a:r>
                        <a:rPr lang="ru-RU" sz="2800" u="none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величены</a:t>
                      </a:r>
                      <a:r>
                        <a:rPr lang="ru-RU" sz="2800" u="none" dirty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, </a:t>
                      </a:r>
                      <a:r>
                        <a:rPr lang="ru-RU" sz="2800" u="none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прямоугольные</a:t>
                      </a:r>
                      <a:endParaRPr lang="ru-RU" sz="2800" u="none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15616" y="487018"/>
            <a:ext cx="77768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latin typeface="Times New Roman" charset="0"/>
                <a:ea typeface="Times New Roman" charset="0"/>
                <a:cs typeface="Times New Roman" charset="0"/>
              </a:rPr>
              <a:t>Таблица </a:t>
            </a:r>
            <a:r>
              <a:rPr lang="ru-RU" alt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2 </a:t>
            </a:r>
            <a:r>
              <a:rPr lang="ru-RU" altLang="ru-RU" sz="2400" i="1" dirty="0">
                <a:latin typeface="Times New Roman" charset="0"/>
                <a:ea typeface="Times New Roman" charset="0"/>
                <a:cs typeface="Times New Roman" charset="0"/>
              </a:rPr>
              <a:t>(продолжение)</a:t>
            </a:r>
          </a:p>
        </p:txBody>
      </p:sp>
    </p:spTree>
    <p:extLst>
      <p:ext uri="{BB962C8B-B14F-4D97-AF65-F5344CB8AC3E}">
        <p14:creationId xmlns="" xmlns:p14="http://schemas.microsoft.com/office/powerpoint/2010/main" val="12045991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9343111"/>
              </p:ext>
            </p:extLst>
          </p:nvPr>
        </p:nvGraphicFramePr>
        <p:xfrm>
          <a:off x="107504" y="836712"/>
          <a:ext cx="8784976" cy="5888736"/>
        </p:xfrm>
        <a:graphic>
          <a:graphicData uri="http://schemas.openxmlformats.org/drawingml/2006/table">
            <a:tbl>
              <a:tblPr firstRow="1" firstCol="1" bandRow="1"/>
              <a:tblGrid>
                <a:gridCol w="2592288"/>
                <a:gridCol w="2808312"/>
                <a:gridCol w="3384376"/>
              </a:tblGrid>
              <a:tr h="152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Признак</a:t>
                      </a:r>
                      <a:endParaRPr lang="ru-RU" sz="28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4661" marR="54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Физиологическая норма </a:t>
                      </a:r>
                      <a:endParaRPr lang="ru-RU" sz="2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Ишемическая </a:t>
                      </a:r>
                      <a:endParaRPr lang="ru-RU" sz="2800" dirty="0" smtClean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болезнь </a:t>
                      </a:r>
                      <a:r>
                        <a:rPr lang="ru-RU" sz="2800" dirty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сердца</a:t>
                      </a:r>
                      <a:endParaRPr lang="ru-RU" sz="2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515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ru-RU" sz="2800" u="none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Соединительно-тканная строма</a:t>
                      </a:r>
                      <a:endParaRPr lang="ru-RU" sz="2800" u="none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None/>
                      </a:pPr>
                      <a:r>
                        <a:rPr lang="ru-RU" sz="2800" u="none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волокна</a:t>
                      </a:r>
                      <a:r>
                        <a:rPr lang="ru-RU" sz="2800" u="none" dirty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, контур четкий, строма обычной </a:t>
                      </a:r>
                      <a:r>
                        <a:rPr lang="ru-RU" sz="2800" u="none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толщины.</a:t>
                      </a:r>
                      <a:endParaRPr lang="ru-RU" sz="2800" u="none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None/>
                      </a:pPr>
                      <a:r>
                        <a:rPr lang="ru-RU" sz="2800" u="none" dirty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в</a:t>
                      </a:r>
                      <a:r>
                        <a:rPr lang="ru-RU" sz="2800" u="none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ыраженное </a:t>
                      </a:r>
                      <a:r>
                        <a:rPr lang="ru-RU" sz="2800" u="none" dirty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разрастание вокруг сосудов, встречаются обширные участки соединительной ткани, разной степени зрелости, замещающие </a:t>
                      </a:r>
                      <a:r>
                        <a:rPr lang="ru-RU" sz="2800" u="none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КМЦ;  </a:t>
                      </a:r>
                      <a:r>
                        <a:rPr lang="ru-RU" sz="2800" u="none" dirty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в</a:t>
                      </a:r>
                      <a:r>
                        <a:rPr lang="ru-RU" sz="2800" u="none" dirty="0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олокна </a:t>
                      </a:r>
                      <a:r>
                        <a:rPr lang="ru-RU" sz="2800" u="none" dirty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набухшие, </a:t>
                      </a:r>
                      <a:r>
                        <a:rPr lang="ru-RU" sz="2800" u="none" dirty="0" err="1" smtClean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гемогенизированы</a:t>
                      </a:r>
                      <a:endParaRPr lang="ru-RU" sz="2800" u="none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15616" y="232959"/>
            <a:ext cx="77768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latin typeface="Times New Roman" charset="0"/>
                <a:ea typeface="Times New Roman" charset="0"/>
                <a:cs typeface="Times New Roman" charset="0"/>
              </a:rPr>
              <a:t>Таблица </a:t>
            </a:r>
            <a:r>
              <a:rPr lang="ru-RU" alt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2 </a:t>
            </a:r>
            <a:r>
              <a:rPr lang="ru-RU" altLang="ru-RU" sz="2400" i="1" dirty="0">
                <a:latin typeface="Times New Roman" charset="0"/>
                <a:ea typeface="Times New Roman" charset="0"/>
                <a:cs typeface="Times New Roman" charset="0"/>
              </a:rPr>
              <a:t>(продолжение)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608" cy="10266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6680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608" cy="102668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31640" y="404664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8163" algn="just"/>
            <a:r>
              <a:rPr lang="ru-RU" sz="32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исследования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явилось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27884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8163" algn="just"/>
            <a:r>
              <a:rPr lang="ru-RU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гистохимической активности </a:t>
            </a:r>
            <a:r>
              <a:rPr lang="ru-RU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алкогольокисляющих</a:t>
            </a:r>
            <a:r>
              <a:rPr lang="ru-RU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ферментных систем (АОФС) – </a:t>
            </a:r>
            <a:r>
              <a:rPr lang="ru-RU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алкогольдегидрогеназной</a:t>
            </a:r>
            <a:r>
              <a:rPr lang="ru-RU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(АДГ), </a:t>
            </a:r>
            <a:r>
              <a:rPr lang="ru-RU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микросомальной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этанолокисляющей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МЭОС), </a:t>
            </a:r>
            <a:r>
              <a:rPr lang="ru-RU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маркерным ферментом которой является </a:t>
            </a:r>
            <a:r>
              <a:rPr lang="ru-RU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никотонамидаденин-динуклеотидфосфат-диафораза</a:t>
            </a:r>
            <a:r>
              <a:rPr lang="ru-RU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(НАДФ-Д) и </a:t>
            </a:r>
            <a:r>
              <a:rPr lang="ru-RU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каталазно-пероксидазной</a:t>
            </a:r>
            <a:r>
              <a:rPr lang="ru-RU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(КТ-ПО) - в миокарде скоропостижно умерших лиц </a:t>
            </a:r>
            <a:r>
              <a:rPr lang="ru-RU" sz="3200" b="1" u="sng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расширения возможностей судебно-медицинской диагностики ишемической болезни сердца и ишемической болезни сердца на фоне алкоголя</a:t>
            </a:r>
            <a:r>
              <a:rPr lang="ru-RU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24803119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7" y="0"/>
            <a:ext cx="1046524" cy="102955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1164134"/>
            <a:ext cx="86409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1) изучить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и сравнить состояние АОФС в случаях скоропостижной смерти от ИБС, и ИБС на фоне алкогольной интоксикации (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судебно-медицинских экспертиз и исследований); 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531813" algn="just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) провести сравнительный анализ совокупности патоморфологических признаков при ИБС, ИБС на фоне алкогольной интоксикации, определить частоту их встречаемости при изучаемой патологии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531813" algn="just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) дать практические рекомендации по совершенствованию судебно-медицинской экспертизы в случаях внезапной смерти от ишемической болезни сердца, и ишемической болезни сердца на фоне алкогольной интоксикации.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89195" y="383222"/>
            <a:ext cx="6840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Задачами исследования явились:</a:t>
            </a:r>
          </a:p>
        </p:txBody>
      </p:sp>
    </p:spTree>
    <p:extLst>
      <p:ext uri="{BB962C8B-B14F-4D97-AF65-F5344CB8AC3E}">
        <p14:creationId xmlns="" xmlns:p14="http://schemas.microsoft.com/office/powerpoint/2010/main" val="27666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43609" cy="98478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4556393"/>
            <a:ext cx="8568952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Рис. 1.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П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оказатель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общей смертности за январь-сентябрь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на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100 тыс. н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аселения 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ru-RU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по </a:t>
            </a:r>
            <a:r>
              <a:rPr lang="ru-RU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данным ГБУЗ «Медицинского информационно-аналитического центра» (МИАЦ) МЗ </a:t>
            </a:r>
            <a:r>
              <a:rPr lang="ru-RU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КК)</a:t>
            </a:r>
            <a:endParaRPr lang="ru-RU" sz="28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958761623"/>
              </p:ext>
            </p:extLst>
          </p:nvPr>
        </p:nvGraphicFramePr>
        <p:xfrm>
          <a:off x="755576" y="492393"/>
          <a:ext cx="828092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4657285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9" y="-1"/>
            <a:ext cx="1070090" cy="1052737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36374" y="116632"/>
            <a:ext cx="7631832" cy="1569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rgbClr val="003300"/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smtClean="0">
                <a:ln w="0"/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Таблица 3</a:t>
            </a:r>
            <a:endParaRPr kumimoji="0" lang="ru-RU" sz="2400" i="0" u="none" strike="noStrike" normalizeH="0" baseline="0" dirty="0" smtClean="0">
              <a:ln w="0"/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smtClean="0">
                <a:ln w="0"/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Распределение </a:t>
            </a:r>
            <a:r>
              <a:rPr lang="ru-RU" sz="2400" dirty="0" smtClean="0">
                <a:ln w="0"/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умерших </a:t>
            </a:r>
            <a:r>
              <a:rPr kumimoji="0" lang="ru-RU" sz="2400" i="0" u="none" strike="noStrike" normalizeH="0" baseline="0" dirty="0" smtClean="0">
                <a:ln w="0"/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причинам смерти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smtClean="0">
                <a:ln w="0"/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гендерной принадлежности</a:t>
            </a:r>
            <a:endParaRPr kumimoji="0" lang="ru-RU" sz="2400" i="0" u="none" strike="noStrike" normalizeH="0" baseline="0" dirty="0" smtClean="0">
              <a:ln w="0"/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26280877"/>
              </p:ext>
            </p:extLst>
          </p:nvPr>
        </p:nvGraphicFramePr>
        <p:xfrm>
          <a:off x="251522" y="1412777"/>
          <a:ext cx="8616684" cy="5038526"/>
        </p:xfrm>
        <a:graphic>
          <a:graphicData uri="http://schemas.openxmlformats.org/drawingml/2006/table">
            <a:tbl>
              <a:tblPr firstRow="1" firstCol="1" bandRow="1" bandCol="1">
                <a:tableStyleId>{7E9639D4-E3E2-4D34-9284-5A2195B3D0D7}</a:tableStyleId>
              </a:tblPr>
              <a:tblGrid>
                <a:gridCol w="2232246"/>
                <a:gridCol w="2664296"/>
                <a:gridCol w="1985058"/>
                <a:gridCol w="1735084"/>
              </a:tblGrid>
              <a:tr h="432047">
                <a:tc gridSpan="2"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Причина смерти</a:t>
                      </a:r>
                      <a:endParaRPr lang="ru-RU" sz="24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М</a:t>
                      </a:r>
                      <a:endParaRPr lang="ru-RU" sz="24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Ж</a:t>
                      </a:r>
                      <a:endParaRPr lang="ru-RU" sz="24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463">
                <a:tc gridSpan="2">
                  <a:txBody>
                    <a:bodyPr/>
                    <a:lstStyle/>
                    <a:p>
                      <a:pPr marL="0" indent="274638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ИБС</a:t>
                      </a:r>
                      <a:endParaRPr lang="ru-RU" sz="2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1600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42</a:t>
                      </a:r>
                      <a:endParaRPr lang="ru-RU" sz="2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</a:t>
                      </a:r>
                      <a:endParaRPr lang="ru-RU" sz="2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887">
                <a:tc rowSpan="5"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ИБС+алкоголь</a:t>
                      </a:r>
                      <a:endParaRPr lang="ru-RU" sz="2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1600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незначительное</a:t>
                      </a:r>
                      <a:endParaRPr lang="ru-RU" sz="2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1600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</a:t>
                      </a:r>
                      <a:endParaRPr lang="ru-RU" sz="2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</a:t>
                      </a:r>
                      <a:endParaRPr lang="ru-RU" sz="2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легкая</a:t>
                      </a:r>
                      <a:endParaRPr lang="ru-RU" sz="2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1600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64</a:t>
                      </a:r>
                      <a:endParaRPr lang="ru-RU" sz="2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</a:t>
                      </a:r>
                      <a:endParaRPr lang="ru-RU" sz="2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3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средняя</a:t>
                      </a:r>
                      <a:endParaRPr lang="ru-RU" sz="2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1600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28</a:t>
                      </a:r>
                      <a:endParaRPr lang="ru-RU" sz="2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</a:t>
                      </a:r>
                      <a:endParaRPr lang="ru-RU" sz="2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3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сильная</a:t>
                      </a:r>
                      <a:endParaRPr lang="ru-RU" sz="2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1600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16</a:t>
                      </a:r>
                      <a:endParaRPr lang="ru-RU" sz="2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</a:t>
                      </a:r>
                      <a:endParaRPr lang="ru-RU" sz="2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3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тяжелое</a:t>
                      </a:r>
                      <a:endParaRPr lang="ru-RU" sz="20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1600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</a:t>
                      </a:r>
                      <a:endParaRPr lang="ru-RU" sz="2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ru-RU" sz="2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303">
                <a:tc gridSpan="2"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ООЭ</a:t>
                      </a:r>
                      <a:endParaRPr lang="ru-RU" sz="2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1600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13</a:t>
                      </a:r>
                      <a:endParaRPr lang="ru-RU" sz="2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</a:t>
                      </a:r>
                      <a:endParaRPr lang="ru-RU" sz="2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303">
                <a:tc gridSpan="2"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Механическая травма (контроль)</a:t>
                      </a:r>
                      <a:endParaRPr lang="ru-RU" sz="2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1600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</a:t>
                      </a:r>
                      <a:endParaRPr lang="ru-RU" sz="2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  <a:endParaRPr lang="ru-RU" sz="2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303">
                <a:tc gridSpan="2"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Всего</a:t>
                      </a:r>
                      <a:endParaRPr lang="ru-RU" sz="2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1600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189</a:t>
                      </a:r>
                      <a:endParaRPr lang="ru-RU" sz="2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52</a:t>
                      </a:r>
                      <a:endParaRPr lang="ru-RU" sz="2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946897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179513" y="260648"/>
            <a:ext cx="8712968" cy="52565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0089" cy="105273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3" y="5661248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6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Средний возраст в группах наблюдений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2932474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0089" cy="105273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1556792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tx2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67544" y="2389621"/>
            <a:ext cx="814165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мужчины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половине случаев употребляли крепкие спиртсодержащие напитки (содержание этилового спирта 30-65% об.) такие как водка, коньяк. Мужчины, в отличие от женщин, для придания усиливающего эффекта алкоголя смешивали (комбинировали) спиртные напитки в 33% случаев,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женщины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предпочитали комбинацию спиртных напитков лишь в 5% случаев.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142852"/>
            <a:ext cx="72152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вопроса о предпочтительном виде спиртного напитка показал, что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80% женщин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употребляли напитки небольшой крепости (вино, пиво, наливки с содержанием этилового спирта 9-30% об.), тогда как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90570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0089" cy="105273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1556792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tx2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427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76586495"/>
              </p:ext>
            </p:extLst>
          </p:nvPr>
        </p:nvGraphicFramePr>
        <p:xfrm>
          <a:off x="827584" y="260648"/>
          <a:ext cx="8136904" cy="5472608"/>
        </p:xfrm>
        <a:graphic>
          <a:graphicData uri="http://schemas.openxmlformats.org/presentationml/2006/ole">
            <p:oleObj spid="_x0000_s54403" r:id="rId5" imgW="5943600" imgH="4457880" progId="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5733256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Распределение наблюдений в зависимости от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крепости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этилового алкоголя и возраста умерших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8790570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10"/>
            <a:ext cx="1043608" cy="102668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1556792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tx2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00945" y="132297"/>
            <a:ext cx="8352928" cy="624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758825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количественном изучение употребленных спиртосодержащих напитков оказалось, что в дозе </a:t>
            </a:r>
            <a:r>
              <a:rPr kumimoji="0" lang="ru-RU" sz="3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превышающей 100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мл, алкоголь употребляли </a:t>
            </a:r>
            <a:r>
              <a:rPr kumimoji="0" lang="ru-RU" sz="3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46%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умерших; в количестве от 100 мл до 200 мл  - </a:t>
            </a:r>
            <a:r>
              <a:rPr kumimoji="0" lang="ru-RU" sz="3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21%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до 500 мл - </a:t>
            </a:r>
            <a:r>
              <a:rPr kumimoji="0" lang="ru-RU" sz="3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14%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в одном случае спиртной напиток употребляли более 0,5 литра, в 17% случаев умершие не считали объема выпитого спиртного напитка. 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90570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70089" cy="105273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1556792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tx2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6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94854676"/>
              </p:ext>
            </p:extLst>
          </p:nvPr>
        </p:nvGraphicFramePr>
        <p:xfrm>
          <a:off x="428596" y="188640"/>
          <a:ext cx="8143932" cy="5688632"/>
        </p:xfrm>
        <a:graphic>
          <a:graphicData uri="http://schemas.openxmlformats.org/presentationml/2006/ole">
            <p:oleObj spid="_x0000_s1099" r:id="rId5" imgW="5943600" imgH="4457880" progId="">
              <p:embed/>
            </p:oleObj>
          </a:graphicData>
        </a:graphic>
      </p:graphicFrame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42844" y="6010651"/>
            <a:ext cx="88583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8. Распределение наблюдений в зависимости от количества приема этилового алкоголя и возраста умерших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8010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3635895" y="976373"/>
            <a:ext cx="4104457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endParaRPr sz="3200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945172725"/>
              </p:ext>
            </p:extLst>
          </p:nvPr>
        </p:nvGraphicFramePr>
        <p:xfrm>
          <a:off x="215900" y="260648"/>
          <a:ext cx="874858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5900" y="6165304"/>
            <a:ext cx="8748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Масса сердца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" name="image10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-1"/>
            <a:ext cx="1043608" cy="10266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14322819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3635895" y="976373"/>
            <a:ext cx="4104457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endParaRPr sz="3200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341819544"/>
              </p:ext>
            </p:extLst>
          </p:nvPr>
        </p:nvGraphicFramePr>
        <p:xfrm>
          <a:off x="215900" y="188640"/>
          <a:ext cx="8748588" cy="5954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304194" y="614276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Длина сердца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" name="image10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-1"/>
            <a:ext cx="1043608" cy="10266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7178148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3635895" y="976373"/>
            <a:ext cx="4104457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endParaRPr sz="3200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565202515"/>
              </p:ext>
            </p:extLst>
          </p:nvPr>
        </p:nvGraphicFramePr>
        <p:xfrm>
          <a:off x="215900" y="116632"/>
          <a:ext cx="8748588" cy="6047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304193" y="616434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Ширина сердца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" name="image10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1043608" cy="10266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1176737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3635895" y="976373"/>
            <a:ext cx="4104457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endParaRPr sz="3200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1894493956"/>
              </p:ext>
            </p:extLst>
          </p:nvPr>
        </p:nvGraphicFramePr>
        <p:xfrm>
          <a:off x="215900" y="404664"/>
          <a:ext cx="874858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835696" y="609329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 Толщина сердца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" name="image10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-1"/>
            <a:ext cx="1043608" cy="10266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14266105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975759" y="2488436"/>
            <a:ext cx="1995488" cy="985837"/>
            <a:chOff x="646" y="2284"/>
            <a:chExt cx="1257" cy="621"/>
          </a:xfrm>
        </p:grpSpPr>
        <p:sp>
          <p:nvSpPr>
            <p:cNvPr id="30" name="AutoShape 3"/>
            <p:cNvSpPr>
              <a:spLocks noChangeArrowheads="1"/>
            </p:cNvSpPr>
            <p:nvPr/>
          </p:nvSpPr>
          <p:spPr bwMode="auto">
            <a:xfrm>
              <a:off x="646" y="2476"/>
              <a:ext cx="1257" cy="429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rgbClr val="777777">
                    <a:alpha val="60001"/>
                  </a:srgbClr>
                </a:gs>
                <a:gs pos="100000">
                  <a:srgbClr val="4D4D4D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58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AutoShape 4"/>
            <p:cNvSpPr>
              <a:spLocks noChangeArrowheads="1"/>
            </p:cNvSpPr>
            <p:nvPr/>
          </p:nvSpPr>
          <p:spPr bwMode="auto">
            <a:xfrm>
              <a:off x="646" y="2284"/>
              <a:ext cx="1257" cy="429"/>
            </a:xfrm>
            <a:prstGeom prst="ca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 w="15875" algn="ctr">
              <a:solidFill>
                <a:srgbClr val="EAEAEA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975759" y="1974086"/>
            <a:ext cx="1995488" cy="681037"/>
          </a:xfrm>
          <a:prstGeom prst="can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38000">
                <a:schemeClr val="accent4">
                  <a:lumMod val="45000"/>
                  <a:lumOff val="55000"/>
                </a:schemeClr>
              </a:gs>
              <a:gs pos="73000">
                <a:schemeClr val="accent4">
                  <a:lumMod val="60000"/>
                  <a:lumOff val="40000"/>
                </a:schemeClr>
              </a:gs>
              <a:gs pos="100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 w="15875" algn="ctr">
            <a:solidFill>
              <a:srgbClr val="EAEAEA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697206" y="981019"/>
            <a:ext cx="558800" cy="1493837"/>
            <a:chOff x="1466" y="1668"/>
            <a:chExt cx="282" cy="753"/>
          </a:xfrm>
        </p:grpSpPr>
        <p:sp>
          <p:nvSpPr>
            <p:cNvPr id="28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466" y="1668"/>
              <a:ext cx="282" cy="372"/>
            </a:xfrm>
            <a:prstGeom prst="rect">
              <a:avLst/>
            </a:prstGeom>
            <a:noFill/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r>
                <a:rPr lang="ru-RU" sz="2400" b="1" kern="10" dirty="0"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  <a:solidFill>
                    <a:srgbClr val="0070C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</a:t>
              </a:r>
            </a:p>
          </p:txBody>
        </p:sp>
        <p:sp>
          <p:nvSpPr>
            <p:cNvPr id="29" name="WordArt 9"/>
            <p:cNvSpPr>
              <a:spLocks noChangeArrowheads="1" noChangeShapeType="1" noTextEdit="1"/>
            </p:cNvSpPr>
            <p:nvPr/>
          </p:nvSpPr>
          <p:spPr bwMode="auto">
            <a:xfrm flipV="1">
              <a:off x="1466" y="2049"/>
              <a:ext cx="282" cy="372"/>
            </a:xfrm>
            <a:prstGeom prst="rect">
              <a:avLst/>
            </a:prstGeom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r>
                <a:rPr lang="ru-RU" sz="2400" b="1" kern="10" dirty="0">
                  <a:gradFill rotWithShape="1">
                    <a:gsLst>
                      <a:gs pos="0">
                        <a:srgbClr val="B2B2B2">
                          <a:alpha val="0"/>
                        </a:srgbClr>
                      </a:gs>
                      <a:gs pos="100000">
                        <a:srgbClr val="EAEAEA">
                          <a:alpha val="20000"/>
                        </a:srgbClr>
                      </a:gs>
                    </a:gsLst>
                    <a:lin ang="5400000" scaled="1"/>
                  </a:gradFill>
                  <a:latin typeface="+mj-lt"/>
                  <a:cs typeface="Arial"/>
                </a:rPr>
                <a:t>2</a:t>
              </a:r>
            </a:p>
          </p:txBody>
        </p:sp>
      </p:grp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3526070" y="2426322"/>
            <a:ext cx="1995488" cy="1071562"/>
            <a:chOff x="2250" y="2284"/>
            <a:chExt cx="1257" cy="675"/>
          </a:xfrm>
        </p:grpSpPr>
        <p:sp>
          <p:nvSpPr>
            <p:cNvPr id="26" name="AutoShape 11"/>
            <p:cNvSpPr>
              <a:spLocks noChangeArrowheads="1"/>
            </p:cNvSpPr>
            <p:nvPr/>
          </p:nvSpPr>
          <p:spPr bwMode="auto">
            <a:xfrm>
              <a:off x="2250" y="2530"/>
              <a:ext cx="1257" cy="429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alpha val="60001"/>
                  </a:schemeClr>
                </a:gs>
                <a:gs pos="100000">
                  <a:srgbClr val="4D4D4D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58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AutoShape 12"/>
            <p:cNvSpPr>
              <a:spLocks noChangeArrowheads="1"/>
            </p:cNvSpPr>
            <p:nvPr/>
          </p:nvSpPr>
          <p:spPr bwMode="auto">
            <a:xfrm>
              <a:off x="2250" y="2284"/>
              <a:ext cx="1257" cy="429"/>
            </a:xfrm>
            <a:prstGeom prst="ca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rect">
                <a:fillToRect l="100000" b="100000"/>
              </a:path>
              <a:tileRect t="-100000" r="-100000"/>
            </a:gradFill>
            <a:ln w="15875" algn="ctr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3526070" y="1911972"/>
            <a:ext cx="1995488" cy="681037"/>
          </a:xfrm>
          <a:prstGeom prst="can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15875" algn="ctr">
            <a:solidFill>
              <a:srgbClr val="EAEAEA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3526070" y="1400797"/>
            <a:ext cx="1995488" cy="681037"/>
          </a:xfrm>
          <a:prstGeom prst="can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15875" algn="ctr">
            <a:solidFill>
              <a:srgbClr val="EAEAEA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4164272" y="411964"/>
            <a:ext cx="644007" cy="1493837"/>
            <a:chOff x="1423" y="1668"/>
            <a:chExt cx="325" cy="753"/>
          </a:xfrm>
        </p:grpSpPr>
        <p:sp>
          <p:nvSpPr>
            <p:cNvPr id="24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1423" y="1668"/>
              <a:ext cx="325" cy="372"/>
            </a:xfrm>
            <a:prstGeom prst="rect">
              <a:avLst/>
            </a:prstGeom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r>
                <a:rPr lang="ru-RU" sz="2400" b="1" kern="10" dirty="0"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</a:p>
          </p:txBody>
        </p:sp>
        <p:sp>
          <p:nvSpPr>
            <p:cNvPr id="25" name="WordArt 17"/>
            <p:cNvSpPr>
              <a:spLocks noChangeArrowheads="1" noChangeShapeType="1" noTextEdit="1"/>
            </p:cNvSpPr>
            <p:nvPr/>
          </p:nvSpPr>
          <p:spPr bwMode="auto">
            <a:xfrm flipV="1">
              <a:off x="1466" y="2049"/>
              <a:ext cx="282" cy="372"/>
            </a:xfrm>
            <a:prstGeom prst="rect">
              <a:avLst/>
            </a:prstGeom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r>
                <a:rPr lang="ru-RU" sz="2400" b="1" kern="10">
                  <a:gradFill rotWithShape="1">
                    <a:gsLst>
                      <a:gs pos="0">
                        <a:srgbClr val="B2B2B2">
                          <a:alpha val="0"/>
                        </a:srgbClr>
                      </a:gs>
                      <a:gs pos="100000">
                        <a:srgbClr val="EAEAEA">
                          <a:alpha val="20000"/>
                        </a:srgbClr>
                      </a:gs>
                    </a:gsLst>
                    <a:lin ang="5400000" scaled="1"/>
                  </a:gradFill>
                  <a:latin typeface="+mj-lt"/>
                  <a:cs typeface="Arial"/>
                </a:rPr>
                <a:t>1</a:t>
              </a:r>
            </a:p>
          </p:txBody>
        </p:sp>
      </p:grpSp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6125170" y="2480483"/>
            <a:ext cx="1998662" cy="985837"/>
            <a:chOff x="3899" y="2284"/>
            <a:chExt cx="1259" cy="621"/>
          </a:xfrm>
        </p:grpSpPr>
        <p:sp>
          <p:nvSpPr>
            <p:cNvPr id="22" name="AutoShape 19"/>
            <p:cNvSpPr>
              <a:spLocks noChangeArrowheads="1"/>
            </p:cNvSpPr>
            <p:nvPr/>
          </p:nvSpPr>
          <p:spPr bwMode="auto">
            <a:xfrm>
              <a:off x="3901" y="2476"/>
              <a:ext cx="1257" cy="429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rgbClr val="777777">
                    <a:alpha val="60001"/>
                  </a:srgbClr>
                </a:gs>
                <a:gs pos="100000">
                  <a:srgbClr val="4D4D4D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58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AutoShape 20"/>
            <p:cNvSpPr>
              <a:spLocks noChangeArrowheads="1"/>
            </p:cNvSpPr>
            <p:nvPr/>
          </p:nvSpPr>
          <p:spPr bwMode="auto">
            <a:xfrm>
              <a:off x="3899" y="2284"/>
              <a:ext cx="1257" cy="429"/>
            </a:xfrm>
            <a:prstGeom prst="can">
              <a:avLst>
                <a:gd name="adj" fmla="val 50000"/>
              </a:avLst>
            </a:prstGeom>
            <a:gradFill flip="none" rotWithShape="1">
              <a:gsLst>
                <a:gs pos="7000">
                  <a:schemeClr val="accent3">
                    <a:lumMod val="75000"/>
                  </a:schemeClr>
                </a:gs>
                <a:gs pos="28000">
                  <a:srgbClr val="00FA00"/>
                </a:gs>
                <a:gs pos="62000">
                  <a:schemeClr val="accent3">
                    <a:lumMod val="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5875" algn="ctr">
              <a:solidFill>
                <a:srgbClr val="EAEAEA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1" name="Group 21"/>
          <p:cNvGrpSpPr>
            <a:grpSpLocks/>
          </p:cNvGrpSpPr>
          <p:nvPr/>
        </p:nvGrpSpPr>
        <p:grpSpPr bwMode="auto">
          <a:xfrm>
            <a:off x="6843513" y="1368735"/>
            <a:ext cx="558800" cy="1493839"/>
            <a:chOff x="1466" y="1668"/>
            <a:chExt cx="282" cy="753"/>
          </a:xfrm>
        </p:grpSpPr>
        <p:sp>
          <p:nvSpPr>
            <p:cNvPr id="20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1466" y="1668"/>
              <a:ext cx="282" cy="372"/>
            </a:xfrm>
            <a:prstGeom prst="rect">
              <a:avLst/>
            </a:prstGeom>
            <a:ln>
              <a:solidFill>
                <a:srgbClr val="EAEAEA"/>
              </a:solidFill>
            </a:ln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r>
                <a:rPr lang="ru-RU" sz="2400" b="1" kern="10" dirty="0"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  <a:solidFill>
                    <a:schemeClr val="accent3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3</a:t>
              </a:r>
            </a:p>
          </p:txBody>
        </p:sp>
        <p:sp>
          <p:nvSpPr>
            <p:cNvPr id="21" name="WordArt 23"/>
            <p:cNvSpPr>
              <a:spLocks noChangeArrowheads="1" noChangeShapeType="1" noTextEdit="1"/>
            </p:cNvSpPr>
            <p:nvPr/>
          </p:nvSpPr>
          <p:spPr bwMode="auto">
            <a:xfrm flipV="1">
              <a:off x="1466" y="2049"/>
              <a:ext cx="282" cy="372"/>
            </a:xfrm>
            <a:prstGeom prst="rect">
              <a:avLst/>
            </a:prstGeom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r>
                <a:rPr lang="ru-RU" sz="2400" b="1" kern="10" dirty="0">
                  <a:gradFill rotWithShape="1">
                    <a:gsLst>
                      <a:gs pos="0">
                        <a:srgbClr val="B2B2B2">
                          <a:alpha val="0"/>
                        </a:srgbClr>
                      </a:gs>
                      <a:gs pos="100000">
                        <a:srgbClr val="EAEAEA">
                          <a:alpha val="20000"/>
                        </a:srgbClr>
                      </a:gs>
                    </a:gsLst>
                    <a:lin ang="5400000" scaled="1"/>
                  </a:gradFill>
                  <a:latin typeface="+mj-lt"/>
                  <a:cs typeface="Arial"/>
                </a:rPr>
                <a:t>3</a:t>
              </a:r>
            </a:p>
          </p:txBody>
        </p:sp>
      </p:grpSp>
      <p:sp>
        <p:nvSpPr>
          <p:cNvPr id="12" name="Line 24"/>
          <p:cNvSpPr>
            <a:spLocks noChangeShapeType="1"/>
          </p:cNvSpPr>
          <p:nvPr/>
        </p:nvSpPr>
        <p:spPr bwMode="auto">
          <a:xfrm>
            <a:off x="3194846" y="3016279"/>
            <a:ext cx="0" cy="915987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477812" y="3303596"/>
            <a:ext cx="2725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Новообразования</a:t>
            </a:r>
            <a:endParaRPr lang="zh-CN" altLang="en-US" sz="2400" b="1" dirty="0"/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6018508" y="3230747"/>
            <a:ext cx="26876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Болезни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нервной системы</a:t>
            </a:r>
            <a:endParaRPr lang="zh-CN" altLang="en-US" sz="2400" b="1" dirty="0"/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3223417" y="3296169"/>
            <a:ext cx="25828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Болезни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системы кровообращения</a:t>
            </a:r>
            <a:endParaRPr lang="zh-CN" altLang="en-US" sz="2400" b="1" dirty="0"/>
          </a:p>
        </p:txBody>
      </p:sp>
      <p:sp>
        <p:nvSpPr>
          <p:cNvPr id="16" name="Line 28"/>
          <p:cNvSpPr>
            <a:spLocks noChangeShapeType="1"/>
          </p:cNvSpPr>
          <p:nvPr/>
        </p:nvSpPr>
        <p:spPr bwMode="auto">
          <a:xfrm>
            <a:off x="5806277" y="3039890"/>
            <a:ext cx="0" cy="915987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7" name="Rectangle 29"/>
          <p:cNvSpPr>
            <a:spLocks noChangeArrowheads="1"/>
          </p:cNvSpPr>
          <p:nvPr/>
        </p:nvSpPr>
        <p:spPr bwMode="auto">
          <a:xfrm>
            <a:off x="5872357" y="3951046"/>
            <a:ext cx="2714031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marL="263525" indent="-263525" algn="ctr">
              <a:lnSpc>
                <a:spcPct val="120000"/>
              </a:lnSpc>
              <a:buFontTx/>
              <a:buChar char="•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11,2% </a:t>
            </a: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lnSpc>
                <a:spcPct val="120000"/>
              </a:lnSpc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за 9 месяцев </a:t>
            </a: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lnSpc>
                <a:spcPct val="120000"/>
              </a:lnSpc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2016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г. – 8,8%)</a:t>
            </a:r>
            <a:endParaRPr lang="zh-CN" altLang="en-US" sz="2400" dirty="0">
              <a:solidFill>
                <a:schemeClr val="tx2"/>
              </a:solidFill>
            </a:endParaRP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3031414" y="4000402"/>
            <a:ext cx="2972114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marL="263525" indent="-263525" algn="ctr">
              <a:lnSpc>
                <a:spcPct val="120000"/>
              </a:lnSpc>
              <a:buFontTx/>
              <a:buChar char="•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43,1% </a:t>
            </a: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lnSpc>
                <a:spcPct val="120000"/>
              </a:lnSpc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за 9 месяцев </a:t>
            </a: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lnSpc>
                <a:spcPct val="120000"/>
              </a:lnSpc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2016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г. – 45,7%)</a:t>
            </a:r>
            <a:endParaRPr lang="zh-CN" altLang="en-US" sz="2400" dirty="0">
              <a:solidFill>
                <a:schemeClr val="tx2"/>
              </a:solidFill>
            </a:endParaRPr>
          </a:p>
        </p:txBody>
      </p:sp>
      <p:sp>
        <p:nvSpPr>
          <p:cNvPr id="19" name="Rectangle 31"/>
          <p:cNvSpPr>
            <a:spLocks noChangeArrowheads="1"/>
          </p:cNvSpPr>
          <p:nvPr/>
        </p:nvSpPr>
        <p:spPr bwMode="auto">
          <a:xfrm>
            <a:off x="307513" y="3731662"/>
            <a:ext cx="3066562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marL="263525" indent="-263525" algn="ctr">
              <a:lnSpc>
                <a:spcPct val="120000"/>
              </a:lnSpc>
              <a:buFontTx/>
              <a:buChar char="•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15,2% </a:t>
            </a: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lnSpc>
                <a:spcPct val="120000"/>
              </a:lnSpc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за 9 месяцев </a:t>
            </a: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lnSpc>
                <a:spcPct val="120000"/>
              </a:lnSpc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2016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г. – 15,4%</a:t>
            </a:r>
            <a:endParaRPr lang="zh-CN" altLang="en-US" sz="2400" dirty="0">
              <a:solidFill>
                <a:schemeClr val="tx2"/>
              </a:solidFill>
            </a:endParaRPr>
          </a:p>
        </p:txBody>
      </p:sp>
      <p:pic>
        <p:nvPicPr>
          <p:cNvPr id="32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43609" cy="1026686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515625" y="5528569"/>
            <a:ext cx="7859241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latin typeface="Times New Roman" charset="0"/>
                <a:ea typeface="Times New Roman" charset="0"/>
                <a:cs typeface="Times New Roman" charset="0"/>
              </a:rPr>
              <a:t>Рис.2. Структура </a:t>
            </a:r>
            <a:r>
              <a:rPr lang="ru-RU" sz="2800" b="1" dirty="0">
                <a:ln/>
                <a:latin typeface="Times New Roman" charset="0"/>
                <a:ea typeface="Times New Roman" charset="0"/>
                <a:cs typeface="Times New Roman" charset="0"/>
              </a:rPr>
              <a:t>основных причин смертности населения края за 9 месяцев 2017 года </a:t>
            </a:r>
            <a:endParaRPr lang="ru-RU" sz="2800" b="1" dirty="0">
              <a:ln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65348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3635895" y="976373"/>
            <a:ext cx="4104457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endParaRPr sz="3200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1967620411"/>
              </p:ext>
            </p:extLst>
          </p:nvPr>
        </p:nvGraphicFramePr>
        <p:xfrm>
          <a:off x="215900" y="332656"/>
          <a:ext cx="874858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09774" y="6165304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Толщина левого желудочка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" name="image10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" y="-27384"/>
            <a:ext cx="1070088" cy="10527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10622125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3635895" y="976373"/>
            <a:ext cx="4104457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endParaRPr sz="3200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180725627"/>
              </p:ext>
            </p:extLst>
          </p:nvPr>
        </p:nvGraphicFramePr>
        <p:xfrm>
          <a:off x="179512" y="260647"/>
          <a:ext cx="8784976" cy="583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99592" y="6243369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 Толщина правого желудочка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" name="image10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1043608" cy="10266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3461364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0088" cy="1052736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52703868"/>
              </p:ext>
            </p:extLst>
          </p:nvPr>
        </p:nvGraphicFramePr>
        <p:xfrm>
          <a:off x="323528" y="1916832"/>
          <a:ext cx="8640960" cy="4590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{7E9639D4-E3E2-4D34-9284-5A2195B3D0D7}</a:tableStyleId>
              </a:tblPr>
              <a:tblGrid>
                <a:gridCol w="904215"/>
                <a:gridCol w="3918979"/>
                <a:gridCol w="1945558"/>
                <a:gridCol w="1872208"/>
              </a:tblGrid>
              <a:tr h="1000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п.п</a:t>
                      </a:r>
                      <a:r>
                        <a:rPr lang="ru-RU" sz="20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</a:t>
                      </a:r>
                    </a:p>
                  </a:txBody>
                  <a:tcPr marL="63065" marR="63065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Макроскопические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патоморфологические признаки</a:t>
                      </a:r>
                    </a:p>
                  </a:txBody>
                  <a:tcPr marL="63065" marR="6306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ИБС</a:t>
                      </a:r>
                      <a:endParaRPr lang="ru-RU" sz="20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3065" marR="6306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ООЭ</a:t>
                      </a:r>
                      <a:endParaRPr lang="ru-RU" sz="20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3065" marR="6306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8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1.</a:t>
                      </a:r>
                    </a:p>
                  </a:txBody>
                  <a:tcPr marL="63065" marR="63065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Очаги ишемии миокарда</a:t>
                      </a:r>
                    </a:p>
                  </a:txBody>
                  <a:tcPr marL="63065" marR="6306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1,75</a:t>
                      </a:r>
                    </a:p>
                  </a:txBody>
                  <a:tcPr marL="63065" marR="63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</a:t>
                      </a:r>
                    </a:p>
                  </a:txBody>
                  <a:tcPr marL="63065" marR="63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7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2.</a:t>
                      </a:r>
                    </a:p>
                  </a:txBody>
                  <a:tcPr marL="63065" marR="6306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Фрагментация кардиомиоцитов</a:t>
                      </a:r>
                    </a:p>
                  </a:txBody>
                  <a:tcPr marL="63065" marR="6306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56</a:t>
                      </a:r>
                    </a:p>
                  </a:txBody>
                  <a:tcPr marL="63065" marR="6306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62,5</a:t>
                      </a:r>
                    </a:p>
                  </a:txBody>
                  <a:tcPr marL="63065" marR="6306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C79"/>
                    </a:solidFill>
                  </a:tcPr>
                </a:tc>
              </a:tr>
              <a:tr h="448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3.</a:t>
                      </a:r>
                    </a:p>
                  </a:txBody>
                  <a:tcPr marL="63065" marR="6306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Кардиосклероз</a:t>
                      </a:r>
                    </a:p>
                  </a:txBody>
                  <a:tcPr marL="63065" marR="6306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75</a:t>
                      </a:r>
                    </a:p>
                  </a:txBody>
                  <a:tcPr marL="63065" marR="6306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75</a:t>
                      </a:r>
                    </a:p>
                  </a:txBody>
                  <a:tcPr marL="63065" marR="6306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7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4.</a:t>
                      </a:r>
                    </a:p>
                  </a:txBody>
                  <a:tcPr marL="63065" marR="6306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Неравномерное окрашивание ядер</a:t>
                      </a:r>
                    </a:p>
                  </a:txBody>
                  <a:tcPr marL="63065" marR="6306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17,5</a:t>
                      </a:r>
                    </a:p>
                  </a:txBody>
                  <a:tcPr marL="63065" marR="6306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62,5</a:t>
                      </a:r>
                    </a:p>
                  </a:txBody>
                  <a:tcPr marL="63065" marR="6306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C79"/>
                    </a:solidFill>
                  </a:tcPr>
                </a:tc>
              </a:tr>
              <a:tr h="897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5.</a:t>
                      </a:r>
                    </a:p>
                  </a:txBody>
                  <a:tcPr marL="63065" marR="6306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Расширение </a:t>
                      </a:r>
                      <a:endParaRPr lang="ru-RU" sz="2400" b="0" dirty="0" smtClean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 </a:t>
                      </a:r>
                      <a:r>
                        <a:rPr lang="ru-RU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полнокровие вен</a:t>
                      </a:r>
                    </a:p>
                  </a:txBody>
                  <a:tcPr marL="63065" marR="6306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36,8</a:t>
                      </a:r>
                    </a:p>
                  </a:txBody>
                  <a:tcPr marL="63065" marR="6306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43,75</a:t>
                      </a:r>
                    </a:p>
                  </a:txBody>
                  <a:tcPr marL="63065" marR="6306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C79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3528" y="188640"/>
            <a:ext cx="864096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Таблица 4</a:t>
            </a:r>
            <a:endParaRPr kumimoji="0" lang="ru-RU" sz="2400" i="0" u="none" strike="noStrike" normalizeH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Сравнительная характеристика патогистологических</a:t>
            </a:r>
            <a:endParaRPr kumimoji="0" lang="en-US" sz="2400" i="0" u="none" strike="noStrike" normalizeH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400" i="0" u="none" strike="noStrike" normalizeH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ризнаков в миокарде</a:t>
            </a:r>
            <a:r>
              <a:rPr kumimoji="0" lang="en-US" sz="2400" i="0" u="none" strike="noStrike" normalizeH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смерти от ИБС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острого отравления этанолом</a:t>
            </a:r>
            <a:endParaRPr kumimoji="0" lang="ru-RU" sz="2400" i="0" u="none" strike="noStrike" normalizeH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normalizeH="0" baseline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79421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608" cy="1026685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158814"/>
              </p:ext>
            </p:extLst>
          </p:nvPr>
        </p:nvGraphicFramePr>
        <p:xfrm>
          <a:off x="323528" y="1140531"/>
          <a:ext cx="8640960" cy="509678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{7E9639D4-E3E2-4D34-9284-5A2195B3D0D7}</a:tableStyleId>
              </a:tblPr>
              <a:tblGrid>
                <a:gridCol w="904215"/>
                <a:gridCol w="2696185"/>
                <a:gridCol w="1512168"/>
                <a:gridCol w="1656184"/>
                <a:gridCol w="1872208"/>
              </a:tblGrid>
              <a:tr h="1231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п.п</a:t>
                      </a:r>
                      <a:r>
                        <a:rPr lang="ru-RU" sz="20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</a:t>
                      </a:r>
                    </a:p>
                  </a:txBody>
                  <a:tcPr marL="63065" marR="63065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Макроскопические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патоморфологические признаки</a:t>
                      </a:r>
                    </a:p>
                  </a:txBody>
                  <a:tcPr marL="63065" marR="6306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ИБС</a:t>
                      </a:r>
                      <a:endParaRPr lang="ru-RU" sz="20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3065" marR="6306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ООЭ</a:t>
                      </a:r>
                      <a:endParaRPr lang="ru-RU" sz="20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3065" marR="6306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6.</a:t>
                      </a:r>
                    </a:p>
                  </a:txBody>
                  <a:tcPr marL="63065" marR="6306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Зернистость саркоплазмы</a:t>
                      </a:r>
                    </a:p>
                  </a:txBody>
                  <a:tcPr marL="63065" marR="6306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38,6</a:t>
                      </a:r>
                    </a:p>
                  </a:txBody>
                  <a:tcPr marL="63065" marR="6306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87,5</a:t>
                      </a:r>
                    </a:p>
                  </a:txBody>
                  <a:tcPr marL="63065" marR="6306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C79"/>
                    </a:solidFill>
                  </a:tcPr>
                </a:tc>
              </a:tr>
              <a:tr h="55222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7.</a:t>
                      </a:r>
                    </a:p>
                  </a:txBody>
                  <a:tcPr marL="63065" marR="6306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Кровенаполнение артерий</a:t>
                      </a:r>
                    </a:p>
                  </a:txBody>
                  <a:tcPr marL="63065" marR="6306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спазм</a:t>
                      </a:r>
                    </a:p>
                  </a:txBody>
                  <a:tcPr marL="63065" marR="6306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6,25</a:t>
                      </a:r>
                    </a:p>
                  </a:txBody>
                  <a:tcPr marL="63065" marR="63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15,8</a:t>
                      </a:r>
                    </a:p>
                  </a:txBody>
                  <a:tcPr marL="63065" marR="63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C79"/>
                    </a:solidFill>
                  </a:tcPr>
                </a:tc>
              </a:tr>
              <a:tr h="5522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неполное</a:t>
                      </a:r>
                    </a:p>
                  </a:txBody>
                  <a:tcPr marL="63065" marR="6306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25</a:t>
                      </a:r>
                    </a:p>
                  </a:txBody>
                  <a:tcPr marL="63065" marR="6306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C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17,5</a:t>
                      </a:r>
                    </a:p>
                  </a:txBody>
                  <a:tcPr marL="63065" marR="6306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2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полное</a:t>
                      </a:r>
                    </a:p>
                  </a:txBody>
                  <a:tcPr marL="63065" marR="6306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25</a:t>
                      </a:r>
                    </a:p>
                  </a:txBody>
                  <a:tcPr marL="63065" marR="6306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C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1,75</a:t>
                      </a:r>
                    </a:p>
                  </a:txBody>
                  <a:tcPr marL="63065" marR="6306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8.</a:t>
                      </a:r>
                    </a:p>
                  </a:txBody>
                  <a:tcPr marL="63065" marR="6306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Атеросклероз артерий сердца</a:t>
                      </a:r>
                    </a:p>
                  </a:txBody>
                  <a:tcPr marL="63065" marR="6306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47,4</a:t>
                      </a:r>
                    </a:p>
                  </a:txBody>
                  <a:tcPr marL="63065" marR="6306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C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</a:t>
                      </a:r>
                    </a:p>
                  </a:txBody>
                  <a:tcPr marL="63065" marR="6306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9.</a:t>
                      </a:r>
                    </a:p>
                  </a:txBody>
                  <a:tcPr marL="63065" marR="6306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Безъядерные мелкозернистые структуры</a:t>
                      </a:r>
                    </a:p>
                  </a:txBody>
                  <a:tcPr marL="63065" marR="6306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17,5</a:t>
                      </a:r>
                    </a:p>
                  </a:txBody>
                  <a:tcPr marL="63065" marR="6306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C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6,25</a:t>
                      </a:r>
                    </a:p>
                  </a:txBody>
                  <a:tcPr marL="63065" marR="6306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71599" y="293129"/>
            <a:ext cx="81724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Таблица 4 </a:t>
            </a:r>
            <a:r>
              <a:rPr kumimoji="0" lang="ru-RU" sz="2800" i="1" u="none" strike="noStrike" normalizeH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(продолжение)</a:t>
            </a:r>
            <a:endParaRPr kumimoji="0" lang="ru-RU" sz="2800" i="1" u="none" strike="noStrike" normalizeH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5358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608" cy="1026685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174862"/>
              </p:ext>
            </p:extLst>
          </p:nvPr>
        </p:nvGraphicFramePr>
        <p:xfrm>
          <a:off x="323528" y="979056"/>
          <a:ext cx="8640960" cy="56903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{7E9639D4-E3E2-4D34-9284-5A2195B3D0D7}</a:tableStyleId>
              </a:tblPr>
              <a:tblGrid>
                <a:gridCol w="904215"/>
                <a:gridCol w="3918979"/>
                <a:gridCol w="1945558"/>
                <a:gridCol w="1872208"/>
              </a:tblGrid>
              <a:tr h="1313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п.п</a:t>
                      </a:r>
                      <a:r>
                        <a:rPr lang="ru-RU" sz="2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</a:t>
                      </a:r>
                    </a:p>
                  </a:txBody>
                  <a:tcPr marL="63065" marR="63065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Макроскопические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патоморфологические признаки</a:t>
                      </a:r>
                    </a:p>
                  </a:txBody>
                  <a:tcPr marL="63065" marR="6306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ИБС</a:t>
                      </a:r>
                      <a:endParaRPr lang="ru-RU" sz="24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3065" marR="6306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ООЭ</a:t>
                      </a:r>
                      <a:endParaRPr lang="ru-RU" sz="24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3065" marR="6306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75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10.</a:t>
                      </a:r>
                    </a:p>
                  </a:txBody>
                  <a:tcPr marL="63065" marR="630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Истончение/контрактура </a:t>
                      </a:r>
                      <a:r>
                        <a:rPr lang="ru-RU" sz="2400" b="0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кардиомиоцитов</a:t>
                      </a:r>
                      <a:endParaRPr lang="ru-RU" sz="2400" b="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3065" marR="6306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17,5</a:t>
                      </a:r>
                    </a:p>
                  </a:txBody>
                  <a:tcPr marL="63065" marR="63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68,75</a:t>
                      </a:r>
                    </a:p>
                  </a:txBody>
                  <a:tcPr marL="63065" marR="63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5FC79"/>
                    </a:solidFill>
                  </a:tcPr>
                </a:tc>
              </a:tr>
              <a:tr h="875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11.</a:t>
                      </a:r>
                    </a:p>
                  </a:txBody>
                  <a:tcPr marL="63065" marR="630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Гипертрофия/атрофия кардиомиоцитов</a:t>
                      </a:r>
                    </a:p>
                  </a:txBody>
                  <a:tcPr marL="63065" marR="6306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70,2</a:t>
                      </a:r>
                    </a:p>
                  </a:txBody>
                  <a:tcPr marL="63065" marR="63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5FC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18,75</a:t>
                      </a:r>
                    </a:p>
                  </a:txBody>
                  <a:tcPr marL="63065" marR="63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75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12.</a:t>
                      </a:r>
                    </a:p>
                  </a:txBody>
                  <a:tcPr marL="63065" marR="630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Разрастание жировой клетчатки</a:t>
                      </a:r>
                    </a:p>
                  </a:txBody>
                  <a:tcPr marL="63065" marR="6306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15,8</a:t>
                      </a:r>
                    </a:p>
                  </a:txBody>
                  <a:tcPr marL="63065" marR="63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68,75</a:t>
                      </a:r>
                    </a:p>
                  </a:txBody>
                  <a:tcPr marL="63065" marR="63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5FC79"/>
                    </a:solidFill>
                  </a:tcPr>
                </a:tc>
              </a:tr>
              <a:tr h="437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13.</a:t>
                      </a:r>
                    </a:p>
                  </a:txBody>
                  <a:tcPr marL="63065" marR="630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Отек стромы</a:t>
                      </a:r>
                    </a:p>
                  </a:txBody>
                  <a:tcPr marL="63065" marR="6306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59,8</a:t>
                      </a:r>
                    </a:p>
                  </a:txBody>
                  <a:tcPr marL="63065" marR="63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5FC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</a:t>
                      </a:r>
                    </a:p>
                  </a:txBody>
                  <a:tcPr marL="63065" marR="63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75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14.</a:t>
                      </a:r>
                    </a:p>
                  </a:txBody>
                  <a:tcPr marL="63065" marR="6306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Исчезновение поперечной </a:t>
                      </a:r>
                      <a:r>
                        <a:rPr lang="ru-RU" sz="2400" b="0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исчерченности</a:t>
                      </a:r>
                      <a:endParaRPr lang="ru-RU" sz="2400" b="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3065" marR="6306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1,75</a:t>
                      </a:r>
                    </a:p>
                  </a:txBody>
                  <a:tcPr marL="63065" marR="63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C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</a:t>
                      </a:r>
                    </a:p>
                  </a:txBody>
                  <a:tcPr marL="63065" marR="63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16.</a:t>
                      </a:r>
                    </a:p>
                  </a:txBody>
                  <a:tcPr marL="63065" marR="6306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Извитость кардиомиоцитов</a:t>
                      </a:r>
                      <a:endParaRPr lang="ru-RU" sz="2400" b="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3065" marR="6306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35</a:t>
                      </a:r>
                    </a:p>
                  </a:txBody>
                  <a:tcPr marL="63065" marR="63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FC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6,25</a:t>
                      </a:r>
                    </a:p>
                  </a:txBody>
                  <a:tcPr marL="63065" marR="63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71599" y="293129"/>
            <a:ext cx="77768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Таблица 4 </a:t>
            </a:r>
            <a:r>
              <a:rPr lang="ru-RU" sz="2800" i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(продолжение)</a:t>
            </a:r>
            <a:endParaRPr lang="ru-RU" sz="28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14405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608" cy="1026685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65751616"/>
              </p:ext>
            </p:extLst>
          </p:nvPr>
        </p:nvGraphicFramePr>
        <p:xfrm>
          <a:off x="107506" y="1896927"/>
          <a:ext cx="8928990" cy="48444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{7E9639D4-E3E2-4D34-9284-5A2195B3D0D7}</a:tableStyleId>
              </a:tblPr>
              <a:tblGrid>
                <a:gridCol w="1541009"/>
                <a:gridCol w="1123285"/>
                <a:gridCol w="1146532"/>
                <a:gridCol w="1279541"/>
                <a:gridCol w="1279541"/>
                <a:gridCol w="1279541"/>
                <a:gridCol w="1279541"/>
              </a:tblGrid>
              <a:tr h="105882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Макроскопические</a:t>
                      </a:r>
                      <a:endParaRPr lang="ru-RU" sz="16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патоморфологические признаки</a:t>
                      </a:r>
                    </a:p>
                  </a:txBody>
                  <a:tcPr marL="36896" marR="36896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ИБС+незн</a:t>
                      </a:r>
                      <a:r>
                        <a:rPr lang="ru-RU" sz="16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 </a:t>
                      </a:r>
                      <a:endParaRPr lang="ru-RU" sz="16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ИБС+легк</a:t>
                      </a:r>
                      <a:r>
                        <a:rPr lang="ru-RU" sz="16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ИБС+сред</a:t>
                      </a:r>
                      <a:r>
                        <a:rPr lang="ru-RU" sz="16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 </a:t>
                      </a:r>
                    </a:p>
                  </a:txBody>
                  <a:tcPr marL="36896" marR="368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ИБС+сильн</a:t>
                      </a:r>
                      <a:r>
                        <a:rPr lang="ru-RU" sz="16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 </a:t>
                      </a:r>
                    </a:p>
                  </a:txBody>
                  <a:tcPr marL="36896" marR="368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ИБС+тяжел</a:t>
                      </a:r>
                      <a:r>
                        <a:rPr lang="ru-RU" sz="16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 </a:t>
                      </a:r>
                      <a:endParaRPr lang="ru-RU" sz="16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80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Очаги ишемии миокарда</a:t>
                      </a:r>
                    </a:p>
                  </a:txBody>
                  <a:tcPr marL="36896" marR="36896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</a:t>
                      </a: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3,85</a:t>
                      </a: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15,15</a:t>
                      </a: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C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4,76</a:t>
                      </a:r>
                      <a:endParaRPr lang="ru-RU" sz="1800" b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</a:t>
                      </a:r>
                      <a:endParaRPr lang="ru-RU" sz="1800" b="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61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Фрагментация кардиомиоцитов</a:t>
                      </a: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33,3</a:t>
                      </a: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53,85</a:t>
                      </a: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48,8</a:t>
                      </a: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71,43</a:t>
                      </a:r>
                      <a:endParaRPr lang="ru-RU" sz="1800" b="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C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62,5</a:t>
                      </a:r>
                      <a:endParaRPr lang="ru-RU" sz="1800" b="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80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Кардиосклероз</a:t>
                      </a: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77,8</a:t>
                      </a: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C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23,53</a:t>
                      </a: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72,72</a:t>
                      </a:r>
                      <a:endParaRPr lang="ru-RU" sz="1800" b="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71,43</a:t>
                      </a:r>
                      <a:endParaRPr lang="ru-RU" sz="1800" b="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50</a:t>
                      </a:r>
                      <a:endParaRPr lang="ru-RU" sz="1800" b="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61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Неравномерное окрашивание ядер</a:t>
                      </a: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</a:t>
                      </a: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23,53</a:t>
                      </a: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42,42</a:t>
                      </a:r>
                      <a:endParaRPr lang="ru-RU" sz="1800" b="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C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14,29</a:t>
                      </a:r>
                      <a:endParaRPr lang="ru-RU" sz="1800" b="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25</a:t>
                      </a:r>
                      <a:endParaRPr lang="ru-RU" sz="1800" b="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61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Расширение и полнокровие вен</a:t>
                      </a: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22</a:t>
                      </a: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44,7</a:t>
                      </a: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63,63</a:t>
                      </a:r>
                      <a:endParaRPr lang="ru-RU" sz="1800" b="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C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31,8</a:t>
                      </a:r>
                      <a:endParaRPr lang="ru-RU" sz="1800" b="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37,7</a:t>
                      </a:r>
                      <a:endParaRPr lang="ru-RU" sz="1800" b="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80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Зернистость саркоплазмы</a:t>
                      </a: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63,53</a:t>
                      </a: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C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54,54</a:t>
                      </a:r>
                      <a:endParaRPr lang="ru-RU" sz="1800" b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57,14</a:t>
                      </a:r>
                      <a:endParaRPr lang="ru-RU" sz="1800" b="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37,7</a:t>
                      </a:r>
                      <a:endParaRPr lang="ru-RU" sz="1800" b="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80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Кровенаполнение артерий</a:t>
                      </a: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93663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спазм</a:t>
                      </a: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66,7</a:t>
                      </a: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C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12,9</a:t>
                      </a: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18,18</a:t>
                      </a:r>
                      <a:endParaRPr lang="ru-RU" sz="1800" b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14,29</a:t>
                      </a:r>
                      <a:endParaRPr lang="ru-RU" sz="1800" b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</a:t>
                      </a:r>
                      <a:endParaRPr lang="ru-RU" sz="1800" b="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8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93663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неполное</a:t>
                      </a: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11,11</a:t>
                      </a: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10,6</a:t>
                      </a: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3,03</a:t>
                      </a:r>
                      <a:endParaRPr lang="ru-RU" sz="1800" b="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19,05</a:t>
                      </a:r>
                      <a:endParaRPr lang="ru-RU" sz="1800" b="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25</a:t>
                      </a:r>
                      <a:endParaRPr lang="ru-RU" sz="1800" b="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C79"/>
                    </a:solidFill>
                  </a:tcPr>
                </a:tc>
              </a:tr>
              <a:tr h="3138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93663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полное</a:t>
                      </a: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11,11</a:t>
                      </a: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9,4</a:t>
                      </a: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</a:t>
                      </a:r>
                      <a:endParaRPr lang="ru-RU" sz="1800" b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14,29</a:t>
                      </a:r>
                      <a:endParaRPr lang="ru-RU" sz="1800" b="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C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</a:t>
                      </a:r>
                      <a:endParaRPr lang="ru-RU" sz="1800" b="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3568" y="184666"/>
            <a:ext cx="835292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Таблица 6.</a:t>
            </a:r>
            <a:endParaRPr kumimoji="0" lang="ru-RU" sz="2400" i="0" u="none" strike="noStrike" normalizeH="0" baseline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Сравнительная характеристика патогистологических признаков в миокарде</a:t>
            </a:r>
            <a:r>
              <a:rPr kumimoji="0" lang="en-US" sz="2400" i="0" u="none" strike="noStrike" normalizeH="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смерти от ИБС на фоне алкогольной интоксикации (различная степень)</a:t>
            </a:r>
            <a:endParaRPr kumimoji="0" lang="ru-RU" sz="2400" i="0" u="none" strike="noStrike" normalizeH="0" baseline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18713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0089" cy="1052736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8829361"/>
              </p:ext>
            </p:extLst>
          </p:nvPr>
        </p:nvGraphicFramePr>
        <p:xfrm>
          <a:off x="189992" y="1052736"/>
          <a:ext cx="8928990" cy="54313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{7E9639D4-E3E2-4D34-9284-5A2195B3D0D7}</a:tableStyleId>
              </a:tblPr>
              <a:tblGrid>
                <a:gridCol w="2733329"/>
                <a:gridCol w="1152128"/>
                <a:gridCol w="1296144"/>
                <a:gridCol w="1188307"/>
                <a:gridCol w="1259965"/>
                <a:gridCol w="1299117"/>
              </a:tblGrid>
              <a:tr h="1014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Макроскопические</a:t>
                      </a:r>
                      <a:endParaRPr lang="ru-RU" sz="16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патоморфологические признаки</a:t>
                      </a:r>
                    </a:p>
                  </a:txBody>
                  <a:tcPr marL="36896" marR="36896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ИБС+незн</a:t>
                      </a:r>
                      <a:r>
                        <a:rPr lang="ru-RU" sz="16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 </a:t>
                      </a:r>
                      <a:endParaRPr lang="ru-RU" sz="16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ИБС+легк</a:t>
                      </a:r>
                      <a:r>
                        <a:rPr lang="ru-RU" sz="16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ИБС+сред</a:t>
                      </a:r>
                      <a:r>
                        <a:rPr lang="ru-RU" sz="16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 </a:t>
                      </a:r>
                    </a:p>
                  </a:txBody>
                  <a:tcPr marL="36896" marR="368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ИБС+сильн</a:t>
                      </a:r>
                      <a:r>
                        <a:rPr lang="ru-RU" sz="16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 </a:t>
                      </a:r>
                    </a:p>
                  </a:txBody>
                  <a:tcPr marL="36896" marR="368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ИБС+тяжел</a:t>
                      </a:r>
                      <a:r>
                        <a:rPr lang="ru-RU" sz="16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 </a:t>
                      </a:r>
                      <a:endParaRPr lang="ru-RU" sz="16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Атеросклероз артерий сердца</a:t>
                      </a: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</a:t>
                      </a: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48,24</a:t>
                      </a: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30,30</a:t>
                      </a:r>
                      <a:endParaRPr lang="ru-RU" sz="1800" b="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61,9</a:t>
                      </a:r>
                      <a:endParaRPr lang="ru-RU" sz="1800" b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62,5</a:t>
                      </a:r>
                      <a:endParaRPr lang="ru-RU" sz="1800" b="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C79"/>
                    </a:solidFill>
                  </a:tcPr>
                </a:tc>
              </a:tr>
              <a:tr h="601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Безъядерные мелкозернистые структуры</a:t>
                      </a: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</a:t>
                      </a: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C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</a:t>
                      </a: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9,09</a:t>
                      </a:r>
                      <a:endParaRPr lang="ru-RU" sz="1800" b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4,76</a:t>
                      </a:r>
                      <a:endParaRPr lang="ru-RU" sz="1800" b="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</a:t>
                      </a:r>
                      <a:endParaRPr lang="ru-RU" sz="1800" b="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Истончение/контрактура </a:t>
                      </a:r>
                      <a:r>
                        <a:rPr lang="ru-RU" sz="1800" b="0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кмц</a:t>
                      </a:r>
                      <a:endParaRPr lang="ru-RU" sz="1800" b="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11,11</a:t>
                      </a: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15,3</a:t>
                      </a: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30,30</a:t>
                      </a:r>
                      <a:endParaRPr lang="ru-RU" sz="1800" b="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C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19,05</a:t>
                      </a:r>
                      <a:endParaRPr lang="ru-RU" sz="1800" b="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37,7</a:t>
                      </a:r>
                      <a:endParaRPr lang="ru-RU" sz="1800" b="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Гипертрофия/атрофия кмц</a:t>
                      </a: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33,3</a:t>
                      </a: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52,94</a:t>
                      </a: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45,45</a:t>
                      </a:r>
                      <a:endParaRPr lang="ru-RU" sz="1800" b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71,43</a:t>
                      </a:r>
                      <a:endParaRPr lang="ru-RU" sz="1800" b="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C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50</a:t>
                      </a:r>
                      <a:endParaRPr lang="ru-RU" sz="1800" b="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Разрастание жировой клетчатки</a:t>
                      </a: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44,44</a:t>
                      </a: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C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17,65</a:t>
                      </a: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21,21</a:t>
                      </a:r>
                      <a:endParaRPr lang="ru-RU" sz="1800" b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19,05</a:t>
                      </a:r>
                      <a:endParaRPr lang="ru-RU" sz="1800" b="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50</a:t>
                      </a:r>
                      <a:endParaRPr lang="ru-RU" sz="1800" b="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Отек стромы кмц</a:t>
                      </a: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11,11</a:t>
                      </a: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58,82</a:t>
                      </a: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C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45,45</a:t>
                      </a:r>
                      <a:endParaRPr lang="ru-RU" sz="1800" b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52,38</a:t>
                      </a:r>
                      <a:endParaRPr lang="ru-RU" sz="1800" b="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62,5</a:t>
                      </a:r>
                      <a:endParaRPr lang="ru-RU" sz="1800" b="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Исчезновение </a:t>
                      </a:r>
                      <a:r>
                        <a:rPr lang="ru-RU" sz="1800" b="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поперечной </a:t>
                      </a:r>
                      <a:r>
                        <a:rPr lang="ru-RU" sz="1800" b="0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исчерченности</a:t>
                      </a:r>
                      <a:endParaRPr lang="ru-RU" sz="1800" b="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55,55</a:t>
                      </a: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C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1,18</a:t>
                      </a: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</a:t>
                      </a:r>
                      <a:endParaRPr lang="ru-RU" sz="1800" b="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</a:t>
                      </a:r>
                      <a:endParaRPr lang="ru-RU" sz="1800" b="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</a:t>
                      </a:r>
                      <a:endParaRPr lang="ru-RU" sz="1800" b="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Извитость</a:t>
                      </a:r>
                      <a:r>
                        <a:rPr lang="ru-RU" sz="1800" b="0" baseline="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кардиомиоцитов</a:t>
                      </a:r>
                      <a:endParaRPr lang="ru-RU" sz="1800" b="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33,3</a:t>
                      </a: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C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23,53</a:t>
                      </a: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15,15</a:t>
                      </a:r>
                      <a:endParaRPr lang="ru-RU" sz="1800" b="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23,81</a:t>
                      </a:r>
                      <a:endParaRPr lang="ru-RU" sz="1800" b="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50</a:t>
                      </a:r>
                      <a:endParaRPr lang="ru-RU" sz="1800" b="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68558" y="242100"/>
            <a:ext cx="8352928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ts val="154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Таблица 6</a:t>
            </a:r>
            <a:r>
              <a:rPr kumimoji="0" lang="ru-RU" sz="2800" i="0" u="none" strike="noStrike" normalizeH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1" u="none" strike="noStrike" normalizeH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(продолжение)</a:t>
            </a:r>
            <a:endParaRPr kumimoji="0" lang="ru-RU" sz="1400" i="1" u="none" strike="noStrike" normalizeH="0" baseline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41688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0089" cy="105273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1556792"/>
            <a:ext cx="8784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активности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судили по интенсивности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формазановой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реакции с красителем -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тетранитросинимтетразолием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 Активность КТ-ПО выявляли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ортодианизидиновым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методом (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Породенко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В.А. с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соавт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., 1987). </a:t>
            </a:r>
          </a:p>
          <a:p>
            <a:pPr indent="444500" algn="just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Оценку активности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алкогольокисляющих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ферментных систем проводили методом количественной морфометрии продукта гистохимических реакций с использованием компьютерной программы «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Morfolog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Породенко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В.А., 1997). Компьютерную математическую обработку данных морфометрии вели с десятичным логарифмированием; вычисляли среднюю арифметическую (М), среднюю ошибку средней арифметической (m), показатель степени достоверности (р). Данные обрабатывали с помощью программного пакета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StatSoft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Statistica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» (версия 6.0).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79464"/>
            <a:ext cx="77048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/>
            <a:r>
              <a:rPr lang="ru-RU" sz="2400" dirty="0">
                <a:ln w="0"/>
                <a:latin typeface="Times New Roman" pitchFamily="18" charset="0"/>
                <a:cs typeface="Times New Roman" pitchFamily="18" charset="0"/>
              </a:rPr>
              <a:t>Гистохимическую реакцию на АДГ проводили методом </a:t>
            </a:r>
            <a:r>
              <a:rPr lang="ru-RU" sz="2400" dirty="0" err="1">
                <a:ln w="0"/>
                <a:latin typeface="Times New Roman" pitchFamily="18" charset="0"/>
                <a:cs typeface="Times New Roman" pitchFamily="18" charset="0"/>
              </a:rPr>
              <a:t>Hess</a:t>
            </a:r>
            <a:r>
              <a:rPr lang="ru-RU" sz="2400" dirty="0">
                <a:ln w="0"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n w="0"/>
                <a:latin typeface="Times New Roman" pitchFamily="18" charset="0"/>
                <a:cs typeface="Times New Roman" pitchFamily="18" charset="0"/>
              </a:rPr>
              <a:t>Scarpelli</a:t>
            </a:r>
            <a:r>
              <a:rPr lang="ru-RU" sz="2400" dirty="0">
                <a:ln w="0"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n w="0"/>
                <a:latin typeface="Times New Roman" pitchFamily="18" charset="0"/>
                <a:cs typeface="Times New Roman" pitchFamily="18" charset="0"/>
              </a:rPr>
              <a:t>Pears</a:t>
            </a:r>
            <a:r>
              <a:rPr lang="ru-RU" sz="2400" dirty="0">
                <a:ln w="0"/>
                <a:latin typeface="Times New Roman" pitchFamily="18" charset="0"/>
                <a:cs typeface="Times New Roman" pitchFamily="18" charset="0"/>
              </a:rPr>
              <a:t> (1958) в модификации Т.П. Перовой (1983); на маркерный фермент МЭОС – НАДФ - по </a:t>
            </a:r>
            <a:r>
              <a:rPr lang="ru-RU" sz="2400" dirty="0" err="1">
                <a:ln w="0"/>
                <a:latin typeface="Times New Roman" pitchFamily="18" charset="0"/>
                <a:cs typeface="Times New Roman" pitchFamily="18" charset="0"/>
              </a:rPr>
              <a:t>Hess</a:t>
            </a:r>
            <a:r>
              <a:rPr lang="ru-RU" sz="2400" dirty="0">
                <a:ln w="0"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n w="0"/>
                <a:latin typeface="Times New Roman" pitchFamily="18" charset="0"/>
                <a:cs typeface="Times New Roman" pitchFamily="18" charset="0"/>
              </a:rPr>
              <a:t>Scarpelli</a:t>
            </a:r>
            <a:r>
              <a:rPr lang="ru-RU" sz="2400" dirty="0">
                <a:ln w="0"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n w="0"/>
                <a:latin typeface="Times New Roman" pitchFamily="18" charset="0"/>
                <a:cs typeface="Times New Roman" pitchFamily="18" charset="0"/>
              </a:rPr>
              <a:t>Pears</a:t>
            </a:r>
            <a:r>
              <a:rPr lang="ru-RU" sz="2400" dirty="0">
                <a:ln w="0"/>
                <a:latin typeface="Times New Roman" pitchFamily="18" charset="0"/>
                <a:cs typeface="Times New Roman" pitchFamily="18" charset="0"/>
              </a:rPr>
              <a:t> (1958); о ферментативной </a:t>
            </a:r>
            <a:endParaRPr lang="ru-RU" dirty="0">
              <a:ln w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90570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608" cy="1026685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8723999"/>
              </p:ext>
            </p:extLst>
          </p:nvPr>
        </p:nvGraphicFramePr>
        <p:xfrm>
          <a:off x="107504" y="1109478"/>
          <a:ext cx="8928990" cy="569851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736624"/>
                <a:gridCol w="1749088"/>
                <a:gridCol w="907213"/>
                <a:gridCol w="791651"/>
                <a:gridCol w="1022775"/>
                <a:gridCol w="907213"/>
                <a:gridCol w="907213"/>
                <a:gridCol w="907213"/>
              </a:tblGrid>
              <a:tr h="31948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Группы наблюдений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Отделы сердца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Общая активность А О Ф С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0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АДГ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% к </a:t>
                      </a:r>
                      <a:r>
                        <a:rPr lang="ru-RU" sz="1800" b="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НАДФ-Н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% к </a:t>
                      </a:r>
                      <a:r>
                        <a:rPr lang="ru-RU" sz="1800" b="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КТ-ПО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% к </a:t>
                      </a:r>
                      <a:r>
                        <a:rPr lang="ru-RU" sz="1800" b="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</a:tr>
              <a:tr h="31948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Контроль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передняя стенка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1,16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1,08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1,06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</a:tr>
              <a:tr h="310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задняя стенка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1,17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1,39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1,68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</a:tr>
              <a:tr h="31034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ОАО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передняя стенка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1,47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126,7</a:t>
                      </a: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1,46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135,2</a:t>
                      </a: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1,76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166</a:t>
                      </a: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</a:tr>
              <a:tr h="310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задняя стенка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1,45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124</a:t>
                      </a: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1,51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r>
                        <a:rPr lang="en-US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94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1,76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r>
                        <a:rPr lang="en-US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104,8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</a:tr>
              <a:tr h="31948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ИБС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передняя стенка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1,19</a:t>
                      </a:r>
                      <a:endParaRPr lang="ru-RU" sz="16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85</a:t>
                      </a: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1,28</a:t>
                      </a:r>
                      <a:endParaRPr lang="ru-RU" sz="16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r>
                        <a:rPr lang="en-US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118,5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2,37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201,9</a:t>
                      </a: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</a:tr>
              <a:tr h="310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задняя стенка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1,35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124</a:t>
                      </a: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1,38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r>
                        <a:rPr lang="en-US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73,8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2,23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r>
                        <a:rPr lang="en-US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132,7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</a:tr>
              <a:tr h="31034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ИБС+Незн</a:t>
                      </a: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передняя стенка</a:t>
                      </a:r>
                      <a:endParaRPr lang="ru-RU" sz="16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1,04</a:t>
                      </a:r>
                      <a:endParaRPr lang="ru-RU" sz="16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89,7</a:t>
                      </a: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0,80</a:t>
                      </a:r>
                      <a:endParaRPr lang="ru-RU" sz="16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r>
                        <a:rPr lang="en-US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74,1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1,48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r>
                        <a:rPr lang="en-US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139,6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</a:tr>
              <a:tr h="310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задняя стенка</a:t>
                      </a:r>
                      <a:endParaRPr lang="ru-RU" sz="16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0,84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71,8</a:t>
                      </a: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0,79</a:t>
                      </a:r>
                      <a:endParaRPr lang="ru-RU" sz="16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r>
                        <a:rPr lang="en-US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56,8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1,57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r>
                        <a:rPr lang="en-US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93,5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</a:tr>
              <a:tr h="31034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ИБС+Легк</a:t>
                      </a: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передняя стенка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1,51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130</a:t>
                      </a: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1,44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r>
                        <a:rPr lang="en-US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133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1,60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r>
                        <a:rPr lang="en-US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150,9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</a:tr>
              <a:tr h="310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задняя стенка</a:t>
                      </a:r>
                      <a:endParaRPr lang="ru-RU" sz="16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1,50</a:t>
                      </a:r>
                      <a:endParaRPr lang="ru-RU" sz="16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r>
                        <a:rPr lang="en-US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128,2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1,51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r>
                        <a:rPr lang="en-US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108,6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1,74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r>
                        <a:rPr lang="en-US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103,6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</a:tr>
              <a:tr h="31034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ИБС+Сред</a:t>
                      </a: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передняя стенка</a:t>
                      </a:r>
                      <a:endParaRPr lang="ru-RU" sz="16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1,01</a:t>
                      </a:r>
                      <a:endParaRPr lang="ru-RU" sz="16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130</a:t>
                      </a: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1,04</a:t>
                      </a:r>
                      <a:endParaRPr lang="ru-RU" sz="16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r>
                        <a:rPr lang="en-US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108,3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2,10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r>
                        <a:rPr lang="en-US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153,8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</a:tr>
              <a:tr h="310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задняя стенка</a:t>
                      </a:r>
                      <a:endParaRPr lang="ru-RU" sz="16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0,84</a:t>
                      </a:r>
                      <a:endParaRPr lang="ru-RU" sz="16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127</a:t>
                      </a: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1,01</a:t>
                      </a:r>
                      <a:endParaRPr lang="ru-RU" sz="16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r>
                        <a:rPr lang="en-US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108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2,09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r>
                        <a:rPr lang="en-US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104,8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</a:tr>
              <a:tr h="31034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ИБС+Сильн</a:t>
                      </a:r>
                      <a:r>
                        <a:rPr lang="ru-RU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передняя стенка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1,51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175</a:t>
                      </a: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1,50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r>
                        <a:rPr lang="en-US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138,9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1,62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r>
                        <a:rPr lang="en-US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152,8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</a:tr>
              <a:tr h="310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задняя стенка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1,49</a:t>
                      </a:r>
                      <a:endParaRPr lang="ru-RU" sz="16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127,4</a:t>
                      </a: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1,52</a:t>
                      </a:r>
                      <a:endParaRPr lang="ru-RU" sz="16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r>
                        <a:rPr lang="en-US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109,4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1,76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r>
                        <a:rPr lang="en-US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104,8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</a:tr>
              <a:tr h="31948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ИБС+Тяж</a:t>
                      </a:r>
                      <a:r>
                        <a:rPr lang="ru-RU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</a:t>
                      </a: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передняя стенка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r>
                        <a:rPr lang="en-US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,42</a:t>
                      </a:r>
                      <a:endParaRPr lang="ru-RU" sz="1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122,4</a:t>
                      </a:r>
                      <a:endParaRPr lang="ru-RU" sz="1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1,32</a:t>
                      </a:r>
                      <a:endParaRPr lang="ru-RU" sz="1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122</a:t>
                      </a: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1,48</a:t>
                      </a:r>
                      <a:endParaRPr lang="ru-RU" sz="1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139,6</a:t>
                      </a: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</a:p>
                  </a:txBody>
                  <a:tcPr marL="56764" marR="56764" marT="0" marB="0"/>
                </a:tc>
              </a:tr>
              <a:tr h="319487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64" marR="56764" marT="0" marB="0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задняя стенка</a:t>
                      </a:r>
                      <a:endParaRPr lang="ru-RU" sz="16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1,48</a:t>
                      </a:r>
                      <a:endParaRPr lang="ru-RU" sz="1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126,5</a:t>
                      </a:r>
                      <a:endParaRPr lang="ru-RU" sz="1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1,5</a:t>
                      </a:r>
                      <a:endParaRPr lang="ru-RU" sz="1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108</a:t>
                      </a:r>
                      <a:endParaRPr lang="ru-RU" sz="1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1,3</a:t>
                      </a:r>
                      <a:endParaRPr lang="ru-RU" sz="1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129,2</a:t>
                      </a:r>
                      <a:endParaRPr lang="ru-RU" sz="1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764" marR="56764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27584" y="169277"/>
            <a:ext cx="792088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ts val="19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smtClean="0">
                <a:ln w="0"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Таблица 7 </a:t>
            </a:r>
            <a:endParaRPr kumimoji="0" lang="ru-RU" sz="2400" i="0" u="none" strike="noStrike" normalizeH="0" baseline="0" dirty="0" smtClean="0">
              <a:ln w="0"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ts val="19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smtClean="0">
                <a:ln w="0"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Показатели общей (суммарной) активности</a:t>
            </a:r>
            <a:r>
              <a:rPr kumimoji="0" lang="en-US" sz="2400" i="0" u="none" strike="noStrike" normalizeH="0" baseline="0" dirty="0" smtClean="0">
                <a:ln w="0"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smtClean="0">
                <a:ln w="0"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АОФС </a:t>
            </a:r>
            <a:endParaRPr kumimoji="0" lang="ru-RU" sz="2400" i="0" u="none" strike="noStrike" normalizeH="0" baseline="0" dirty="0" smtClean="0">
              <a:ln w="0"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ts val="19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smtClean="0">
                <a:ln w="0"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судебно-медицинских экспертных</a:t>
            </a:r>
            <a:r>
              <a:rPr kumimoji="0" lang="en-US" sz="2400" i="0" u="none" strike="noStrike" normalizeH="0" baseline="0" dirty="0" smtClean="0">
                <a:ln w="0"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smtClean="0">
                <a:ln w="0"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исследованиях</a:t>
            </a:r>
            <a:endParaRPr kumimoji="0" lang="ru-RU" sz="2400" i="0" u="none" strike="noStrike" normalizeH="0" baseline="0" dirty="0" smtClean="0">
              <a:ln w="0"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51393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70089" cy="1052736"/>
          </a:xfrm>
          <a:prstGeom prst="rect">
            <a:avLst/>
          </a:prstGeom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1708531583"/>
              </p:ext>
            </p:extLst>
          </p:nvPr>
        </p:nvGraphicFramePr>
        <p:xfrm>
          <a:off x="563880" y="260648"/>
          <a:ext cx="8637270" cy="646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833568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43609" cy="10266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479258"/>
            <a:ext cx="8712968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460"/>
              </a:lnSpc>
              <a:spcAft>
                <a:spcPts val="0"/>
              </a:spcAft>
            </a:pP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NewRomanPSMT" charset="0"/>
                <a:ea typeface="Calibri" charset="0"/>
                <a:cs typeface="Times New Roman" charset="0"/>
              </a:rPr>
              <a:t>		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Calibri" charset="0"/>
              <a:cs typeface="Times New Roman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1558815971"/>
              </p:ext>
            </p:extLst>
          </p:nvPr>
        </p:nvGraphicFramePr>
        <p:xfrm>
          <a:off x="214282" y="1000108"/>
          <a:ext cx="8822214" cy="4861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5867985"/>
            <a:ext cx="8712968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60"/>
              </a:lnSpc>
              <a:spcAft>
                <a:spcPts val="0"/>
              </a:spcAft>
            </a:pP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NewRomanPSMT" charset="0"/>
                <a:ea typeface="Calibri" charset="0"/>
                <a:cs typeface="Times New Roman" charset="0"/>
              </a:rPr>
              <a:t>Рис.3. Динамика смерти трудоспособного населения Краснодарского края за январь-сентябрь 2017 года. 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93590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0089" cy="1052736"/>
          </a:xfrm>
          <a:prstGeom prst="rect">
            <a:avLst/>
          </a:prstGeom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950245527"/>
              </p:ext>
            </p:extLst>
          </p:nvPr>
        </p:nvGraphicFramePr>
        <p:xfrm>
          <a:off x="323528" y="332656"/>
          <a:ext cx="8568952" cy="6389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2997622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43608" cy="1026684"/>
          </a:xfrm>
          <a:prstGeom prst="rect">
            <a:avLst/>
          </a:prstGeom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1510365445"/>
              </p:ext>
            </p:extLst>
          </p:nvPr>
        </p:nvGraphicFramePr>
        <p:xfrm>
          <a:off x="68239" y="189893"/>
          <a:ext cx="8608217" cy="6479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6888834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608" cy="10266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31840" y="0"/>
            <a:ext cx="3395481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Ы В О Д Ы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27301"/>
            <a:ext cx="8568952" cy="6260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>
              <a:lnSpc>
                <a:spcPts val="3660"/>
              </a:lnSpc>
            </a:pP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		Проведенный 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показывает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, что выявляемые многообразные макро- и микроскопические патоморфологические признаки сами по себе не позволяют проводить дифференциальную диагностику указанных состояний, так как, по нашим данным, примерно с одинаковой частотой встречаются как при смерти от ИБС и ИБС на фоне алкогольной интоксикации, так и при быстрой смерти от механической травмы. В большей степени они могут свидетельствовать об атеросклеротическом процессе в миокарде и коронарных сосудах, следствием которого и является 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ишемическая 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болезнь сердца.  </a:t>
            </a:r>
            <a:endParaRPr lang="ru-RU" sz="2000" b="1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1092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40"/>
            <a:ext cx="1045347" cy="10283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1561267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404664"/>
            <a:ext cx="8712968" cy="611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>
              <a:lnSpc>
                <a:spcPts val="4740"/>
              </a:lnSpc>
            </a:pPr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Комплексное </a:t>
            </a:r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>патоморфологическое 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		и </a:t>
            </a:r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>гистохимическое исследование дает возможность оценить 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морфофункциональное </a:t>
            </a:r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>состояние сердца, позволяет расширить представления о танатогенезе и объективизировать судебно-медицинскую диагностику ишемической болезни сердца, ишемической болезни сердца на фоне алкогольной интоксикации при наступлении скоропостижной смерти.</a:t>
            </a:r>
          </a:p>
        </p:txBody>
      </p:sp>
    </p:spTree>
    <p:extLst>
      <p:ext uri="{BB962C8B-B14F-4D97-AF65-F5344CB8AC3E}">
        <p14:creationId xmlns="" xmlns:p14="http://schemas.microsoft.com/office/powerpoint/2010/main" val="28791359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70089" cy="105273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504" y="1643050"/>
            <a:ext cx="89289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6600" dirty="0" smtClean="0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>
              <a:lnSpc>
                <a:spcPct val="150000"/>
              </a:lnSpc>
            </a:pPr>
            <a:r>
              <a:rPr lang="ru-RU" sz="6600" dirty="0" smtClean="0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6600" dirty="0">
              <a:ln w="0"/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22133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0088" cy="1052736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04279956"/>
              </p:ext>
            </p:extLst>
          </p:nvPr>
        </p:nvGraphicFramePr>
        <p:xfrm>
          <a:off x="285720" y="1785926"/>
          <a:ext cx="8571267" cy="4673433"/>
        </p:xfrm>
        <a:graphic>
          <a:graphicData uri="http://schemas.openxmlformats.org/drawingml/2006/table">
            <a:tbl>
              <a:tblPr firstRow="1" firstCol="1" bandRow="1"/>
              <a:tblGrid>
                <a:gridCol w="2417709"/>
                <a:gridCol w="1919489"/>
                <a:gridCol w="2561627"/>
                <a:gridCol w="1672442"/>
              </a:tblGrid>
              <a:tr h="71438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NewRomanPSMT" charset="0"/>
                          <a:ea typeface="Calibri" charset="0"/>
                          <a:cs typeface="Times New Roman" charset="0"/>
                        </a:rPr>
                        <a:t>Высокий уровень смертности от БСК</a:t>
                      </a:r>
                      <a:endParaRPr lang="ru-RU" sz="2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NewRomanPSMT" charset="0"/>
                          <a:ea typeface="Calibri" charset="0"/>
                          <a:cs typeface="Times New Roman" charset="0"/>
                        </a:rPr>
                        <a:t>Низкий уровень смертности </a:t>
                      </a:r>
                      <a:endParaRPr lang="ru-RU" sz="2200" b="1" dirty="0" smtClean="0">
                        <a:effectLst/>
                        <a:latin typeface="TimesNewRomanPSMT" charset="0"/>
                        <a:ea typeface="Calibri" charset="0"/>
                        <a:cs typeface="Times New Roman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TimesNewRomanPSMT" charset="0"/>
                          <a:ea typeface="Calibri" charset="0"/>
                          <a:cs typeface="Times New Roman" charset="0"/>
                        </a:rPr>
                        <a:t>от </a:t>
                      </a:r>
                      <a:r>
                        <a:rPr lang="ru-RU" sz="2200" b="1" dirty="0">
                          <a:effectLst/>
                          <a:latin typeface="TimesNewRomanPSMT" charset="0"/>
                          <a:ea typeface="Calibri" charset="0"/>
                          <a:cs typeface="Times New Roman" charset="0"/>
                        </a:rPr>
                        <a:t>БСК</a:t>
                      </a:r>
                      <a:endParaRPr lang="ru-RU" sz="2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8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NewRomanPSMT" charset="0"/>
                          <a:ea typeface="Calibri" charset="0"/>
                          <a:cs typeface="Times New Roman" charset="0"/>
                        </a:rPr>
                        <a:t>район</a:t>
                      </a:r>
                      <a:endParaRPr lang="ru-RU" sz="18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NewRomanPSMT" charset="0"/>
                          <a:ea typeface="Calibri" charset="0"/>
                          <a:cs typeface="Times New Roman" charset="0"/>
                        </a:rPr>
                        <a:t>показатель</a:t>
                      </a:r>
                      <a:endParaRPr lang="ru-RU" sz="18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NewRomanPSMT" charset="0"/>
                          <a:ea typeface="Calibri" charset="0"/>
                          <a:cs typeface="Times New Roman" charset="0"/>
                        </a:rPr>
                        <a:t>район</a:t>
                      </a:r>
                      <a:endParaRPr lang="ru-RU" sz="18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NewRomanPSMT" charset="0"/>
                          <a:ea typeface="Calibri" charset="0"/>
                          <a:cs typeface="Times New Roman" charset="0"/>
                        </a:rPr>
                        <a:t>показатель</a:t>
                      </a:r>
                      <a:endParaRPr lang="ru-RU" sz="18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8766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TimesNewRomanPSMT" charset="0"/>
                          <a:ea typeface="Calibri" charset="0"/>
                          <a:cs typeface="Times New Roman" charset="0"/>
                        </a:rPr>
                        <a:t>Новопокровский</a:t>
                      </a:r>
                      <a:endParaRPr lang="ru-RU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NewRomanPSMT" charset="0"/>
                          <a:ea typeface="Calibri" charset="0"/>
                          <a:cs typeface="Times New Roman" charset="0"/>
                        </a:rPr>
                        <a:t>181,5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NewRomanPSMT" charset="0"/>
                          <a:ea typeface="Calibri" charset="0"/>
                          <a:cs typeface="Times New Roman" charset="0"/>
                        </a:rPr>
                        <a:t>Каневской</a:t>
                      </a:r>
                      <a:endParaRPr lang="ru-RU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NewRomanPSMT" charset="0"/>
                          <a:ea typeface="Calibri" charset="0"/>
                          <a:cs typeface="Times New Roman" charset="0"/>
                        </a:rPr>
                        <a:t>95,4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8766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NewRomanPSMT" charset="0"/>
                          <a:ea typeface="Calibri" charset="0"/>
                          <a:cs typeface="Times New Roman" charset="0"/>
                        </a:rPr>
                        <a:t>Темрюкский </a:t>
                      </a:r>
                      <a:endParaRPr lang="ru-RU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NewRomanPSMT" charset="0"/>
                          <a:ea typeface="Calibri" charset="0"/>
                          <a:cs typeface="Times New Roman" charset="0"/>
                        </a:rPr>
                        <a:t>185,9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NewRomanPSMT" charset="0"/>
                          <a:ea typeface="Calibri" charset="0"/>
                          <a:cs typeface="Times New Roman" charset="0"/>
                        </a:rPr>
                        <a:t>Лабинский</a:t>
                      </a:r>
                      <a:endParaRPr lang="ru-RU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NewRomanPSMT" charset="0"/>
                          <a:ea typeface="Calibri" charset="0"/>
                          <a:cs typeface="Times New Roman" charset="0"/>
                        </a:rPr>
                        <a:t>96,2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8766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NewRomanPSMT" charset="0"/>
                          <a:ea typeface="Calibri" charset="0"/>
                          <a:cs typeface="Times New Roman" charset="0"/>
                        </a:rPr>
                        <a:t>Гулькевичский</a:t>
                      </a:r>
                      <a:endParaRPr lang="ru-RU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NewRomanPSMT" charset="0"/>
                          <a:ea typeface="Calibri" charset="0"/>
                          <a:cs typeface="Times New Roman" charset="0"/>
                        </a:rPr>
                        <a:t>186,7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NewRomanPSMT" charset="0"/>
                          <a:ea typeface="Calibri" charset="0"/>
                          <a:cs typeface="Times New Roman" charset="0"/>
                        </a:rPr>
                        <a:t>Красноармейский</a:t>
                      </a:r>
                      <a:endParaRPr lang="ru-RU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NewRomanPSMT" charset="0"/>
                          <a:ea typeface="Calibri" charset="0"/>
                          <a:cs typeface="Times New Roman" charset="0"/>
                        </a:rPr>
                        <a:t>101,1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8766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NewRomanPSMT" charset="0"/>
                          <a:ea typeface="Calibri" charset="0"/>
                          <a:cs typeface="Times New Roman" charset="0"/>
                        </a:rPr>
                        <a:t>Ленинградский</a:t>
                      </a:r>
                      <a:endParaRPr lang="ru-RU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NewRomanPSMT" charset="0"/>
                          <a:ea typeface="Calibri" charset="0"/>
                          <a:cs typeface="Times New Roman" charset="0"/>
                        </a:rPr>
                        <a:t>193,2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NewRomanPSMT" charset="0"/>
                          <a:ea typeface="Calibri" charset="0"/>
                          <a:cs typeface="Times New Roman" charset="0"/>
                        </a:rPr>
                        <a:t>Геленджик</a:t>
                      </a:r>
                      <a:endParaRPr lang="ru-RU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NewRomanPSMT" charset="0"/>
                          <a:ea typeface="Calibri" charset="0"/>
                          <a:cs typeface="Times New Roman" charset="0"/>
                        </a:rPr>
                        <a:t>104,2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8766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NewRomanPSMT" charset="0"/>
                          <a:ea typeface="Calibri" charset="0"/>
                          <a:cs typeface="Times New Roman" charset="0"/>
                        </a:rPr>
                        <a:t>Ейский</a:t>
                      </a:r>
                      <a:endParaRPr lang="ru-RU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NewRomanPSMT" charset="0"/>
                          <a:ea typeface="Calibri" charset="0"/>
                          <a:cs typeface="Times New Roman" charset="0"/>
                        </a:rPr>
                        <a:t>221,5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NewRomanPSMT" charset="0"/>
                          <a:ea typeface="Calibri" charset="0"/>
                          <a:cs typeface="Times New Roman" charset="0"/>
                        </a:rPr>
                        <a:t>Курганинский</a:t>
                      </a:r>
                      <a:endParaRPr lang="ru-RU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NewRomanPSMT" charset="0"/>
                          <a:ea typeface="Calibri" charset="0"/>
                          <a:cs typeface="Times New Roman" charset="0"/>
                        </a:rPr>
                        <a:t>110,5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71601" y="0"/>
            <a:ext cx="817239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Таблица 1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Показатель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смертности от болезней системы кровообращения населения в трудоспособном возрасте,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в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сравнении с краевым уровнем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(137,4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94482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0329" cy="764704"/>
          </a:xfrm>
          <a:prstGeom prst="rect">
            <a:avLst/>
          </a:prstGeom>
        </p:spPr>
      </p:pic>
      <p:graphicFrame>
        <p:nvGraphicFramePr>
          <p:cNvPr id="4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62654322"/>
              </p:ext>
            </p:extLst>
          </p:nvPr>
        </p:nvGraphicFramePr>
        <p:xfrm>
          <a:off x="683569" y="332656"/>
          <a:ext cx="8031835" cy="5400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5432906"/>
            <a:ext cx="82304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Динамика смертности </a:t>
            </a: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Краснодарскому краю в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2006-2016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(на основании отчетов ГБУЗ «Бюро СМЭ» МЗ КК</a:t>
            </a:r>
            <a:r>
              <a:rPr lang="en-US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5728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70089" cy="105273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526368"/>
            <a:ext cx="8208912" cy="5259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9138" algn="just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latin typeface="Times New Roman" charset="0"/>
                <a:ea typeface="Calibri" charset="0"/>
                <a:cs typeface="Times New Roman" charset="0"/>
              </a:rPr>
              <a:t>Ишемическая болезнь сердца </a:t>
            </a:r>
            <a:r>
              <a:rPr lang="ru-RU" sz="3600" dirty="0">
                <a:latin typeface="Times New Roman" charset="0"/>
                <a:ea typeface="Calibri" charset="0"/>
                <a:cs typeface="Times New Roman" charset="0"/>
              </a:rPr>
              <a:t>– это групповое обозначение патологических явлений, возникающих вследствие ишемии миокарда – несоответствия уровня снабжения </a:t>
            </a:r>
            <a:r>
              <a:rPr lang="ru-RU" sz="3600" dirty="0" err="1">
                <a:latin typeface="Times New Roman" charset="0"/>
                <a:ea typeface="Calibri" charset="0"/>
                <a:cs typeface="Times New Roman" charset="0"/>
              </a:rPr>
              <a:t>оксигенированной</a:t>
            </a:r>
            <a:r>
              <a:rPr lang="ru-RU" sz="3600" dirty="0">
                <a:latin typeface="Times New Roman" charset="0"/>
                <a:ea typeface="Calibri" charset="0"/>
                <a:cs typeface="Times New Roman" charset="0"/>
              </a:rPr>
              <a:t> кровью уровню потребности в ней со стороны сердечной мышцы.</a:t>
            </a:r>
            <a:endParaRPr lang="ru-RU" sz="36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63370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799288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3975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3514</TotalTime>
  <Words>1856</Words>
  <Application>Microsoft Macintosh PowerPoint</Application>
  <PresentationFormat>Экран (4:3)</PresentationFormat>
  <Paragraphs>696</Paragraphs>
  <Slides>54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</vt:vector>
  </TitlesOfParts>
  <Manager/>
  <Company>SPecialiST RePack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Q1213</dc:creator>
  <cp:keywords/>
  <dc:description/>
  <cp:lastModifiedBy>BystrovaEI</cp:lastModifiedBy>
  <cp:revision>232</cp:revision>
  <cp:lastPrinted>2011-11-23T14:13:53Z</cp:lastPrinted>
  <dcterms:created xsi:type="dcterms:W3CDTF">2011-11-21T17:45:50Z</dcterms:created>
  <dcterms:modified xsi:type="dcterms:W3CDTF">2017-12-20T09:01:42Z</dcterms:modified>
  <cp:category/>
</cp:coreProperties>
</file>