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67" r:id="rId6"/>
    <p:sldId id="268" r:id="rId7"/>
    <p:sldId id="261" r:id="rId8"/>
    <p:sldId id="262" r:id="rId9"/>
    <p:sldId id="263" r:id="rId10"/>
    <p:sldId id="277" r:id="rId11"/>
    <p:sldId id="284" r:id="rId12"/>
    <p:sldId id="278" r:id="rId13"/>
    <p:sldId id="279" r:id="rId14"/>
    <p:sldId id="273" r:id="rId15"/>
    <p:sldId id="274" r:id="rId16"/>
    <p:sldId id="275" r:id="rId17"/>
    <p:sldId id="280" r:id="rId18"/>
    <p:sldId id="281" r:id="rId19"/>
    <p:sldId id="283" r:id="rId20"/>
    <p:sldId id="285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101" d="100"/>
          <a:sy n="101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488896"/>
        <c:axId val="55490432"/>
        <c:axId val="0"/>
      </c:bar3DChart>
      <c:catAx>
        <c:axId val="5548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55490432"/>
        <c:crosses val="autoZero"/>
        <c:auto val="1"/>
        <c:lblAlgn val="ctr"/>
        <c:lblOffset val="100"/>
        <c:noMultiLvlLbl val="0"/>
      </c:catAx>
      <c:valAx>
        <c:axId val="5549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488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ДТП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07513620211779E-2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806352151588354E-3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537568101058897E-3"/>
                  <c:y val="-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 </c:v>
                </c:pt>
                <c:pt idx="2">
                  <c:v>2019 г. (9 мес.)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6496</c:v>
                </c:pt>
                <c:pt idx="1">
                  <c:v>6976</c:v>
                </c:pt>
                <c:pt idx="2">
                  <c:v>5470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20952822738227E-2"/>
                  <c:y val="-1.8812724512091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940744176853074E-3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806352151588354E-3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 </c:v>
                </c:pt>
                <c:pt idx="2">
                  <c:v>2019 г. (9 мес.)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1052</c:v>
                </c:pt>
                <c:pt idx="1">
                  <c:v>1039</c:v>
                </c:pt>
                <c:pt idx="2">
                  <c:v>706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Ранено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537568101058897E-3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07513620211779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806352151588354E-3"/>
                  <c:y val="-1.6461319112691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 </c:v>
                </c:pt>
                <c:pt idx="2">
                  <c:v>2019 г. (9 мес.)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7906</c:v>
                </c:pt>
                <c:pt idx="1">
                  <c:v>8313</c:v>
                </c:pt>
                <c:pt idx="2">
                  <c:v>7181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250560"/>
        <c:axId val="57252096"/>
        <c:axId val="0"/>
      </c:bar3DChart>
      <c:catAx>
        <c:axId val="57250560"/>
        <c:scaling>
          <c:orientation val="minMax"/>
        </c:scaling>
        <c:delete val="0"/>
        <c:axPos val="b"/>
        <c:majorTickMark val="out"/>
        <c:minorTickMark val="none"/>
        <c:tickLblPos val="nextTo"/>
        <c:crossAx val="57252096"/>
        <c:crosses val="autoZero"/>
        <c:auto val="1"/>
        <c:lblAlgn val="ctr"/>
        <c:lblOffset val="100"/>
        <c:noMultiLvlLbl val="0"/>
      </c:catAx>
      <c:valAx>
        <c:axId val="5725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250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82378286470586E-2"/>
          <c:y val="3.1022407766658405E-2"/>
          <c:w val="0.68300096893263784"/>
          <c:h val="0.875343326050191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ДТП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 </c:v>
                </c:pt>
                <c:pt idx="1">
                  <c:v>2018 г.</c:v>
                </c:pt>
                <c:pt idx="2">
                  <c:v>2019 г. (9 мес.)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987</c:v>
                </c:pt>
                <c:pt idx="1">
                  <c:v>1375</c:v>
                </c:pt>
                <c:pt idx="2">
                  <c:v>1038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527763051284872E-3"/>
                  <c:y val="-4.703181128022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518420341899737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27763051284872E-3"/>
                  <c:y val="-9.4063622560457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 </c:v>
                </c:pt>
                <c:pt idx="1">
                  <c:v>2018 г.</c:v>
                </c:pt>
                <c:pt idx="2">
                  <c:v>2019 г. (9 мес.)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</c:v>
                </c:pt>
                <c:pt idx="1">
                  <c:v>96</c:v>
                </c:pt>
                <c:pt idx="2">
                  <c:v>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Ранено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г. </c:v>
                </c:pt>
                <c:pt idx="1">
                  <c:v>2018 г.</c:v>
                </c:pt>
                <c:pt idx="2">
                  <c:v>2019 г. (9 мес.)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1114</c:v>
                </c:pt>
                <c:pt idx="1">
                  <c:v>1700</c:v>
                </c:pt>
                <c:pt idx="2">
                  <c:v>1289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505728"/>
        <c:axId val="66851968"/>
        <c:axId val="0"/>
      </c:bar3DChart>
      <c:catAx>
        <c:axId val="6650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66851968"/>
        <c:crosses val="autoZero"/>
        <c:auto val="1"/>
        <c:lblAlgn val="ctr"/>
        <c:lblOffset val="100"/>
        <c:noMultiLvlLbl val="0"/>
      </c:catAx>
      <c:valAx>
        <c:axId val="6685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505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24496406717331"/>
          <c:y val="4.3904096126071462E-2"/>
          <c:w val="0.27056773187858851"/>
          <c:h val="0.22593066582345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01594493114133E-2"/>
          <c:y val="0.1597425029824262"/>
          <c:w val="0.54048985523740356"/>
          <c:h val="0.8167292782520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19"/>
          </c:dPt>
          <c:dPt>
            <c:idx val="2"/>
            <c:bubble3D val="0"/>
            <c:explosion val="24"/>
          </c:dPt>
          <c:dPt>
            <c:idx val="3"/>
            <c:bubble3D val="0"/>
            <c:explosion val="21"/>
          </c:dPt>
          <c:cat>
            <c:strRef>
              <c:f>Лист1!$A$2:$A$7</c:f>
              <c:strCache>
                <c:ptCount val="6"/>
                <c:pt idx="0">
                  <c:v>Превышение срока производства экспертизы (41%)</c:v>
                </c:pt>
                <c:pt idx="1">
                  <c:v>Некорректное описание одежды, характера повреждений на одежде (35%)</c:v>
                </c:pt>
                <c:pt idx="2">
                  <c:v>Недостаточно описана морфология повреждений (88%)</c:v>
                </c:pt>
                <c:pt idx="3">
                  <c:v>Не указаны размеры повреждений и их направление (47%)</c:v>
                </c:pt>
                <c:pt idx="4">
                  <c:v>Не исследованы мягкие ткани задней поверхности туловища (35%)</c:v>
                </c:pt>
                <c:pt idx="5">
                  <c:v>Некорректное оформление диавгноза и формулировка и вывовов (41%)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15</c:v>
                </c:pt>
                <c:pt idx="3">
                  <c:v>8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6384809401343"/>
          <c:y val="0"/>
          <c:w val="0.36361593431767453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технологические ошибки</c:v>
                </c:pt>
              </c:strCache>
            </c:strRef>
          </c:tx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10"/>
          </c:dPt>
          <c:dPt>
            <c:idx val="2"/>
            <c:bubble3D val="0"/>
            <c:explosion val="14"/>
          </c:dPt>
          <c:dPt>
            <c:idx val="3"/>
            <c:bubble3D val="0"/>
            <c:explosion val="7"/>
          </c:dPt>
          <c:cat>
            <c:strRef>
              <c:f>Лист1!$A$2:$A$5</c:f>
              <c:strCache>
                <c:ptCount val="4"/>
                <c:pt idx="0">
                  <c:v>Не указаны сведения из сопроводительного листа (80%)</c:v>
                </c:pt>
                <c:pt idx="1">
                  <c:v>Не указаны данные первичного осмотра (20%)</c:v>
                </c:pt>
                <c:pt idx="2">
                  <c:v>Отсутствуют дневниковые записи (100%)</c:v>
                </c:pt>
                <c:pt idx="3">
                  <c:v>Отсутствуют лаб. исследования, подтвердающие освной диагноз (80%)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5560778147157"/>
          <c:y val="0.11633087466932016"/>
          <c:w val="0.33539934309293268"/>
          <c:h val="0.869315043900114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A1CF-1E75-4E55-9A39-F961BCAEC7C2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81BAD-3D5E-409E-852A-217A9F0F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1BAD-3D5E-409E-852A-217A9F0FE1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6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1BAD-3D5E-409E-852A-217A9F0FE1B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4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1BAD-3D5E-409E-852A-217A9F0FE1B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0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5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2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3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2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6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9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7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0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3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9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2945-4F66-4DB6-BE99-6BB53AAF9E1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1742-1768-48B6-BC98-000E9563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9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45425"/>
            <a:ext cx="7772400" cy="1470025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cs typeface="Aharoni" panose="02010803020104030203" pitchFamily="2" charset="-79"/>
              </a:rPr>
              <a:t>Анализ заключений экспертов при мототранспортной травме</a:t>
            </a:r>
            <a:r>
              <a:rPr lang="ru-RU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cs typeface="Aharoni" panose="02010803020104030203" pitchFamily="2" charset="-79"/>
              </a:rPr>
              <a:t>(</a:t>
            </a:r>
            <a:r>
              <a:rPr lang="ru-RU" sz="2000" dirty="0" err="1"/>
              <a:t>Пенкин</a:t>
            </a:r>
            <a:r>
              <a:rPr lang="ru-RU" sz="2000" dirty="0"/>
              <a:t> </a:t>
            </a:r>
            <a:r>
              <a:rPr lang="ru-RU" sz="2000" dirty="0" smtClean="0"/>
              <a:t>А.С., Ветров </a:t>
            </a:r>
            <a:r>
              <a:rPr lang="ru-RU" sz="2000" dirty="0"/>
              <a:t>В.Г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on.medikforum.ru/uploads/posts/2019-03/1551790883_v-stre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94" y="1556792"/>
            <a:ext cx="6764989" cy="52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7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Основными нарушениями судебно-медицинской деятельности связаны с частичным </a:t>
            </a:r>
            <a:r>
              <a:rPr lang="ru-RU" sz="2200" dirty="0" smtClean="0"/>
              <a:t>исполнением </a:t>
            </a:r>
            <a:r>
              <a:rPr lang="ru-RU" sz="2200" dirty="0"/>
              <a:t>пунктов приказа </a:t>
            </a:r>
            <a:r>
              <a:rPr lang="ru-RU" sz="2200" dirty="0" err="1"/>
              <a:t>Минздравсоцразвития</a:t>
            </a:r>
            <a:r>
              <a:rPr lang="ru-RU" sz="2200" dirty="0"/>
              <a:t> РФ № </a:t>
            </a:r>
            <a:r>
              <a:rPr lang="ru-RU" sz="2200" dirty="0" smtClean="0"/>
              <a:t>346н от 12.05.2010 г.</a:t>
            </a:r>
            <a:r>
              <a:rPr lang="en-US" sz="2200" dirty="0" smtClean="0"/>
              <a:t> </a:t>
            </a:r>
            <a:r>
              <a:rPr lang="ru-RU" sz="2200" dirty="0"/>
              <a:t>«Об утверждении Порядка организации и производства судебно-медицинских </a:t>
            </a:r>
            <a:r>
              <a:rPr lang="ru-RU" sz="2200" dirty="0" smtClean="0"/>
              <a:t>экспертиз </a:t>
            </a:r>
            <a:r>
              <a:rPr lang="ru-RU" sz="2200" dirty="0"/>
              <a:t>в государственных судебно-экспертных учреждениях РФ</a:t>
            </a:r>
            <a:r>
              <a:rPr lang="ru-RU" sz="2200" dirty="0" smtClean="0"/>
              <a:t>».</a:t>
            </a:r>
            <a:br>
              <a:rPr lang="ru-RU" sz="22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6960" y="3717032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+mj-lt"/>
              </a:rPr>
              <a:t>42,43</a:t>
            </a:r>
            <a:r>
              <a:rPr lang="ru-RU" sz="1600" dirty="0" smtClean="0">
                <a:latin typeface="+mj-lt"/>
              </a:rPr>
              <a:t> («…исследование </a:t>
            </a:r>
            <a:r>
              <a:rPr lang="ru-RU" sz="1600" dirty="0">
                <a:latin typeface="+mj-lt"/>
              </a:rPr>
              <a:t>одежды, обуви и иных предметов, доставленных с трупом и его </a:t>
            </a:r>
            <a:r>
              <a:rPr lang="ru-RU" sz="1600" dirty="0" smtClean="0">
                <a:latin typeface="+mj-lt"/>
              </a:rPr>
              <a:t>частями; </a:t>
            </a:r>
            <a:r>
              <a:rPr lang="ru-RU" sz="1600" dirty="0">
                <a:latin typeface="+mj-lt"/>
              </a:rPr>
              <a:t>фотографирование, видеосъемку или зарисовку повреждений на контурных схемах частей тела </a:t>
            </a:r>
            <a:r>
              <a:rPr lang="ru-RU" sz="1600" dirty="0" smtClean="0">
                <a:latin typeface="+mj-lt"/>
              </a:rPr>
              <a:t>человека»)</a:t>
            </a:r>
          </a:p>
          <a:p>
            <a:pPr marL="0" indent="0">
              <a:buNone/>
            </a:pPr>
            <a:r>
              <a:rPr lang="ru-RU" sz="1600" b="1" dirty="0" smtClean="0">
                <a:latin typeface="+mj-lt"/>
              </a:rPr>
              <a:t>47.7</a:t>
            </a:r>
            <a:r>
              <a:rPr lang="ru-RU" sz="1600" dirty="0" smtClean="0">
                <a:latin typeface="+mj-lt"/>
              </a:rPr>
              <a:t> («…для </a:t>
            </a:r>
            <a:r>
              <a:rPr lang="ru-RU" sz="1600" dirty="0">
                <a:latin typeface="+mj-lt"/>
              </a:rPr>
              <a:t>каждого повреждения в отдельности указывают его вид (кровоподтек, ссадина, рана), точную анатомическую локализацию, форму, размеры, направление по оси тела, цвет, характер краев и концов, особенности рельефа ссадин, наличие канала, признаки воспаления или заживления, наличие участков наложения и загрязнения, состояние окружающих </a:t>
            </a:r>
            <a:r>
              <a:rPr lang="ru-RU" sz="1600" dirty="0" smtClean="0">
                <a:latin typeface="+mj-lt"/>
              </a:rPr>
              <a:t>тканей…»).</a:t>
            </a:r>
          </a:p>
          <a:p>
            <a:pPr marL="0" indent="0">
              <a:buNone/>
            </a:pPr>
            <a:r>
              <a:rPr lang="ru-RU" sz="1600" b="1" dirty="0" smtClean="0">
                <a:latin typeface="+mj-lt"/>
              </a:rPr>
              <a:t>47.9</a:t>
            </a:r>
            <a:r>
              <a:rPr lang="ru-RU" sz="1600" dirty="0" smtClean="0">
                <a:latin typeface="+mj-lt"/>
              </a:rPr>
              <a:t> («в случаях транспортной травмы производят </a:t>
            </a:r>
            <a:r>
              <a:rPr lang="ru-RU" sz="1600" dirty="0">
                <a:latin typeface="+mj-lt"/>
              </a:rPr>
              <a:t>разрезы мягких тканей задней поверхности тела (от затылочного бугра до крестца по линии остистых отростков позвонков и далее через ягодицы по задней поверхности бедер и голеней) и их послойную </a:t>
            </a:r>
            <a:r>
              <a:rPr lang="ru-RU" sz="1600" dirty="0" err="1">
                <a:latin typeface="+mj-lt"/>
              </a:rPr>
              <a:t>препаровку</a:t>
            </a:r>
            <a:r>
              <a:rPr lang="ru-RU" sz="1600" dirty="0">
                <a:latin typeface="+mj-lt"/>
              </a:rPr>
              <a:t> для обнаружения (или исключения) указанных </a:t>
            </a:r>
            <a:r>
              <a:rPr lang="ru-RU" sz="1600" dirty="0" smtClean="0">
                <a:latin typeface="+mj-lt"/>
              </a:rPr>
              <a:t>повреждений».</a:t>
            </a:r>
          </a:p>
          <a:p>
            <a:pPr marL="0" indent="0">
              <a:buNone/>
            </a:pPr>
            <a:endParaRPr lang="ru-RU" sz="1600" dirty="0">
              <a:latin typeface="+mj-lt"/>
            </a:endParaRPr>
          </a:p>
        </p:txBody>
      </p:sp>
      <p:pic>
        <p:nvPicPr>
          <p:cNvPr id="2050" name="Picture 2" descr="https://1tulatv.ru/sites/default/files/1487157158_09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66"/>
            <a:ext cx="3771320" cy="20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0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445624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Пример: «Из постановления о назначении судебно-медицинской экспертизы: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разрешение поставлены </a:t>
            </a:r>
            <a:r>
              <a:rPr lang="ru-RU" sz="2000" dirty="0" smtClean="0"/>
              <a:t>вопросы: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3. Возможно </a:t>
            </a:r>
            <a:r>
              <a:rPr lang="ru-RU" sz="2000" dirty="0"/>
              <a:t>ли причинение данных повреждений в срок и при обстоятельствах, изложен­ных в описательной части постановления, находятся ли они в причинной связи со </a:t>
            </a:r>
            <a:r>
              <a:rPr lang="ru-RU" sz="2000" dirty="0" smtClean="0"/>
              <a:t>смертью»?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Из </a:t>
            </a:r>
            <a:r>
              <a:rPr lang="ru-RU" sz="2000" dirty="0"/>
              <a:t>постановления о назначении судебно-медицинской экспертизы:  «</a:t>
            </a:r>
            <a:r>
              <a:rPr lang="ru-RU" sz="2000" dirty="0" smtClean="0"/>
              <a:t>В начале </a:t>
            </a:r>
            <a:r>
              <a:rPr lang="ru-RU" sz="2000" dirty="0"/>
              <a:t>мая 2017 года в Славянском районе Краснодарского </a:t>
            </a:r>
            <a:r>
              <a:rPr lang="ru-RU" sz="2000" dirty="0" smtClean="0"/>
              <a:t>края произошло </a:t>
            </a:r>
            <a:r>
              <a:rPr lang="ru-RU" sz="2000" dirty="0"/>
              <a:t>дорожно-транспортное происшествие, в результате которого пострадала Самарина Надежда Константи­новна, 16.09.1950 года рождения, которая была доставлена в Славянскую ЦРБ, откуда 04.05.2017 переведен в ККБ № 1, где 08.05.2017 года скончалась</a:t>
            </a:r>
            <a:r>
              <a:rPr lang="ru-RU" sz="2000" dirty="0" smtClean="0"/>
              <a:t>».</a:t>
            </a:r>
            <a:endParaRPr lang="ru-RU" dirty="0" smtClean="0"/>
          </a:p>
          <a:p>
            <a:pPr marL="0" indent="0" algn="just">
              <a:buNone/>
            </a:pP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82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325494"/>
              </p:ext>
            </p:extLst>
          </p:nvPr>
        </p:nvGraphicFramePr>
        <p:xfrm>
          <a:off x="0" y="0"/>
          <a:ext cx="9143999" cy="7316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850"/>
                <a:gridCol w="1121850"/>
                <a:gridCol w="1491191"/>
                <a:gridCol w="1213363"/>
                <a:gridCol w="1213363"/>
                <a:gridCol w="1290703"/>
                <a:gridCol w="1691679"/>
              </a:tblGrid>
              <a:tr h="2362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Экспертные ошибки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Операционные ошибки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Тактические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Технологические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Гносеологические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17504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Заключение эксперта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превышение срока производства экспертизы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недостаточное описание одежды и характера ее повреждений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недостаточно описана морфология повреждений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указаны размеры повреждений и их направление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исследована задняя поверхность туловища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некорректная оформление диагноза и формулировка выводов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191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3517/2018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2936/2018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2965/2018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3999/2018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2966/2018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3271/2018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3340/2017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3593/2018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1796/2017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  +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1797/2017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1803/2017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2189/2017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2190/2017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2372/2017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2875/2017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93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3115/2017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396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3804/2017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+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</a:rPr>
                        <a:t>+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</a:tr>
              <a:tr h="236233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09" marR="527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6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227707"/>
              </p:ext>
            </p:extLst>
          </p:nvPr>
        </p:nvGraphicFramePr>
        <p:xfrm>
          <a:off x="-36512" y="24481"/>
          <a:ext cx="9195647" cy="7159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669"/>
                <a:gridCol w="1424573"/>
                <a:gridCol w="1186324"/>
                <a:gridCol w="1392534"/>
                <a:gridCol w="2096604"/>
                <a:gridCol w="1979943"/>
              </a:tblGrid>
              <a:tr h="3589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Экспертные ошибки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Операционные ошибки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Данные медицинских документаций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8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Заключение эксперта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указаны сведения из сопроводительного листа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указаны данные первичного осмотра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отсутствуют дневниковые записи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отсутствуют лабораторные исследования, подтверждающие основной диагноз (клинический, судебно-медицинский)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несоответствие клинического диагноза и судебно-медицинского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3517/2018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2936/2018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2965/2018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3999/2018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3340/2017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29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3804/2017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r>
                        <a:rPr lang="ru-RU" sz="160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550513"/>
            <a:ext cx="9908480" cy="253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0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6" y="478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Экспертные ошибки 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959749"/>
              </p:ext>
            </p:extLst>
          </p:nvPr>
        </p:nvGraphicFramePr>
        <p:xfrm>
          <a:off x="271763" y="404664"/>
          <a:ext cx="8856984" cy="615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92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5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Данные медицинской документации</a:t>
            </a:r>
            <a:br>
              <a:rPr lang="ru-RU" sz="3200" b="1" dirty="0" smtClean="0"/>
            </a:br>
            <a:r>
              <a:rPr lang="ru-RU" sz="2800" b="1" dirty="0" smtClean="0"/>
              <a:t>(технологические ошибки)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144478"/>
              </p:ext>
            </p:extLst>
          </p:nvPr>
        </p:nvGraphicFramePr>
        <p:xfrm>
          <a:off x="539552" y="1052736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3210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07032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Примеры экспертных ошибок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74" y="810174"/>
            <a:ext cx="9036496" cy="648708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800" b="1" dirty="0" smtClean="0"/>
              <a:t>Недостаточное описание локализации повреждений на одежде и их характера; отсутствие размеров повреждений: </a:t>
            </a:r>
          </a:p>
          <a:p>
            <a:pPr marL="0" indent="0" algn="just">
              <a:buNone/>
            </a:pPr>
            <a:r>
              <a:rPr lang="ru-RU" sz="3800" dirty="0" smtClean="0"/>
              <a:t> - «Брюки по передним поверхностям продольно разорваны, края разрывов ровные». </a:t>
            </a:r>
          </a:p>
          <a:p>
            <a:pPr marL="0" indent="0" algn="just">
              <a:buNone/>
            </a:pPr>
            <a:r>
              <a:rPr lang="ru-RU" sz="3800" dirty="0" smtClean="0"/>
              <a:t> </a:t>
            </a:r>
          </a:p>
          <a:p>
            <a:pPr marL="0" indent="0" algn="just">
              <a:buNone/>
            </a:pPr>
            <a:r>
              <a:rPr lang="ru-RU" sz="3800" b="1" dirty="0" smtClean="0"/>
              <a:t>Недостаточное описание морфологии повреждений и их размерные характеристики:</a:t>
            </a:r>
            <a:r>
              <a:rPr lang="ru-RU" sz="3800" dirty="0" smtClean="0"/>
              <a:t> </a:t>
            </a:r>
          </a:p>
          <a:p>
            <a:pPr marL="0" indent="0" algn="just">
              <a:buNone/>
            </a:pPr>
            <a:r>
              <a:rPr lang="ru-RU" sz="3800" dirty="0"/>
              <a:t>-</a:t>
            </a:r>
            <a:r>
              <a:rPr lang="ru-RU" sz="3800" dirty="0" smtClean="0"/>
              <a:t>«При отсепаровке мягких тканей и обнажения левого тазобедренного сустава выявлен оскольчатый перелом переднего края вертлужной впадины».</a:t>
            </a:r>
          </a:p>
          <a:p>
            <a:pPr marL="0" indent="0" algn="just">
              <a:buNone/>
            </a:pPr>
            <a:endParaRPr lang="ru-RU" sz="3800" dirty="0" smtClean="0"/>
          </a:p>
          <a:p>
            <a:pPr marL="0" indent="0" algn="just">
              <a:buNone/>
            </a:pPr>
            <a:r>
              <a:rPr lang="ru-RU" sz="3800" dirty="0" smtClean="0"/>
              <a:t>-«По всей передней брюшной стенке живота участок осаднения полосчатой формы, с темно-красным подсохшим дном».</a:t>
            </a:r>
          </a:p>
          <a:p>
            <a:pPr marL="0" indent="0" algn="just">
              <a:buNone/>
            </a:pPr>
            <a:endParaRPr lang="ru-RU" sz="3800" dirty="0" smtClean="0"/>
          </a:p>
          <a:p>
            <a:pPr marL="0" indent="0" algn="just">
              <a:buNone/>
            </a:pPr>
            <a:r>
              <a:rPr lang="ru-RU" sz="3800" dirty="0" smtClean="0"/>
              <a:t>-«Выявлено обширное кровоизлияние в </a:t>
            </a:r>
            <a:r>
              <a:rPr lang="ru-RU" sz="3800" dirty="0" err="1" smtClean="0"/>
              <a:t>гепатодуоденальную</a:t>
            </a:r>
            <a:r>
              <a:rPr lang="ru-RU" sz="3800" dirty="0" smtClean="0"/>
              <a:t> связку печени, размерами 8х3 см, темно-красного цвета с несколько размытыми границами».</a:t>
            </a:r>
          </a:p>
          <a:p>
            <a:pPr algn="just">
              <a:buFontTx/>
              <a:buChar char="-"/>
            </a:pPr>
            <a:endParaRPr lang="ru-RU" sz="3800" dirty="0" smtClean="0"/>
          </a:p>
          <a:p>
            <a:pPr marL="0" indent="0" algn="just">
              <a:buNone/>
            </a:pPr>
            <a:r>
              <a:rPr lang="ru-RU" sz="3800" dirty="0" smtClean="0"/>
              <a:t>- «На спине, на уровне 140-150 см осаднение овальной формы, размерами 12х10 с подсохшей поверхностью темно-красного цвета, выше уровня окружающей кожи».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3800" b="1" dirty="0" smtClean="0"/>
              <a:t>Некорректная формулировка выводов: </a:t>
            </a:r>
          </a:p>
          <a:p>
            <a:pPr marL="0" indent="0" algn="just">
              <a:buNone/>
            </a:pPr>
            <a:r>
              <a:rPr lang="ru-RU" sz="3800" b="1" dirty="0" smtClean="0"/>
              <a:t>- </a:t>
            </a:r>
            <a:r>
              <a:rPr lang="ru-RU" sz="3800" dirty="0" smtClean="0"/>
              <a:t>«Указанные повреждения могла образоваться от воздействия твердых тупых предметов, возможно, при обстоятельствах дорожно-транспортного происшествия в сроки, изложенных в описательной части постановления».</a:t>
            </a:r>
          </a:p>
          <a:p>
            <a:pPr marL="0" indent="0" algn="just">
              <a:buNone/>
            </a:pPr>
            <a:endParaRPr lang="ru-RU" sz="2200" b="1" dirty="0"/>
          </a:p>
        </p:txBody>
      </p:sp>
      <p:pic>
        <p:nvPicPr>
          <p:cNvPr id="2052" name="Picture 4" descr="https://im0-tub-ru.yandex.net/i?id=29ee338ddb9bd570bdcc5d3505363e96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0829"/>
            <a:ext cx="776929" cy="77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55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36904" cy="1080120"/>
          </a:xfrm>
        </p:spPr>
        <p:txBody>
          <a:bodyPr>
            <a:noAutofit/>
          </a:bodyPr>
          <a:lstStyle/>
          <a:p>
            <a:r>
              <a:rPr lang="ru-RU" sz="1800" b="1" dirty="0"/>
              <a:t>МЕТОДИЧЕСКИЕ РЕКОМЕНДАЦИИ ПО СОПОСТАВЛЕНИЮ ЗАКЛЮЧИТЕЛЬНОГО КЛИНИЧЕСКОГО И ПАТОЛОГОАНАТОМИЧЕСКОГО / СУДЕБНО-МЕДИЦИНСКОГО </a:t>
            </a:r>
            <a:r>
              <a:rPr lang="ru-RU" sz="1800" b="1" dirty="0" smtClean="0"/>
              <a:t>ДИАГНОЗОВ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(разработчик </a:t>
            </a:r>
            <a:r>
              <a:rPr lang="ru-RU" sz="1800" dirty="0"/>
              <a:t>методических рекомендаций: Российское общество патологоанатомов Ассоциация судебно-медицинских </a:t>
            </a:r>
            <a:r>
              <a:rPr lang="ru-RU" sz="1800" dirty="0" smtClean="0"/>
              <a:t>экспертов, 2019 г.)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119" y="2132856"/>
            <a:ext cx="857929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Правила формулирования </a:t>
            </a:r>
            <a:r>
              <a:rPr lang="ru-RU" sz="1800" dirty="0" smtClean="0"/>
              <a:t>диагноза:  </a:t>
            </a:r>
            <a:r>
              <a:rPr lang="ru-RU" sz="1800" dirty="0"/>
              <a:t>Структура как заключительного клинического, так и патологоанатомического / судебно-медицинского диагнозов содержит следующие рубрики: </a:t>
            </a:r>
            <a:endParaRPr lang="ru-RU" sz="1800" dirty="0" smtClean="0"/>
          </a:p>
          <a:p>
            <a:pPr algn="just">
              <a:buAutoNum type="arabicPeriod"/>
            </a:pPr>
            <a:r>
              <a:rPr lang="ru-RU" sz="1800" b="1" dirty="0" smtClean="0"/>
              <a:t>Основное </a:t>
            </a:r>
            <a:r>
              <a:rPr lang="ru-RU" sz="1800" b="1" dirty="0"/>
              <a:t>заболевание</a:t>
            </a:r>
            <a:r>
              <a:rPr lang="ru-RU" sz="1800" dirty="0"/>
              <a:t>; </a:t>
            </a:r>
            <a:endParaRPr lang="ru-RU" sz="1800" dirty="0" smtClean="0"/>
          </a:p>
          <a:p>
            <a:pPr algn="just">
              <a:buAutoNum type="arabicPeriod"/>
            </a:pPr>
            <a:r>
              <a:rPr lang="ru-RU" sz="1800" b="1" dirty="0" smtClean="0"/>
              <a:t>Конкурирующие</a:t>
            </a:r>
            <a:r>
              <a:rPr lang="ru-RU" sz="1800" b="1" dirty="0"/>
              <a:t>, сочетанные, фоновые заболевания </a:t>
            </a:r>
            <a:r>
              <a:rPr lang="ru-RU" sz="1800" dirty="0"/>
              <a:t>(</a:t>
            </a:r>
            <a:r>
              <a:rPr lang="ru-RU" sz="1800" dirty="0" err="1"/>
              <a:t>коморбидные</a:t>
            </a:r>
            <a:r>
              <a:rPr lang="ru-RU" sz="1800" dirty="0"/>
              <a:t> заболевания – при наличии); </a:t>
            </a:r>
            <a:endParaRPr lang="ru-RU" sz="1800" dirty="0" smtClean="0"/>
          </a:p>
          <a:p>
            <a:pPr algn="just">
              <a:buAutoNum type="arabicPeriod"/>
            </a:pPr>
            <a:r>
              <a:rPr lang="ru-RU" sz="1800" b="1" dirty="0" smtClean="0"/>
              <a:t>Осложнения </a:t>
            </a:r>
            <a:r>
              <a:rPr lang="ru-RU" sz="1800" b="1" dirty="0"/>
              <a:t>основного </a:t>
            </a:r>
            <a:r>
              <a:rPr lang="ru-RU" sz="1800" dirty="0"/>
              <a:t>(и </a:t>
            </a:r>
            <a:r>
              <a:rPr lang="ru-RU" sz="1800" dirty="0" err="1"/>
              <a:t>коморбидных</a:t>
            </a:r>
            <a:r>
              <a:rPr lang="ru-RU" sz="1800" dirty="0"/>
              <a:t> – при наличии) заболеваний. </a:t>
            </a:r>
            <a:endParaRPr lang="ru-RU" sz="1800" dirty="0" smtClean="0"/>
          </a:p>
          <a:p>
            <a:pPr algn="just">
              <a:buAutoNum type="arabicPeriod"/>
            </a:pPr>
            <a:r>
              <a:rPr lang="ru-RU" sz="1800" b="1" dirty="0" smtClean="0"/>
              <a:t>Сопутствующие </a:t>
            </a:r>
            <a:r>
              <a:rPr lang="ru-RU" sz="1800" b="1" dirty="0"/>
              <a:t>заболевания</a:t>
            </a:r>
            <a:r>
              <a:rPr lang="ru-RU" sz="1800" dirty="0"/>
              <a:t>. </a:t>
            </a:r>
            <a:endParaRPr lang="ru-RU" sz="1800" dirty="0" smtClean="0"/>
          </a:p>
          <a:p>
            <a:pPr algn="just">
              <a:buAutoNum type="arabicPeriod"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err="1" smtClean="0"/>
              <a:t>Нерубрифицированный</a:t>
            </a:r>
            <a:r>
              <a:rPr lang="ru-RU" sz="1800" b="1" dirty="0" smtClean="0"/>
              <a:t> </a:t>
            </a:r>
            <a:r>
              <a:rPr lang="ru-RU" sz="1800" b="1" dirty="0"/>
              <a:t>диагноз </a:t>
            </a:r>
            <a:r>
              <a:rPr lang="ru-RU" sz="1800" dirty="0"/>
              <a:t>не может быть использован для кодирования по МКБ-10 и статистического анализа, не подлежит сопоставлению заключительного клинического и патологоанатомического / судебно-медицинского диагнозов и, независимо от своего содержания, расценивается как неверно оформленный. </a:t>
            </a:r>
          </a:p>
        </p:txBody>
      </p:sp>
    </p:spTree>
    <p:extLst>
      <p:ext uri="{BB962C8B-B14F-4D97-AF65-F5344CB8AC3E}">
        <p14:creationId xmlns:p14="http://schemas.microsoft.com/office/powerpoint/2010/main" val="3718337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 некорректно оформленного диагноза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800" b="1" dirty="0"/>
              <a:t>СУДЕБНО-МЕДИЦИНСКИЙ </a:t>
            </a:r>
            <a:r>
              <a:rPr lang="ru-RU" sz="3800" b="1" dirty="0" smtClean="0"/>
              <a:t>ДИАГНОЗ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 smtClean="0"/>
              <a:t>         Тупая </a:t>
            </a:r>
            <a:r>
              <a:rPr lang="ru-RU" dirty="0"/>
              <a:t>открытая черепно-мозговая травма: кровоизлияние в мягкие ткани головы; линейные переломы свода и основания черепа; кровоизлияния под твердую мозговую оболочку головного мозга соответственно базальной поверхности обеих лобных долей; кровоизлияния под мягкие оболочки головного мозга соответственно выпуклой поверхности обеих лобных, теменных, затылочных долей, а также базальной поверхности обеих височных долей, полушарий мозжечка и моста; ушибленная рана головы после хирургической обработки.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 Полиорганная </a:t>
            </a:r>
            <a:r>
              <a:rPr lang="ru-RU" dirty="0"/>
              <a:t>недостаточность: отек-набухание вещества головного мозга; кровоизлияния под мягкие мозговые оболочки спинного мозга; отек спинного мозга; вторичное ишемическое повреждение в обеих лобных долях головного мозга; двусторонняя очаговая пневмония; ишемия коры почек; выраженная паренхиматозная дистрофия эпителия извитых канальцев почек; неравномерное кровенаполнение, паренхиматозная дистрофия внутренних органов; жидкое состояние крови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Состояние </a:t>
            </a:r>
            <a:r>
              <a:rPr lang="ru-RU" dirty="0"/>
              <a:t>после </a:t>
            </a:r>
            <a:r>
              <a:rPr lang="ru-RU" dirty="0" err="1"/>
              <a:t>бифронтальной</a:t>
            </a:r>
            <a:r>
              <a:rPr lang="ru-RU" dirty="0"/>
              <a:t> </a:t>
            </a:r>
            <a:r>
              <a:rPr lang="ru-RU" dirty="0" err="1"/>
              <a:t>декомпрессивной</a:t>
            </a:r>
            <a:r>
              <a:rPr lang="ru-RU" dirty="0"/>
              <a:t> трепанации черепа, расширяющей пластики твердой мозговой оболочки </a:t>
            </a:r>
            <a:r>
              <a:rPr lang="ru-RU" dirty="0" err="1"/>
              <a:t>аутотканями</a:t>
            </a:r>
            <a:r>
              <a:rPr lang="ru-RU" dirty="0"/>
              <a:t> (09.07.2018 г.). Состояние после дилатационной </a:t>
            </a:r>
            <a:r>
              <a:rPr lang="ru-RU" dirty="0" err="1"/>
              <a:t>трахеостомии</a:t>
            </a:r>
            <a:r>
              <a:rPr lang="ru-RU" dirty="0"/>
              <a:t> (10.07.2018 г.).</a:t>
            </a:r>
          </a:p>
          <a:p>
            <a:endParaRPr lang="ru-RU" dirty="0"/>
          </a:p>
        </p:txBody>
      </p:sp>
      <p:pic>
        <p:nvPicPr>
          <p:cNvPr id="4" name="Picture 4" descr="https://im0-tub-ru.yandex.net/i?id=29ee338ddb9bd570bdcc5d3505363e96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5757"/>
            <a:ext cx="776929" cy="77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2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000" dirty="0"/>
              <a:t>Пример </a:t>
            </a:r>
            <a:r>
              <a:rPr lang="ru-RU" sz="4000" dirty="0" smtClean="0"/>
              <a:t>правильного оформления диагноза</a:t>
            </a:r>
          </a:p>
          <a:p>
            <a:pPr marL="0" indent="0" algn="ctr">
              <a:buNone/>
            </a:pPr>
            <a:endParaRPr lang="ru-RU" sz="3800" b="1" dirty="0" smtClean="0"/>
          </a:p>
          <a:p>
            <a:pPr marL="0" indent="0" algn="ctr">
              <a:buNone/>
            </a:pPr>
            <a:r>
              <a:rPr lang="ru-RU" sz="3800" b="1" dirty="0" smtClean="0"/>
              <a:t>СУДЕБНО-МЕДИЦИНСКИЙ ДИАГНОЗ</a:t>
            </a: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/>
              <a:t>        </a:t>
            </a:r>
            <a:r>
              <a:rPr lang="ru-RU" b="1" dirty="0" smtClean="0"/>
              <a:t>Основное повреждение (заболевание)</a:t>
            </a:r>
            <a:r>
              <a:rPr lang="ru-RU" dirty="0" smtClean="0"/>
              <a:t>. </a:t>
            </a:r>
            <a:r>
              <a:rPr lang="ru-RU" dirty="0"/>
              <a:t>Тупая открытая черепно-мозговая травма: кровоизлияние в мягкие ткани головы; линейные переломы </a:t>
            </a:r>
            <a:r>
              <a:rPr lang="ru-RU" dirty="0" smtClean="0"/>
              <a:t>костей свода </a:t>
            </a:r>
            <a:r>
              <a:rPr lang="ru-RU" dirty="0"/>
              <a:t>и основания черепа; кровоизлияния под твердую мозговую оболочку головного мозга соответственно базальной поверхности обеих лобных долей; кровоизлияния под мягкие оболочки головного мозга соответственно выпуклой поверхности обеих лобных, теменных, затылочных долей, а также базальной поверхности обеих височных долей, полушарий мозжечка и моста; ушибленная рана головы после хирургической обработки.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   </a:t>
            </a:r>
            <a:r>
              <a:rPr lang="ru-RU" b="1" dirty="0" smtClean="0"/>
              <a:t>Осложнение основного повреждения (заболевания)</a:t>
            </a:r>
            <a:r>
              <a:rPr lang="ru-RU" dirty="0" smtClean="0"/>
              <a:t>. Полиорганная </a:t>
            </a:r>
            <a:r>
              <a:rPr lang="ru-RU" dirty="0"/>
              <a:t>недостаточность: отек-набухание вещества головного мозга; кровоизлияния под мягкие мозговые оболочки спинного мозга; отек спинного мозга; вторичное ишемическое повреждение в обеих лобных долях головного мозга; двусторонняя очаговая пневмония; ишемия коры почек; выраженная паренхиматозная дистрофия эпителия извитых канальцев почек; неравномерное кровенаполнение, паренхиматозная дистрофия внутренних органов; жидкое состояние крови.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  </a:t>
            </a:r>
            <a:r>
              <a:rPr lang="ru-RU" b="1" dirty="0" smtClean="0"/>
              <a:t>Сопутствующее</a:t>
            </a:r>
            <a:r>
              <a:rPr lang="ru-RU" dirty="0" smtClean="0"/>
              <a:t>. Состояние </a:t>
            </a:r>
            <a:r>
              <a:rPr lang="ru-RU" dirty="0"/>
              <a:t>после </a:t>
            </a:r>
            <a:r>
              <a:rPr lang="ru-RU" dirty="0" err="1"/>
              <a:t>бифронтальной</a:t>
            </a:r>
            <a:r>
              <a:rPr lang="ru-RU" dirty="0"/>
              <a:t> </a:t>
            </a:r>
            <a:r>
              <a:rPr lang="ru-RU" dirty="0" err="1"/>
              <a:t>декомпрессивной</a:t>
            </a:r>
            <a:r>
              <a:rPr lang="ru-RU" dirty="0"/>
              <a:t> трепанации черепа, расширяющей пластики твердой мозговой оболочки </a:t>
            </a:r>
            <a:r>
              <a:rPr lang="ru-RU" dirty="0" err="1"/>
              <a:t>аутотканями</a:t>
            </a:r>
            <a:r>
              <a:rPr lang="ru-RU" dirty="0"/>
              <a:t> (09.07.2018 г.). Состояние после дилатационной </a:t>
            </a:r>
            <a:r>
              <a:rPr lang="ru-RU" dirty="0" err="1"/>
              <a:t>трахеостомии</a:t>
            </a:r>
            <a:r>
              <a:rPr lang="ru-RU" dirty="0"/>
              <a:t> (10.07.2018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6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Краснодарский край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100901"/>
              </p:ext>
            </p:extLst>
          </p:nvPr>
        </p:nvGraphicFramePr>
        <p:xfrm>
          <a:off x="611560" y="1412776"/>
          <a:ext cx="8352928" cy="459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221904"/>
              </p:ext>
            </p:extLst>
          </p:nvPr>
        </p:nvGraphicFramePr>
        <p:xfrm>
          <a:off x="0" y="1196752"/>
          <a:ext cx="89851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2065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0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701119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100" dirty="0"/>
              <a:t>Список литературы: </a:t>
            </a:r>
            <a:endParaRPr lang="ru-RU" sz="5100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sz="3400" dirty="0" smtClean="0"/>
              <a:t>. </a:t>
            </a:r>
            <a:r>
              <a:rPr lang="ru-RU" sz="4300" dirty="0" smtClean="0"/>
              <a:t>Приказ </a:t>
            </a:r>
            <a:r>
              <a:rPr lang="ru-RU" sz="4300" dirty="0"/>
              <a:t>Минздрава России от 22 января 2001 г. № 12 «Термины и определения системы стандартизации в здравоохранении. Отраслевой стандарт ОСТ ТО № 91500.01.0005–2001». </a:t>
            </a:r>
          </a:p>
          <a:p>
            <a:pPr marL="0" indent="0">
              <a:buNone/>
            </a:pPr>
            <a:r>
              <a:rPr lang="ru-RU" sz="4300" dirty="0" smtClean="0"/>
              <a:t>2</a:t>
            </a:r>
            <a:r>
              <a:rPr lang="ru-RU" sz="4300" dirty="0"/>
              <a:t>. Методические рекомендации Департамента здравоохранения города Москвы «Правила формулировки патологоанатомического диагноза, выбора и кодирования по МКБ-10 причин смерти». </a:t>
            </a:r>
            <a:r>
              <a:rPr lang="ru-RU" sz="4300" dirty="0" err="1"/>
              <a:t>Зайратьянц</a:t>
            </a:r>
            <a:r>
              <a:rPr lang="ru-RU" sz="4300" dirty="0"/>
              <a:t> О.В. и </a:t>
            </a:r>
            <a:r>
              <a:rPr lang="ru-RU" sz="4300" dirty="0" err="1"/>
              <a:t>соавт</a:t>
            </a:r>
            <a:r>
              <a:rPr lang="ru-RU" sz="4300" dirty="0"/>
              <a:t>. №№ 45-56, 2019. www.mosgorzdrav.ru </a:t>
            </a:r>
            <a:endParaRPr lang="ru-RU" sz="4300" dirty="0" smtClean="0"/>
          </a:p>
          <a:p>
            <a:pPr marL="0" indent="0">
              <a:buNone/>
            </a:pPr>
            <a:r>
              <a:rPr lang="ru-RU" sz="4300" dirty="0" smtClean="0"/>
              <a:t>3</a:t>
            </a:r>
            <a:r>
              <a:rPr lang="ru-RU" sz="4300" dirty="0"/>
              <a:t>. Патологическая анатомия. Национальное руководство. Под ред. М.А. </a:t>
            </a:r>
            <a:r>
              <a:rPr lang="ru-RU" sz="4300" dirty="0" err="1"/>
              <a:t>Пальцева</a:t>
            </a:r>
            <a:r>
              <a:rPr lang="ru-RU" sz="4300" dirty="0"/>
              <a:t>, Л. В. </a:t>
            </a:r>
            <a:r>
              <a:rPr lang="ru-RU" sz="4300" dirty="0" err="1"/>
              <a:t>Кактурского</a:t>
            </a:r>
            <a:r>
              <a:rPr lang="ru-RU" sz="4300" dirty="0"/>
              <a:t>, О. В. </a:t>
            </a:r>
            <a:r>
              <a:rPr lang="ru-RU" sz="4300" dirty="0" err="1"/>
              <a:t>Зайратьянца</a:t>
            </a:r>
            <a:r>
              <a:rPr lang="ru-RU" sz="4300" dirty="0"/>
              <a:t>. М.: ГЭОТАР-Медиа, 2011. – 1264 с. </a:t>
            </a:r>
            <a:endParaRPr lang="ru-RU" sz="4300" dirty="0" smtClean="0"/>
          </a:p>
          <a:p>
            <a:pPr marL="0" indent="0">
              <a:buNone/>
            </a:pPr>
            <a:r>
              <a:rPr lang="ru-RU" sz="4300" dirty="0" smtClean="0"/>
              <a:t>4</a:t>
            </a:r>
            <a:r>
              <a:rPr lang="ru-RU" sz="4300" dirty="0"/>
              <a:t>. Судебно-медицинский диагноз: руководство. </a:t>
            </a:r>
            <a:r>
              <a:rPr lang="ru-RU" sz="4300" dirty="0" err="1"/>
              <a:t>Клевно</a:t>
            </a:r>
            <a:r>
              <a:rPr lang="ru-RU" sz="4300" dirty="0"/>
              <a:t> В.А., </a:t>
            </a:r>
            <a:r>
              <a:rPr lang="ru-RU" sz="4300" dirty="0" err="1"/>
              <a:t>Кучук</a:t>
            </a:r>
            <a:r>
              <a:rPr lang="ru-RU" sz="4300" dirty="0"/>
              <a:t> С.А., Лысенко О.В. и др.; под ред. проф. </a:t>
            </a:r>
            <a:r>
              <a:rPr lang="ru-RU" sz="4300" dirty="0" err="1"/>
              <a:t>В.А.Клевно</a:t>
            </a:r>
            <a:r>
              <a:rPr lang="ru-RU" sz="4300" dirty="0"/>
              <a:t>. М.: Ассоциация СМЭ, 2015. – 315 с. </a:t>
            </a:r>
            <a:endParaRPr lang="ru-RU" sz="4300" dirty="0" smtClean="0"/>
          </a:p>
          <a:p>
            <a:pPr marL="0" indent="0">
              <a:buNone/>
            </a:pPr>
            <a:r>
              <a:rPr lang="ru-RU" sz="4300" dirty="0" smtClean="0"/>
              <a:t>5</a:t>
            </a:r>
            <a:r>
              <a:rPr lang="ru-RU" sz="4300" dirty="0"/>
              <a:t>. Система добровольной сертификации процессов выполнения патоморфологических (патологоанатомических) исследований и патологоанатомических услуг в здравоохранении. Выпуск 1. Под ред. Р.У. </a:t>
            </a:r>
            <a:r>
              <a:rPr lang="ru-RU" sz="4300" dirty="0" err="1"/>
              <a:t>Хабриева</a:t>
            </a:r>
            <a:r>
              <a:rPr lang="ru-RU" sz="4300" dirty="0"/>
              <a:t>, М.А. </a:t>
            </a:r>
            <a:r>
              <a:rPr lang="ru-RU" sz="4300" dirty="0" err="1"/>
              <a:t>Пальцева</a:t>
            </a:r>
            <a:r>
              <a:rPr lang="ru-RU" sz="4300" dirty="0"/>
              <a:t>, Л.В. </a:t>
            </a:r>
            <a:r>
              <a:rPr lang="ru-RU" sz="4300" dirty="0" err="1"/>
              <a:t>Кактурского</a:t>
            </a:r>
            <a:r>
              <a:rPr lang="ru-RU" sz="4300" dirty="0"/>
              <a:t>, О.В. </a:t>
            </a:r>
            <a:r>
              <a:rPr lang="ru-RU" sz="4300" dirty="0" err="1"/>
              <a:t>Зайратьянца</a:t>
            </a:r>
            <a:r>
              <a:rPr lang="ru-RU" sz="4300" dirty="0"/>
              <a:t> и др. М.: Медицина для всех, 2007. </a:t>
            </a:r>
            <a:endParaRPr lang="ru-RU" sz="4300" dirty="0" smtClean="0"/>
          </a:p>
          <a:p>
            <a:pPr marL="0" indent="0">
              <a:buNone/>
            </a:pPr>
            <a:r>
              <a:rPr lang="ru-RU" sz="4300" dirty="0" smtClean="0"/>
              <a:t>6</a:t>
            </a:r>
            <a:r>
              <a:rPr lang="ru-RU" sz="4300" dirty="0"/>
              <a:t>. Федеральный закон от 21 ноября 2011 г. № 323-ФЗ «Об основах охраны здоровья граждан Российской Федерации». </a:t>
            </a:r>
            <a:endParaRPr lang="ru-RU" sz="4300" dirty="0" smtClean="0"/>
          </a:p>
          <a:p>
            <a:pPr marL="0" indent="0">
              <a:buNone/>
            </a:pPr>
            <a:r>
              <a:rPr lang="ru-RU" sz="4300" dirty="0" smtClean="0"/>
              <a:t>7</a:t>
            </a:r>
            <a:r>
              <a:rPr lang="ru-RU" sz="4300" dirty="0"/>
              <a:t>. Международная статистическая классификация болезней и проблем, связанных со здоровьем. Десятый пересмотр. Официальное русскоязычное издание. В 3-х т. ВОЗ. Женева: ВОЗ,1995. </a:t>
            </a:r>
            <a:endParaRPr lang="ru-RU" sz="4300" dirty="0" smtClean="0"/>
          </a:p>
          <a:p>
            <a:pPr marL="0" indent="0">
              <a:buNone/>
            </a:pPr>
            <a:r>
              <a:rPr lang="ru-RU" sz="4300" dirty="0" smtClean="0"/>
              <a:t>8</a:t>
            </a:r>
            <a:r>
              <a:rPr lang="ru-RU" sz="4300" dirty="0"/>
              <a:t>. Формулировка патологоанатомического диагноза. Клинические рекомендации. Серия «Клинические рекомендации Российского общества патологоанатомов». Под ред. Г.А. Франка, О.В. </a:t>
            </a:r>
            <a:r>
              <a:rPr lang="ru-RU" sz="4300" dirty="0" err="1"/>
              <a:t>Зайратьянца</a:t>
            </a:r>
            <a:r>
              <a:rPr lang="ru-RU" sz="4300" dirty="0"/>
              <a:t>, П.Г. </a:t>
            </a:r>
            <a:r>
              <a:rPr lang="ru-RU" sz="4300" dirty="0" err="1"/>
              <a:t>Малькова</a:t>
            </a:r>
            <a:r>
              <a:rPr lang="ru-RU" sz="4300" dirty="0"/>
              <a:t>, Л.В. </a:t>
            </a:r>
            <a:r>
              <a:rPr lang="ru-RU" sz="4300" dirty="0" err="1"/>
              <a:t>Кактурского</a:t>
            </a:r>
            <a:r>
              <a:rPr lang="ru-RU" sz="4300" dirty="0"/>
              <a:t>. М.: «Практическая медицина», 2016. </a:t>
            </a:r>
            <a:endParaRPr lang="ru-RU" sz="4300" dirty="0" smtClean="0"/>
          </a:p>
          <a:p>
            <a:pPr marL="0" indent="0">
              <a:buNone/>
            </a:pPr>
            <a:r>
              <a:rPr lang="ru-RU" sz="4300" dirty="0" smtClean="0"/>
              <a:t>9</a:t>
            </a:r>
            <a:r>
              <a:rPr lang="ru-RU" sz="4300" dirty="0"/>
              <a:t>. </a:t>
            </a:r>
            <a:r>
              <a:rPr lang="ru-RU" sz="4300" dirty="0" err="1"/>
              <a:t>Зайратьянц</a:t>
            </a:r>
            <a:r>
              <a:rPr lang="ru-RU" sz="4300" dirty="0"/>
              <a:t> О.В., </a:t>
            </a:r>
            <a:r>
              <a:rPr lang="ru-RU" sz="4300" dirty="0" err="1"/>
              <a:t>Кактурский</a:t>
            </a:r>
            <a:r>
              <a:rPr lang="ru-RU" sz="4300" dirty="0"/>
              <a:t> Л.В. Формулировка и сопоставление клинического и патологоанатомического диагнозов: Справочник. М.: ООО «Медицинское информационное агентство», 2011. </a:t>
            </a:r>
            <a:endParaRPr lang="ru-RU" sz="4300" dirty="0" smtClean="0"/>
          </a:p>
          <a:p>
            <a:pPr marL="0" indent="0">
              <a:buNone/>
            </a:pPr>
            <a:r>
              <a:rPr lang="ru-RU" sz="4300" dirty="0" smtClean="0"/>
              <a:t>10</a:t>
            </a:r>
            <a:r>
              <a:rPr lang="ru-RU" sz="4300" dirty="0"/>
              <a:t>. Приказ Минздрава России от 10.05.2017 г. № 203н «Об утверждении критериев оценки качества медицинской помощи». </a:t>
            </a:r>
          </a:p>
        </p:txBody>
      </p:sp>
    </p:spTree>
    <p:extLst>
      <p:ext uri="{BB962C8B-B14F-4D97-AF65-F5344CB8AC3E}">
        <p14:creationId xmlns:p14="http://schemas.microsoft.com/office/powerpoint/2010/main" val="330206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852" y="2708920"/>
            <a:ext cx="8424936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/>
              <a:t>В городе Краснодаре, по данным пресс-службы городской администрации, в 2016 году зарегистрировано более 440 тысяч единиц транспортных </a:t>
            </a:r>
            <a:r>
              <a:rPr lang="ru-RU" sz="2600" dirty="0" smtClean="0"/>
              <a:t>средств. Краснодар </a:t>
            </a:r>
            <a:r>
              <a:rPr lang="ru-RU" sz="2600" dirty="0"/>
              <a:t>занимает первое место в России по количеству </a:t>
            </a:r>
            <a:r>
              <a:rPr lang="ru-RU" sz="2600" dirty="0" smtClean="0"/>
              <a:t>автомобилей </a:t>
            </a:r>
            <a:r>
              <a:rPr lang="ru-RU" sz="2600" dirty="0"/>
              <a:t>на душу населения -  437 авто на 1000 жителей, для сравнения в Москве - 417. Ежегодно число автомобилей на дорогах города возрастает на 15–20 тысяч единиц. В столицу Кубани ежедневно въезжают около 150 тысяч </a:t>
            </a:r>
            <a:r>
              <a:rPr lang="ru-RU" sz="2600" dirty="0" smtClean="0"/>
              <a:t>автомобилей.</a:t>
            </a:r>
            <a:endParaRPr lang="ru-RU" sz="2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16090" cy="19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Sudmed_AP\Desktop\люкс круизер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"/>
            <a:ext cx="2843808" cy="19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Suzuki-GSX-R10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69" y="0"/>
            <a:ext cx="3384102" cy="19888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1915217"/>
            <a:ext cx="2880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Классический мотоцикл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17842" y="1910483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Люкс-</a:t>
            </a:r>
            <a:r>
              <a:rPr lang="ru-RU" sz="2000" b="1" dirty="0" err="1"/>
              <a:t>круизер</a:t>
            </a:r>
            <a:r>
              <a:rPr lang="ru-RU" sz="2000" b="1" dirty="0"/>
              <a:t>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1915217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/>
              <a:t>Супербайк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400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25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 г. Краснодар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018172"/>
              </p:ext>
            </p:extLst>
          </p:nvPr>
        </p:nvGraphicFramePr>
        <p:xfrm>
          <a:off x="539552" y="980728"/>
          <a:ext cx="79976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18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ru-RU" sz="2600" dirty="0" smtClean="0"/>
          </a:p>
          <a:p>
            <a:pPr marL="0" indent="0" algn="ctr">
              <a:buNone/>
            </a:pPr>
            <a:endParaRPr lang="ru-RU" sz="2600" dirty="0" smtClean="0"/>
          </a:p>
          <a:p>
            <a:pPr marL="0" indent="0" algn="ctr">
              <a:buNone/>
            </a:pPr>
            <a:endParaRPr lang="ru-RU" sz="2600" dirty="0" smtClean="0"/>
          </a:p>
          <a:p>
            <a:pPr marL="0" indent="0" algn="ctr">
              <a:buNone/>
            </a:pPr>
            <a:r>
              <a:rPr lang="ru-RU" sz="2600" dirty="0" smtClean="0"/>
              <a:t>Проведенный </a:t>
            </a:r>
            <a:r>
              <a:rPr lang="ru-RU" sz="2600" dirty="0"/>
              <a:t>предварительный анализ </a:t>
            </a:r>
            <a:r>
              <a:rPr lang="ru-RU" sz="2600" dirty="0" err="1"/>
              <a:t>мототранспортной</a:t>
            </a:r>
            <a:r>
              <a:rPr lang="ru-RU" sz="2600" dirty="0"/>
              <a:t> травмы за 2017 год (</a:t>
            </a:r>
            <a:r>
              <a:rPr lang="ru-RU" sz="2600" dirty="0" err="1"/>
              <a:t>Породенко</a:t>
            </a:r>
            <a:r>
              <a:rPr lang="ru-RU" sz="2600" dirty="0"/>
              <a:t> В.А., Ануприенко С.А., </a:t>
            </a:r>
            <a:r>
              <a:rPr lang="ru-RU" sz="2600" dirty="0" err="1"/>
              <a:t>Заричнюк</a:t>
            </a:r>
            <a:r>
              <a:rPr lang="ru-RU" sz="2600" dirty="0"/>
              <a:t> Ю.А., </a:t>
            </a:r>
            <a:r>
              <a:rPr lang="ru-RU" sz="2600" dirty="0" smtClean="0"/>
              <a:t>2018 г.) </a:t>
            </a:r>
            <a:r>
              <a:rPr lang="ru-RU" sz="2600" dirty="0"/>
              <a:t>показал, что каждый двадцатый случай </a:t>
            </a:r>
            <a:r>
              <a:rPr lang="ru-RU" sz="2600" dirty="0" err="1"/>
              <a:t>травмирования</a:t>
            </a:r>
            <a:r>
              <a:rPr lang="ru-RU" sz="2600" dirty="0"/>
              <a:t> людей на дорогах города связан с участием </a:t>
            </a:r>
            <a:r>
              <a:rPr lang="ru-RU" sz="2600" dirty="0" err="1"/>
              <a:t>мототранспортных</a:t>
            </a:r>
            <a:r>
              <a:rPr lang="ru-RU" sz="2600" dirty="0"/>
              <a:t> средств: </a:t>
            </a:r>
            <a:r>
              <a:rPr lang="ru-RU" sz="2600" b="1" dirty="0"/>
              <a:t>мотоциклов (58%)</a:t>
            </a:r>
            <a:r>
              <a:rPr lang="ru-RU" sz="2600" dirty="0"/>
              <a:t>, </a:t>
            </a:r>
            <a:r>
              <a:rPr lang="ru-RU" sz="2600" b="1" dirty="0"/>
              <a:t>мопедов (21%), скутеров (18%).</a:t>
            </a:r>
          </a:p>
          <a:p>
            <a:endParaRPr lang="ru-RU" dirty="0"/>
          </a:p>
        </p:txBody>
      </p:sp>
      <p:pic>
        <p:nvPicPr>
          <p:cNvPr id="6" name="Рисунок 5" descr="Honda GL1800 Gold W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69"/>
            <a:ext cx="2915816" cy="190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бразец минибайка Honda Monkey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18256"/>
            <a:ext cx="3106026" cy="193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Урал Gear-U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242"/>
            <a:ext cx="3131840" cy="189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52406" y="1844824"/>
            <a:ext cx="2262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Детский мотоцикл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4333" y="1844824"/>
            <a:ext cx="2580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Мотоцикл </a:t>
            </a:r>
            <a:r>
              <a:rPr lang="ru-RU" sz="2000" b="1" dirty="0"/>
              <a:t>с </a:t>
            </a:r>
            <a:r>
              <a:rPr lang="ru-RU" sz="2000" b="1" dirty="0" smtClean="0"/>
              <a:t>коляской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236" y="1853551"/>
            <a:ext cx="2042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Люкс-</a:t>
            </a:r>
            <a:r>
              <a:rPr lang="ru-RU" sz="2000" b="1" dirty="0" err="1"/>
              <a:t>турер</a:t>
            </a:r>
            <a:r>
              <a:rPr lang="ru-RU" sz="2000" b="1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945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211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Анализ </a:t>
            </a:r>
            <a:r>
              <a:rPr lang="ru-RU" sz="2600" dirty="0"/>
              <a:t>литературных источников показал, что вопросам судебно-медицинской экспертизы смертельной мотоциклетной травмы были посвящены лишь 2 кандидатские диссертации: А.В. </a:t>
            </a:r>
            <a:r>
              <a:rPr lang="ru-RU" sz="2600" dirty="0" err="1"/>
              <a:t>Пермякова</a:t>
            </a:r>
            <a:r>
              <a:rPr lang="ru-RU" sz="2600" dirty="0"/>
              <a:t> (1963) и Н.Н. </a:t>
            </a:r>
            <a:r>
              <a:rPr lang="ru-RU" sz="2600" dirty="0" err="1"/>
              <a:t>Тагаева</a:t>
            </a:r>
            <a:r>
              <a:rPr lang="ru-RU" sz="2600" dirty="0"/>
              <a:t> (1982</a:t>
            </a:r>
            <a:r>
              <a:rPr lang="ru-RU" sz="2600" dirty="0" smtClean="0"/>
              <a:t>).</a:t>
            </a:r>
            <a:endParaRPr lang="ru-RU" sz="2600" dirty="0"/>
          </a:p>
        </p:txBody>
      </p:sp>
      <p:pic>
        <p:nvPicPr>
          <p:cNvPr id="2052" name="Picture 4" descr="https://thumbs.dreamstime.com/b/%D0%B4%D0%BE%D0%BA%D1%82%D0%BE%D1%80-%D0%B8-%D0%BC%D0%BD%D0%BE%D0%B3%D0%BE-%D1%88%D1%82%D0%B0%D0%B1%D0%B5-%D0%B8%D1%80%D0%BE%D0%B2%D0%B0%D0%BD%D0%BD%D1%8B%D1%85-%D0%BA%D0%BD%D0%B8%D0%B3%D0%B8-%D0%B8-%D1%83%D1%87%D0%B5%D0%B1%D0%BD%D0%B8%D0%BA%D0%BE%D0%B2-96320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35" y="116633"/>
            <a:ext cx="536055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5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52936"/>
            <a:ext cx="8229600" cy="536145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Экспертная ошибка </a:t>
            </a:r>
            <a:r>
              <a:rPr lang="ru-RU" dirty="0"/>
              <a:t>- непреднамеренное ошибочное суждение (мнение) врача - </a:t>
            </a:r>
            <a:r>
              <a:rPr lang="ru-RU" dirty="0" smtClean="0"/>
              <a:t>судебно-медицинского эксперта при </a:t>
            </a:r>
            <a:r>
              <a:rPr lang="ru-RU" dirty="0"/>
              <a:t>установлении фактических данных в процессе </a:t>
            </a:r>
            <a:r>
              <a:rPr lang="ru-RU" dirty="0" smtClean="0"/>
              <a:t>экспертного исследования </a:t>
            </a:r>
            <a:r>
              <a:rPr lang="ru-RU" dirty="0"/>
              <a:t>и дачи заключения</a:t>
            </a:r>
          </a:p>
        </p:txBody>
      </p:sp>
      <p:pic>
        <p:nvPicPr>
          <p:cNvPr id="2050" name="Picture 2" descr="https://im0-tub-ru.yandex.net/i?id=fa63ab36ebb9dc166000e93e94306bc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984917" cy="287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1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экспертных ошибок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cs typeface="AngsanaUPC" panose="02020603050405020304" pitchFamily="18" charset="-34"/>
              </a:rPr>
              <a:t>Процессуальные – </a:t>
            </a:r>
            <a:r>
              <a:rPr lang="ru-RU" sz="2400" dirty="0" smtClean="0">
                <a:cs typeface="AngsanaUPC" panose="02020603050405020304" pitchFamily="18" charset="-34"/>
              </a:rPr>
              <a:t>нарушение экспертом требований Уголовно-процессуального кодекса и ведомственных приказов по порядку экспертного исследования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400" b="1" dirty="0" smtClean="0"/>
              <a:t>Операционные (</a:t>
            </a:r>
            <a:r>
              <a:rPr lang="ru-RU" sz="2400" b="1" dirty="0" err="1" smtClean="0"/>
              <a:t>деятельностные</a:t>
            </a:r>
            <a:r>
              <a:rPr lang="ru-RU" sz="2400" b="1" dirty="0" smtClean="0"/>
              <a:t>) </a:t>
            </a:r>
            <a:r>
              <a:rPr lang="ru-RU" sz="2400" dirty="0" smtClean="0"/>
              <a:t>– дефекты при осуществлении экспертом операций и процедур с объектами </a:t>
            </a:r>
            <a:r>
              <a:rPr lang="ru-RU" sz="2400" smtClean="0"/>
              <a:t>исследования.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b="1" dirty="0" smtClean="0"/>
              <a:t>Гносеологические</a:t>
            </a:r>
            <a:r>
              <a:rPr lang="ru-RU" sz="2400" dirty="0" smtClean="0"/>
              <a:t> –  сложность экспертного познания, могут возникнуть на всех этапах экспертного процесса – при восприятии свойств и признаков исследуемых объектов, при интерпретации итогов экспертного исследования, при формировании выводов (суждений</a:t>
            </a:r>
            <a:r>
              <a:rPr lang="ru-RU" sz="2000" dirty="0" smtClean="0"/>
              <a:t>)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151784" y="1196752"/>
            <a:ext cx="504056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42358" y="2636912"/>
            <a:ext cx="504056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28864" y="4077072"/>
            <a:ext cx="504056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8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Операционные ошибки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19" y="2060848"/>
            <a:ext cx="3876053" cy="219654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Тактические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32040" y="2024540"/>
            <a:ext cx="3744416" cy="2232856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Технологические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11760" y="1268760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60232" y="1268760"/>
            <a:ext cx="1800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29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7501</TotalTime>
  <Words>1279</Words>
  <Application>Microsoft Office PowerPoint</Application>
  <PresentationFormat>Экран (4:3)</PresentationFormat>
  <Paragraphs>306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Анализ заключений экспертов при мототранспортной травме (Пенкин А.С., Ветров В.Г.)</vt:lpstr>
      <vt:lpstr>Краснодарский край</vt:lpstr>
      <vt:lpstr>Презентация PowerPoint</vt:lpstr>
      <vt:lpstr> г. Краснодар</vt:lpstr>
      <vt:lpstr>Презентация PowerPoint</vt:lpstr>
      <vt:lpstr>Презентация PowerPoint</vt:lpstr>
      <vt:lpstr>Презентация PowerPoint</vt:lpstr>
      <vt:lpstr>Классификация экспертных ошибок</vt:lpstr>
      <vt:lpstr>Операционные ошибки</vt:lpstr>
      <vt:lpstr>Основными нарушениями судебно-медицинской деятельности связаны с частичным исполнением пунктов приказа Минздравсоцразвития РФ № 346н от 12.05.2010 г. «Об утверждении Порядка организации и производства судебно-медицинских экспертиз в государственных судебно-экспертных учреждениях РФ».   </vt:lpstr>
      <vt:lpstr>Презентация PowerPoint</vt:lpstr>
      <vt:lpstr>Презентация PowerPoint</vt:lpstr>
      <vt:lpstr>Презентация PowerPoint</vt:lpstr>
      <vt:lpstr>Экспертные ошибки </vt:lpstr>
      <vt:lpstr>Данные медицинской документации (технологические ошибки)</vt:lpstr>
      <vt:lpstr>Примеры экспертных ошибок</vt:lpstr>
      <vt:lpstr>МЕТОДИЧЕСКИЕ РЕКОМЕНДАЦИИ ПО СОПОСТАВЛЕНИЮ ЗАКЛЮЧИТЕЛЬНОГО КЛИНИЧЕСКОГО И ПАТОЛОГОАНАТОМИЧЕСКОГО / СУДЕБНО-МЕДИЦИНСКОГО ДИАГНОЗОВ  (разработчик методических рекомендаций: Российское общество патологоанатомов Ассоциация судебно-медицинских экспертов, 2019 г.)</vt:lpstr>
      <vt:lpstr>Пример некорректно оформленного диагноза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Sudmed_AP</dc:creator>
  <cp:lastModifiedBy>PorodenkoVA</cp:lastModifiedBy>
  <cp:revision>98</cp:revision>
  <dcterms:created xsi:type="dcterms:W3CDTF">2019-12-03T09:50:09Z</dcterms:created>
  <dcterms:modified xsi:type="dcterms:W3CDTF">2019-12-26T11:09:29Z</dcterms:modified>
</cp:coreProperties>
</file>