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11" r:id="rId1"/>
  </p:sldMasterIdLst>
  <p:notesMasterIdLst>
    <p:notesMasterId r:id="rId87"/>
  </p:notesMasterIdLst>
  <p:sldIdLst>
    <p:sldId id="256" r:id="rId2"/>
    <p:sldId id="298" r:id="rId3"/>
    <p:sldId id="656" r:id="rId4"/>
    <p:sldId id="740" r:id="rId5"/>
    <p:sldId id="741" r:id="rId6"/>
    <p:sldId id="742" r:id="rId7"/>
    <p:sldId id="743" r:id="rId8"/>
    <p:sldId id="750" r:id="rId9"/>
    <p:sldId id="757" r:id="rId10"/>
    <p:sldId id="758" r:id="rId11"/>
    <p:sldId id="759" r:id="rId12"/>
    <p:sldId id="760" r:id="rId13"/>
    <p:sldId id="807" r:id="rId14"/>
    <p:sldId id="761" r:id="rId15"/>
    <p:sldId id="762" r:id="rId16"/>
    <p:sldId id="763" r:id="rId17"/>
    <p:sldId id="764" r:id="rId18"/>
    <p:sldId id="765" r:id="rId19"/>
    <p:sldId id="766" r:id="rId20"/>
    <p:sldId id="767" r:id="rId21"/>
    <p:sldId id="768" r:id="rId22"/>
    <p:sldId id="769" r:id="rId23"/>
    <p:sldId id="770" r:id="rId24"/>
    <p:sldId id="771" r:id="rId25"/>
    <p:sldId id="772" r:id="rId26"/>
    <p:sldId id="774" r:id="rId27"/>
    <p:sldId id="775" r:id="rId28"/>
    <p:sldId id="777" r:id="rId29"/>
    <p:sldId id="778" r:id="rId30"/>
    <p:sldId id="806" r:id="rId31"/>
    <p:sldId id="779" r:id="rId32"/>
    <p:sldId id="781" r:id="rId33"/>
    <p:sldId id="782" r:id="rId34"/>
    <p:sldId id="784" r:id="rId35"/>
    <p:sldId id="800" r:id="rId36"/>
    <p:sldId id="801" r:id="rId37"/>
    <p:sldId id="802" r:id="rId38"/>
    <p:sldId id="804" r:id="rId39"/>
    <p:sldId id="805" r:id="rId40"/>
    <p:sldId id="785" r:id="rId41"/>
    <p:sldId id="786" r:id="rId42"/>
    <p:sldId id="787" r:id="rId43"/>
    <p:sldId id="788" r:id="rId44"/>
    <p:sldId id="789" r:id="rId45"/>
    <p:sldId id="790" r:id="rId46"/>
    <p:sldId id="791" r:id="rId47"/>
    <p:sldId id="792" r:id="rId48"/>
    <p:sldId id="793" r:id="rId49"/>
    <p:sldId id="794" r:id="rId50"/>
    <p:sldId id="795" r:id="rId51"/>
    <p:sldId id="796" r:id="rId52"/>
    <p:sldId id="797" r:id="rId53"/>
    <p:sldId id="798" r:id="rId54"/>
    <p:sldId id="732" r:id="rId55"/>
    <p:sldId id="734" r:id="rId56"/>
    <p:sldId id="735" r:id="rId57"/>
    <p:sldId id="736" r:id="rId58"/>
    <p:sldId id="709" r:id="rId59"/>
    <p:sldId id="725" r:id="rId60"/>
    <p:sldId id="727" r:id="rId61"/>
    <p:sldId id="728" r:id="rId62"/>
    <p:sldId id="729" r:id="rId63"/>
    <p:sldId id="730" r:id="rId64"/>
    <p:sldId id="731" r:id="rId65"/>
    <p:sldId id="661" r:id="rId66"/>
    <p:sldId id="711" r:id="rId67"/>
    <p:sldId id="733" r:id="rId68"/>
    <p:sldId id="737" r:id="rId69"/>
    <p:sldId id="738" r:id="rId70"/>
    <p:sldId id="679" r:id="rId71"/>
    <p:sldId id="662" r:id="rId72"/>
    <p:sldId id="652" r:id="rId73"/>
    <p:sldId id="665" r:id="rId74"/>
    <p:sldId id="666" r:id="rId75"/>
    <p:sldId id="658" r:id="rId76"/>
    <p:sldId id="688" r:id="rId77"/>
    <p:sldId id="671" r:id="rId78"/>
    <p:sldId id="269" r:id="rId79"/>
    <p:sldId id="684" r:id="rId80"/>
    <p:sldId id="685" r:id="rId81"/>
    <p:sldId id="686" r:id="rId82"/>
    <p:sldId id="687" r:id="rId83"/>
    <p:sldId id="708" r:id="rId84"/>
    <p:sldId id="270" r:id="rId85"/>
    <p:sldId id="808" r:id="rId8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85469" autoAdjust="0"/>
  </p:normalViewPr>
  <p:slideViewPr>
    <p:cSldViewPr snapToGrid="0">
      <p:cViewPr>
        <p:scale>
          <a:sx n="120" d="100"/>
          <a:sy n="120" d="100"/>
        </p:scale>
        <p:origin x="-23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8;&#1053;&#1060;&#1054;-&#1043;&#1088;&#1080;&#1076;&#1080;&#1085;\&#1088;&#1077;&#1079;&#1091;&#1083;&#1100;&#1090;&#1072;&#1090;&#1099;_&#1090;&#1086;&#1095;&#1085;&#1086;&#1089;&#1090;&#1100;+&#1074;&#1099;&#1073;&#1086;&#1088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i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точности работы алгоритмов </a:t>
            </a:r>
          </a:p>
        </c:rich>
      </c:tx>
      <c:layout>
        <c:manualLayout>
          <c:xMode val="edge"/>
          <c:yMode val="edge"/>
          <c:x val="0.22264953227784179"/>
          <c:y val="7.031795898525103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1204959101195213E-2"/>
          <c:y val="0.17171296296296379"/>
          <c:w val="0.95676332090974259"/>
          <c:h val="0.415908063575387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Результаты!$B$1</c:f>
              <c:strCache>
                <c:ptCount val="1"/>
                <c:pt idx="0">
                  <c:v>Количественные значения микрорельефа кожи различной анатомической локализации мужчин с известным возрастом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Результаты!$A$2:$A$8</c:f>
              <c:strCache>
                <c:ptCount val="7"/>
                <c:pt idx="0">
                  <c:v>SVM</c:v>
                </c:pt>
                <c:pt idx="1">
                  <c:v>Деревья решений</c:v>
                </c:pt>
                <c:pt idx="2">
                  <c:v>SGD</c:v>
                </c:pt>
                <c:pt idx="3">
                  <c:v>Kneighbors</c:v>
                </c:pt>
                <c:pt idx="4">
                  <c:v>GaussianNB</c:v>
                </c:pt>
                <c:pt idx="5">
                  <c:v>Многослойная НС</c:v>
                </c:pt>
                <c:pt idx="6">
                  <c:v>Random Forest</c:v>
                </c:pt>
              </c:strCache>
            </c:strRef>
          </c:cat>
          <c:val>
            <c:numRef>
              <c:f>Результаты!$B$2:$B$8</c:f>
              <c:numCache>
                <c:formatCode>General</c:formatCode>
                <c:ptCount val="7"/>
                <c:pt idx="0">
                  <c:v>24</c:v>
                </c:pt>
                <c:pt idx="1">
                  <c:v>94</c:v>
                </c:pt>
                <c:pt idx="2">
                  <c:v>44</c:v>
                </c:pt>
                <c:pt idx="3">
                  <c:v>86</c:v>
                </c:pt>
                <c:pt idx="4">
                  <c:v>87</c:v>
                </c:pt>
                <c:pt idx="5">
                  <c:v>98</c:v>
                </c:pt>
                <c:pt idx="6">
                  <c:v>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51-485F-B8F8-4AC163946D04}"/>
            </c:ext>
          </c:extLst>
        </c:ser>
        <c:ser>
          <c:idx val="1"/>
          <c:order val="1"/>
          <c:tx>
            <c:strRef>
              <c:f>Результаты!$C$1</c:f>
              <c:strCache>
                <c:ptCount val="1"/>
                <c:pt idx="0">
                  <c:v>Количественные значения микрорельефа кожи различной анатомической локализации женщин с известным возрастом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Результаты!$A$2:$A$8</c:f>
              <c:strCache>
                <c:ptCount val="7"/>
                <c:pt idx="0">
                  <c:v>SVM</c:v>
                </c:pt>
                <c:pt idx="1">
                  <c:v>Деревья решений</c:v>
                </c:pt>
                <c:pt idx="2">
                  <c:v>SGD</c:v>
                </c:pt>
                <c:pt idx="3">
                  <c:v>Kneighbors</c:v>
                </c:pt>
                <c:pt idx="4">
                  <c:v>GaussianNB</c:v>
                </c:pt>
                <c:pt idx="5">
                  <c:v>Многослойная НС</c:v>
                </c:pt>
                <c:pt idx="6">
                  <c:v>Random Forest</c:v>
                </c:pt>
              </c:strCache>
            </c:strRef>
          </c:cat>
          <c:val>
            <c:numRef>
              <c:f>Результаты!$C$2:$C$8</c:f>
              <c:numCache>
                <c:formatCode>General</c:formatCode>
                <c:ptCount val="7"/>
                <c:pt idx="0">
                  <c:v>25</c:v>
                </c:pt>
                <c:pt idx="1">
                  <c:v>92</c:v>
                </c:pt>
                <c:pt idx="2">
                  <c:v>67</c:v>
                </c:pt>
                <c:pt idx="3">
                  <c:v>89</c:v>
                </c:pt>
                <c:pt idx="4">
                  <c:v>89</c:v>
                </c:pt>
                <c:pt idx="5">
                  <c:v>97</c:v>
                </c:pt>
                <c:pt idx="6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D51-485F-B8F8-4AC163946D04}"/>
            </c:ext>
          </c:extLst>
        </c:ser>
        <c:ser>
          <c:idx val="2"/>
          <c:order val="2"/>
          <c:tx>
            <c:strRef>
              <c:f>Результаты!$D$1</c:f>
              <c:strCache>
                <c:ptCount val="1"/>
                <c:pt idx="0">
                  <c:v>Количественные значения физических параметров кожи женщин с известным возрастом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Результаты!$A$2:$A$8</c:f>
              <c:strCache>
                <c:ptCount val="7"/>
                <c:pt idx="0">
                  <c:v>SVM</c:v>
                </c:pt>
                <c:pt idx="1">
                  <c:v>Деревья решений</c:v>
                </c:pt>
                <c:pt idx="2">
                  <c:v>SGD</c:v>
                </c:pt>
                <c:pt idx="3">
                  <c:v>Kneighbors</c:v>
                </c:pt>
                <c:pt idx="4">
                  <c:v>GaussianNB</c:v>
                </c:pt>
                <c:pt idx="5">
                  <c:v>Многослойная НС</c:v>
                </c:pt>
                <c:pt idx="6">
                  <c:v>Random Forest</c:v>
                </c:pt>
              </c:strCache>
            </c:strRef>
          </c:cat>
          <c:val>
            <c:numRef>
              <c:f>Результаты!$D$2:$D$8</c:f>
              <c:numCache>
                <c:formatCode>General</c:formatCode>
                <c:ptCount val="7"/>
                <c:pt idx="0">
                  <c:v>22</c:v>
                </c:pt>
                <c:pt idx="1">
                  <c:v>72</c:v>
                </c:pt>
                <c:pt idx="2">
                  <c:v>66</c:v>
                </c:pt>
                <c:pt idx="3">
                  <c:v>88</c:v>
                </c:pt>
                <c:pt idx="4">
                  <c:v>83</c:v>
                </c:pt>
                <c:pt idx="5">
                  <c:v>61</c:v>
                </c:pt>
                <c:pt idx="6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D51-485F-B8F8-4AC163946D04}"/>
            </c:ext>
          </c:extLst>
        </c:ser>
        <c:ser>
          <c:idx val="3"/>
          <c:order val="3"/>
          <c:tx>
            <c:strRef>
              <c:f>Результаты!$E$1</c:f>
              <c:strCache>
                <c:ptCount val="1"/>
                <c:pt idx="0">
                  <c:v>Балловые, суммарные и размерные значения планиографических признаков костей левой кисти лиц с известным возрастом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Результаты!$A$2:$A$8</c:f>
              <c:strCache>
                <c:ptCount val="7"/>
                <c:pt idx="0">
                  <c:v>SVM</c:v>
                </c:pt>
                <c:pt idx="1">
                  <c:v>Деревья решений</c:v>
                </c:pt>
                <c:pt idx="2">
                  <c:v>SGD</c:v>
                </c:pt>
                <c:pt idx="3">
                  <c:v>Kneighbors</c:v>
                </c:pt>
                <c:pt idx="4">
                  <c:v>GaussianNB</c:v>
                </c:pt>
                <c:pt idx="5">
                  <c:v>Многослойная НС</c:v>
                </c:pt>
                <c:pt idx="6">
                  <c:v>Random Forest</c:v>
                </c:pt>
              </c:strCache>
            </c:strRef>
          </c:cat>
          <c:val>
            <c:numRef>
              <c:f>Результаты!$E$2:$E$8</c:f>
              <c:numCache>
                <c:formatCode>General</c:formatCode>
                <c:ptCount val="7"/>
                <c:pt idx="0">
                  <c:v>57</c:v>
                </c:pt>
                <c:pt idx="1">
                  <c:v>67</c:v>
                </c:pt>
                <c:pt idx="2">
                  <c:v>68</c:v>
                </c:pt>
                <c:pt idx="3">
                  <c:v>71</c:v>
                </c:pt>
                <c:pt idx="4">
                  <c:v>58</c:v>
                </c:pt>
                <c:pt idx="5">
                  <c:v>72</c:v>
                </c:pt>
                <c:pt idx="6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D51-485F-B8F8-4AC163946D04}"/>
            </c:ext>
          </c:extLst>
        </c:ser>
        <c:ser>
          <c:idx val="4"/>
          <c:order val="4"/>
          <c:tx>
            <c:strRef>
              <c:f>Результаты!$F$1</c:f>
              <c:strCache>
                <c:ptCount val="1"/>
                <c:pt idx="0">
                  <c:v>Количественные значения морфометрических признаков костной ткани мужчин с известным возрастом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Результаты!$A$2:$A$8</c:f>
              <c:strCache>
                <c:ptCount val="7"/>
                <c:pt idx="0">
                  <c:v>SVM</c:v>
                </c:pt>
                <c:pt idx="1">
                  <c:v>Деревья решений</c:v>
                </c:pt>
                <c:pt idx="2">
                  <c:v>SGD</c:v>
                </c:pt>
                <c:pt idx="3">
                  <c:v>Kneighbors</c:v>
                </c:pt>
                <c:pt idx="4">
                  <c:v>GaussianNB</c:v>
                </c:pt>
                <c:pt idx="5">
                  <c:v>Многослойная НС</c:v>
                </c:pt>
                <c:pt idx="6">
                  <c:v>Random Forest</c:v>
                </c:pt>
              </c:strCache>
            </c:strRef>
          </c:cat>
          <c:val>
            <c:numRef>
              <c:f>Результаты!$F$2:$F$8</c:f>
              <c:numCache>
                <c:formatCode>General</c:formatCode>
                <c:ptCount val="7"/>
                <c:pt idx="0">
                  <c:v>45</c:v>
                </c:pt>
                <c:pt idx="1">
                  <c:v>79</c:v>
                </c:pt>
                <c:pt idx="2">
                  <c:v>54</c:v>
                </c:pt>
                <c:pt idx="3">
                  <c:v>58</c:v>
                </c:pt>
                <c:pt idx="4">
                  <c:v>70</c:v>
                </c:pt>
                <c:pt idx="5">
                  <c:v>75</c:v>
                </c:pt>
                <c:pt idx="6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D51-485F-B8F8-4AC163946D0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9796608"/>
        <c:axId val="159814784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Результаты!$G$1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tint val="50000"/>
                          <a:satMod val="300000"/>
                        </a:schemeClr>
                      </a:gs>
                      <a:gs pos="35000">
                        <a:schemeClr val="accent6">
                          <a:tint val="37000"/>
                          <a:satMod val="300000"/>
                        </a:schemeClr>
                      </a:gs>
                      <a:gs pos="100000">
                        <a:schemeClr val="accent6">
                          <a:tint val="15000"/>
                          <a:satMod val="350000"/>
                        </a:scheme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chemeClr val="accent6">
                        <a:shade val="95000"/>
                      </a:schemeClr>
                    </a:solidFill>
                    <a:round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Результаты!$A$2:$A$8</c15:sqref>
                        </c15:formulaRef>
                      </c:ext>
                    </c:extLst>
                    <c:strCache>
                      <c:ptCount val="7"/>
                      <c:pt idx="0">
                        <c:v>SVM</c:v>
                      </c:pt>
                      <c:pt idx="1">
                        <c:v>Деревья решений</c:v>
                      </c:pt>
                      <c:pt idx="2">
                        <c:v>SGD</c:v>
                      </c:pt>
                      <c:pt idx="3">
                        <c:v>Kneighbors</c:v>
                      </c:pt>
                      <c:pt idx="4">
                        <c:v>GaussianNB</c:v>
                      </c:pt>
                      <c:pt idx="5">
                        <c:v>Многослойная НС</c:v>
                      </c:pt>
                      <c:pt idx="6">
                        <c:v>Random Forest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Результаты!$G$2:$G$8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CD51-485F-B8F8-4AC163946D04}"/>
                  </c:ext>
                </c:extLst>
              </c15:ser>
            </c15:filteredBarSeries>
          </c:ext>
        </c:extLst>
      </c:barChart>
      <c:catAx>
        <c:axId val="15979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814784"/>
        <c:crosses val="autoZero"/>
        <c:auto val="1"/>
        <c:lblAlgn val="ctr"/>
        <c:lblOffset val="100"/>
        <c:noMultiLvlLbl val="0"/>
      </c:catAx>
      <c:valAx>
        <c:axId val="1598147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79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D2AC63-E3BB-4CB3-A094-30FCC6940391}" type="doc">
      <dgm:prSet loTypeId="urn:microsoft.com/office/officeart/2005/8/layout/chevron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0C0BAB7-366E-4A17-B6AC-A94EEF907A61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Этап  исследования</a:t>
          </a:r>
          <a:endParaRPr lang="ru-RU" sz="1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B6FB41-B704-40AD-8722-0FA55A4D466D}" type="parTrans" cxnId="{3D9EFB79-D2C1-47F6-B203-A65A0190F79C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2E1ED5-D2F8-45FB-9EC0-A588CC932DDA}" type="sibTrans" cxnId="{3D9EFB79-D2C1-47F6-B203-A65A0190F79C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9C3930-4CD4-4E73-975E-9DDDA3510ED8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Выполнено комплексное морфологическое исследование костной и хрящевой тканей, кожи, капилляров головного мозга, нервного аппарата сосудов спинного мозга; сформирована база знаний, обеспечившая основу данного научного исследования</a:t>
          </a:r>
          <a:endParaRPr lang="ru-RU" sz="1800" b="1" dirty="0">
            <a:solidFill>
              <a:schemeClr val="tx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8C25906-66D8-477D-8FD0-DFAA246F85DC}" type="parTrans" cxnId="{C90948DD-7AD9-406F-A2F8-25F08A2C257C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3D882-CD9C-422F-AF78-74C135E58D91}" type="sibTrans" cxnId="{C90948DD-7AD9-406F-A2F8-25F08A2C257C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F0BB4-1ED6-4193-8D08-38552115D23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FF00"/>
              </a:solidFill>
            </a:rPr>
            <a:t>Этап исследования</a:t>
          </a:r>
          <a:endParaRPr lang="ru-RU" sz="1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45BD55-0198-416E-8358-249385B76A08}" type="parTrans" cxnId="{7058BEE3-48B7-4F5C-A751-2DBA40FD7D3B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894E14-F1B7-492A-B85A-3E5F0F698478}" type="sibTrans" cxnId="{7058BEE3-48B7-4F5C-A751-2DBA40FD7D3B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DFA4DB-ADA9-43E1-9469-D50950BD15DE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 основании анализа литературных источников и результатов собственных многолетних исследований была составлена программа признаков для изучения возрастных изменений </a:t>
          </a:r>
          <a:endParaRPr lang="ru-RU" sz="1800" b="0" dirty="0">
            <a:solidFill>
              <a:schemeClr val="tx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80C6BD6-674D-4361-A522-84913D62FE94}" type="sibTrans" cxnId="{7178653A-AC17-4507-8E59-1444DD07E21B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CE0097-78D5-45CE-9C39-BC0530F3465D}" type="parTrans" cxnId="{7178653A-AC17-4507-8E59-1444DD07E21B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FE9C2A-6F28-4014-A0D6-525B1B04E620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Дана оценка информативной значимости изученных показателей возрастных изменений методами машинного обучения. Произведено сокращение признакового пространства. Сформирована база данных, как основа (матрица) для хранений разнородной информации, доступной для обновления и обработки в рамках методики, приемлемой для каждого конкретного случая</a:t>
          </a:r>
          <a:endParaRPr lang="ru-RU" sz="2000" dirty="0">
            <a:solidFill>
              <a:schemeClr val="tx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B77CD89-ACB9-4B84-8FE5-1009029FC986}" type="sibTrans" cxnId="{4F360895-52E6-4699-BE19-21612417B200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8E5F0E-38CF-452B-8354-88328B4CF9D7}" type="parTrans" cxnId="{4F360895-52E6-4699-BE19-21612417B200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48092-5173-441A-91E6-F210CB085CE0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Этап  исследования</a:t>
          </a:r>
          <a:r>
            <a:rPr lang="ru-RU" dirty="0" smtClean="0">
              <a:solidFill>
                <a:srgbClr val="FFFF00"/>
              </a:solidFill>
            </a:rPr>
            <a:t>.</a:t>
          </a:r>
          <a:endParaRPr lang="ru-RU" b="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4AD967-D2F5-4EF9-9570-9342F94CA1EC}" type="parTrans" cxnId="{5097752F-F318-4AD5-BAB4-57D68C5AEF26}">
      <dgm:prSet/>
      <dgm:spPr/>
      <dgm:t>
        <a:bodyPr/>
        <a:lstStyle/>
        <a:p>
          <a:endParaRPr lang="ru-RU"/>
        </a:p>
      </dgm:t>
    </dgm:pt>
    <dgm:pt modelId="{B247FD96-1B5F-4F06-AA5B-AE81A8392312}" type="sibTrans" cxnId="{5097752F-F318-4AD5-BAB4-57D68C5AEF26}">
      <dgm:prSet/>
      <dgm:spPr/>
      <dgm:t>
        <a:bodyPr/>
        <a:lstStyle/>
        <a:p>
          <a:endParaRPr lang="ru-RU"/>
        </a:p>
      </dgm:t>
    </dgm:pt>
    <dgm:pt modelId="{5488F7AF-D553-47B8-9F56-F3E70470D340}">
      <dgm:prSet custT="1"/>
      <dgm:spPr/>
      <dgm:t>
        <a:bodyPr/>
        <a:lstStyle/>
        <a:p>
          <a:r>
            <a:rPr lang="ru-RU" sz="1800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С целью повышения доказательной базы создан обобщенный алгоритм решения задачи расчета возраста и предложено описание программно-аппаратного комплекса, включающее </a:t>
          </a:r>
          <a:r>
            <a:rPr lang="ru-RU" sz="1800" dirty="0" err="1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web</a:t>
          </a:r>
          <a:r>
            <a:rPr lang="ru-RU" sz="1800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- приложение диагностики  возраста объекта</a:t>
          </a:r>
          <a:endParaRPr lang="ru-RU" sz="1800" dirty="0">
            <a:solidFill>
              <a:schemeClr val="tx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28C2A57-875F-497C-9E1B-16348B0B647C}" type="parTrans" cxnId="{B638F928-8464-40C3-8F1F-8DA2281D4DD2}">
      <dgm:prSet/>
      <dgm:spPr/>
      <dgm:t>
        <a:bodyPr/>
        <a:lstStyle/>
        <a:p>
          <a:endParaRPr lang="ru-RU"/>
        </a:p>
      </dgm:t>
    </dgm:pt>
    <dgm:pt modelId="{4E857F68-E117-4CFC-9B1A-8D376E15C78B}" type="sibTrans" cxnId="{B638F928-8464-40C3-8F1F-8DA2281D4DD2}">
      <dgm:prSet/>
      <dgm:spPr/>
      <dgm:t>
        <a:bodyPr/>
        <a:lstStyle/>
        <a:p>
          <a:endParaRPr lang="ru-RU"/>
        </a:p>
      </dgm:t>
    </dgm:pt>
    <dgm:pt modelId="{4293A31F-8731-4C49-8D76-A9E918CAAC8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Этап исследования</a:t>
          </a:r>
          <a:endParaRPr lang="ru-RU" sz="1400" b="1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DDAEB4-3D7C-4499-AD4B-B50819D84286}" type="sibTrans" cxnId="{77BB8784-8481-48C8-B738-9D1D9B23B6B5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C69C90-D5FE-4B44-8DB2-FDA3A8793064}" type="parTrans" cxnId="{77BB8784-8481-48C8-B738-9D1D9B23B6B5}">
      <dgm:prSet/>
      <dgm:spPr/>
      <dgm:t>
        <a:bodyPr/>
        <a:lstStyle/>
        <a:p>
          <a:endParaRPr lang="ru-RU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640C2-B2BB-4A0D-9112-2A01A51EFF70}" type="pres">
      <dgm:prSet presAssocID="{42D2AC63-E3BB-4CB3-A094-30FCC694039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D13B63-1E28-4CB7-B4EC-BF21FE76DFAE}" type="pres">
      <dgm:prSet presAssocID="{4293A31F-8731-4C49-8D76-A9E918CAAC8D}" presName="composite" presStyleCnt="0"/>
      <dgm:spPr/>
      <dgm:t>
        <a:bodyPr/>
        <a:lstStyle/>
        <a:p>
          <a:endParaRPr lang="ru-RU"/>
        </a:p>
      </dgm:t>
    </dgm:pt>
    <dgm:pt modelId="{0B45B2F2-7B1F-4CB5-B177-FD4C7B37F636}" type="pres">
      <dgm:prSet presAssocID="{4293A31F-8731-4C49-8D76-A9E918CAAC8D}" presName="parentText" presStyleLbl="alignNode1" presStyleIdx="0" presStyleCnt="4" custLinFactNeighborX="-1092" custLinFactNeighborY="-3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C8C308-4E17-4A22-879E-4048F2D12E4D}" type="pres">
      <dgm:prSet presAssocID="{4293A31F-8731-4C49-8D76-A9E918CAAC8D}" presName="descendantText" presStyleLbl="alignAcc1" presStyleIdx="0" presStyleCnt="4" custLinFactNeighborX="1597" custLinFactNeighborY="-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841BA-407A-48FA-B397-F6C16508D84E}" type="pres">
      <dgm:prSet presAssocID="{8BDDAEB4-3D7C-4499-AD4B-B50819D84286}" presName="sp" presStyleCnt="0"/>
      <dgm:spPr/>
      <dgm:t>
        <a:bodyPr/>
        <a:lstStyle/>
        <a:p>
          <a:endParaRPr lang="ru-RU"/>
        </a:p>
      </dgm:t>
    </dgm:pt>
    <dgm:pt modelId="{D1AB7925-0719-44F7-BEC0-576899555F66}" type="pres">
      <dgm:prSet presAssocID="{E0C0BAB7-366E-4A17-B6AC-A94EEF907A61}" presName="composite" presStyleCnt="0"/>
      <dgm:spPr/>
      <dgm:t>
        <a:bodyPr/>
        <a:lstStyle/>
        <a:p>
          <a:endParaRPr lang="ru-RU"/>
        </a:p>
      </dgm:t>
    </dgm:pt>
    <dgm:pt modelId="{111A05F4-E260-45CD-8066-402E38D6738D}" type="pres">
      <dgm:prSet presAssocID="{E0C0BAB7-366E-4A17-B6AC-A94EEF907A6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2B2B4-D64C-4270-B66A-45CBEEC86D95}" type="pres">
      <dgm:prSet presAssocID="{E0C0BAB7-366E-4A17-B6AC-A94EEF907A61}" presName="descendantText" presStyleLbl="alignAcc1" presStyleIdx="1" presStyleCnt="4" custLinFactNeighborX="2612" custLinFactNeighborY="-1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91991-F01A-4A81-BBB3-35E27E194630}" type="pres">
      <dgm:prSet presAssocID="{392E1ED5-D2F8-45FB-9EC0-A588CC932DDA}" presName="sp" presStyleCnt="0"/>
      <dgm:spPr/>
      <dgm:t>
        <a:bodyPr/>
        <a:lstStyle/>
        <a:p>
          <a:endParaRPr lang="ru-RU"/>
        </a:p>
      </dgm:t>
    </dgm:pt>
    <dgm:pt modelId="{1E311684-E63E-4C00-B647-B0A433828C9D}" type="pres">
      <dgm:prSet presAssocID="{25EF0BB4-1ED6-4193-8D08-38552115D23C}" presName="composite" presStyleCnt="0"/>
      <dgm:spPr/>
      <dgm:t>
        <a:bodyPr/>
        <a:lstStyle/>
        <a:p>
          <a:endParaRPr lang="ru-RU"/>
        </a:p>
      </dgm:t>
    </dgm:pt>
    <dgm:pt modelId="{D593B0C6-E9CB-4B1A-B755-EC85C55B60D4}" type="pres">
      <dgm:prSet presAssocID="{25EF0BB4-1ED6-4193-8D08-38552115D23C}" presName="parentText" presStyleLbl="alignNode1" presStyleIdx="2" presStyleCnt="4" custLinFactNeighborX="-10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F8DC2-E3F6-49AF-9E60-EA0933844DDA}" type="pres">
      <dgm:prSet presAssocID="{25EF0BB4-1ED6-4193-8D08-38552115D23C}" presName="descendantText" presStyleLbl="alignAcc1" presStyleIdx="2" presStyleCnt="4" custLinFactNeighborX="4669" custLinFactNeighborY="6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0EF2A8-5F4D-4654-802D-C654A7A6123E}" type="pres">
      <dgm:prSet presAssocID="{9B894E14-F1B7-492A-B85A-3E5F0F698478}" presName="sp" presStyleCnt="0"/>
      <dgm:spPr/>
      <dgm:t>
        <a:bodyPr/>
        <a:lstStyle/>
        <a:p>
          <a:endParaRPr lang="ru-RU"/>
        </a:p>
      </dgm:t>
    </dgm:pt>
    <dgm:pt modelId="{0B94D06B-0BD1-4F09-A4CC-7C0861882C70}" type="pres">
      <dgm:prSet presAssocID="{9B648092-5173-441A-91E6-F210CB085CE0}" presName="composite" presStyleCnt="0"/>
      <dgm:spPr/>
      <dgm:t>
        <a:bodyPr/>
        <a:lstStyle/>
        <a:p>
          <a:endParaRPr lang="ru-RU"/>
        </a:p>
      </dgm:t>
    </dgm:pt>
    <dgm:pt modelId="{7DE2A602-3DB7-404C-900B-E2AC71BFB16A}" type="pres">
      <dgm:prSet presAssocID="{9B648092-5173-441A-91E6-F210CB085CE0}" presName="parentText" presStyleLbl="alignNode1" presStyleIdx="3" presStyleCnt="4" custLinFactNeighborX="-1761" custLinFactNeighborY="-8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34092-51E6-4E24-8042-BC2B05D73D97}" type="pres">
      <dgm:prSet presAssocID="{9B648092-5173-441A-91E6-F210CB085CE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BB8784-8481-48C8-B738-9D1D9B23B6B5}" srcId="{42D2AC63-E3BB-4CB3-A094-30FCC6940391}" destId="{4293A31F-8731-4C49-8D76-A9E918CAAC8D}" srcOrd="0" destOrd="0" parTransId="{24C69C90-D5FE-4B44-8DB2-FDA3A8793064}" sibTransId="{8BDDAEB4-3D7C-4499-AD4B-B50819D84286}"/>
    <dgm:cxn modelId="{D2A0AE3A-D81C-4DED-9A8D-6510DFA2282B}" type="presOf" srcId="{4293A31F-8731-4C49-8D76-A9E918CAAC8D}" destId="{0B45B2F2-7B1F-4CB5-B177-FD4C7B37F636}" srcOrd="0" destOrd="0" presId="urn:microsoft.com/office/officeart/2005/8/layout/chevron2"/>
    <dgm:cxn modelId="{1B8D8434-0AB6-46BD-9E7A-88007D805B1C}" type="presOf" srcId="{E0C0BAB7-366E-4A17-B6AC-A94EEF907A61}" destId="{111A05F4-E260-45CD-8066-402E38D6738D}" srcOrd="0" destOrd="0" presId="urn:microsoft.com/office/officeart/2005/8/layout/chevron2"/>
    <dgm:cxn modelId="{18606898-F3A0-4516-A16F-89A12A87C32C}" type="presOf" srcId="{0CDFA4DB-ADA9-43E1-9469-D50950BD15DE}" destId="{4CC8C308-4E17-4A22-879E-4048F2D12E4D}" srcOrd="0" destOrd="0" presId="urn:microsoft.com/office/officeart/2005/8/layout/chevron2"/>
    <dgm:cxn modelId="{C90948DD-7AD9-406F-A2F8-25F08A2C257C}" srcId="{E0C0BAB7-366E-4A17-B6AC-A94EEF907A61}" destId="{BC9C3930-4CD4-4E73-975E-9DDDA3510ED8}" srcOrd="0" destOrd="0" parTransId="{D8C25906-66D8-477D-8FD0-DFAA246F85DC}" sibTransId="{BC33D882-CD9C-422F-AF78-74C135E58D91}"/>
    <dgm:cxn modelId="{4F360895-52E6-4699-BE19-21612417B200}" srcId="{25EF0BB4-1ED6-4193-8D08-38552115D23C}" destId="{8AFE9C2A-6F28-4014-A0D6-525B1B04E620}" srcOrd="0" destOrd="0" parTransId="{6B8E5F0E-38CF-452B-8354-88328B4CF9D7}" sibTransId="{5B77CD89-ACB9-4B84-8FE5-1009029FC986}"/>
    <dgm:cxn modelId="{27AD57C7-B9F0-4DC6-974E-AD650C67E62F}" type="presOf" srcId="{42D2AC63-E3BB-4CB3-A094-30FCC6940391}" destId="{7B8640C2-B2BB-4A0D-9112-2A01A51EFF70}" srcOrd="0" destOrd="0" presId="urn:microsoft.com/office/officeart/2005/8/layout/chevron2"/>
    <dgm:cxn modelId="{3D9EFB79-D2C1-47F6-B203-A65A0190F79C}" srcId="{42D2AC63-E3BB-4CB3-A094-30FCC6940391}" destId="{E0C0BAB7-366E-4A17-B6AC-A94EEF907A61}" srcOrd="1" destOrd="0" parTransId="{CBB6FB41-B704-40AD-8722-0FA55A4D466D}" sibTransId="{392E1ED5-D2F8-45FB-9EC0-A588CC932DDA}"/>
    <dgm:cxn modelId="{795F6CB4-AE1C-4964-B43E-C4C3D1F33E0E}" type="presOf" srcId="{5488F7AF-D553-47B8-9F56-F3E70470D340}" destId="{D7334092-51E6-4E24-8042-BC2B05D73D97}" srcOrd="0" destOrd="0" presId="urn:microsoft.com/office/officeart/2005/8/layout/chevron2"/>
    <dgm:cxn modelId="{AC02701C-BDF4-42FC-A170-9BE5F871B8F8}" type="presOf" srcId="{BC9C3930-4CD4-4E73-975E-9DDDA3510ED8}" destId="{BB52B2B4-D64C-4270-B66A-45CBEEC86D95}" srcOrd="0" destOrd="0" presId="urn:microsoft.com/office/officeart/2005/8/layout/chevron2"/>
    <dgm:cxn modelId="{20FAF0EC-7B24-4445-8044-78ADAC2EC081}" type="presOf" srcId="{9B648092-5173-441A-91E6-F210CB085CE0}" destId="{7DE2A602-3DB7-404C-900B-E2AC71BFB16A}" srcOrd="0" destOrd="0" presId="urn:microsoft.com/office/officeart/2005/8/layout/chevron2"/>
    <dgm:cxn modelId="{B638F928-8464-40C3-8F1F-8DA2281D4DD2}" srcId="{9B648092-5173-441A-91E6-F210CB085CE0}" destId="{5488F7AF-D553-47B8-9F56-F3E70470D340}" srcOrd="0" destOrd="0" parTransId="{228C2A57-875F-497C-9E1B-16348B0B647C}" sibTransId="{4E857F68-E117-4CFC-9B1A-8D376E15C78B}"/>
    <dgm:cxn modelId="{CAC71E08-0D8E-4057-B77A-7673AE5595D0}" type="presOf" srcId="{25EF0BB4-1ED6-4193-8D08-38552115D23C}" destId="{D593B0C6-E9CB-4B1A-B755-EC85C55B60D4}" srcOrd="0" destOrd="0" presId="urn:microsoft.com/office/officeart/2005/8/layout/chevron2"/>
    <dgm:cxn modelId="{802A18A2-994A-44E7-8AA6-2023356E00E1}" type="presOf" srcId="{8AFE9C2A-6F28-4014-A0D6-525B1B04E620}" destId="{CFDF8DC2-E3F6-49AF-9E60-EA0933844DDA}" srcOrd="0" destOrd="0" presId="urn:microsoft.com/office/officeart/2005/8/layout/chevron2"/>
    <dgm:cxn modelId="{7178653A-AC17-4507-8E59-1444DD07E21B}" srcId="{4293A31F-8731-4C49-8D76-A9E918CAAC8D}" destId="{0CDFA4DB-ADA9-43E1-9469-D50950BD15DE}" srcOrd="0" destOrd="0" parTransId="{26CE0097-78D5-45CE-9C39-BC0530F3465D}" sibTransId="{680C6BD6-674D-4361-A522-84913D62FE94}"/>
    <dgm:cxn modelId="{7058BEE3-48B7-4F5C-A751-2DBA40FD7D3B}" srcId="{42D2AC63-E3BB-4CB3-A094-30FCC6940391}" destId="{25EF0BB4-1ED6-4193-8D08-38552115D23C}" srcOrd="2" destOrd="0" parTransId="{6C45BD55-0198-416E-8358-249385B76A08}" sibTransId="{9B894E14-F1B7-492A-B85A-3E5F0F698478}"/>
    <dgm:cxn modelId="{5097752F-F318-4AD5-BAB4-57D68C5AEF26}" srcId="{42D2AC63-E3BB-4CB3-A094-30FCC6940391}" destId="{9B648092-5173-441A-91E6-F210CB085CE0}" srcOrd="3" destOrd="0" parTransId="{394AD967-D2F5-4EF9-9570-9342F94CA1EC}" sibTransId="{B247FD96-1B5F-4F06-AA5B-AE81A8392312}"/>
    <dgm:cxn modelId="{70805DAE-8A02-4F96-88F0-2B1074709A56}" type="presParOf" srcId="{7B8640C2-B2BB-4A0D-9112-2A01A51EFF70}" destId="{B1D13B63-1E28-4CB7-B4EC-BF21FE76DFAE}" srcOrd="0" destOrd="0" presId="urn:microsoft.com/office/officeart/2005/8/layout/chevron2"/>
    <dgm:cxn modelId="{9BF7DFC4-2ED4-4996-96ED-865973ABA1A0}" type="presParOf" srcId="{B1D13B63-1E28-4CB7-B4EC-BF21FE76DFAE}" destId="{0B45B2F2-7B1F-4CB5-B177-FD4C7B37F636}" srcOrd="0" destOrd="0" presId="urn:microsoft.com/office/officeart/2005/8/layout/chevron2"/>
    <dgm:cxn modelId="{96249AF2-4A63-4067-AD35-52232CA3D62F}" type="presParOf" srcId="{B1D13B63-1E28-4CB7-B4EC-BF21FE76DFAE}" destId="{4CC8C308-4E17-4A22-879E-4048F2D12E4D}" srcOrd="1" destOrd="0" presId="urn:microsoft.com/office/officeart/2005/8/layout/chevron2"/>
    <dgm:cxn modelId="{FD28C2FA-3B8B-4EE2-AE06-1BF0E22B2998}" type="presParOf" srcId="{7B8640C2-B2BB-4A0D-9112-2A01A51EFF70}" destId="{D0E841BA-407A-48FA-B397-F6C16508D84E}" srcOrd="1" destOrd="0" presId="urn:microsoft.com/office/officeart/2005/8/layout/chevron2"/>
    <dgm:cxn modelId="{841B3EA9-ECD9-478E-98E0-2545B9B80ECE}" type="presParOf" srcId="{7B8640C2-B2BB-4A0D-9112-2A01A51EFF70}" destId="{D1AB7925-0719-44F7-BEC0-576899555F66}" srcOrd="2" destOrd="0" presId="urn:microsoft.com/office/officeart/2005/8/layout/chevron2"/>
    <dgm:cxn modelId="{B2F370F0-3DAA-45B7-822A-0AAE02BF7EA0}" type="presParOf" srcId="{D1AB7925-0719-44F7-BEC0-576899555F66}" destId="{111A05F4-E260-45CD-8066-402E38D6738D}" srcOrd="0" destOrd="0" presId="urn:microsoft.com/office/officeart/2005/8/layout/chevron2"/>
    <dgm:cxn modelId="{DB6ACC29-CBEE-4CED-AA30-CD7191DFB92E}" type="presParOf" srcId="{D1AB7925-0719-44F7-BEC0-576899555F66}" destId="{BB52B2B4-D64C-4270-B66A-45CBEEC86D95}" srcOrd="1" destOrd="0" presId="urn:microsoft.com/office/officeart/2005/8/layout/chevron2"/>
    <dgm:cxn modelId="{508F53AB-06BF-4E0C-8AA2-C50013AA868F}" type="presParOf" srcId="{7B8640C2-B2BB-4A0D-9112-2A01A51EFF70}" destId="{9EA91991-F01A-4A81-BBB3-35E27E194630}" srcOrd="3" destOrd="0" presId="urn:microsoft.com/office/officeart/2005/8/layout/chevron2"/>
    <dgm:cxn modelId="{E809608F-0B6B-4CFC-8221-CE71A84FD30B}" type="presParOf" srcId="{7B8640C2-B2BB-4A0D-9112-2A01A51EFF70}" destId="{1E311684-E63E-4C00-B647-B0A433828C9D}" srcOrd="4" destOrd="0" presId="urn:microsoft.com/office/officeart/2005/8/layout/chevron2"/>
    <dgm:cxn modelId="{80D754AC-C7BD-4F9F-AB5C-9F4AF1D46890}" type="presParOf" srcId="{1E311684-E63E-4C00-B647-B0A433828C9D}" destId="{D593B0C6-E9CB-4B1A-B755-EC85C55B60D4}" srcOrd="0" destOrd="0" presId="urn:microsoft.com/office/officeart/2005/8/layout/chevron2"/>
    <dgm:cxn modelId="{2E49B405-839D-4A55-838B-B843D219EECD}" type="presParOf" srcId="{1E311684-E63E-4C00-B647-B0A433828C9D}" destId="{CFDF8DC2-E3F6-49AF-9E60-EA0933844DDA}" srcOrd="1" destOrd="0" presId="urn:microsoft.com/office/officeart/2005/8/layout/chevron2"/>
    <dgm:cxn modelId="{943FD30F-4FC0-499F-841E-67ABCE29292C}" type="presParOf" srcId="{7B8640C2-B2BB-4A0D-9112-2A01A51EFF70}" destId="{410EF2A8-5F4D-4654-802D-C654A7A6123E}" srcOrd="5" destOrd="0" presId="urn:microsoft.com/office/officeart/2005/8/layout/chevron2"/>
    <dgm:cxn modelId="{CEB7F93B-379D-4ACD-B722-103DF86F5486}" type="presParOf" srcId="{7B8640C2-B2BB-4A0D-9112-2A01A51EFF70}" destId="{0B94D06B-0BD1-4F09-A4CC-7C0861882C70}" srcOrd="6" destOrd="0" presId="urn:microsoft.com/office/officeart/2005/8/layout/chevron2"/>
    <dgm:cxn modelId="{50BF8594-F843-44DC-A6A6-E68B1DA7A4C8}" type="presParOf" srcId="{0B94D06B-0BD1-4F09-A4CC-7C0861882C70}" destId="{7DE2A602-3DB7-404C-900B-E2AC71BFB16A}" srcOrd="0" destOrd="0" presId="urn:microsoft.com/office/officeart/2005/8/layout/chevron2"/>
    <dgm:cxn modelId="{1633C913-1A60-4A40-A643-46CA209C793A}" type="presParOf" srcId="{0B94D06B-0BD1-4F09-A4CC-7C0861882C70}" destId="{D7334092-51E6-4E24-8042-BC2B05D73D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5B2F2-7B1F-4CB5-B177-FD4C7B37F636}">
      <dsp:nvSpPr>
        <dsp:cNvPr id="0" name=""/>
        <dsp:cNvSpPr/>
      </dsp:nvSpPr>
      <dsp:spPr>
        <a:xfrm rot="5400000">
          <a:off x="-267999" y="267999"/>
          <a:ext cx="1786663" cy="125066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Этап исследования</a:t>
          </a:r>
          <a:endParaRPr lang="ru-RU" sz="14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625331"/>
        <a:ext cx="1250664" cy="535999"/>
      </dsp:txXfrm>
    </dsp:sp>
    <dsp:sp modelId="{4CC8C308-4E17-4A22-879E-4048F2D12E4D}">
      <dsp:nvSpPr>
        <dsp:cNvPr id="0" name=""/>
        <dsp:cNvSpPr/>
      </dsp:nvSpPr>
      <dsp:spPr>
        <a:xfrm rot="5400000">
          <a:off x="5910775" y="-4660110"/>
          <a:ext cx="1161331" cy="1048155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 основании анализа литературных источников и результатов собственных многолетних исследований была составлена программа признаков для изучения возрастных изменений </a:t>
          </a:r>
          <a:endParaRPr lang="ru-RU" sz="1800" b="0" kern="1200" dirty="0">
            <a:solidFill>
              <a:schemeClr val="tx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250665" y="56692"/>
        <a:ext cx="10424860" cy="1047947"/>
      </dsp:txXfrm>
    </dsp:sp>
    <dsp:sp modelId="{111A05F4-E260-45CD-8066-402E38D6738D}">
      <dsp:nvSpPr>
        <dsp:cNvPr id="0" name=""/>
        <dsp:cNvSpPr/>
      </dsp:nvSpPr>
      <dsp:spPr>
        <a:xfrm rot="5400000">
          <a:off x="-267999" y="1915612"/>
          <a:ext cx="1786663" cy="125066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Этап  исследования</a:t>
          </a:r>
          <a:endParaRPr lang="ru-RU" sz="14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272944"/>
        <a:ext cx="1250664" cy="535999"/>
      </dsp:txXfrm>
    </dsp:sp>
    <dsp:sp modelId="{BB52B2B4-D64C-4270-B66A-45CBEEC86D95}">
      <dsp:nvSpPr>
        <dsp:cNvPr id="0" name=""/>
        <dsp:cNvSpPr/>
      </dsp:nvSpPr>
      <dsp:spPr>
        <a:xfrm rot="5400000">
          <a:off x="5910775" y="-3025376"/>
          <a:ext cx="1161331" cy="1048155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Выполнено комплексное морфологическое исследование костной и хрящевой тканей, кожи, капилляров головного мозга, нервного аппарата сосудов спинного мозга; сформирована база знаний, обеспечившая основу данного научного исследования</a:t>
          </a:r>
          <a:endParaRPr lang="ru-RU" sz="1800" b="1" kern="1200" dirty="0">
            <a:solidFill>
              <a:schemeClr val="tx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250665" y="1691426"/>
        <a:ext cx="10424860" cy="1047947"/>
      </dsp:txXfrm>
    </dsp:sp>
    <dsp:sp modelId="{D593B0C6-E9CB-4B1A-B755-EC85C55B60D4}">
      <dsp:nvSpPr>
        <dsp:cNvPr id="0" name=""/>
        <dsp:cNvSpPr/>
      </dsp:nvSpPr>
      <dsp:spPr>
        <a:xfrm rot="5400000">
          <a:off x="-267999" y="3559986"/>
          <a:ext cx="1786663" cy="125066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FF00"/>
              </a:solidFill>
            </a:rPr>
            <a:t>Этап исследования</a:t>
          </a:r>
          <a:endParaRPr lang="ru-RU" sz="1400" b="1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917318"/>
        <a:ext cx="1250664" cy="535999"/>
      </dsp:txXfrm>
    </dsp:sp>
    <dsp:sp modelId="{CFDF8DC2-E3F6-49AF-9E60-EA0933844DDA}">
      <dsp:nvSpPr>
        <dsp:cNvPr id="0" name=""/>
        <dsp:cNvSpPr/>
      </dsp:nvSpPr>
      <dsp:spPr>
        <a:xfrm rot="5400000">
          <a:off x="5910775" y="-1289059"/>
          <a:ext cx="1161331" cy="1048155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Дана оценка информативной значимости изученных показателей возрастных изменений методами машинного обучения. Произведено сокращение признакового пространства. Сформирована база данных, как основа (матрица) для хранений разнородной информации, доступной для обновления и обработки в рамках методики, приемлемой для каждого конкретного случая</a:t>
          </a:r>
          <a:endParaRPr lang="ru-RU" sz="2000" kern="1200" dirty="0">
            <a:solidFill>
              <a:schemeClr val="tx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250665" y="3427743"/>
        <a:ext cx="10424860" cy="1047947"/>
      </dsp:txXfrm>
    </dsp:sp>
    <dsp:sp modelId="{7DE2A602-3DB7-404C-900B-E2AC71BFB16A}">
      <dsp:nvSpPr>
        <dsp:cNvPr id="0" name=""/>
        <dsp:cNvSpPr/>
      </dsp:nvSpPr>
      <dsp:spPr>
        <a:xfrm rot="5400000">
          <a:off x="-267999" y="5188494"/>
          <a:ext cx="1786663" cy="125066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FFFF00"/>
              </a:solidFill>
            </a:rPr>
            <a:t>Этап  исследования</a:t>
          </a:r>
          <a:r>
            <a:rPr lang="ru-RU" sz="1500" kern="1200" dirty="0" smtClean="0">
              <a:solidFill>
                <a:srgbClr val="FFFF00"/>
              </a:solidFill>
            </a:rPr>
            <a:t>.</a:t>
          </a:r>
          <a:endParaRPr lang="ru-RU" sz="1500" b="0" kern="12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5545826"/>
        <a:ext cx="1250664" cy="535999"/>
      </dsp:txXfrm>
    </dsp:sp>
    <dsp:sp modelId="{D7334092-51E6-4E24-8042-BC2B05D73D97}">
      <dsp:nvSpPr>
        <dsp:cNvPr id="0" name=""/>
        <dsp:cNvSpPr/>
      </dsp:nvSpPr>
      <dsp:spPr>
        <a:xfrm rot="5400000">
          <a:off x="5910775" y="276250"/>
          <a:ext cx="1161331" cy="10481552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С целью повышения доказательной базы создан обобщенный алгоритм решения задачи расчета возраста и предложено описание программно-аппаратного комплекса, включающее </a:t>
          </a:r>
          <a:r>
            <a:rPr lang="ru-RU" sz="1800" kern="1200" dirty="0" err="1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web</a:t>
          </a:r>
          <a:r>
            <a:rPr lang="ru-RU" sz="1800" kern="1200" dirty="0" smtClean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- приложение диагностики  возраста объекта</a:t>
          </a:r>
          <a:endParaRPr lang="ru-RU" sz="1800" kern="1200" dirty="0">
            <a:solidFill>
              <a:schemeClr val="tx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250665" y="4993052"/>
        <a:ext cx="10424860" cy="1047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5028-BAC5-4F66-ADE7-A30941836520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E38FA-1BAC-40A5-B6D2-2118DA17B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33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08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9C198-2E61-4483-A822-EBEF4724092A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657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D38261E-F44E-40BD-93F5-AADBC1CEC47E}" type="slidenum">
              <a:rPr lang="ru-RU" altLang="ru-RU"/>
              <a:pPr/>
              <a:t>82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613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08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53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27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C1A061E-4BFF-4181-921C-6C7ED02C3AF2}" type="slidenum">
              <a:rPr lang="ru-RU"/>
              <a:pPr/>
              <a:t>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 smtClean="0"/>
              <a:t>алгоритмы машинного обучения, выполняющий нелинейное снижение размерности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97489BF-2A7A-47D9-87F7-D341505F95F0}" type="slidenum">
              <a:rPr lang="ru-RU"/>
              <a:pPr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 smtClean="0"/>
              <a:t>Визуализированная  корреляционная матрица признаков в виде тепловой карты. </a:t>
            </a:r>
          </a:p>
          <a:p>
            <a:pPr eaLnBrk="1" hangingPunct="1"/>
            <a:r>
              <a:rPr lang="ru-RU" altLang="ru-RU" dirty="0" smtClean="0"/>
              <a:t>По картинке мы можем не только понять, какие признаки сильно коррелируют с целевым параметром CLASS, но и оценить взаимную корреляцию признаков (в случае сильной корреляции нескольких признаков друг между другом обычно выбирают один)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97489BF-2A7A-47D9-87F7-D341505F95F0}" type="slidenum">
              <a:rPr lang="ru-RU"/>
              <a:pPr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658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97489BF-2A7A-47D9-87F7-D341505F95F0}" type="slidenum">
              <a:rPr lang="ru-RU"/>
              <a:pPr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976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97489BF-2A7A-47D9-87F7-D341505F95F0}" type="slidenum">
              <a:rPr lang="ru-RU"/>
              <a:pPr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2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622F-ED1B-43F5-81F5-0EBBA9DE0499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7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A59B-1BE6-42FC-B082-0291E4DD0DF0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6650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A3AD1-BD3C-4E6E-BC47-4772B7680124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97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A59B-1BE6-42FC-B082-0291E4DD0DF0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706216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A59B-1BE6-42FC-B082-0291E4DD0DF0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64833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A59B-1BE6-42FC-B082-0291E4DD0DF0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36907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5A59B-1BE6-42FC-B082-0291E4DD0DF0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2700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52DD-8F69-4B5F-A8EC-32DB6A6D1B2E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573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4733-4FE7-4802-B1A3-299766B3E2DA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497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2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44924" y="6492876"/>
            <a:ext cx="547077" cy="365125"/>
          </a:xfrm>
          <a:noFill/>
          <a:ln/>
        </p:spPr>
        <p:txBody>
          <a:bodyPr/>
          <a:lstStyle>
            <a:lvl1pPr>
              <a:defRPr sz="10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B8315204-B705-4586-BE4C-0925EE8AF7A2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214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8662" y="6492876"/>
            <a:ext cx="683339" cy="365125"/>
          </a:xfrm>
        </p:spPr>
        <p:txBody>
          <a:bodyPr/>
          <a:lstStyle/>
          <a:p>
            <a:pPr>
              <a:defRPr/>
            </a:pPr>
            <a:fld id="{C0887CF7-C310-4B8D-AAD7-18DFE11812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8900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801F-35BE-41C5-A71D-69AE0EC94822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47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3E43C-2B8A-46EF-B048-2B8926D035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253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A8B3-CA83-4C04-BCE5-A14C6CD278E4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04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2A65-1E0A-4939-8392-75BF1BA36E54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74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225B-0B09-4632-BE22-DAC46E3DF58B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73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AD15-855A-40D7-9813-AED67BCBFD4D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6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64DE-6C91-4954-8856-4B0FB725A43D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68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E668-C7C0-41DC-A0C7-D4A033CD42CD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45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08BA-3AA4-4CA7-8312-E7B57E422DC7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3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5A59B-1BE6-42FC-B082-0291E4DD0DF0}" type="datetime1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0ADAA-7CA7-4E3E-BBE3-E9F046018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000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  <p:sldLayoutId id="2147484031" r:id="rId18"/>
    <p:sldLayoutId id="2147484032" r:id="rId19"/>
    <p:sldLayoutId id="2147484033" r:id="rId2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emf"/><Relationship Id="rId4" Type="http://schemas.openxmlformats.org/officeDocument/2006/relationships/oleObject" Target="../embeddings/Microsoft_Excel_97-2003_Worksheet1.xls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6.emf"/><Relationship Id="rId4" Type="http://schemas.openxmlformats.org/officeDocument/2006/relationships/oleObject" Target="../embeddings/Microsoft_Excel_97-2003_Worksheet2.xls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60.jpeg"/><Relationship Id="rId7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emf"/><Relationship Id="rId5" Type="http://schemas.openxmlformats.org/officeDocument/2006/relationships/oleObject" Target="../embeddings/Microsoft_Excel_97-2003_Worksheet3.xls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1.jpeg"/><Relationship Id="rId4" Type="http://schemas.openxmlformats.org/officeDocument/2006/relationships/image" Target="../media/image9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"/>
            <a:ext cx="7824158" cy="2365513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Современные проблемы и перспективы развития научных исследований в судебной медицине и токсикологической химии</a:t>
            </a:r>
            <a:endParaRPr lang="ru-RU" dirty="0">
              <a:solidFill>
                <a:srgbClr val="FFFF00"/>
              </a:solidFill>
              <a:latin typeface="HelveticaNeueCyr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902" y="3602037"/>
            <a:ext cx="7668883" cy="3014423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b="1" i="1" dirty="0" smtClean="0">
                <a:solidFill>
                  <a:srgbClr val="FFFF00"/>
                </a:solidFill>
                <a:latin typeface="HelveticaNeueCyr"/>
              </a:rPr>
              <a:t>ПИГОЛКИН Юрий Иванович</a:t>
            </a:r>
          </a:p>
          <a:p>
            <a:pPr algn="l">
              <a:spcBef>
                <a:spcPts val="0"/>
              </a:spcBef>
            </a:pPr>
            <a:endParaRPr lang="ru-RU" dirty="0" smtClean="0">
              <a:solidFill>
                <a:srgbClr val="FFFF00"/>
              </a:solidFill>
              <a:latin typeface="HelveticaNeueCyr"/>
            </a:endParaRPr>
          </a:p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rgbClr val="FFFF00"/>
                </a:solidFill>
                <a:latin typeface="HelveticaNeueCyr"/>
              </a:rPr>
              <a:t>доктор мед. наук, профессор,</a:t>
            </a:r>
            <a:endParaRPr lang="ru-RU" dirty="0">
              <a:solidFill>
                <a:srgbClr val="FFFF00"/>
              </a:solidFill>
              <a:latin typeface="HelveticaNeueCyr"/>
            </a:endParaRP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rgbClr val="FFFF00"/>
                </a:solidFill>
                <a:latin typeface="HelveticaNeueCyr"/>
              </a:rPr>
              <a:t>член-корреспондент </a:t>
            </a:r>
            <a:r>
              <a:rPr lang="ru-RU" dirty="0" smtClean="0">
                <a:solidFill>
                  <a:srgbClr val="FFFF00"/>
                </a:solidFill>
                <a:latin typeface="HelveticaNeueCyr"/>
              </a:rPr>
              <a:t>РАН, </a:t>
            </a:r>
          </a:p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rgbClr val="FFFF00"/>
                </a:solidFill>
                <a:latin typeface="HelveticaNeueCyr"/>
              </a:rPr>
              <a:t>заведующий кафедрой судебной медицины</a:t>
            </a:r>
          </a:p>
          <a:p>
            <a:pPr algn="l">
              <a:spcBef>
                <a:spcPts val="0"/>
              </a:spcBef>
            </a:pPr>
            <a:r>
              <a:rPr lang="ru-RU" dirty="0" err="1" smtClean="0">
                <a:solidFill>
                  <a:srgbClr val="FFFF00"/>
                </a:solidFill>
                <a:latin typeface="HelveticaNeueCyr"/>
              </a:rPr>
              <a:t>Сеченовского</a:t>
            </a:r>
            <a:r>
              <a:rPr lang="ru-RU" dirty="0" smtClean="0">
                <a:solidFill>
                  <a:srgbClr val="FFFF00"/>
                </a:solidFill>
                <a:latin typeface="HelveticaNeueCyr"/>
              </a:rPr>
              <a:t> университета </a:t>
            </a:r>
            <a:endParaRPr lang="ru-RU" dirty="0">
              <a:solidFill>
                <a:srgbClr val="FFFF00"/>
              </a:solidFill>
              <a:latin typeface="HelveticaNeueCyr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9112" y="130688"/>
            <a:ext cx="2762123" cy="30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1768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9" y="635873"/>
            <a:ext cx="3571881" cy="242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51" y="641866"/>
            <a:ext cx="3636266" cy="243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167049" y="5872494"/>
            <a:ext cx="8365644" cy="742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</a:pPr>
            <a:r>
              <a:rPr lang="ru-RU" sz="1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- 28 лет; б - </a:t>
            </a:r>
            <a:r>
              <a:rPr lang="ru-RU" sz="1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года.</a:t>
            </a:r>
            <a:r>
              <a:rPr lang="ru-RU" sz="1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sz="1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sz="18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Массону</a:t>
            </a:r>
            <a:r>
              <a:rPr lang="ru-RU" sz="1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х200</a:t>
            </a:r>
          </a:p>
          <a:p>
            <a:pPr>
              <a:spcBef>
                <a:spcPts val="0"/>
              </a:spcBef>
            </a:pPr>
            <a:r>
              <a:rPr lang="ru-RU" sz="1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- 22 года; г - 77 лет. </a:t>
            </a:r>
            <a:r>
              <a:rPr lang="ru-RU" sz="1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sz="1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sz="1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Вейгерту</a:t>
            </a:r>
            <a:r>
              <a:rPr lang="ru-RU" sz="1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х100</a:t>
            </a:r>
            <a:endParaRPr lang="ru-RU" sz="18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67049" y="2689741"/>
            <a:ext cx="5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3431" y="26876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99714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КОЖИ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049" y="3161351"/>
            <a:ext cx="3569680" cy="2633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Объект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30" y="3141383"/>
            <a:ext cx="3610708" cy="2673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67049" y="542217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03431" y="544566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48264" y="614153"/>
            <a:ext cx="43003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возрастом уменьшается процентное содержание коллагеновых и эластических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волокон.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Фиксируется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фрагментация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скрученность и 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комкование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5788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679" y="514376"/>
            <a:ext cx="3424267" cy="250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8854" y="519155"/>
            <a:ext cx="3578897" cy="252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Объект 6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679" y="3115424"/>
            <a:ext cx="3424266" cy="2658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Объект 7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24" y="3115424"/>
            <a:ext cx="3605557" cy="264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34680" y="2668802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5524" y="2668802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680" y="5393514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5524" y="5393514"/>
            <a:ext cx="35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г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0" y="-15902"/>
            <a:ext cx="12192000" cy="652007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КОЖИ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4680" y="5842338"/>
            <a:ext cx="8207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- 25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лет;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- 77 лет.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Вейгерту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х200</a:t>
            </a:r>
          </a:p>
          <a:p>
            <a:pPr fontAlgn="auto"/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- 25 лет;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Массону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х100</a:t>
            </a:r>
            <a:endParaRPr lang="ru-RU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81081" y="519337"/>
            <a:ext cx="471091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возрастной группе 70-85 лет эпидермис истончается и разрыхляется.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Дермальные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волокна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вид хаотичных, грубых (утолщенных) пучков с участками гомогенизации, встречаются участки «запустения» (без соединительнотканных волокон). Граница между эпидермисом и дермой выравнивается, в восьмой декаде зачастую имеет вид прямой линии. Снижено количество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фибробластов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045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16551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КОЖИ </a:t>
            </a:r>
            <a:b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иммунногистохимическом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исследовании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t="7154" r="6347" b="11449"/>
          <a:stretch/>
        </p:blipFill>
        <p:spPr bwMode="auto">
          <a:xfrm>
            <a:off x="292388" y="1666192"/>
            <a:ext cx="6301222" cy="384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21015" y="1717765"/>
            <a:ext cx="5370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возрастом снижается индекс пролиферации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Ki67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увеличивается количество базальных клеток </a:t>
            </a:r>
            <a:r>
              <a:rPr lang="ru-RU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экспрессирующих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маркер </a:t>
            </a:r>
            <a:r>
              <a:rPr lang="ru-RU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апоптоза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р53, уменьшается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активность белка 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bcl-2.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21015" y="3195093"/>
            <a:ext cx="53705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Полученные результаты доказывают возможность использования 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иммуногистохимических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маркеров Ki-67, bcl-2, p53 в качестве количественных параметров комплексной оценки биологического возраста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5681931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фото УЗИ кожи\patient 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5" y="1223557"/>
            <a:ext cx="1219795" cy="55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 УЗИ кожи\patient E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1231176"/>
            <a:ext cx="1219200" cy="557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фото УЗИ кожи\patient 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241822"/>
            <a:ext cx="6690360" cy="146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фото УЗИ кожи\patient D.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41" y="5295900"/>
            <a:ext cx="682752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фото УЗИ кожи\patient C.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10" y="3261359"/>
            <a:ext cx="6827520" cy="149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HelveticaNeueCyr"/>
              </a:rPr>
              <a:t>Ультразвуковое исследование 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HelveticaNeueCyr"/>
              </a:rPr>
              <a:t>возрастной морфологии кожи</a:t>
            </a:r>
            <a:endParaRPr lang="ru-RU" sz="3200" b="1" dirty="0">
              <a:latin typeface="HelveticaNeueCyr"/>
            </a:endParaRPr>
          </a:p>
        </p:txBody>
      </p:sp>
    </p:spTree>
    <p:extLst>
      <p:ext uri="{BB962C8B-B14F-4D97-AF65-F5344CB8AC3E}">
        <p14:creationId xmlns:p14="http://schemas.microsoft.com/office/powerpoint/2010/main" val="264611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08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ХРЯЩЕВОЙ ТКАНИ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444" y="569053"/>
            <a:ext cx="3738263" cy="2351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85" y="577803"/>
            <a:ext cx="3746919" cy="235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6" descr="щх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987" y="3025283"/>
            <a:ext cx="3782505" cy="2660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Объект 7" descr="C:\Users\1\Desktop\диссертация ЧЕРНОВИКИ ГЛАВ\фото\щх\4-20-4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24" y="3025282"/>
            <a:ext cx="3728663" cy="266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9988" y="2446615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988" y="5316207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2492" y="2467533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9423" y="5316207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988" y="5694906"/>
            <a:ext cx="943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новорожденный, ЩХ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–ребенок, 1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с преобладание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хондробластов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м., 20 лет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ЩХ;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– м., 28 лет со зрелыми </a:t>
            </a:r>
            <a:r>
              <a:rPr lang="ru-RU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хондроцитами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Папаникалау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х200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43631" y="713206"/>
            <a:ext cx="3683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лиц моложе 18 лет хрящевая ткань состоит из молодых и зрелых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хондроцитов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количество которых меняется с возрастом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6805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E:\фото к статье\середина пл.jpg"/>
          <p:cNvPicPr>
            <a:picLocks noGrp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629" y="710256"/>
            <a:ext cx="3694110" cy="2477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7" descr="щх4"/>
          <p:cNvPicPr>
            <a:picLocks noGrp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8" y="3323192"/>
            <a:ext cx="3657609" cy="230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342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ХРЯЩЕВОЙ ТКАНИ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7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83" y="3307541"/>
            <a:ext cx="3841655" cy="221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6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83" y="682109"/>
            <a:ext cx="3841655" cy="246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72056" y="5712258"/>
            <a:ext cx="943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м., 45 лет, ЩХ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б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м., 38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с костными трабекулами и зрелой хрящевой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тканью; в – м.,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ЩХ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– м., 56 лет с преобладанием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костной ткани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Папаникалау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х200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2056" y="2624732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45882" y="2665530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2056" y="5170508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5882" y="5154857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5188" y="855364"/>
            <a:ext cx="3652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от 36 до 60 лет хрящевая ткань замещается костной увеличивается площадь и длинна трабекул. Хрящевая ткань «зрелая» состоит из групп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хондроцитов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38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щх"/>
          <p:cNvPicPr>
            <a:picLocks noGrp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246" y="645004"/>
            <a:ext cx="3377767" cy="2443543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40" y="645004"/>
            <a:ext cx="3252490" cy="2438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715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ХРЯЩЕВОЙ ТКАНИ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7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41" y="3214909"/>
            <a:ext cx="3229710" cy="251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6" descr="C:\Users\1\Desktop\диссертация ЧЕРНОВИКИ ГЛАВ\фото\щх\12-10.tif"/>
          <p:cNvPicPr>
            <a:picLocks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68" y="3167443"/>
            <a:ext cx="3364522" cy="251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95868" y="5757095"/>
            <a:ext cx="9928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м., 65 лет ЩХ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м., 77 лет с тонкими костными трабекулами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жировой тканью.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Г-Э, х50; в – м., 68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с костными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трабекулами;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м., 85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с костными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трабекулами.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Папаникалау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х200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2540" y="5373798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5868" y="2668030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2540" y="2712486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868" y="5317093"/>
            <a:ext cx="60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5188" y="701438"/>
            <a:ext cx="3652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60 лет полное замещение хрящевой ткани на костную, увеличение доли жировой ткани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483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77541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КОСТНОЙ ТКАНИ</a:t>
            </a:r>
            <a:endParaRPr lang="ru-RU" sz="2800" dirty="0"/>
          </a:p>
        </p:txBody>
      </p:sp>
      <p:pic>
        <p:nvPicPr>
          <p:cNvPr id="4" name="Picture 15" descr="сводная картинка по костным трабекулам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507" y="587101"/>
            <a:ext cx="5084934" cy="441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1286" y="514775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трабекул в губчатом веществе </a:t>
            </a:r>
            <a:endParaRPr lang="ru-RU" altLang="ru-RU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гематоксилин-эозином, х50). </a:t>
            </a:r>
          </a:p>
          <a:p>
            <a:pPr eaLnBrk="1" hangingPunct="1"/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тонкие костные балки (мальчик, 8 лет)</a:t>
            </a:r>
          </a:p>
          <a:p>
            <a:pPr eaLnBrk="1" hangingPunct="1"/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толстые костные балки (юноша, 27 лет)</a:t>
            </a:r>
          </a:p>
          <a:p>
            <a:pPr eaLnBrk="1" hangingPunct="1"/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тонкие костные балки (мужчина, 80 лет)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66312" y="577541"/>
            <a:ext cx="58816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изучения возрастных изменений костной ткани включала в себя 28 признаков.</a:t>
            </a:r>
          </a:p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Наибольшую информационную значимость имели следующие показатели: толщина слоев наружных и внутренних генеральных пластинок, толщина слоя остеонов и количество остеонов в поле зрения диафиза, плотность остеонов с перестроенным центральным отделом, диаметр гаверсова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канала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804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2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61225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КОСТНОЙ ТКАНИ</a:t>
            </a:r>
            <a:endParaRPr lang="ru-RU" altLang="ru-RU" sz="2800" b="1" dirty="0" smtClean="0"/>
          </a:p>
        </p:txBody>
      </p:sp>
      <p:pic>
        <p:nvPicPr>
          <p:cNvPr id="5123" name="Picture 17" descr="сводная картинка по остеонам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14" y="1811546"/>
            <a:ext cx="5436795" cy="4192439"/>
          </a:xfrm>
        </p:spPr>
      </p:pic>
      <p:sp>
        <p:nvSpPr>
          <p:cNvPr id="2" name="TextBox 1"/>
          <p:cNvSpPr txBox="1"/>
          <p:nvPr/>
        </p:nvSpPr>
        <p:spPr>
          <a:xfrm>
            <a:off x="299999" y="1169331"/>
            <a:ext cx="545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alt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эндотрабекулярных</a:t>
            </a:r>
            <a:r>
              <a:rPr lang="ru-RU" alt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остеонов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19909" y="1030833"/>
            <a:ext cx="617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количество </a:t>
            </a:r>
            <a:r>
              <a:rPr lang="ru-RU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эндотрабекулярных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остеонов в поле зрения нижнего эпифиза ББК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27027" r="3184" b="2703"/>
          <a:stretch/>
        </p:blipFill>
        <p:spPr bwMode="auto">
          <a:xfrm>
            <a:off x="6019909" y="1815663"/>
            <a:ext cx="5877339" cy="4173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72640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0" y="1"/>
            <a:ext cx="12192000" cy="50482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КОСТНОЙ ТКАНИ</a:t>
            </a:r>
            <a:endParaRPr lang="ru-RU" altLang="ru-RU" sz="2800" b="1" dirty="0" smtClean="0"/>
          </a:p>
        </p:txBody>
      </p:sp>
      <p:sp>
        <p:nvSpPr>
          <p:cNvPr id="7173" name="Rectangle 10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5" name="Rectangle 1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177" name="Picture 14" descr="сводная по внутренним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926" y="3386695"/>
            <a:ext cx="5501989" cy="2994009"/>
          </a:xfrm>
        </p:spPr>
      </p:pic>
      <p:pic>
        <p:nvPicPr>
          <p:cNvPr id="7178" name="Picture 15" descr="сводная  по наружным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67" y="3386694"/>
            <a:ext cx="5437979" cy="3005372"/>
          </a:xfrm>
        </p:spPr>
      </p:pic>
      <p:sp>
        <p:nvSpPr>
          <p:cNvPr id="4" name="TextBox 3"/>
          <p:cNvSpPr txBox="1"/>
          <p:nvPr/>
        </p:nvSpPr>
        <p:spPr>
          <a:xfrm>
            <a:off x="1586201" y="753450"/>
            <a:ext cx="362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слоя </a:t>
            </a:r>
            <a:r>
              <a:rPr lang="ru-RU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наружных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генеральных пластинок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4"/>
          <a:stretch/>
        </p:blipFill>
        <p:spPr bwMode="auto">
          <a:xfrm>
            <a:off x="539419" y="1399782"/>
            <a:ext cx="5593143" cy="1986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6"/>
          <a:stretch/>
        </p:blipFill>
        <p:spPr bwMode="auto">
          <a:xfrm>
            <a:off x="6117315" y="1410413"/>
            <a:ext cx="5655994" cy="1986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40136" y="753450"/>
            <a:ext cx="362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слоя </a:t>
            </a:r>
            <a:r>
              <a:rPr lang="ru-RU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генеральных пластинок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214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978012"/>
            <a:ext cx="11036410" cy="2339547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	За </a:t>
            </a:r>
            <a:r>
              <a:rPr lang="ru-RU" sz="2400" dirty="0">
                <a:solidFill>
                  <a:srgbClr val="FFFF00"/>
                </a:solidFill>
                <a:latin typeface="HelveticaNeueCyr"/>
              </a:rPr>
              <a:t>более чем 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двухсотлетний </a:t>
            </a:r>
            <a:r>
              <a:rPr lang="ru-RU" sz="2400" dirty="0">
                <a:solidFill>
                  <a:srgbClr val="FFFF00"/>
                </a:solidFill>
                <a:latin typeface="HelveticaNeueCyr"/>
              </a:rPr>
              <a:t>период 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существования кафедры судебной медицины Первого МГМУ им. И.М. Сеченова были достигнуты значительные результаты </a:t>
            </a:r>
            <a:r>
              <a:rPr lang="ru-RU" sz="2400" dirty="0">
                <a:solidFill>
                  <a:srgbClr val="FFFF00"/>
                </a:solidFill>
                <a:latin typeface="HelveticaNeueCyr"/>
              </a:rPr>
              <a:t>в целом ряде  проблемных и значимых областей:  судебно-медицинской травматология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, </a:t>
            </a:r>
            <a:r>
              <a:rPr lang="ru-RU" sz="2400" dirty="0">
                <a:solidFill>
                  <a:srgbClr val="FFFF00"/>
                </a:solidFill>
                <a:latin typeface="HelveticaNeueCyr"/>
              </a:rPr>
              <a:t>исследование вещественных 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доказательств </a:t>
            </a:r>
            <a:r>
              <a:rPr lang="ru-RU" sz="2400" dirty="0">
                <a:solidFill>
                  <a:srgbClr val="FFFF00"/>
                </a:solidFill>
                <a:latin typeface="HelveticaNeueCyr"/>
              </a:rPr>
              <a:t>и др. </a:t>
            </a:r>
          </a:p>
        </p:txBody>
      </p:sp>
    </p:spTree>
    <p:extLst>
      <p:ext uri="{BB962C8B-B14F-4D97-AF65-F5344CB8AC3E}">
        <p14:creationId xmlns:p14="http://schemas.microsoft.com/office/powerpoint/2010/main" val="25241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68337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КОСТНОЙ ТКАНИ</a:t>
            </a:r>
            <a:endParaRPr lang="ru-RU" altLang="ru-RU" sz="2800" b="1" dirty="0" smtClean="0"/>
          </a:p>
        </p:txBody>
      </p:sp>
      <p:pic>
        <p:nvPicPr>
          <p:cNvPr id="8197" name="Picture 8" descr="сводная по количеству остеонов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68" y="1495435"/>
            <a:ext cx="6401383" cy="5255950"/>
          </a:xfrm>
        </p:spPr>
      </p:pic>
      <p:sp>
        <p:nvSpPr>
          <p:cNvPr id="2" name="Прямоугольник 1"/>
          <p:cNvSpPr/>
          <p:nvPr/>
        </p:nvSpPr>
        <p:spPr>
          <a:xfrm>
            <a:off x="217821" y="849104"/>
            <a:ext cx="6619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eaLnBrk="1" fontAlgn="auto" hangingPunct="1"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остеонов</a:t>
            </a:r>
            <a:endParaRPr lang="ru-RU" alt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3E43C-2B8A-46EF-B048-2B8926D03592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sp>
        <p:nvSpPr>
          <p:cNvPr id="4" name="TextBox 3"/>
          <p:cNvSpPr txBox="1"/>
          <p:nvPr/>
        </p:nvSpPr>
        <p:spPr>
          <a:xfrm>
            <a:off x="6637911" y="572105"/>
            <a:ext cx="5354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количество остеонов в поле зрения по </a:t>
            </a:r>
            <a:r>
              <a:rPr lang="ru-RU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внутренней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поверхности нижнего диафиза ББК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25250" r="3270" b="5714"/>
          <a:stretch/>
        </p:blipFill>
        <p:spPr bwMode="auto">
          <a:xfrm>
            <a:off x="6639181" y="1498788"/>
            <a:ext cx="5138602" cy="2036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Объект 12"/>
          <p:cNvPicPr>
            <a:picLocks noGrp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21569" r="1902" b="6868"/>
          <a:stretch/>
        </p:blipFill>
        <p:spPr bwMode="auto">
          <a:xfrm>
            <a:off x="6580988" y="4458572"/>
            <a:ext cx="5196795" cy="23397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26186" y="3525717"/>
            <a:ext cx="5354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количество остеонов в поле зрения по </a:t>
            </a:r>
            <a:r>
              <a:rPr lang="ru-RU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наружной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поверхности нижнего диафиза ББК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546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10" descr="сводная по темным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33" y="1341199"/>
            <a:ext cx="5346754" cy="4397089"/>
          </a:xfrm>
        </p:spPr>
      </p:pic>
      <p:sp>
        <p:nvSpPr>
          <p:cNvPr id="9222" name="Rectangle 25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9223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427541"/>
              </p:ext>
            </p:extLst>
          </p:nvPr>
        </p:nvGraphicFramePr>
        <p:xfrm>
          <a:off x="5828492" y="1303108"/>
          <a:ext cx="6123152" cy="2871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Диаграмма" r:id="rId4" imgW="4381534" imgH="3076708" progId="Excel.Sheet.8">
                  <p:embed/>
                </p:oleObj>
              </mc:Choice>
              <mc:Fallback>
                <p:oleObj name="Диаграмма" r:id="rId4" imgW="4381534" imgH="307670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8492" y="1303108"/>
                        <a:ext cx="6123152" cy="28712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Rectangle 27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226" name="Прямоугольник 1"/>
          <p:cNvSpPr>
            <a:spLocks noChangeArrowheads="1"/>
          </p:cNvSpPr>
          <p:nvPr/>
        </p:nvSpPr>
        <p:spPr bwMode="auto">
          <a:xfrm>
            <a:off x="301681" y="5739142"/>
            <a:ext cx="609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юноша </a:t>
            </a:r>
            <a:r>
              <a:rPr lang="ru-RU" alt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лет</a:t>
            </a:r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/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молодой </a:t>
            </a:r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27 лет;</a:t>
            </a:r>
          </a:p>
          <a:p>
            <a:pPr eaLnBrk="1" hangingPunct="1"/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мужчина </a:t>
            </a:r>
            <a:r>
              <a:rPr lang="ru-RU" alt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лет.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12192000" cy="668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КОСТНОЙ ТКАНИ</a:t>
            </a:r>
            <a:endParaRPr lang="ru-RU" altLang="ru-RU" sz="28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01681" y="595222"/>
            <a:ext cx="520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темноокрашенных остеонов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7134887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847627"/>
            <a:ext cx="11521894" cy="70472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Остеоны с перестроенным центральным отделом</a:t>
            </a:r>
          </a:p>
        </p:txBody>
      </p:sp>
      <p:sp>
        <p:nvSpPr>
          <p:cNvPr id="30728" name="Rectangle 8"/>
          <p:cNvSpPr>
            <a:spLocks noGrp="1" noChangeArrowheads="1"/>
          </p:cNvSpPr>
          <p:nvPr>
            <p:ph sz="quarter" idx="2"/>
          </p:nvPr>
        </p:nvSpPr>
        <p:spPr>
          <a:xfrm>
            <a:off x="6203952" y="1600200"/>
            <a:ext cx="5378449" cy="2184400"/>
          </a:xfrm>
        </p:spPr>
        <p:txBody>
          <a:bodyPr/>
          <a:lstStyle/>
          <a:p>
            <a:pPr eaLnBrk="1" hangingPunct="1">
              <a:defRPr/>
            </a:pPr>
            <a:endParaRPr lang="ru-RU" altLang="ru-RU" sz="2400" smtClean="0"/>
          </a:p>
        </p:txBody>
      </p:sp>
      <p:pic>
        <p:nvPicPr>
          <p:cNvPr id="10245" name="Picture 10" descr="остеоны с обновленным ЦК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111" y="1578422"/>
            <a:ext cx="5577753" cy="4355689"/>
          </a:xfrm>
        </p:spPr>
      </p:pic>
      <p:sp>
        <p:nvSpPr>
          <p:cNvPr id="10246" name="Rectangle 1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0247" name="Object 11"/>
          <p:cNvGraphicFramePr>
            <a:graphicFrameLocks noChangeAspect="1"/>
          </p:cNvGraphicFramePr>
          <p:nvPr/>
        </p:nvGraphicFramePr>
        <p:xfrm>
          <a:off x="5860478" y="1514808"/>
          <a:ext cx="6152677" cy="447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3" name="Диаграмма" r:id="rId4" imgW="4553125" imgH="3571836" progId="Excel.Sheet.8">
                  <p:embed/>
                </p:oleObj>
              </mc:Choice>
              <mc:Fallback>
                <p:oleObj name="Диаграмма" r:id="rId4" imgW="4553125" imgH="357183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0478" y="1514808"/>
                        <a:ext cx="6152677" cy="4471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Rectangle 14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0"/>
            <a:ext cx="12192000" cy="668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КОСТНОЙ ТКАНИ</a:t>
            </a:r>
            <a:endParaRPr lang="ru-RU" alt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1480442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163376" y="555458"/>
            <a:ext cx="9052448" cy="5953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1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остеона и гаверсова канала</a:t>
            </a:r>
          </a:p>
        </p:txBody>
      </p:sp>
      <p:pic>
        <p:nvPicPr>
          <p:cNvPr id="11269" name="Picture 9" descr="сводная по гаверсу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8904" y="1016000"/>
            <a:ext cx="5054283" cy="2746913"/>
          </a:xfrm>
        </p:spPr>
      </p:pic>
      <p:pic>
        <p:nvPicPr>
          <p:cNvPr id="11270" name="Picture 10" descr="остеоны диаметр-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650" y="1028701"/>
            <a:ext cx="4481169" cy="2734866"/>
          </a:xfrm>
        </p:spPr>
      </p:pic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127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315647"/>
              </p:ext>
            </p:extLst>
          </p:nvPr>
        </p:nvGraphicFramePr>
        <p:xfrm>
          <a:off x="5783385" y="3802719"/>
          <a:ext cx="5144489" cy="2821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0" name="Диаграмма" r:id="rId5" imgW="4533979" imgH="3105176" progId="Excel.Sheet.8">
                  <p:embed/>
                </p:oleObj>
              </mc:Choice>
              <mc:Fallback>
                <p:oleObj name="Диаграмма" r:id="rId5" imgW="4533979" imgH="310517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385" y="3802719"/>
                        <a:ext cx="5144489" cy="28213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Rectangle 14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127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524031"/>
              </p:ext>
            </p:extLst>
          </p:nvPr>
        </p:nvGraphicFramePr>
        <p:xfrm>
          <a:off x="1108537" y="3783220"/>
          <a:ext cx="4627954" cy="2826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1" name="Диаграмма" r:id="rId7" imgW="4772039" imgH="4381553" progId="Excel.Sheet.8">
                  <p:embed/>
                </p:oleObj>
              </mc:Choice>
              <mc:Fallback>
                <p:oleObj name="Диаграмма" r:id="rId7" imgW="4772039" imgH="4381553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537" y="3783220"/>
                        <a:ext cx="4627954" cy="28260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-1"/>
            <a:ext cx="12192000" cy="668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КОСТНОЙ ТКАНИ</a:t>
            </a:r>
            <a:endParaRPr lang="ru-RU" alt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6483115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5"/>
          <p:cNvSpPr txBox="1"/>
          <p:nvPr/>
        </p:nvSpPr>
        <p:spPr>
          <a:xfrm>
            <a:off x="0" y="0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КОСТЕЙ КИСТИ</a:t>
            </a:r>
            <a:endParaRPr lang="pt-BR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4">
            <a:extLst>
              <a:ext uri="{FF2B5EF4-FFF2-40B4-BE49-F238E27FC236}">
                <a16:creationId xmlns:a16="http://schemas.microsoft.com/office/drawing/2014/main" xmlns="" id="{44FFC715-A0B4-4009-B477-91C71824C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64" y="1684585"/>
            <a:ext cx="3614361" cy="4715979"/>
          </a:xfrm>
        </p:spPr>
      </p:pic>
      <p:sp>
        <p:nvSpPr>
          <p:cNvPr id="17" name="CaixaDeTexto 6"/>
          <p:cNvSpPr txBox="1"/>
          <p:nvPr/>
        </p:nvSpPr>
        <p:spPr>
          <a:xfrm>
            <a:off x="0" y="676484"/>
            <a:ext cx="9925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возрастного изменения костей кисти (маркеры старения) при использовании метода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БОВИК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8579" y="1894568"/>
            <a:ext cx="1215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апиостозы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88923" y="268842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узлы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7451" y="3396373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экзостозы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4951" y="4211110"/>
            <a:ext cx="2628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сужение суставной </a:t>
            </a:r>
          </a:p>
          <a:p>
            <a:pPr algn="r"/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щели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71528" y="5068407"/>
            <a:ext cx="1352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пороз кости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30072" y="5602553"/>
            <a:ext cx="2748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склеротические ядра</a:t>
            </a:r>
          </a:p>
          <a:p>
            <a:pPr algn="r"/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эностозы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2344730" y="1983672"/>
            <a:ext cx="5966932" cy="95563"/>
          </a:xfrm>
          <a:prstGeom prst="straightConnector1">
            <a:avLst/>
          </a:prstGeom>
          <a:ln>
            <a:solidFill>
              <a:srgbClr val="57BE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1739238" y="1759909"/>
            <a:ext cx="605492" cy="605492"/>
          </a:xfrm>
          <a:prstGeom prst="ellipse">
            <a:avLst/>
          </a:prstGeom>
          <a:noFill/>
          <a:ln w="38100">
            <a:solidFill>
              <a:srgbClr val="57B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7BE9D"/>
                </a:solidFill>
              </a:rPr>
              <a:t>1</a:t>
            </a:r>
          </a:p>
        </p:txBody>
      </p:sp>
      <p:sp>
        <p:nvSpPr>
          <p:cNvPr id="25" name="Овал 24"/>
          <p:cNvSpPr/>
          <p:nvPr/>
        </p:nvSpPr>
        <p:spPr>
          <a:xfrm>
            <a:off x="1739238" y="2570340"/>
            <a:ext cx="605492" cy="605492"/>
          </a:xfrm>
          <a:prstGeom prst="ellipse">
            <a:avLst/>
          </a:prstGeom>
          <a:noFill/>
          <a:ln w="38100">
            <a:solidFill>
              <a:srgbClr val="57B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7BE9D"/>
                </a:solidFill>
              </a:rPr>
              <a:t>2</a:t>
            </a:r>
          </a:p>
        </p:txBody>
      </p:sp>
      <p:cxnSp>
        <p:nvCxnSpPr>
          <p:cNvPr id="26" name="Прямая со стрелкой 25"/>
          <p:cNvCxnSpPr>
            <a:stCxn id="25" idx="6"/>
          </p:cNvCxnSpPr>
          <p:nvPr/>
        </p:nvCxnSpPr>
        <p:spPr>
          <a:xfrm flipV="1">
            <a:off x="2344731" y="2679552"/>
            <a:ext cx="5721244" cy="193534"/>
          </a:xfrm>
          <a:prstGeom prst="straightConnector1">
            <a:avLst/>
          </a:prstGeom>
          <a:ln>
            <a:solidFill>
              <a:srgbClr val="57BE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1815301" y="3382796"/>
            <a:ext cx="605492" cy="605492"/>
          </a:xfrm>
          <a:prstGeom prst="ellipse">
            <a:avLst/>
          </a:prstGeom>
          <a:noFill/>
          <a:ln w="38100">
            <a:solidFill>
              <a:srgbClr val="57B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7BE9D"/>
                </a:solidFill>
              </a:rPr>
              <a:t>3</a:t>
            </a:r>
          </a:p>
        </p:txBody>
      </p:sp>
      <p:cxnSp>
        <p:nvCxnSpPr>
          <p:cNvPr id="29" name="Прямая со стрелкой 28"/>
          <p:cNvCxnSpPr>
            <a:stCxn id="28" idx="6"/>
          </p:cNvCxnSpPr>
          <p:nvPr/>
        </p:nvCxnSpPr>
        <p:spPr>
          <a:xfrm>
            <a:off x="2420793" y="3685543"/>
            <a:ext cx="5457115" cy="1048383"/>
          </a:xfrm>
          <a:prstGeom prst="straightConnector1">
            <a:avLst/>
          </a:prstGeom>
          <a:ln>
            <a:solidFill>
              <a:srgbClr val="57BE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2698108" y="4211109"/>
            <a:ext cx="605492" cy="605492"/>
          </a:xfrm>
          <a:prstGeom prst="ellipse">
            <a:avLst/>
          </a:prstGeom>
          <a:noFill/>
          <a:ln w="38100">
            <a:solidFill>
              <a:srgbClr val="57B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7BE9D"/>
                </a:solidFill>
              </a:rPr>
              <a:t>4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3291677" y="3175832"/>
            <a:ext cx="3820814" cy="1313961"/>
          </a:xfrm>
          <a:prstGeom prst="straightConnector1">
            <a:avLst/>
          </a:prstGeom>
          <a:ln>
            <a:solidFill>
              <a:srgbClr val="57BE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2635652" y="4972252"/>
            <a:ext cx="605492" cy="605492"/>
          </a:xfrm>
          <a:prstGeom prst="ellipse">
            <a:avLst/>
          </a:prstGeom>
          <a:noFill/>
          <a:ln w="38100">
            <a:solidFill>
              <a:srgbClr val="57B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7BE9D"/>
                </a:solidFill>
              </a:rPr>
              <a:t>5</a:t>
            </a:r>
          </a:p>
        </p:txBody>
      </p:sp>
      <p:cxnSp>
        <p:nvCxnSpPr>
          <p:cNvPr id="38" name="Прямая со стрелкой 37"/>
          <p:cNvCxnSpPr>
            <a:stCxn id="32" idx="6"/>
          </p:cNvCxnSpPr>
          <p:nvPr/>
        </p:nvCxnSpPr>
        <p:spPr>
          <a:xfrm flipV="1">
            <a:off x="3241144" y="5253074"/>
            <a:ext cx="5949749" cy="21925"/>
          </a:xfrm>
          <a:prstGeom prst="straightConnector1">
            <a:avLst/>
          </a:prstGeom>
          <a:ln>
            <a:solidFill>
              <a:srgbClr val="57BE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3178200" y="5643391"/>
            <a:ext cx="605492" cy="605492"/>
          </a:xfrm>
          <a:prstGeom prst="ellipse">
            <a:avLst/>
          </a:prstGeom>
          <a:noFill/>
          <a:ln w="38100">
            <a:solidFill>
              <a:srgbClr val="57B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57BE9D"/>
                </a:solidFill>
              </a:rPr>
              <a:t>6</a:t>
            </a:r>
          </a:p>
        </p:txBody>
      </p:sp>
      <p:cxnSp>
        <p:nvCxnSpPr>
          <p:cNvPr id="40" name="Прямая со стрелкой 39"/>
          <p:cNvCxnSpPr>
            <a:stCxn id="33" idx="6"/>
          </p:cNvCxnSpPr>
          <p:nvPr/>
        </p:nvCxnSpPr>
        <p:spPr>
          <a:xfrm flipV="1">
            <a:off x="3783694" y="3899217"/>
            <a:ext cx="5861609" cy="2046920"/>
          </a:xfrm>
          <a:prstGeom prst="straightConnector1">
            <a:avLst/>
          </a:prstGeom>
          <a:ln>
            <a:solidFill>
              <a:srgbClr val="57BE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64CD78-0381-4DB1-9A32-1C0A33498B34}"/>
              </a:ext>
            </a:extLst>
          </p:cNvPr>
          <p:cNvSpPr txBox="1"/>
          <p:nvPr/>
        </p:nvSpPr>
        <p:spPr>
          <a:xfrm>
            <a:off x="5433238" y="776177"/>
            <a:ext cx="66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2372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5"/>
          <p:cNvSpPr txBox="1"/>
          <p:nvPr/>
        </p:nvSpPr>
        <p:spPr>
          <a:xfrm>
            <a:off x="795" y="0"/>
            <a:ext cx="1218961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КОСТЕЙ КИСТИ</a:t>
            </a:r>
            <a:endParaRPr lang="pt-BR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447AC16-F0FF-4685-8856-3CEA3B08E9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4" y="1498043"/>
            <a:ext cx="2700000" cy="19548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DCB46C-7C09-4C8A-BE7F-F63827FE96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76" y="1498043"/>
            <a:ext cx="2700000" cy="19530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7E84423-CD9A-42D6-87A1-78EF52B596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0" y="1568477"/>
            <a:ext cx="2700000" cy="19353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89C84FD-42A8-4F06-B7F5-89F70932F4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4" y="4275703"/>
            <a:ext cx="2700000" cy="17208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49816ED-B4A4-4017-8CD3-373C06FDFD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89" y="4275704"/>
            <a:ext cx="2700000" cy="17200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9969" y="3461741"/>
            <a:ext cx="917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Балл-0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92847" y="3461741"/>
            <a:ext cx="1926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Балл-1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84698" y="3451133"/>
            <a:ext cx="4073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Балл-2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89969" y="5995724"/>
            <a:ext cx="917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Балл-3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109965" y="5995724"/>
            <a:ext cx="917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Балл-4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518030" y="3843728"/>
            <a:ext cx="5568462" cy="277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– отсутствие признака;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слабая выраженность признака с одной стороны фаланги;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признак выражен с обеих сторон фаланги, головка фаланги приобретает форму круга со слегка рваными краями;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признак выражен сильно с обеих сторон фаланги, которая приобретает грибообразную форму;</a:t>
            </a:r>
          </a:p>
          <a:p>
            <a:pPr>
              <a:lnSpc>
                <a:spcPct val="90000"/>
              </a:lnSpc>
            </a:pP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признак выражен сильно, головка фаланги имеет серпообразную форму.</a:t>
            </a:r>
          </a:p>
          <a:p>
            <a:pPr>
              <a:lnSpc>
                <a:spcPct val="90000"/>
              </a:lnSpc>
            </a:pPr>
            <a:endParaRPr lang="pt-BR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4EC827-84F7-4997-923F-991BD2EFAE1D}"/>
              </a:ext>
            </a:extLst>
          </p:cNvPr>
          <p:cNvSpPr txBox="1"/>
          <p:nvPr/>
        </p:nvSpPr>
        <p:spPr>
          <a:xfrm>
            <a:off x="4781924" y="938753"/>
            <a:ext cx="25187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ДБОВИК</a:t>
            </a:r>
            <a:endParaRPr lang="ru-RU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064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5"/>
          <p:cNvSpPr txBox="1"/>
          <p:nvPr/>
        </p:nvSpPr>
        <p:spPr>
          <a:xfrm>
            <a:off x="1" y="0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КОСТНОЙ ТКАНИ</a:t>
            </a:r>
            <a:endParaRPr lang="pt-BR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A20A96A-A450-42FE-AD23-36BC6CAD5F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5150" y="2163895"/>
            <a:ext cx="6247726" cy="3855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D17F71C-A0B2-464F-9CCA-390CCBE429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6" y="2052084"/>
            <a:ext cx="5159730" cy="41010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2C39E53-E503-47C3-83B1-4DA54060D4F7}"/>
              </a:ext>
            </a:extLst>
          </p:cNvPr>
          <p:cNvSpPr txBox="1"/>
          <p:nvPr/>
        </p:nvSpPr>
        <p:spPr>
          <a:xfrm>
            <a:off x="2130585" y="1167208"/>
            <a:ext cx="79308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оценки узлов </a:t>
            </a:r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фалангах кисти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27D70-9926-4C07-AD0C-6DC625AA3444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459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5"/>
          <p:cNvSpPr txBox="1"/>
          <p:nvPr/>
        </p:nvSpPr>
        <p:spPr>
          <a:xfrm>
            <a:off x="1" y="0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КОСТНОЙ ТКАНИ</a:t>
            </a:r>
            <a:endParaRPr lang="pt-BR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462EBF8-256D-467D-AA67-4E6855BBA4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609" y="2415259"/>
            <a:ext cx="5446699" cy="3617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237C100-CFF5-484F-8EA0-99F3B27AD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2" y="2304336"/>
            <a:ext cx="2726388" cy="38246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FA53275-1546-4205-BE63-E74FE5E10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" y="2304336"/>
            <a:ext cx="2579473" cy="38337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70886C-BB0A-4F93-B562-22CBD4D5A7A3}"/>
              </a:ext>
            </a:extLst>
          </p:cNvPr>
          <p:cNvSpPr txBox="1"/>
          <p:nvPr/>
        </p:nvSpPr>
        <p:spPr>
          <a:xfrm>
            <a:off x="220978" y="1639870"/>
            <a:ext cx="2508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 остеопороза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408B70-C5A9-4971-9271-CDC42A1D24FB}"/>
              </a:ext>
            </a:extLst>
          </p:cNvPr>
          <p:cNvSpPr txBox="1"/>
          <p:nvPr/>
        </p:nvSpPr>
        <p:spPr>
          <a:xfrm>
            <a:off x="3201672" y="1621736"/>
            <a:ext cx="267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признаками 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остеопороза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97660" y="798485"/>
            <a:ext cx="39966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Остеопороз костей </a:t>
            </a:r>
            <a:endParaRPr lang="ru-RU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27D70-9926-4C07-AD0C-6DC625AA3444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623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962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ЛУЧЕЗАПЯСТНОГО СУСТАВА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9971" y="4770818"/>
            <a:ext cx="10304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МРТ изучены возрастные изменения лучезапястного сустава. Отмечена высокая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воспроизводимость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метода. Полученные результаты демонстрируют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валидность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достоверность оценки скелетного возраста с помощью МРТ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5726722" y="1178457"/>
            <a:ext cx="6441567" cy="3126843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3" cstate="screen"/>
          <a:srcRect/>
          <a:stretch/>
        </p:blipFill>
        <p:spPr bwMode="auto">
          <a:xfrm>
            <a:off x="0" y="1178458"/>
            <a:ext cx="5262121" cy="3126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36632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4875"/>
          </a:xfrm>
        </p:spPr>
        <p:txBody>
          <a:bodyPr>
            <a:noAutofit/>
          </a:bodyPr>
          <a:lstStyle/>
          <a:p>
            <a:pPr algn="l"/>
            <a:r>
              <a:rPr lang="ru-RU" alt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ВОЗРАСТНЫЕ ИЗМЕНЕНИЯ 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ЛОБНЫХ И КЛИНОВИДНОЙ ПАЗУХ, ТУРЕЦКОГО СЕДЛА, СКАТА ЧЕРЕПА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332" y="3774559"/>
            <a:ext cx="4026607" cy="294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2" y="3799195"/>
            <a:ext cx="3323900" cy="29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1273" y="3799196"/>
            <a:ext cx="2713276" cy="2909949"/>
          </a:xfrm>
          <a:prstGeom prst="rect">
            <a:avLst/>
          </a:prstGeom>
        </p:spPr>
      </p:pic>
      <p:sp>
        <p:nvSpPr>
          <p:cNvPr id="3" name="Двойная стрелка влево/вправо 2"/>
          <p:cNvSpPr/>
          <p:nvPr/>
        </p:nvSpPr>
        <p:spPr>
          <a:xfrm>
            <a:off x="4933511" y="5039836"/>
            <a:ext cx="1308622" cy="20201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ая стрелка влево/вправо 7"/>
          <p:cNvSpPr/>
          <p:nvPr/>
        </p:nvSpPr>
        <p:spPr>
          <a:xfrm rot="16200000">
            <a:off x="1592782" y="4947510"/>
            <a:ext cx="949316" cy="26209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12986" y="1764066"/>
            <a:ext cx="9214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КТ выполнена оценка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 изменений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лобных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клиновидной пазух, турецкого седла, ската черепа и I и II шейных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позвонков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097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2545"/>
            <a:ext cx="10400306" cy="548990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Идентификация личности – диагностика возраста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Травматология (травма печени, черепно-мозговая травма, переломы костей, </a:t>
            </a:r>
            <a:r>
              <a:rPr lang="ru-RU" sz="2400" dirty="0" err="1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автотравма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, огнестрельная травма, острая кровопотеря, тромботические осложнения,</a:t>
            </a:r>
            <a:r>
              <a:rPr lang="ru-RU" sz="2400" dirty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моделирование травмы) </a:t>
            </a:r>
            <a:endParaRPr lang="ru-RU" sz="2400" dirty="0">
              <a:solidFill>
                <a:srgbClr val="FFFF00"/>
              </a:solidFill>
              <a:latin typeface="HelveticaNeueCyr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Диагностика внезапной смерти лиц молодого возраста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Судебно-медицинская 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диагностика отравлений</a:t>
            </a:r>
          </a:p>
          <a:p>
            <a:r>
              <a:rPr lang="ru-RU" sz="2400" dirty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История судебной медицины</a:t>
            </a:r>
          </a:p>
          <a:p>
            <a:endParaRPr lang="ru-RU" sz="2600" dirty="0" smtClean="0">
              <a:solidFill>
                <a:srgbClr val="FFFF00"/>
              </a:solidFill>
              <a:latin typeface="HelveticaNeueCyr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Основные направления НИР кафедры судебной медицины</a:t>
            </a:r>
            <a:endParaRPr lang="ru-RU" sz="3200" dirty="0">
              <a:latin typeface="HelveticaNeueCy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5"/>
          <p:cNvSpPr txBox="1">
            <a:spLocks noChangeArrowheads="1"/>
          </p:cNvSpPr>
          <p:nvPr/>
        </p:nvSpPr>
        <p:spPr bwMode="auto">
          <a:xfrm>
            <a:off x="141836" y="3881005"/>
            <a:ext cx="77041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dirty="0">
                <a:solidFill>
                  <a:srgbClr val="FFFF00"/>
                </a:solidFill>
                <a:latin typeface="HelveticaNeueCyr"/>
              </a:rPr>
              <a:t>В соответствии с таблицей  ожидаемое значение возраста рассчитывает как:</a:t>
            </a:r>
          </a:p>
          <a:p>
            <a:r>
              <a:rPr lang="ru-RU" altLang="ru-RU" b="1" dirty="0">
                <a:solidFill>
                  <a:srgbClr val="FFFF00"/>
                </a:solidFill>
                <a:latin typeface="HelveticaNeueCyr"/>
              </a:rPr>
              <a:t> </a:t>
            </a:r>
            <a:endParaRPr lang="ru-RU" altLang="ru-RU" dirty="0">
              <a:solidFill>
                <a:srgbClr val="FFFF00"/>
              </a:solidFill>
              <a:latin typeface="HelveticaNeueCyr"/>
            </a:endParaRPr>
          </a:p>
          <a:p>
            <a:r>
              <a:rPr lang="ru-RU" altLang="ru-RU" b="1" dirty="0">
                <a:solidFill>
                  <a:srgbClr val="FFFF00"/>
                </a:solidFill>
                <a:latin typeface="HelveticaNeueCyr"/>
              </a:rPr>
              <a:t>Прогноз = ­­-18,6+4,648× </a:t>
            </a:r>
            <a:r>
              <a:rPr lang="en-US" altLang="ru-RU" b="1" dirty="0">
                <a:solidFill>
                  <a:srgbClr val="FFFF00"/>
                </a:solidFill>
                <a:latin typeface="HelveticaNeueCyr"/>
              </a:rPr>
              <a:t>LENGTH</a:t>
            </a:r>
            <a:r>
              <a:rPr lang="ru-RU" altLang="ru-RU" b="1" dirty="0">
                <a:solidFill>
                  <a:srgbClr val="FFFF00"/>
                </a:solidFill>
                <a:latin typeface="HelveticaNeueCyr"/>
              </a:rPr>
              <a:t>+2,635× DEPTH</a:t>
            </a:r>
            <a:endParaRPr lang="ru-RU" altLang="ru-RU" dirty="0">
              <a:solidFill>
                <a:srgbClr val="FFFF00"/>
              </a:solidFill>
              <a:latin typeface="HelveticaNeueCyr"/>
            </a:endParaRPr>
          </a:p>
        </p:txBody>
      </p:sp>
      <p:pic>
        <p:nvPicPr>
          <p:cNvPr id="6963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5" y="1338828"/>
            <a:ext cx="7289799" cy="21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solidFill>
                  <a:srgbClr val="FFFF00"/>
                </a:solidFill>
                <a:latin typeface="HelveticaNeueCyr"/>
                <a:ea typeface="Calibri" panose="020F0502020204030204" pitchFamily="34" charset="0"/>
                <a:cs typeface="Times New Roman" panose="02020603050405020304" pitchFamily="18" charset="0"/>
              </a:rPr>
              <a:t>Таблица регрессионной модели прогноза возраста по морфометрии турецкого седла</a:t>
            </a:r>
          </a:p>
        </p:txBody>
      </p:sp>
    </p:spTree>
    <p:extLst>
      <p:ext uri="{BB962C8B-B14F-4D97-AF65-F5344CB8AC3E}">
        <p14:creationId xmlns:p14="http://schemas.microsoft.com/office/powerpoint/2010/main" val="305587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КЛЮЧИЦЫ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/>
          <a:srcRect/>
          <a:stretch/>
        </p:blipFill>
        <p:spPr>
          <a:xfrm>
            <a:off x="269428" y="1511842"/>
            <a:ext cx="5451814" cy="292193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/>
          <a:srcRect/>
          <a:stretch/>
        </p:blipFill>
        <p:spPr>
          <a:xfrm>
            <a:off x="6016238" y="1497196"/>
            <a:ext cx="5460393" cy="29265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1821" y="4566913"/>
            <a:ext cx="9904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центр окостенения ключицы (а) подвергается слиянию (б) в 22 года. Лучшая кость для оценки возраста от 18 до 22 лет</a:t>
            </a:r>
            <a:endParaRPr lang="ru-RU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 rot="19238015">
            <a:off x="3291151" y="2631056"/>
            <a:ext cx="679495" cy="2242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2390892">
            <a:off x="2199686" y="2761707"/>
            <a:ext cx="679495" cy="2242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876211">
            <a:off x="7172006" y="2484466"/>
            <a:ext cx="679495" cy="2242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045688"/>
            <a:ext cx="68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5538" y="4045715"/>
            <a:ext cx="68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1803302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08" y="665381"/>
            <a:ext cx="4362860" cy="5944969"/>
          </a:xfrm>
          <a:prstGeom prst="rect">
            <a:avLst/>
          </a:prstGeom>
        </p:spPr>
      </p:pic>
      <p:pic>
        <p:nvPicPr>
          <p:cNvPr id="3" name="Рисунок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31" y="2550696"/>
            <a:ext cx="4576969" cy="405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2831" y="81778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возраста по зубам наиболее эффективна до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12-14 лет, когда заканчивается минерализация вторых моляров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905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ЗУБОВ</a:t>
            </a:r>
          </a:p>
        </p:txBody>
      </p:sp>
    </p:spTree>
    <p:extLst>
      <p:ext uri="{BB962C8B-B14F-4D97-AF65-F5344CB8AC3E}">
        <p14:creationId xmlns:p14="http://schemas.microsoft.com/office/powerpoint/2010/main" val="34167434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655" y="4701098"/>
            <a:ext cx="8600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вычисления индекса зрелости: как сумма расстояний между внутренними сторонами  двух открытых верхушек корней, делённых на длину зуба</a:t>
            </a:r>
            <a:endParaRPr lang="ru-RU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36655" y="1168318"/>
            <a:ext cx="7196108" cy="352064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321" y="1168318"/>
            <a:ext cx="2939504" cy="3494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05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ЗУБОВ</a:t>
            </a:r>
          </a:p>
        </p:txBody>
      </p:sp>
    </p:spTree>
    <p:extLst>
      <p:ext uri="{BB962C8B-B14F-4D97-AF65-F5344CB8AC3E}">
        <p14:creationId xmlns:p14="http://schemas.microsoft.com/office/powerpoint/2010/main" val="42535233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231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ЗУБОВ 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206" y="837536"/>
            <a:ext cx="4155196" cy="268605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217" y="825654"/>
            <a:ext cx="2642022" cy="2716089"/>
          </a:xfrm>
          <a:prstGeom prst="rect">
            <a:avLst/>
          </a:prstGeom>
        </p:spPr>
      </p:pic>
      <p:pic>
        <p:nvPicPr>
          <p:cNvPr id="9" name="Объект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1372" y="802315"/>
            <a:ext cx="4266110" cy="273256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142698"/>
              </p:ext>
            </p:extLst>
          </p:nvPr>
        </p:nvGraphicFramePr>
        <p:xfrm>
          <a:off x="219750" y="3830744"/>
          <a:ext cx="5421336" cy="2490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5334">
                  <a:extLst>
                    <a:ext uri="{9D8B030D-6E8A-4147-A177-3AD203B41FA5}">
                      <a16:colId xmlns="" xmlns:a16="http://schemas.microsoft.com/office/drawing/2014/main" val="1630012870"/>
                    </a:ext>
                  </a:extLst>
                </a:gridCol>
                <a:gridCol w="1355334">
                  <a:extLst>
                    <a:ext uri="{9D8B030D-6E8A-4147-A177-3AD203B41FA5}">
                      <a16:colId xmlns="" xmlns:a16="http://schemas.microsoft.com/office/drawing/2014/main" val="3562674834"/>
                    </a:ext>
                  </a:extLst>
                </a:gridCol>
                <a:gridCol w="1355334">
                  <a:extLst>
                    <a:ext uri="{9D8B030D-6E8A-4147-A177-3AD203B41FA5}">
                      <a16:colId xmlns="" xmlns:a16="http://schemas.microsoft.com/office/drawing/2014/main" val="3802545330"/>
                    </a:ext>
                  </a:extLst>
                </a:gridCol>
                <a:gridCol w="1355334">
                  <a:extLst>
                    <a:ext uri="{9D8B030D-6E8A-4147-A177-3AD203B41FA5}">
                      <a16:colId xmlns="" xmlns:a16="http://schemas.microsoft.com/office/drawing/2014/main" val="623043637"/>
                    </a:ext>
                  </a:extLst>
                </a:gridCol>
              </a:tblGrid>
              <a:tr h="4273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ru-RU" sz="1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7838110"/>
                  </a:ext>
                </a:extLst>
              </a:tr>
              <a:tr h="515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ru-RU" sz="1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0446171"/>
                  </a:ext>
                </a:extLst>
              </a:tr>
              <a:tr h="515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&lt;0.08</a:t>
                      </a:r>
                      <a:endParaRPr lang="ru-RU" sz="1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5224420"/>
                  </a:ext>
                </a:extLst>
              </a:tr>
              <a:tr h="515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&gt;0.08</a:t>
                      </a:r>
                      <a:endParaRPr lang="ru-RU" sz="1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3102936"/>
                  </a:ext>
                </a:extLst>
              </a:tr>
              <a:tr h="515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ru-RU" sz="1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00651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58867" y="4106162"/>
            <a:ext cx="5949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возраста по индекс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зрелости третьего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моляра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0,08 то возраст больше 18 </a:t>
            </a: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0,08 то возраст меньше 18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877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ubtitle 2"/>
          <p:cNvSpPr>
            <a:spLocks noGrp="1"/>
          </p:cNvSpPr>
          <p:nvPr>
            <p:ph type="subTitle" idx="1"/>
          </p:nvPr>
        </p:nvSpPr>
        <p:spPr>
          <a:xfrm>
            <a:off x="486834" y="225427"/>
            <a:ext cx="11218333" cy="2714625"/>
          </a:xfrm>
        </p:spPr>
        <p:txBody>
          <a:bodyPr/>
          <a:lstStyle/>
          <a:p>
            <a:pPr algn="l" eaLnBrk="1" hangingPunct="1"/>
            <a:endParaRPr lang="ru-RU" altLang="ru-RU" sz="1400" dirty="0" smtClean="0">
              <a:solidFill>
                <a:srgbClr val="043377"/>
              </a:solidFill>
              <a:latin typeface="Arial" charset="0"/>
              <a:cs typeface="Arial" charset="0"/>
            </a:endParaRPr>
          </a:p>
          <a:p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Судебно-медицинская диагностика возрастных изменений дентина с помощью </a:t>
            </a:r>
            <a:r>
              <a:rPr lang="ru-RU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хроматографических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исследований </a:t>
            </a:r>
            <a:r>
              <a:rPr lang="ru-RU" alt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данных возрастной динамики аминокислотного состава дентина</a:t>
            </a:r>
            <a:endParaRPr lang="en-US" altLang="ru-RU" sz="2800" dirty="0" smtClean="0">
              <a:solidFill>
                <a:srgbClr val="0433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4763"/>
            <a:ext cx="332317" cy="1133476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7" name="AutoShape 2" descr="https://cdn.tvc.ru/pictures/o/308/136.jpg"/>
          <p:cNvSpPr>
            <a:spLocks noChangeAspect="1" noChangeArrowheads="1"/>
          </p:cNvSpPr>
          <p:nvPr/>
        </p:nvSpPr>
        <p:spPr bwMode="auto">
          <a:xfrm>
            <a:off x="84667" y="-136525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1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2928939"/>
            <a:ext cx="85725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9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/>
          <p:cNvSpPr/>
          <p:nvPr/>
        </p:nvSpPr>
        <p:spPr>
          <a:xfrm>
            <a:off x="0" y="-4763"/>
            <a:ext cx="332317" cy="1133476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97" name="Subtitle 2"/>
          <p:cNvSpPr txBox="1">
            <a:spLocks/>
          </p:cNvSpPr>
          <p:nvPr/>
        </p:nvSpPr>
        <p:spPr bwMode="auto">
          <a:xfrm>
            <a:off x="321734" y="168276"/>
            <a:ext cx="7226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endParaRPr lang="en-US" altLang="ru-RU" sz="2000" dirty="0">
              <a:solidFill>
                <a:srgbClr val="043377"/>
              </a:solidFill>
              <a:latin typeface="Arial" charset="0"/>
            </a:endParaRPr>
          </a:p>
        </p:txBody>
      </p:sp>
      <p:sp>
        <p:nvSpPr>
          <p:cNvPr id="8198" name="AutoShape 2" descr="https://cdn.tvc.ru/pictures/o/308/136.jpg"/>
          <p:cNvSpPr>
            <a:spLocks noChangeAspect="1" noChangeArrowheads="1"/>
          </p:cNvSpPr>
          <p:nvPr/>
        </p:nvSpPr>
        <p:spPr bwMode="auto">
          <a:xfrm>
            <a:off x="84667" y="-136525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" name="Овал 7"/>
          <p:cNvSpPr/>
          <p:nvPr/>
        </p:nvSpPr>
        <p:spPr>
          <a:xfrm>
            <a:off x="190501" y="1714500"/>
            <a:ext cx="3619500" cy="1143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571501" y="1857376"/>
            <a:ext cx="2857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Зубы лиц известного возраста </a:t>
            </a:r>
            <a:r>
              <a:rPr lang="en-US" altLang="ru-RU" dirty="0">
                <a:solidFill>
                  <a:schemeClr val="bg1"/>
                </a:solidFill>
              </a:rPr>
              <a:t>n=</a:t>
            </a:r>
            <a:r>
              <a:rPr lang="ru-RU" altLang="ru-RU" dirty="0">
                <a:solidFill>
                  <a:schemeClr val="bg1"/>
                </a:solidFill>
              </a:rPr>
              <a:t>145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3905251" y="2143125"/>
            <a:ext cx="762000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63001" y="1928813"/>
            <a:ext cx="3238500" cy="7858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3" name="TextBox 13"/>
          <p:cNvSpPr txBox="1">
            <a:spLocks noChangeArrowheads="1"/>
          </p:cNvSpPr>
          <p:nvPr/>
        </p:nvSpPr>
        <p:spPr bwMode="auto">
          <a:xfrm>
            <a:off x="8763001" y="2000251"/>
            <a:ext cx="3238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 err="1">
                <a:solidFill>
                  <a:schemeClr val="bg1"/>
                </a:solidFill>
              </a:rPr>
              <a:t>Хроматографическое</a:t>
            </a:r>
            <a:r>
              <a:rPr lang="ru-RU" altLang="ru-RU" dirty="0">
                <a:solidFill>
                  <a:schemeClr val="bg1"/>
                </a:solidFill>
              </a:rPr>
              <a:t> исследование </a:t>
            </a:r>
          </a:p>
        </p:txBody>
      </p:sp>
      <p:sp>
        <p:nvSpPr>
          <p:cNvPr id="15" name="Овал 14"/>
          <p:cNvSpPr/>
          <p:nvPr/>
        </p:nvSpPr>
        <p:spPr>
          <a:xfrm>
            <a:off x="4762501" y="1785938"/>
            <a:ext cx="2857500" cy="107156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5" name="TextBox 15"/>
          <p:cNvSpPr txBox="1">
            <a:spLocks noChangeArrowheads="1"/>
          </p:cNvSpPr>
          <p:nvPr/>
        </p:nvSpPr>
        <p:spPr bwMode="auto">
          <a:xfrm>
            <a:off x="5048251" y="1857376"/>
            <a:ext cx="2095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Вытяжка аминокислот дентина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10191751" y="2857500"/>
            <a:ext cx="381000" cy="642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763001" y="3643313"/>
            <a:ext cx="3238500" cy="10001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8" name="TextBox 21"/>
          <p:cNvSpPr txBox="1">
            <a:spLocks noChangeArrowheads="1"/>
          </p:cNvSpPr>
          <p:nvPr/>
        </p:nvSpPr>
        <p:spPr bwMode="auto">
          <a:xfrm>
            <a:off x="8953501" y="3714751"/>
            <a:ext cx="2857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Масс-спектрометрия, </a:t>
            </a:r>
          </a:p>
          <a:p>
            <a:pPr algn="ctr" eaLnBrk="1" hangingPunct="1"/>
            <a:r>
              <a:rPr lang="en-US" altLang="ru-RU" dirty="0">
                <a:solidFill>
                  <a:schemeClr val="bg1"/>
                </a:solidFill>
              </a:rPr>
              <a:t>SCAN-</a:t>
            </a:r>
            <a:r>
              <a:rPr lang="ru-RU" altLang="ru-RU" dirty="0">
                <a:solidFill>
                  <a:schemeClr val="bg1"/>
                </a:solidFill>
              </a:rPr>
              <a:t>режим</a:t>
            </a:r>
          </a:p>
        </p:txBody>
      </p:sp>
      <p:sp>
        <p:nvSpPr>
          <p:cNvPr id="24" name="Стрелка вправо 23"/>
          <p:cNvSpPr/>
          <p:nvPr/>
        </p:nvSpPr>
        <p:spPr>
          <a:xfrm>
            <a:off x="7810500" y="2143125"/>
            <a:ext cx="762000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0800000">
            <a:off x="7810500" y="3929064"/>
            <a:ext cx="762000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62500" y="3643313"/>
            <a:ext cx="2952751" cy="10001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Масс-спектрометрия,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SIM-</a:t>
            </a:r>
            <a:r>
              <a:rPr lang="ru-RU" dirty="0">
                <a:solidFill>
                  <a:prstClr val="black"/>
                </a:solidFill>
              </a:rPr>
              <a:t>режим</a:t>
            </a:r>
          </a:p>
        </p:txBody>
      </p:sp>
      <p:sp>
        <p:nvSpPr>
          <p:cNvPr id="30" name="Стрелка вниз 29"/>
          <p:cNvSpPr/>
          <p:nvPr/>
        </p:nvSpPr>
        <p:spPr>
          <a:xfrm>
            <a:off x="6000751" y="4857750"/>
            <a:ext cx="381000" cy="642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10191751" y="4857750"/>
            <a:ext cx="381000" cy="642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953000" y="5715001"/>
            <a:ext cx="6858000" cy="5000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15" name="TextBox 32"/>
          <p:cNvSpPr txBox="1">
            <a:spLocks noChangeArrowheads="1"/>
          </p:cNvSpPr>
          <p:nvPr/>
        </p:nvSpPr>
        <p:spPr bwMode="auto">
          <a:xfrm>
            <a:off x="5048251" y="5786439"/>
            <a:ext cx="647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</a:rPr>
              <a:t>Статистическая обработка 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90500" y="3000376"/>
          <a:ext cx="3810000" cy="3740155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</a:tblGrid>
              <a:tr h="452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Возрастной интервал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зубов,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16-20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21-25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26-30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31-35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36-40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41-45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46-50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51-55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56-60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61-65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66-70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71-76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2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8263" name="TextBox 11"/>
          <p:cNvSpPr txBox="1">
            <a:spLocks noChangeArrowheads="1"/>
          </p:cNvSpPr>
          <p:nvPr/>
        </p:nvSpPr>
        <p:spPr bwMode="auto">
          <a:xfrm>
            <a:off x="332317" y="19050"/>
            <a:ext cx="11620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073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634" y="1222376"/>
            <a:ext cx="9971617" cy="8493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rapezoid 3"/>
          <p:cNvSpPr/>
          <p:nvPr/>
        </p:nvSpPr>
        <p:spPr>
          <a:xfrm>
            <a:off x="0" y="-4763"/>
            <a:ext cx="332317" cy="1133476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66" name="Subtitle 2"/>
          <p:cNvSpPr txBox="1">
            <a:spLocks/>
          </p:cNvSpPr>
          <p:nvPr/>
        </p:nvSpPr>
        <p:spPr bwMode="auto">
          <a:xfrm>
            <a:off x="0" y="-11416"/>
            <a:ext cx="7226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alt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en-US" alt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7" name="AutoShape 2" descr="https://cdn.tvc.ru/pictures/o/308/136.jpg"/>
          <p:cNvSpPr>
            <a:spLocks noChangeAspect="1" noChangeArrowheads="1"/>
          </p:cNvSpPr>
          <p:nvPr/>
        </p:nvSpPr>
        <p:spPr bwMode="auto">
          <a:xfrm>
            <a:off x="84667" y="-136525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9" name="TextBox 11"/>
          <p:cNvSpPr txBox="1">
            <a:spLocks noChangeArrowheads="1"/>
          </p:cNvSpPr>
          <p:nvPr/>
        </p:nvSpPr>
        <p:spPr bwMode="auto">
          <a:xfrm>
            <a:off x="1968501" y="1214438"/>
            <a:ext cx="9937751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ru-RU" altLang="ru-RU" sz="1600" dirty="0">
                <a:latin typeface="Arial" charset="0"/>
              </a:rPr>
              <a:t>2</a:t>
            </a:r>
            <a:r>
              <a:rPr lang="ru-RU" altLang="ru-RU" sz="1600" dirty="0">
                <a:solidFill>
                  <a:schemeClr val="bg2"/>
                </a:solidFill>
                <a:latin typeface="Arial" charset="0"/>
              </a:rPr>
              <a:t>. Разработанная биохимическая методика исследования твердых тканей зуба с помощью масс-селективной газовой хроматографии позволяет установить количество аминокислот в дентине и их возрастную динамику.</a:t>
            </a:r>
          </a:p>
        </p:txBody>
      </p:sp>
      <p:pic>
        <p:nvPicPr>
          <p:cNvPr id="153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6" y="2143125"/>
            <a:ext cx="993986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351367" y="1312863"/>
            <a:ext cx="1392767" cy="633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/>
          <p:cNvSpPr/>
          <p:nvPr/>
        </p:nvSpPr>
        <p:spPr>
          <a:xfrm>
            <a:off x="0" y="-4763"/>
            <a:ext cx="332317" cy="1133476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0" name="Subtitle 2"/>
          <p:cNvSpPr txBox="1">
            <a:spLocks/>
          </p:cNvSpPr>
          <p:nvPr/>
        </p:nvSpPr>
        <p:spPr bwMode="auto">
          <a:xfrm>
            <a:off x="0" y="0"/>
            <a:ext cx="7226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alt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en-US" alt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1" name="AutoShape 2" descr="https://cdn.tvc.ru/pictures/o/308/136.jpg"/>
          <p:cNvSpPr>
            <a:spLocks noChangeAspect="1" noChangeArrowheads="1"/>
          </p:cNvSpPr>
          <p:nvPr/>
        </p:nvSpPr>
        <p:spPr bwMode="auto">
          <a:xfrm>
            <a:off x="84667" y="-136525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3597"/>
              </p:ext>
            </p:extLst>
          </p:nvPr>
        </p:nvGraphicFramePr>
        <p:xfrm>
          <a:off x="1414991" y="1128713"/>
          <a:ext cx="9362017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4" r:id="rId3" imgW="9661680" imgH="9531360" progId="ACD.ChemSketch.20">
                  <p:embed/>
                </p:oleObj>
              </mc:Choice>
              <mc:Fallback>
                <p:oleObj r:id="rId3" imgW="9661680" imgH="953136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991" y="1128713"/>
                        <a:ext cx="9362017" cy="5715000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Box 11"/>
          <p:cNvSpPr txBox="1">
            <a:spLocks noChangeArrowheads="1"/>
          </p:cNvSpPr>
          <p:nvPr/>
        </p:nvSpPr>
        <p:spPr bwMode="auto">
          <a:xfrm>
            <a:off x="7266517" y="1214438"/>
            <a:ext cx="492548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FFFF00"/>
                </a:solidFill>
                <a:latin typeface="Arial" charset="0"/>
              </a:rPr>
              <a:t>Идентификация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600" dirty="0">
                <a:solidFill>
                  <a:srgbClr val="FFFF00"/>
                </a:solidFill>
                <a:latin typeface="Arial" charset="0"/>
              </a:rPr>
              <a:t>регистрируемых веществ</a:t>
            </a:r>
          </a:p>
        </p:txBody>
      </p:sp>
      <p:pic>
        <p:nvPicPr>
          <p:cNvPr id="1035" name="Picture 14" descr="C:\Users\Хозяин\Desktop\химическая-формула-сочинительства-293068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34" y="4365625"/>
            <a:ext cx="5611284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9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95400" y="1223964"/>
            <a:ext cx="10896600" cy="11255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rapezoid 3"/>
          <p:cNvSpPr/>
          <p:nvPr/>
        </p:nvSpPr>
        <p:spPr>
          <a:xfrm>
            <a:off x="0" y="-4763"/>
            <a:ext cx="332317" cy="1133476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2" name="Subtitle 2"/>
          <p:cNvSpPr txBox="1">
            <a:spLocks/>
          </p:cNvSpPr>
          <p:nvPr/>
        </p:nvSpPr>
        <p:spPr bwMode="auto">
          <a:xfrm>
            <a:off x="0" y="25152"/>
            <a:ext cx="7226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alt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en-US" alt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3" name="AutoShape 2" descr="https://cdn.tvc.ru/pictures/o/308/136.jpg"/>
          <p:cNvSpPr>
            <a:spLocks noChangeAspect="1" noChangeArrowheads="1"/>
          </p:cNvSpPr>
          <p:nvPr/>
        </p:nvSpPr>
        <p:spPr bwMode="auto">
          <a:xfrm>
            <a:off x="84667" y="-136525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1295400" y="1223964"/>
            <a:ext cx="108966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ru-RU" altLang="ru-RU" sz="1600" dirty="0">
                <a:latin typeface="Arial" charset="0"/>
              </a:rPr>
              <a:t>5</a:t>
            </a:r>
            <a:r>
              <a:rPr lang="ru-RU" altLang="ru-RU" sz="1600" dirty="0">
                <a:solidFill>
                  <a:srgbClr val="00B0F0"/>
                </a:solidFill>
                <a:latin typeface="Arial" charset="0"/>
              </a:rPr>
              <a:t>. Разработанная математическая модель судебно-медицинской диагностики биологического возраста на основе базы данных </a:t>
            </a:r>
            <a:r>
              <a:rPr lang="ru-RU" altLang="ru-RU" sz="1600" dirty="0" err="1">
                <a:solidFill>
                  <a:srgbClr val="00B0F0"/>
                </a:solidFill>
                <a:latin typeface="Arial" charset="0"/>
              </a:rPr>
              <a:t>хроматографических</a:t>
            </a:r>
            <a:r>
              <a:rPr lang="ru-RU" altLang="ru-RU" sz="1600" dirty="0">
                <a:solidFill>
                  <a:srgbClr val="00B0F0"/>
                </a:solidFill>
                <a:latin typeface="Arial" charset="0"/>
              </a:rPr>
              <a:t> исследований твердых тканей зуба обеспечивает повышение точности результатов при определении биологического возраста человека</a:t>
            </a:r>
            <a:r>
              <a:rPr lang="ru-RU" altLang="ru-RU" sz="1600" dirty="0" smtClean="0">
                <a:solidFill>
                  <a:srgbClr val="00B0F0"/>
                </a:solidFill>
                <a:latin typeface="Arial" charset="0"/>
              </a:rPr>
              <a:t>.</a:t>
            </a:r>
            <a:endParaRPr lang="ru-RU" altLang="ru-RU" sz="1600" dirty="0">
              <a:solidFill>
                <a:srgbClr val="043377"/>
              </a:solidFill>
              <a:latin typeface="Arial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ru-RU" altLang="ru-RU" sz="1600" b="1" dirty="0" err="1">
                <a:solidFill>
                  <a:srgbClr val="043377"/>
                </a:solidFill>
                <a:latin typeface="Arial" charset="0"/>
              </a:rPr>
              <a:t>Dasp</a:t>
            </a:r>
            <a:r>
              <a:rPr lang="en-US" altLang="ru-RU" sz="1600" b="1" dirty="0">
                <a:solidFill>
                  <a:srgbClr val="043377"/>
                </a:solidFill>
                <a:latin typeface="Arial" charset="0"/>
              </a:rPr>
              <a:t>R</a:t>
            </a:r>
            <a:r>
              <a:rPr lang="ru-RU" altLang="ru-RU" sz="1600" b="1" dirty="0">
                <a:solidFill>
                  <a:srgbClr val="043377"/>
                </a:solidFill>
                <a:latin typeface="Arial" charset="0"/>
              </a:rPr>
              <a:t>PS= 0.1x + 2.8362</a:t>
            </a:r>
            <a:r>
              <a:rPr lang="ru-RU" altLang="ru-RU" sz="1600" dirty="0">
                <a:solidFill>
                  <a:srgbClr val="043377"/>
                </a:solidFill>
                <a:latin typeface="Arial" charset="0"/>
              </a:rPr>
              <a:t>; где x – возраст </a:t>
            </a:r>
            <a:r>
              <a:rPr lang="ru-RU" altLang="ru-RU" sz="1600" dirty="0" smtClean="0">
                <a:solidFill>
                  <a:srgbClr val="043377"/>
                </a:solidFill>
                <a:latin typeface="Arial" charset="0"/>
              </a:rPr>
              <a:t>человека</a:t>
            </a:r>
            <a:endParaRPr lang="ru-RU" altLang="ru-RU" sz="1600" dirty="0">
              <a:solidFill>
                <a:srgbClr val="043377"/>
              </a:solidFill>
              <a:latin typeface="Arial" charset="0"/>
            </a:endParaRPr>
          </a:p>
        </p:txBody>
      </p:sp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2" y="3000376"/>
            <a:ext cx="11525249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169334" y="1425576"/>
            <a:ext cx="937684" cy="720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08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470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ИДЕНТИФИКАЦИЯ - АКТУАЛЬНОСТЬ ИССЛЕДОВАНИЯ</a:t>
            </a:r>
            <a:endParaRPr lang="pt-BR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1419289" y="980379"/>
            <a:ext cx="9389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 землетрясений, ураганов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других природных явлений (с 1970 по 2010 г.) </a:t>
            </a:r>
          </a:p>
          <a:p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мире погибло около 3,3 млн человек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C:\Users\Сергей\Desktop\Новая папка\цунами\5374159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2463" y="2649818"/>
            <a:ext cx="5779482" cy="2684183"/>
          </a:xfrm>
          <a:prstGeom prst="rect">
            <a:avLst/>
          </a:prstGeom>
          <a:noFill/>
        </p:spPr>
      </p:pic>
      <p:pic>
        <p:nvPicPr>
          <p:cNvPr id="63494" name="Picture 6" descr="F:\Презентация для РАН\D4Qw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678" y="2633664"/>
            <a:ext cx="5958172" cy="2719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8754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01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50731" y="1844675"/>
            <a:ext cx="5832091" cy="3684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39497" y="1840923"/>
            <a:ext cx="6011826" cy="36884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970202"/>
            <a:ext cx="9741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значения проведенного комплексного исследования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в базе данных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683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209" y="640872"/>
            <a:ext cx="11805138" cy="472475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ИССЛЕДОВАНИЯ ПОЗВОЛИЛИ:</a:t>
            </a:r>
          </a:p>
          <a:p>
            <a:pPr marL="0" indent="0">
              <a:buNone/>
            </a:pPr>
            <a:endParaRPr lang="ru-RU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значительный информационный массив сведений о возрастных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изменениях;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построенной с помощью линейного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регрессионного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анализа; в условиях «зашумления» показателей эти модели не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масштабируемыми,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адаптивными и гибкими и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всегда позволяют отследить взаимосвязи между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параметрами;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использование многофакторного полигонального анализа с применением интеллектуальных методов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построения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возраста. </a:t>
            </a:r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indent="-180000">
              <a:buNone/>
            </a:pPr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620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589" y="4337471"/>
            <a:ext cx="10098028" cy="2184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Выбранные алгоритмы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машинного обучения (SVM, SGD,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K-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Neighbors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RF, МНС) участвовали в сравнительном эксперименте с использованием 50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датасетов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Метод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 наилучший результат. Точность его работы порядка 90% и, что более важно, стабильность работы на различных выборках: без сильного разброса в показателях качества вне зависимости от набора данных. </a:t>
            </a:r>
          </a:p>
          <a:p>
            <a:pPr marL="0" indent="0">
              <a:buNone/>
            </a:pP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08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05669492"/>
              </p:ext>
            </p:extLst>
          </p:nvPr>
        </p:nvGraphicFramePr>
        <p:xfrm>
          <a:off x="501829" y="441281"/>
          <a:ext cx="10214085" cy="5338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50945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979934"/>
            <a:ext cx="7347051" cy="5076613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алгоритма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метода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составляют деревья решений, которые:</a:t>
            </a:r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 поиск логических закономерностей в данных.</a:t>
            </a:r>
            <a:endParaRPr lang="ru-RU" alt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принять </a:t>
            </a:r>
            <a:r>
              <a:rPr lang="ru-RU" alt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целого </a:t>
            </a:r>
            <a:r>
              <a:rPr lang="ru-RU" alt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задач классификации и распознавания в виде многошагового процесса принятия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решений, на </a:t>
            </a:r>
            <a:r>
              <a:rPr lang="ru-RU" alt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 уровне и в каждом узле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дерева.</a:t>
            </a:r>
            <a:endParaRPr lang="ru-RU" alt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</a:t>
            </a:r>
            <a:r>
              <a:rPr lang="ru-RU" alt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достоинством деревьев решений является простота и наглядность описания процесса поиска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endParaRPr lang="ru-RU" alt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26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43" y="862670"/>
            <a:ext cx="4918457" cy="491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4076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474791"/>
            <a:ext cx="10019696" cy="4327297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качества построенных моделей использовалась F-мера, учитывающая полноту и точность моделей. Проверка качества модели проводилось с использованием кросс-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валидации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100 итерациях. Для общей выборки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 построены  ДВУМЕРНАЯ ВИЗУАЛИЗАЦИЯ , МАТРИЦА ОШИБОК и ROC-КРИВАЯ позволяющие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качество работы алгоритмов для каждого класса в отдельности. </a:t>
            </a:r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50676"/>
            <a:ext cx="8206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МАШИННОГО ОБУЧЕНИЯ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677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010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169865" y="30760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11" name="Рисунок 10" descr="tSNE до отбора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2049"/>
            <a:ext cx="4907212" cy="483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0018646" y="347452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913484"/>
            <a:ext cx="114553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Исходные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данные, представленные  в виде двумерных изображений, до отбора признаков свидетельствуют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плотном перемешивании возрастных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(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после отбора признаков- с явной кластеризацией (б).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677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14383-F842-4A26-B8EC-09858AFE44E3}" type="slidenum">
              <a:rPr lang="ru-RU" sz="1600" smtClean="0"/>
              <a:pPr>
                <a:defRPr/>
              </a:pPr>
              <a:t>45</a:t>
            </a:fld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32627" y="6048375"/>
            <a:ext cx="31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2449" y="6048375"/>
            <a:ext cx="31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04" y="2631628"/>
            <a:ext cx="5187582" cy="406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6175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Текст 6"/>
          <p:cNvSpPr>
            <a:spLocks noGrp="1"/>
          </p:cNvSpPr>
          <p:nvPr>
            <p:ph type="body" idx="1"/>
          </p:nvPr>
        </p:nvSpPr>
        <p:spPr>
          <a:xfrm>
            <a:off x="1" y="732972"/>
            <a:ext cx="11268491" cy="320757"/>
          </a:xfrm>
        </p:spPr>
        <p:txBody>
          <a:bodyPr>
            <a:normAutofit fontScale="70000" lnSpcReduction="20000"/>
          </a:bodyPr>
          <a:lstStyle/>
          <a:p>
            <a:pPr algn="ctr" fontAlgn="auto"/>
            <a:r>
              <a:rPr lang="ru-RU" alt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Определение иерархии </a:t>
            </a: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информационно значимых признаков</a:t>
            </a:r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169865" y="30760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9865" y="1402539"/>
            <a:ext cx="2984965" cy="28534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98279" y="2580919"/>
            <a:ext cx="2641275" cy="2525879"/>
          </a:xfrm>
          <a:prstGeom prst="rect">
            <a:avLst/>
          </a:prstGeom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0018646" y="347452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275763"/>
              </p:ext>
            </p:extLst>
          </p:nvPr>
        </p:nvGraphicFramePr>
        <p:xfrm>
          <a:off x="2802169" y="3440977"/>
          <a:ext cx="2274770" cy="333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0" name="Точечный рисунок" r:id="rId6" imgW="4906667" imgH="7102456" progId="PBrush">
                  <p:embed/>
                </p:oleObj>
              </mc:Choice>
              <mc:Fallback>
                <p:oleObj name="Точечный рисунок" r:id="rId6" imgW="4906667" imgH="710245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2169" y="3440977"/>
                        <a:ext cx="2274770" cy="3331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39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6273" y="1238878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информационной значимости и ранжирование признаков объединенной базы, выделены группы связанных между собой признаков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оптимизировано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признаковое пространство. </a:t>
            </a:r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наиболее влиятельных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изученных тканей и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органов.</a:t>
            </a:r>
          </a:p>
          <a:p>
            <a:pPr marL="0" indent="0">
              <a:buNone/>
            </a:pP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информативности признаков осуществлялась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 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Recursive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elimination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использованием деревьев решений и критерия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Джинни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193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8596668" cy="924048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/>
          </a:p>
        </p:txBody>
      </p:sp>
      <p:pic>
        <p:nvPicPr>
          <p:cNvPr id="5" name="Объект 4" descr="C:\Users\1\Desktop\СТАТИСТИКА от Рогачева\17-11-2019_20-21-49\теплова карта кость и хрящ.png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" t="8634" r="14145" b="11245"/>
          <a:stretch/>
        </p:blipFill>
        <p:spPr bwMode="auto">
          <a:xfrm>
            <a:off x="318214" y="934136"/>
            <a:ext cx="5216629" cy="5423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34842" y="924048"/>
            <a:ext cx="56657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тепловой карты (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heatmap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была визуализирована корреляционная связь между существующим набором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 и возрастом,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красным цветом выделены признаки с сильной положительной корреляцией, а синим – с сильной обратной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корреляцией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2134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934907" cy="811033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27D70-9926-4C07-AD0C-6DC625AA3444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516786" y="3599190"/>
            <a:ext cx="3263988" cy="307874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20" y="3609915"/>
            <a:ext cx="2329710" cy="18081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627594" y="747593"/>
            <a:ext cx="5778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Pairplot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парные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графики, которые были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использованы при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оценке роли и влиятельности пары признаков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классификации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1\Desktop\диссертация ЧЕРНОВИКИ ГЛАВ\Математические алгоритмы\головной мозг 9.05\pairplot_СМ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204"/>
            <a:ext cx="5709920" cy="4670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688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169865" y="30760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0018646" y="347452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74236" y="382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5" name="Рисунок 5" descr="Зависимость F1-меры от количества признаков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94" y="1041060"/>
            <a:ext cx="4830492" cy="467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9864" y="5639600"/>
            <a:ext cx="47423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Зависимость значения </a:t>
            </a:r>
            <a:r>
              <a:rPr kumimoji="0" lang="en-US" alt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ru-RU" altLang="ru-RU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-меры от количества используемых признаков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1098" y="1041060"/>
            <a:ext cx="68814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моделей, основанных на деревьях решений, качество остается примерно одинаковым вплоть до использования всех исходных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признаков. Для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остальных алгоритмов можно заметить тенденцию к падению качества после использования более 28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677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57471"/>
            <a:ext cx="8606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работы моделей в зависимости от количества признаков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96077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ИССЛЕДОВАНИЯ</a:t>
            </a:r>
            <a:endParaRPr lang="pt-BR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457619" y="1071294"/>
            <a:ext cx="7854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террористические акты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катастрофы (108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2016 г. – 90), </a:t>
            </a:r>
            <a:endParaRPr lang="ru-RU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авиационные происшествия 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(23, в 2016 г. – 39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1442" name="Picture 2" descr="C:\Users\Сергей\Desktop\Новая папка\авиакатастрофы\GEz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292" y="2857501"/>
            <a:ext cx="4056185" cy="2644775"/>
          </a:xfrm>
          <a:prstGeom prst="rect">
            <a:avLst/>
          </a:prstGeom>
          <a:noFill/>
        </p:spPr>
      </p:pic>
      <p:pic>
        <p:nvPicPr>
          <p:cNvPr id="61444" name="Picture 4" descr="C:\Users\Сергей\Desktop\Новая папка\авиакатастрофы\Kitay2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7015" y="2857500"/>
            <a:ext cx="5745657" cy="264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56547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169865" y="30760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10018646" y="347452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10" descr="C:\Users\1\Desktop\диссертация ЧЕРНОВИКИ ГЛАВ\Математические алгоритмы\05-08-2020_13-06-24\merged_CM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62" y="2259374"/>
            <a:ext cx="4021015" cy="31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1\Desktop\диссертация ЧЕРНОВИКИ ГЛАВ\Математические алгоритмы\05-08-2020_13-06-24\merged_data_after_FS_umap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5251"/>
            <a:ext cx="4126844" cy="317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ROC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0246" y="2202224"/>
            <a:ext cx="3987409" cy="3226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6" y="533547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Двумерная визуализация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результатов классификации </a:t>
            </a:r>
            <a:r>
              <a:rPr lang="ru-RU" alt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  <a:r>
              <a:rPr lang="ru-RU" alt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(в соответствии с десятилетним интервалом), м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атрица ошибок, ROC-кривые отражают достаточно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четкую межклассовую дифференцировку. Точность классификации 1, 3, 4, 5, 6, 8 групп на </a:t>
            </a:r>
            <a:r>
              <a:rPr lang="ru-RU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валидационной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выборке составляет 100%.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точности установления ВГ у лиц старше 80 лет – группа 9 = 80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3547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1029" y="5384323"/>
            <a:ext cx="33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 ошибок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40982" y="5385840"/>
            <a:ext cx="202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 curve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7667" y="5384323"/>
            <a:ext cx="363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Двумерная визуализация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411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865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1" y="764419"/>
            <a:ext cx="5375159" cy="5321728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556495" y="758589"/>
            <a:ext cx="5381136" cy="4514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позволили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сформулировать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АЛГОРИТМ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классификации и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его основе </a:t>
            </a:r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WEB- приложение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классификации возраста объекта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базируется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применении математического анализа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значимых сведений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модели диагностики возраста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0122" y="6086148"/>
            <a:ext cx="806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Генерализованный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алгоритм решения задачи диагностики возраста неопознанного лица</a:t>
            </a:r>
          </a:p>
        </p:txBody>
      </p:sp>
    </p:spTree>
    <p:extLst>
      <p:ext uri="{BB962C8B-B14F-4D97-AF65-F5344CB8AC3E}">
        <p14:creationId xmlns:p14="http://schemas.microsoft.com/office/powerpoint/2010/main" val="338296511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627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  <a:endParaRPr lang="ru-RU" sz="2800" dirty="0"/>
          </a:p>
        </p:txBody>
      </p:sp>
      <p:pic>
        <p:nvPicPr>
          <p:cNvPr id="8" name="Рисунок 7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4" y="1504950"/>
            <a:ext cx="9964615" cy="48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348154" y="802187"/>
            <a:ext cx="84875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алгоритма разработан программно-аппаратный комплекс</a:t>
            </a:r>
          </a:p>
          <a:p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021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19151"/>
            <a:ext cx="10506481" cy="5048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Предложена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цифровой судебно-медицинской диагностики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Выявлены общие закономерности и некоторые отличия возрастной адаптации изученных тканей и органов (в виде гетерохронии, гетеротопии, гетерогенности,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гетерокинетичности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гетерокатефтенности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база данных, сужено признаковое пространство, выбраны наиболее влиятельные признаки, разработан  генеральный алгоритм, </a:t>
            </a: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-приложение и программно-аппаратный комплекс.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ПАК в экспертную практику повышает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идентификации личности и определяет направление дальнейших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новой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наукоемкой цифровой технологии соответствует ключевым приоритетам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способствует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достижению прорывных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при идентификации личности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50335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51622"/>
          </a:xfrm>
        </p:spPr>
        <p:txBody>
          <a:bodyPr>
            <a:normAutofit/>
          </a:bodyPr>
          <a:lstStyle/>
          <a:p>
            <a:pPr algn="l"/>
            <a:r>
              <a:rPr lang="ru-RU" sz="3200" cap="none" dirty="0" smtClean="0">
                <a:solidFill>
                  <a:srgbClr val="FFFF00"/>
                </a:solidFill>
                <a:effectLst/>
                <a:latin typeface="HelveticaNeueCyr"/>
              </a:rPr>
              <a:t>Судебно-медицинская травматология</a:t>
            </a:r>
            <a:endParaRPr lang="ru-RU" sz="3200" cap="none" dirty="0">
              <a:solidFill>
                <a:srgbClr val="FFFF00"/>
              </a:solidFill>
              <a:effectLst/>
              <a:latin typeface="HelveticaNeueCyr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019" y="665923"/>
            <a:ext cx="8837113" cy="1433222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Травматизм </a:t>
            </a:r>
            <a:r>
              <a:rPr lang="ru-RU" sz="2400" dirty="0">
                <a:solidFill>
                  <a:srgbClr val="FFFF00"/>
                </a:solidFill>
                <a:latin typeface="HelveticaNeueCyr"/>
              </a:rPr>
              <a:t>занимает одно из ведущих мест в связи с его высокой медико-социальной 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значимостью	</a:t>
            </a:r>
            <a:endParaRPr lang="ru-RU" sz="2400" dirty="0">
              <a:solidFill>
                <a:srgbClr val="FFFF00"/>
              </a:solidFill>
              <a:latin typeface="HelveticaNeueCyr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1753" y="1953472"/>
            <a:ext cx="2985715" cy="461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6852" y="1798783"/>
            <a:ext cx="3513484" cy="519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7100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35966E0-1E1B-44BA-BA1D-AA7091F77C1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6" t="14328" r="21889" b="40261"/>
          <a:stretch/>
        </p:blipFill>
        <p:spPr bwMode="auto">
          <a:xfrm>
            <a:off x="1195754" y="1494692"/>
            <a:ext cx="9689123" cy="46950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4C0C6D-560A-4D8A-9EC7-69459B86BB01}"/>
              </a:ext>
            </a:extLst>
          </p:cNvPr>
          <p:cNvSpPr txBox="1"/>
          <p:nvPr/>
        </p:nvSpPr>
        <p:spPr>
          <a:xfrm>
            <a:off x="2584174" y="119271"/>
            <a:ext cx="72436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Моделирование повреждения костей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Графическая </a:t>
            </a:r>
            <a:r>
              <a:rPr lang="ru-RU" sz="2400" dirty="0">
                <a:solidFill>
                  <a:srgbClr val="FFFF00"/>
                </a:solidFill>
              </a:rPr>
              <a:t>модель взаимодействия. </a:t>
            </a:r>
          </a:p>
        </p:txBody>
      </p:sp>
    </p:spTree>
    <p:extLst>
      <p:ext uri="{BB962C8B-B14F-4D97-AF65-F5344CB8AC3E}">
        <p14:creationId xmlns:p14="http://schemas.microsoft.com/office/powerpoint/2010/main" val="18175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konst\AppData\Local\Microsoft\Windows\INetCache\Content.Word\0.jpg">
            <a:extLst>
              <a:ext uri="{FF2B5EF4-FFF2-40B4-BE49-F238E27FC236}">
                <a16:creationId xmlns="" xmlns:a16="http://schemas.microsoft.com/office/drawing/2014/main" id="{B9C5F3B8-BD8F-4D12-BFEC-3935CD79C2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6" y="1636178"/>
            <a:ext cx="4043363" cy="4101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F820A94E-4480-49D4-889C-DD4D8620B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513" y="2972693"/>
            <a:ext cx="3474973" cy="3668856"/>
          </a:xfrm>
          <a:prstGeom prst="rect">
            <a:avLst/>
          </a:prstGeom>
        </p:spPr>
      </p:pic>
      <p:pic>
        <p:nvPicPr>
          <p:cNvPr id="7" name="Рисунок 6" descr="Изображение выглядит как предме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B783B30-A47A-4B10-8ACE-3ED960C4A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569" y="2026275"/>
            <a:ext cx="3821767" cy="38140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3342" y="270344"/>
            <a:ext cx="7068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напряжений на кости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0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F752A0-DD92-4237-8D94-63951F2181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52" y="292509"/>
            <a:ext cx="7344696" cy="6272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5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61052"/>
          </a:xfrm>
        </p:spPr>
        <p:txBody>
          <a:bodyPr>
            <a:noAutofit/>
          </a:bodyPr>
          <a:lstStyle/>
          <a:p>
            <a:pPr algn="l"/>
            <a:r>
              <a:rPr lang="ru-RU" cap="none" dirty="0" smtClean="0">
                <a:solidFill>
                  <a:srgbClr val="FFFF00"/>
                </a:solidFill>
                <a:effectLst/>
                <a:latin typeface="HelveticaNeueCyr"/>
                <a:cs typeface="Times New Roman" pitchFamily="18" charset="0"/>
              </a:rPr>
              <a:t>Судебно-медицинская оценка местоположения пострадавших внутри движущегося легкового автомобиля при дорожно-транспортном происшествии</a:t>
            </a:r>
            <a:endParaRPr lang="ru-RU" cap="none" dirty="0">
              <a:solidFill>
                <a:srgbClr val="FFFF00"/>
              </a:solidFill>
              <a:effectLst/>
              <a:latin typeface="HelveticaNeueCyr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0" y="2122098"/>
            <a:ext cx="11455879" cy="3225321"/>
          </a:xfrm>
        </p:spPr>
        <p:txBody>
          <a:bodyPr>
            <a:norm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HelveticaNeueCyr"/>
              </a:rPr>
              <a:t>Диагностика местоположения по свойствам повреждений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HelveticaNeueCyr"/>
              </a:rPr>
              <a:t>Травма головы, травма грудной клетки, травма позвоночника, таза и конечностей 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FF00"/>
                </a:solidFill>
                <a:latin typeface="HelveticaNeueCyr"/>
              </a:rPr>
              <a:t>Создание прецизионных диагностических моделей</a:t>
            </a:r>
            <a:endParaRPr lang="ru-RU" sz="2800" dirty="0">
              <a:solidFill>
                <a:srgbClr val="FFFF00"/>
              </a:solidFill>
              <a:latin typeface="HelveticaNeueCy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128184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2100" b="1" dirty="0">
                <a:solidFill>
                  <a:srgbClr val="043377"/>
                </a:solidFill>
                <a:latin typeface="Times New Roman" pitchFamily="18" charset="0"/>
                <a:cs typeface="Times New Roman" pitchFamily="18" charset="0"/>
              </a:rPr>
              <a:t>Расположение пострадавших внутри салона автомобиля при ДТП</a:t>
            </a:r>
          </a:p>
        </p:txBody>
      </p:sp>
      <p:sp>
        <p:nvSpPr>
          <p:cNvPr id="4" name="Trapezoid 3"/>
          <p:cNvSpPr/>
          <p:nvPr/>
        </p:nvSpPr>
        <p:spPr>
          <a:xfrm>
            <a:off x="0" y="-4233"/>
            <a:ext cx="332317" cy="1132417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9" name="Subtitle 2"/>
          <p:cNvSpPr txBox="1">
            <a:spLocks/>
          </p:cNvSpPr>
          <p:nvPr/>
        </p:nvSpPr>
        <p:spPr bwMode="auto">
          <a:xfrm>
            <a:off x="0" y="0"/>
            <a:ext cx="12192000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ru-RU" altLang="ru-RU" sz="2700" b="1" dirty="0">
                <a:solidFill>
                  <a:srgbClr val="043377"/>
                </a:solidFill>
                <a:cs typeface="Times New Roman" pitchFamily="18" charset="0"/>
              </a:rPr>
              <a:t>Эпидемиологическая характеристика.</a:t>
            </a:r>
          </a:p>
        </p:txBody>
      </p:sp>
      <p:sp>
        <p:nvSpPr>
          <p:cNvPr id="11270" name="Прямоугольник 10"/>
          <p:cNvSpPr>
            <a:spLocks noChangeArrowheads="1"/>
          </p:cNvSpPr>
          <p:nvPr/>
        </p:nvSpPr>
        <p:spPr bwMode="auto">
          <a:xfrm>
            <a:off x="5842001" y="1145117"/>
            <a:ext cx="5321300" cy="216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ebdings" pitchFamily="18" charset="2"/>
              <a:buNone/>
            </a:pPr>
            <a:r>
              <a:rPr kumimoji="1" lang="ru-RU" altLang="ru-RU" sz="1900" dirty="0">
                <a:solidFill>
                  <a:srgbClr val="FFFF00"/>
                </a:solidFill>
                <a:cs typeface="Times New Roman" pitchFamily="18" charset="0"/>
              </a:rPr>
              <a:t>Доля водителей, пассажиров переднего сиденья (ППС), пассажиров заднего левого сиденья (ПЗЛС), пассажиров заднего среднего сиденья (ПЗСС) и пассажиров заднего правого сиденья (ПЗПС) от общего числа погибших при травме внутри салона современного легкового автомобиля.</a:t>
            </a:r>
          </a:p>
        </p:txBody>
      </p:sp>
      <p:sp>
        <p:nvSpPr>
          <p:cNvPr id="11271" name="Номер слайда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990575" indent="-380990" eaLnBrk="0" hangingPunct="0"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523962" indent="-304792" eaLnBrk="0" hangingPunct="0"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2133547" indent="-304792" eaLnBrk="0" hangingPunct="0"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743131" indent="-304792" eaLnBrk="0" hangingPunct="0"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3352716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3962301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4571886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5181470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E875201-F7BD-4C3B-B991-99E852F6D249}" type="slidenum">
              <a:rPr lang="en-US" altLang="ru-RU" sz="1900">
                <a:solidFill>
                  <a:srgbClr val="043377"/>
                </a:solidFill>
                <a:cs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altLang="ru-RU" sz="1900">
              <a:solidFill>
                <a:srgbClr val="043377"/>
              </a:solidFill>
              <a:cs typeface="Times New Roman" pitchFamily="18" charset="0"/>
            </a:endParaRPr>
          </a:p>
        </p:txBody>
      </p:sp>
      <p:pic>
        <p:nvPicPr>
          <p:cNvPr id="11272" name="Picture 5" descr="C:\Users\User\Desktop\Диаграмма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8191"/>
            <a:ext cx="5867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" descr="C:\Users\User\Desktop\таблица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3321051"/>
            <a:ext cx="63754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0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96" y="-1704"/>
            <a:ext cx="1219120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ИССЛЕДОВАНИЯ</a:t>
            </a:r>
            <a:endParaRPr lang="pt-BR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2590" y="1538776"/>
            <a:ext cx="6440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3835708" y="1266825"/>
            <a:ext cx="3233307" cy="22574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8504848" y="1200151"/>
            <a:ext cx="2762945" cy="18192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screen"/>
          <a:srcRect/>
          <a:stretch/>
        </p:blipFill>
        <p:spPr>
          <a:xfrm rot="5400000">
            <a:off x="8148880" y="3885350"/>
            <a:ext cx="3099698" cy="21298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/>
          <a:srcRect/>
          <a:stretch/>
        </p:blipFill>
        <p:spPr>
          <a:xfrm>
            <a:off x="398983" y="1219199"/>
            <a:ext cx="2311514" cy="25041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/>
          <a:srcRect/>
          <a:stretch/>
        </p:blipFill>
        <p:spPr>
          <a:xfrm>
            <a:off x="398983" y="3927289"/>
            <a:ext cx="2309846" cy="2367981"/>
          </a:xfrm>
          <a:prstGeom prst="rect">
            <a:avLst/>
          </a:prstGeom>
        </p:spPr>
      </p:pic>
      <p:pic>
        <p:nvPicPr>
          <p:cNvPr id="19" name="Рисунок 18" descr="IMG_9215"/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767085" y="3876997"/>
            <a:ext cx="3417446" cy="2594484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98983" y="675861"/>
            <a:ext cx="9414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исследования часто фрагментированные или </a:t>
            </a:r>
            <a:r>
              <a:rPr lang="ru-RU" sz="2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скелетированные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436275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9"/>
          <p:cNvSpPr>
            <a:spLocks noGrp="1"/>
          </p:cNvSpPr>
          <p:nvPr>
            <p:ph type="title"/>
          </p:nvPr>
        </p:nvSpPr>
        <p:spPr>
          <a:xfrm>
            <a:off x="1329267" y="0"/>
            <a:ext cx="9080500" cy="11938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7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Морфологическая характеристика повреждений у пострадавших при травме внутри салона легкового автомобиля</a:t>
            </a:r>
          </a:p>
        </p:txBody>
      </p:sp>
      <p:sp>
        <p:nvSpPr>
          <p:cNvPr id="1331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990575" indent="-380990" eaLnBrk="0" hangingPunct="0"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523962" indent="-304792" eaLnBrk="0" hangingPunct="0"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2133547" indent="-304792" eaLnBrk="0" hangingPunct="0"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743131" indent="-304792" eaLnBrk="0" hangingPunct="0"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3352716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3962301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4571886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5181470" indent="-304792" defTabSz="914377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D663F12-D5C5-4DC2-BB99-B25A802B616D}" type="slidenum">
              <a:rPr lang="en-US" altLang="ru-RU" sz="1900">
                <a:solidFill>
                  <a:srgbClr val="043377"/>
                </a:solidFill>
                <a:cs typeface="Times New Roman" pitchFamily="18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ru-RU" sz="1900">
              <a:solidFill>
                <a:srgbClr val="043377"/>
              </a:solidFill>
              <a:cs typeface="Times New Roman" pitchFamily="18" charset="0"/>
            </a:endParaRPr>
          </a:p>
        </p:txBody>
      </p:sp>
      <p:pic>
        <p:nvPicPr>
          <p:cNvPr id="13316" name="Picture 3" descr="C:\Users\User\Desktop\фото ДТП_изм\1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" y="1657352"/>
            <a:ext cx="3496733" cy="212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C:\Users\User\Desktop\фото ДТП_изм\1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67" y="1659467"/>
            <a:ext cx="3496733" cy="212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928534"/>
            <a:ext cx="3225800" cy="225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1659467"/>
            <a:ext cx="3225800" cy="212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Рисунок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7" y="3928533"/>
            <a:ext cx="349673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Рисунок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67" y="3928534"/>
            <a:ext cx="3496733" cy="225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0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128184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2400" b="1" dirty="0">
                <a:solidFill>
                  <a:srgbClr val="043377"/>
                </a:solidFill>
                <a:latin typeface="Times New Roman" pitchFamily="18" charset="0"/>
              </a:rPr>
              <a:t>Сравнительная характеристика распределения повреждений:  </a:t>
            </a:r>
            <a:br>
              <a:rPr lang="ru-RU" sz="2400" b="1" dirty="0">
                <a:solidFill>
                  <a:srgbClr val="043377"/>
                </a:solidFill>
                <a:latin typeface="Times New Roman" pitchFamily="18" charset="0"/>
              </a:rPr>
            </a:br>
            <a:r>
              <a:rPr lang="ru-RU" sz="2400" b="1" dirty="0">
                <a:solidFill>
                  <a:srgbClr val="043377"/>
                </a:solidFill>
                <a:latin typeface="Times New Roman" pitchFamily="18" charset="0"/>
              </a:rPr>
              <a:t>водитель и пассажир переднего сиденья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4233"/>
            <a:ext cx="332317" cy="1132417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2" name="Содержимое 11"/>
          <p:cNvSpPr>
            <a:spLocks noGrp="1"/>
          </p:cNvSpPr>
          <p:nvPr>
            <p:ph sz="half" idx="2"/>
          </p:nvPr>
        </p:nvSpPr>
        <p:spPr>
          <a:xfrm>
            <a:off x="840318" y="2504018"/>
            <a:ext cx="5158316" cy="3685116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altLang="ru-RU" smtClean="0"/>
          </a:p>
          <a:p>
            <a:pPr algn="r">
              <a:buFont typeface="Arial" charset="0"/>
              <a:buNone/>
            </a:pPr>
            <a:r>
              <a:rPr lang="ru-RU" altLang="ru-RU" smtClean="0"/>
              <a:t>                                                                          </a:t>
            </a:r>
          </a:p>
          <a:p>
            <a:pPr>
              <a:buFont typeface="Arial" charset="0"/>
              <a:buNone/>
            </a:pPr>
            <a:endParaRPr lang="ru-RU" altLang="ru-RU" smtClean="0"/>
          </a:p>
          <a:p>
            <a:pPr>
              <a:buFont typeface="Arial" charset="0"/>
              <a:buNone/>
            </a:pPr>
            <a:endParaRPr lang="ru-RU" altLang="ru-RU" smtClean="0"/>
          </a:p>
        </p:txBody>
      </p:sp>
      <p:sp>
        <p:nvSpPr>
          <p:cNvPr id="14343" name="Текст 20"/>
          <p:cNvSpPr>
            <a:spLocks noGrp="1"/>
          </p:cNvSpPr>
          <p:nvPr>
            <p:ph type="body" sz="quarter" idx="3"/>
          </p:nvPr>
        </p:nvSpPr>
        <p:spPr>
          <a:xfrm>
            <a:off x="840317" y="1128185"/>
            <a:ext cx="5331883" cy="679449"/>
          </a:xfrm>
        </p:spPr>
        <p:txBody>
          <a:bodyPr/>
          <a:lstStyle/>
          <a:p>
            <a:r>
              <a:rPr lang="ru-RU" altLang="ru-RU" sz="1900" b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Водитель                         Пассажир переднего 				сиденья</a:t>
            </a:r>
          </a:p>
        </p:txBody>
      </p:sp>
      <p:sp>
        <p:nvSpPr>
          <p:cNvPr id="22" name="Содержимое 21"/>
          <p:cNvSpPr>
            <a:spLocks noGrp="1"/>
          </p:cNvSpPr>
          <p:nvPr>
            <p:ph sz="quarter" idx="4"/>
          </p:nvPr>
        </p:nvSpPr>
        <p:spPr>
          <a:xfrm>
            <a:off x="6684434" y="1397001"/>
            <a:ext cx="5183717" cy="49149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водителей отмечены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левосторонняя локализация повреждений головы и груди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правосторонняя локализация повреждений живота и таза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частая </a:t>
            </a:r>
            <a:r>
              <a:rPr lang="ru-RU" sz="19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травматизация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шеи и стоп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меньшая </a:t>
            </a:r>
            <a:r>
              <a:rPr lang="ru-RU" sz="19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травматизация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верхних и нижних конечностей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9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9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9994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пассажиров переднего сиденья (ППС) отмечается </a:t>
            </a:r>
          </a:p>
          <a:p>
            <a:pPr marL="239994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правосторонние повреждения головы и шеи</a:t>
            </a:r>
          </a:p>
          <a:p>
            <a:pPr marL="239994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левосторонняя и правосторонняя </a:t>
            </a:r>
            <a:r>
              <a:rPr lang="ru-RU" sz="19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травматизация</a:t>
            </a:r>
            <a:r>
              <a:rPr lang="ru-RU" sz="1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верхних и нижних конечностей</a:t>
            </a:r>
            <a:endParaRPr lang="ru-RU" sz="19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Arial" charset="0"/>
              <a:buNone/>
              <a:defRPr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6" name="Picture 3" descr="C:\Users\User\Desktop\Водитель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1" y="1697568"/>
            <a:ext cx="2933700" cy="516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:\Users\User\Desktop\ППС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1" y="1769533"/>
            <a:ext cx="2997200" cy="495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Стрелка вниз 12"/>
          <p:cNvSpPr/>
          <p:nvPr/>
        </p:nvSpPr>
        <p:spPr>
          <a:xfrm rot="5400000">
            <a:off x="2973251" y="1821784"/>
            <a:ext cx="192656" cy="48177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rot="5400000" flipH="1">
            <a:off x="3101305" y="2916101"/>
            <a:ext cx="161929" cy="510395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1600201" y="6189663"/>
            <a:ext cx="668867" cy="166688"/>
          </a:xfrm>
          <a:prstGeom prst="leftRightArrow">
            <a:avLst/>
          </a:prstGeom>
          <a:solidFill>
            <a:srgbClr val="FF0000"/>
          </a:solidFill>
          <a:ln>
            <a:noFill/>
          </a:ln>
          <a:effectLst>
            <a:glow rad="139700">
              <a:srgbClr val="C000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6200000" flipH="1">
            <a:off x="3732379" y="2185821"/>
            <a:ext cx="161935" cy="476588"/>
          </a:xfrm>
          <a:prstGeom prst="downArrow">
            <a:avLst/>
          </a:prstGeom>
          <a:solidFill>
            <a:srgbClr val="0000FF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 rot="5400000">
            <a:off x="2973251" y="2360521"/>
            <a:ext cx="192656" cy="48177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128184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2400" b="1" dirty="0">
                <a:solidFill>
                  <a:srgbClr val="043377"/>
                </a:solidFill>
                <a:latin typeface="Times New Roman" pitchFamily="18" charset="0"/>
              </a:rPr>
              <a:t>Сравнительная характеристика распределения повреждений:  </a:t>
            </a:r>
            <a:br>
              <a:rPr lang="ru-RU" sz="2400" b="1" dirty="0">
                <a:solidFill>
                  <a:srgbClr val="043377"/>
                </a:solidFill>
                <a:latin typeface="Times New Roman" pitchFamily="18" charset="0"/>
              </a:rPr>
            </a:br>
            <a:r>
              <a:rPr lang="ru-RU" sz="2400" b="1" dirty="0">
                <a:solidFill>
                  <a:srgbClr val="043377"/>
                </a:solidFill>
                <a:latin typeface="Times New Roman" pitchFamily="18" charset="0"/>
              </a:rPr>
              <a:t>водитель и пассажир заднего правого сиденья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4233"/>
            <a:ext cx="332317" cy="1132417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5" name="Subtitle 2"/>
          <p:cNvSpPr txBox="1">
            <a:spLocks/>
          </p:cNvSpPr>
          <p:nvPr/>
        </p:nvSpPr>
        <p:spPr bwMode="auto">
          <a:xfrm>
            <a:off x="0" y="167218"/>
            <a:ext cx="12192000" cy="5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endParaRPr lang="ru-RU" altLang="ru-RU" sz="3200" b="1">
              <a:cs typeface="Times New Roman" pitchFamily="18" charset="0"/>
            </a:endParaRPr>
          </a:p>
        </p:txBody>
      </p:sp>
      <p:sp>
        <p:nvSpPr>
          <p:cNvPr id="15366" name="Содержимое 11"/>
          <p:cNvSpPr>
            <a:spLocks noGrp="1"/>
          </p:cNvSpPr>
          <p:nvPr>
            <p:ph sz="half" idx="2"/>
          </p:nvPr>
        </p:nvSpPr>
        <p:spPr>
          <a:xfrm>
            <a:off x="840318" y="2504018"/>
            <a:ext cx="5158316" cy="3685116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altLang="ru-RU" smtClean="0"/>
          </a:p>
          <a:p>
            <a:pPr algn="r">
              <a:buFont typeface="Arial" charset="0"/>
              <a:buNone/>
            </a:pPr>
            <a:r>
              <a:rPr lang="ru-RU" altLang="ru-RU" smtClean="0"/>
              <a:t>                                                                          </a:t>
            </a:r>
          </a:p>
          <a:p>
            <a:pPr>
              <a:buFont typeface="Arial" charset="0"/>
              <a:buNone/>
            </a:pPr>
            <a:endParaRPr lang="ru-RU" altLang="ru-RU" smtClean="0"/>
          </a:p>
          <a:p>
            <a:pPr>
              <a:buFont typeface="Arial" charset="0"/>
              <a:buNone/>
            </a:pPr>
            <a:endParaRPr lang="ru-RU" altLang="ru-RU" smtClean="0"/>
          </a:p>
        </p:txBody>
      </p:sp>
      <p:sp>
        <p:nvSpPr>
          <p:cNvPr id="15367" name="Текст 20"/>
          <p:cNvSpPr>
            <a:spLocks noGrp="1"/>
          </p:cNvSpPr>
          <p:nvPr>
            <p:ph type="body" sz="quarter" idx="3"/>
          </p:nvPr>
        </p:nvSpPr>
        <p:spPr>
          <a:xfrm>
            <a:off x="1" y="1128185"/>
            <a:ext cx="6684433" cy="730249"/>
          </a:xfrm>
        </p:spPr>
        <p:txBody>
          <a:bodyPr/>
          <a:lstStyle/>
          <a:p>
            <a:r>
              <a:rPr lang="ru-RU" altLang="ru-RU" sz="1900" b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Водитель                           Пассажир заднего    					 правого сиденья               </a:t>
            </a:r>
          </a:p>
        </p:txBody>
      </p:sp>
      <p:sp>
        <p:nvSpPr>
          <p:cNvPr id="15368" name="Содержимое 21"/>
          <p:cNvSpPr>
            <a:spLocks noGrp="1"/>
          </p:cNvSpPr>
          <p:nvPr>
            <p:ph sz="quarter" idx="4"/>
          </p:nvPr>
        </p:nvSpPr>
        <p:spPr>
          <a:xfrm>
            <a:off x="6684434" y="1943101"/>
            <a:ext cx="5183717" cy="4161367"/>
          </a:xfrm>
        </p:spPr>
        <p:txBody>
          <a:bodyPr/>
          <a:lstStyle/>
          <a:p>
            <a:pPr>
              <a:lnSpc>
                <a:spcPct val="100000"/>
              </a:lnSpc>
              <a:buFont typeface="Arial" charset="0"/>
              <a:buNone/>
            </a:pPr>
            <a:r>
              <a:rPr lang="ru-RU" altLang="ru-RU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пассажиров заднего правого сиденья (ПЗПС) наблюдаются </a:t>
            </a:r>
          </a:p>
          <a:p>
            <a:pPr>
              <a:lnSpc>
                <a:spcPct val="100000"/>
              </a:lnSpc>
            </a:pPr>
            <a:r>
              <a:rPr lang="ru-RU" altLang="ru-RU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правосторонние повреждения всех частей тела </a:t>
            </a:r>
          </a:p>
          <a:p>
            <a:pPr>
              <a:lnSpc>
                <a:spcPct val="100000"/>
              </a:lnSpc>
            </a:pPr>
            <a:r>
              <a:rPr lang="ru-RU" altLang="ru-RU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отсутствие повреждений на стопах</a:t>
            </a:r>
          </a:p>
          <a:p>
            <a:pPr>
              <a:lnSpc>
                <a:spcPct val="100000"/>
              </a:lnSpc>
            </a:pPr>
            <a:r>
              <a:rPr lang="ru-RU" altLang="ru-RU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относительно высокая частота </a:t>
            </a:r>
            <a:r>
              <a:rPr lang="ru-RU" altLang="ru-RU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травмирования</a:t>
            </a:r>
            <a:r>
              <a:rPr lang="ru-RU" altLang="ru-RU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органов грудной и брюшной полостей. </a:t>
            </a:r>
          </a:p>
          <a:p>
            <a:pPr>
              <a:lnSpc>
                <a:spcPct val="100000"/>
              </a:lnSpc>
              <a:buFont typeface="Arial" charset="0"/>
              <a:buNone/>
            </a:pPr>
            <a:endParaRPr lang="ru-RU" alt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0" name="Picture 2" descr="C:\Users\User\Desktop\водител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7" y="1858434"/>
            <a:ext cx="25654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3" descr="C:\Users\User\Desktop\ПЗПС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33" y="1858434"/>
            <a:ext cx="28956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низ 13"/>
          <p:cNvSpPr/>
          <p:nvPr/>
        </p:nvSpPr>
        <p:spPr>
          <a:xfrm rot="16200000" flipH="1">
            <a:off x="3255960" y="2024056"/>
            <a:ext cx="161931" cy="476251"/>
          </a:xfrm>
          <a:prstGeom prst="downArrow">
            <a:avLst/>
          </a:prstGeom>
          <a:solidFill>
            <a:srgbClr val="0000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6200000" flipH="1">
            <a:off x="3255961" y="3101449"/>
            <a:ext cx="161931" cy="476249"/>
          </a:xfrm>
          <a:prstGeom prst="downArrow">
            <a:avLst/>
          </a:prstGeom>
          <a:solidFill>
            <a:srgbClr val="0000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6200000" flipH="1">
            <a:off x="3255963" y="4125916"/>
            <a:ext cx="161931" cy="476248"/>
          </a:xfrm>
          <a:prstGeom prst="downArrow">
            <a:avLst/>
          </a:prstGeom>
          <a:solidFill>
            <a:srgbClr val="0000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4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128184"/>
          </a:xfrm>
          <a:prstGeom prst="rect">
            <a:avLst/>
          </a:prstGeom>
          <a:solidFill>
            <a:srgbClr val="D9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2400" b="1" dirty="0">
                <a:solidFill>
                  <a:srgbClr val="043377"/>
                </a:solidFill>
                <a:latin typeface="Times New Roman" pitchFamily="18" charset="0"/>
              </a:rPr>
              <a:t>Сравнительная характеристика распределения повреждений:  </a:t>
            </a:r>
            <a:br>
              <a:rPr lang="ru-RU" sz="2400" b="1" dirty="0">
                <a:solidFill>
                  <a:srgbClr val="043377"/>
                </a:solidFill>
                <a:latin typeface="Times New Roman" pitchFamily="18" charset="0"/>
              </a:rPr>
            </a:br>
            <a:r>
              <a:rPr lang="ru-RU" sz="2400" b="1" dirty="0">
                <a:solidFill>
                  <a:srgbClr val="043377"/>
                </a:solidFill>
                <a:latin typeface="Times New Roman" pitchFamily="18" charset="0"/>
              </a:rPr>
              <a:t>водитель и пассажир заднего левого сиденья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4233"/>
            <a:ext cx="332317" cy="1132417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Subtitle 2"/>
          <p:cNvSpPr txBox="1">
            <a:spLocks/>
          </p:cNvSpPr>
          <p:nvPr/>
        </p:nvSpPr>
        <p:spPr bwMode="auto">
          <a:xfrm>
            <a:off x="0" y="167218"/>
            <a:ext cx="12192000" cy="5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endParaRPr lang="ru-RU" altLang="ru-RU" sz="3200" b="1">
              <a:cs typeface="Times New Roman" pitchFamily="18" charset="0"/>
            </a:endParaRPr>
          </a:p>
        </p:txBody>
      </p:sp>
      <p:sp>
        <p:nvSpPr>
          <p:cNvPr id="17414" name="Содержимое 11"/>
          <p:cNvSpPr>
            <a:spLocks noGrp="1"/>
          </p:cNvSpPr>
          <p:nvPr>
            <p:ph sz="half" idx="2"/>
          </p:nvPr>
        </p:nvSpPr>
        <p:spPr>
          <a:xfrm>
            <a:off x="840318" y="2504018"/>
            <a:ext cx="5158316" cy="3685116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altLang="ru-RU" smtClean="0"/>
          </a:p>
          <a:p>
            <a:pPr algn="r">
              <a:buFont typeface="Arial" charset="0"/>
              <a:buNone/>
            </a:pPr>
            <a:r>
              <a:rPr lang="ru-RU" altLang="ru-RU" smtClean="0"/>
              <a:t>                                                                          </a:t>
            </a:r>
          </a:p>
          <a:p>
            <a:pPr>
              <a:buFont typeface="Arial" charset="0"/>
              <a:buNone/>
            </a:pPr>
            <a:endParaRPr lang="ru-RU" altLang="ru-RU" smtClean="0"/>
          </a:p>
          <a:p>
            <a:pPr>
              <a:buFont typeface="Arial" charset="0"/>
              <a:buNone/>
            </a:pPr>
            <a:endParaRPr lang="ru-RU" altLang="ru-RU" smtClean="0"/>
          </a:p>
        </p:txBody>
      </p:sp>
      <p:sp>
        <p:nvSpPr>
          <p:cNvPr id="17415" name="Текст 20"/>
          <p:cNvSpPr>
            <a:spLocks noGrp="1"/>
          </p:cNvSpPr>
          <p:nvPr>
            <p:ph type="body" sz="quarter" idx="3"/>
          </p:nvPr>
        </p:nvSpPr>
        <p:spPr>
          <a:xfrm>
            <a:off x="1" y="1174752"/>
            <a:ext cx="6684433" cy="501649"/>
          </a:xfrm>
        </p:spPr>
        <p:txBody>
          <a:bodyPr>
            <a:normAutofit fontScale="85000" lnSpcReduction="20000"/>
          </a:bodyPr>
          <a:lstStyle/>
          <a:p>
            <a:r>
              <a:rPr lang="ru-RU" altLang="ru-RU" sz="1900" b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Водитель                             </a:t>
            </a:r>
            <a:r>
              <a:rPr lang="ru-RU" altLang="ru-RU" sz="19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Пассажир </a:t>
            </a:r>
            <a:r>
              <a:rPr lang="ru-RU" altLang="ru-RU" sz="1900" b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заднего  					      </a:t>
            </a:r>
            <a:r>
              <a:rPr lang="ru-RU" altLang="ru-RU" sz="19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левого </a:t>
            </a:r>
            <a:r>
              <a:rPr lang="ru-RU" altLang="ru-RU" sz="1900" b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сиденья           </a:t>
            </a:r>
          </a:p>
        </p:txBody>
      </p:sp>
      <p:sp>
        <p:nvSpPr>
          <p:cNvPr id="17416" name="Содержимое 21"/>
          <p:cNvSpPr>
            <a:spLocks noGrp="1"/>
          </p:cNvSpPr>
          <p:nvPr>
            <p:ph sz="quarter" idx="4"/>
          </p:nvPr>
        </p:nvSpPr>
        <p:spPr>
          <a:xfrm>
            <a:off x="6684434" y="2504018"/>
            <a:ext cx="5183717" cy="2813049"/>
          </a:xfrm>
        </p:spPr>
        <p:txBody>
          <a:bodyPr/>
          <a:lstStyle/>
          <a:p>
            <a:pPr>
              <a:lnSpc>
                <a:spcPct val="100000"/>
              </a:lnSpc>
              <a:buFont typeface="Arial" charset="0"/>
              <a:buNone/>
            </a:pPr>
            <a:r>
              <a:rPr lang="ru-RU" altLang="ru-RU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пассажиров заднего левого сиденья (ПЗЛС) характерна </a:t>
            </a:r>
          </a:p>
          <a:p>
            <a:pPr>
              <a:lnSpc>
                <a:spcPct val="100000"/>
              </a:lnSpc>
            </a:pPr>
            <a:r>
              <a:rPr lang="ru-RU" altLang="ru-RU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левосторонняя локализация повреждений тела </a:t>
            </a:r>
          </a:p>
          <a:p>
            <a:pPr>
              <a:lnSpc>
                <a:spcPct val="100000"/>
              </a:lnSpc>
            </a:pPr>
            <a:r>
              <a:rPr lang="ru-RU" altLang="ru-RU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минимальная </a:t>
            </a:r>
            <a:r>
              <a:rPr lang="ru-RU" altLang="ru-RU" sz="21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травматизация</a:t>
            </a:r>
            <a:r>
              <a:rPr lang="ru-RU" altLang="ru-RU" sz="2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внутренних органов грудной и брюшной полостей</a:t>
            </a:r>
          </a:p>
        </p:txBody>
      </p:sp>
      <p:pic>
        <p:nvPicPr>
          <p:cNvPr id="17418" name="Picture 3" descr="C:\Users\User\Desktop\Водитель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8" y="1627718"/>
            <a:ext cx="2933700" cy="516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" descr="C:\Users\User\Desktop\ПЗЛС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33" y="1676400"/>
            <a:ext cx="2667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трелка вниз 12"/>
          <p:cNvSpPr/>
          <p:nvPr/>
        </p:nvSpPr>
        <p:spPr>
          <a:xfrm rot="5400000" flipH="1">
            <a:off x="5885844" y="1877940"/>
            <a:ext cx="161929" cy="47005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5400000" flipH="1">
            <a:off x="5885845" y="2936274"/>
            <a:ext cx="161929" cy="470049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rot="5400000" flipH="1">
            <a:off x="6160558" y="4823890"/>
            <a:ext cx="161929" cy="487889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1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ubtitle 2"/>
          <p:cNvSpPr>
            <a:spLocks noGrp="1"/>
          </p:cNvSpPr>
          <p:nvPr>
            <p:ph type="subTitle" idx="1"/>
          </p:nvPr>
        </p:nvSpPr>
        <p:spPr>
          <a:xfrm>
            <a:off x="332317" y="1229784"/>
            <a:ext cx="11673416" cy="5552016"/>
          </a:xfrm>
        </p:spPr>
        <p:txBody>
          <a:bodyPr>
            <a:normAutofit/>
          </a:bodyPr>
          <a:lstStyle/>
          <a:p>
            <a:pPr marL="457189" indent="-457189" algn="l">
              <a:buFont typeface="Courier New" panose="02070309020205020404" pitchFamily="49" charset="0"/>
              <a:buChar char="o"/>
            </a:pPr>
            <a:r>
              <a:rPr lang="ru-RU" alt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Характеристика </a:t>
            </a: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повреждений у водителя и пассажиров при травме внутри салона современного легкового автомобиля (фронтальное </a:t>
            </a:r>
            <a:r>
              <a:rPr lang="ru-RU" alt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столкновение) позволила сформировать базу данных</a:t>
            </a:r>
            <a:endParaRPr lang="ru-RU" alt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89" indent="-457189" algn="l"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rgbClr val="FFFF00"/>
                </a:solidFill>
                <a:effectLst/>
              </a:rPr>
              <a:t>Сформированный информационный </a:t>
            </a:r>
            <a:r>
              <a:rPr lang="ru-RU" dirty="0">
                <a:solidFill>
                  <a:srgbClr val="FFFF00"/>
                </a:solidFill>
                <a:effectLst/>
              </a:rPr>
              <a:t>массив цифровых значений 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признаков </a:t>
            </a:r>
            <a:r>
              <a:rPr lang="ru-RU" alt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повреждений </a:t>
            </a: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водителей, пассажиров переднего и всех пассажиров заднего сиденья </a:t>
            </a:r>
            <a:r>
              <a:rPr lang="ru-RU" dirty="0">
                <a:solidFill>
                  <a:srgbClr val="FFFF00"/>
                </a:solidFill>
                <a:effectLst/>
              </a:rPr>
              <a:t>достоверно отображает 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общие закономерности </a:t>
            </a: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внутри салонной </a:t>
            </a:r>
            <a:r>
              <a:rPr lang="ru-RU" alt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травмы и определять </a:t>
            </a: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местоположение пострадавших при травме в салоне легкового автомобиля</a:t>
            </a:r>
          </a:p>
          <a:p>
            <a:pPr marL="457189" lvl="0" indent="-457189" algn="just">
              <a:buFont typeface="Courier New" panose="02070309020205020404" pitchFamily="49" charset="0"/>
              <a:buChar char="o"/>
            </a:pPr>
            <a:endParaRPr lang="ru-RU" alt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89" indent="-457189" algn="just"/>
            <a:r>
              <a:rPr lang="ru-RU" altLang="ru-RU" sz="2100" b="1" dirty="0">
                <a:solidFill>
                  <a:srgbClr val="043377"/>
                </a:solidFill>
                <a:latin typeface="Times New Roman" pitchFamily="18" charset="0"/>
                <a:cs typeface="Times New Roman" pitchFamily="18" charset="0"/>
              </a:rPr>
              <a:t>													</a:t>
            </a:r>
          </a:p>
          <a:p>
            <a:pPr marL="457189" indent="-457189" algn="l"/>
            <a:endParaRPr lang="en-US" altLang="ru-RU" sz="1900" dirty="0">
              <a:solidFill>
                <a:srgbClr val="043377"/>
              </a:solidFill>
              <a:cs typeface="Arial" charset="0"/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-4233"/>
            <a:ext cx="332317" cy="1132417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043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32329"/>
            <a:ext cx="11700944" cy="2546351"/>
          </a:xfrm>
        </p:spPr>
        <p:txBody>
          <a:bodyPr>
            <a:normAutofit/>
          </a:bodyPr>
          <a:lstStyle/>
          <a:p>
            <a:pPr lvl="1"/>
            <a:r>
              <a:rPr lang="ru-RU" sz="2800" dirty="0" smtClean="0">
                <a:solidFill>
                  <a:srgbClr val="FFFF00"/>
                </a:solidFill>
                <a:latin typeface="HelveticaNeueCyr"/>
              </a:rPr>
              <a:t>Судебно-медицинская оценка повреждений плоских костей</a:t>
            </a:r>
          </a:p>
          <a:p>
            <a:pPr lvl="1"/>
            <a:r>
              <a:rPr lang="ru-RU" sz="2800" dirty="0" smtClean="0">
                <a:solidFill>
                  <a:srgbClr val="FFFF00"/>
                </a:solidFill>
                <a:latin typeface="HelveticaNeueCyr"/>
              </a:rPr>
              <a:t>Теоретические положения огнестрельной травмы</a:t>
            </a:r>
          </a:p>
          <a:p>
            <a:pPr lvl="1"/>
            <a:r>
              <a:rPr lang="ru-RU" sz="2800" dirty="0" smtClean="0">
                <a:solidFill>
                  <a:srgbClr val="FFFF00"/>
                </a:solidFill>
                <a:effectLst/>
                <a:latin typeface="HelveticaNeueCyr"/>
              </a:rPr>
              <a:t>Методика экспертной оценки огнестрельных переломов</a:t>
            </a:r>
          </a:p>
          <a:p>
            <a:pPr lvl="2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HelveticaNeueCyr"/>
              </a:rPr>
              <a:t>Огнестрельная травма</a:t>
            </a:r>
            <a:endParaRPr lang="ru-RU" sz="3200" dirty="0">
              <a:latin typeface="HelveticaNeueCy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2"/>
          <p:cNvSpPr>
            <a:spLocks noGrp="1"/>
          </p:cNvSpPr>
          <p:nvPr>
            <p:ph sz="quarter" idx="1"/>
          </p:nvPr>
        </p:nvSpPr>
        <p:spPr>
          <a:xfrm>
            <a:off x="129899" y="728594"/>
            <a:ext cx="10482263" cy="1289050"/>
          </a:xfrm>
        </p:spPr>
        <p:txBody>
          <a:bodyPr/>
          <a:lstStyle/>
          <a:p>
            <a:pPr marL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Разработана методика определения расстояния выстрела на основе морфологических особенностей перелома плоских костей </a:t>
            </a:r>
            <a:endParaRPr lang="ru-RU" dirty="0" smtClean="0">
              <a:latin typeface="HelveticaNeueCyr"/>
            </a:endParaRPr>
          </a:p>
        </p:txBody>
      </p:sp>
      <p:sp>
        <p:nvSpPr>
          <p:cNvPr id="4403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1377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3200" cap="none" dirty="0" smtClean="0">
                <a:solidFill>
                  <a:srgbClr val="FFFF00"/>
                </a:solidFill>
                <a:effectLst/>
                <a:latin typeface="HelveticaNeueCyr"/>
              </a:rPr>
              <a:t>Огнестрельная травма</a:t>
            </a:r>
            <a:endParaRPr lang="ru-RU" sz="3200" cap="none" dirty="0" smtClean="0">
              <a:effectLst/>
              <a:latin typeface="HelveticaNeueCyr"/>
            </a:endParaRPr>
          </a:p>
        </p:txBody>
      </p:sp>
      <p:pic>
        <p:nvPicPr>
          <p:cNvPr id="44037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77" y="1768889"/>
            <a:ext cx="3142512" cy="417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74257" y="1768889"/>
            <a:ext cx="2817743" cy="42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9456" y="1787525"/>
            <a:ext cx="2854876" cy="41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6700" y="1784072"/>
            <a:ext cx="2869968" cy="416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редняя треть сбоку">
            <a:extLst>
              <a:ext uri="{FF2B5EF4-FFF2-40B4-BE49-F238E27FC236}">
                <a16:creationId xmlns="" xmlns:a16="http://schemas.microsoft.com/office/drawing/2014/main" id="{F1943F2F-16AE-48AD-9F5E-B5806983E5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3" y="1270841"/>
            <a:ext cx="11139948" cy="268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A938130-B6EB-4CB0-BE54-B3BC43046D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53" y="4277496"/>
            <a:ext cx="5879122" cy="219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0D9C747-4765-4BCC-885F-FCE730AE285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68" y="4229482"/>
            <a:ext cx="5275386" cy="21945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00646" y="193623"/>
            <a:ext cx="9414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огнестрельной травмы с помощью конечно элементного анализа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21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konst\AppData\Local\Microsoft\Windows\INetCache\Content.Word\10.jpg">
            <a:extLst>
              <a:ext uri="{FF2B5EF4-FFF2-40B4-BE49-F238E27FC236}">
                <a16:creationId xmlns="" xmlns:a16="http://schemas.microsoft.com/office/drawing/2014/main" id="{E8F1602D-F9C2-44A0-8161-D9C5BA0A7A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5883"/>
            <a:ext cx="6922112" cy="306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konst\AppData\Local\Microsoft\Windows\INetCache\Content.Word\9а.jpg">
            <a:extLst>
              <a:ext uri="{FF2B5EF4-FFF2-40B4-BE49-F238E27FC236}">
                <a16:creationId xmlns="" xmlns:a16="http://schemas.microsoft.com/office/drawing/2014/main" id="{E9AF0E8C-0ED2-46CC-8F4C-F9F5A435422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08" y="3851030"/>
            <a:ext cx="6006383" cy="26702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25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отложения продуктов выстрела из травматического пистолета при помощи конечного элементного анализа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931F691-CA47-47AE-A216-28D6BFA2A5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01" y="2380057"/>
            <a:ext cx="6558246" cy="447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konst\AppData\Local\Microsoft\Windows\INetCache\Content.Word\12б.jpg">
            <a:extLst>
              <a:ext uri="{FF2B5EF4-FFF2-40B4-BE49-F238E27FC236}">
                <a16:creationId xmlns="" xmlns:a16="http://schemas.microsoft.com/office/drawing/2014/main" id="{BD041A88-A22D-4DFC-9C01-ADF2C4BEBD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8" y="253604"/>
            <a:ext cx="3987087" cy="301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3CFD846-2FA7-467C-B708-A8F5650CF87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30" y="261555"/>
            <a:ext cx="5393789" cy="2891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2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ИССЛЕДОВАНИЯ</a:t>
            </a:r>
            <a:endParaRPr lang="pt-BR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tângulo 66"/>
          <p:cNvSpPr/>
          <p:nvPr/>
        </p:nvSpPr>
        <p:spPr>
          <a:xfrm>
            <a:off x="1711568" y="574216"/>
            <a:ext cx="8428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8,5% - процент опознанных трупов по г. Москве</a:t>
            </a:r>
          </a:p>
          <a:p>
            <a:pPr>
              <a:lnSpc>
                <a:spcPct val="90000"/>
              </a:lnSpc>
            </a:pPr>
            <a:endParaRPr lang="pt-BR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2,5 % - процент опознанных трупов по Московской области</a:t>
            </a:r>
          </a:p>
          <a:p>
            <a:pPr>
              <a:lnSpc>
                <a:spcPct val="90000"/>
              </a:lnSpc>
            </a:pPr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5,5 % - процент опознанных трупов  по г. Санкт-Петербургу</a:t>
            </a:r>
          </a:p>
          <a:p>
            <a:pPr>
              <a:lnSpc>
                <a:spcPct val="90000"/>
              </a:lnSpc>
            </a:pPr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5,5% - по России в целом  (12853)</a:t>
            </a:r>
          </a:p>
          <a:p>
            <a:pPr>
              <a:lnSpc>
                <a:spcPct val="90000"/>
              </a:lnSpc>
            </a:pPr>
            <a:endParaRPr lang="pt-BR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09" name="Picture 1" descr="F:\Презентация для РАН\DbbW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1" y="2786064"/>
            <a:ext cx="6504377" cy="3532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3729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 descr="Ри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928" y="1487448"/>
            <a:ext cx="7881262" cy="342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390" y="5042836"/>
            <a:ext cx="6611530" cy="169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37814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0" y="62388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HelveticaNeueCyr"/>
              </a:rPr>
              <a:t>Разработаны </a:t>
            </a:r>
            <a:r>
              <a:rPr lang="ru-RU" sz="3200" b="1" dirty="0">
                <a:solidFill>
                  <a:srgbClr val="FFFF00"/>
                </a:solidFill>
                <a:latin typeface="HelveticaNeueCyr"/>
              </a:rPr>
              <a:t>основные теоретические положения по </a:t>
            </a:r>
            <a:endParaRPr lang="ru-RU" sz="3200" b="1" dirty="0" smtClean="0">
              <a:solidFill>
                <a:srgbClr val="FFFF00"/>
              </a:solidFill>
              <a:latin typeface="HelveticaNeueCyr"/>
            </a:endParaRPr>
          </a:p>
          <a:p>
            <a:r>
              <a:rPr lang="ru-RU" sz="3200" b="1" dirty="0" smtClean="0">
                <a:solidFill>
                  <a:srgbClr val="FFFF00"/>
                </a:solidFill>
                <a:latin typeface="HelveticaNeueCyr"/>
              </a:rPr>
              <a:t>3</a:t>
            </a:r>
            <a:r>
              <a:rPr lang="en-US" sz="3200" b="1" dirty="0">
                <a:solidFill>
                  <a:srgbClr val="FFFF00"/>
                </a:solidFill>
                <a:latin typeface="HelveticaNeueCyr"/>
              </a:rPr>
              <a:t>D</a:t>
            </a:r>
            <a:r>
              <a:rPr lang="ru-RU" sz="3200" b="1" dirty="0">
                <a:solidFill>
                  <a:srgbClr val="FFFF00"/>
                </a:solidFill>
                <a:latin typeface="HelveticaNeueCyr"/>
              </a:rPr>
              <a:t>-моделированию повреждений длинных трубчатых костей</a:t>
            </a:r>
            <a:endParaRPr lang="ru-RU" sz="3200" b="1" dirty="0">
              <a:latin typeface="HelveticaNeueCy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1020"/>
          </a:xfrm>
        </p:spPr>
        <p:txBody>
          <a:bodyPr>
            <a:normAutofit/>
          </a:bodyPr>
          <a:lstStyle/>
          <a:p>
            <a:pPr algn="l"/>
            <a:r>
              <a:rPr lang="ru-RU" sz="3200" cap="none" dirty="0" smtClean="0">
                <a:solidFill>
                  <a:srgbClr val="FFFF00"/>
                </a:solidFill>
                <a:effectLst/>
                <a:latin typeface="HelveticaNeueCyr"/>
              </a:rPr>
              <a:t>Судебно-медицинская оценка тупой травмы печени</a:t>
            </a:r>
            <a:endParaRPr lang="ru-RU" sz="3200" cap="none" dirty="0">
              <a:solidFill>
                <a:srgbClr val="FFFF00"/>
              </a:solidFill>
              <a:effectLst/>
              <a:latin typeface="HelveticaNeueCyr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068166"/>
            <a:ext cx="6488430" cy="4703984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FFFF00"/>
                </a:solidFill>
                <a:effectLst/>
                <a:latin typeface="HelveticaNeueCyr"/>
              </a:rPr>
              <a:t>Сформулированы теоретические положения тупой травмы печени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ru-RU" dirty="0" smtClean="0">
              <a:solidFill>
                <a:srgbClr val="FFFF00"/>
              </a:solidFill>
              <a:effectLst/>
              <a:latin typeface="HelveticaNeueCyr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FFFF00"/>
                </a:solidFill>
                <a:effectLst/>
                <a:latin typeface="HelveticaNeueCyr"/>
              </a:rPr>
              <a:t>Разработана судебно-медицинская классификация разрывов печени при тупой травме</a:t>
            </a:r>
          </a:p>
          <a:p>
            <a:pPr marL="342900" indent="-342900" algn="l">
              <a:buFont typeface="Arial" pitchFamily="34" charset="0"/>
              <a:buChar char="•"/>
            </a:pPr>
            <a:endParaRPr lang="ru-RU" dirty="0" smtClean="0">
              <a:solidFill>
                <a:srgbClr val="FFFF00"/>
              </a:solidFill>
              <a:effectLst/>
              <a:latin typeface="HelveticaNeueCyr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FFFF00"/>
                </a:solidFill>
                <a:effectLst/>
                <a:latin typeface="HelveticaNeueCyr"/>
              </a:rPr>
              <a:t>Разработана методика экспертной оценки</a:t>
            </a:r>
            <a:endParaRPr lang="ru-RU" dirty="0">
              <a:solidFill>
                <a:srgbClr val="FFFF00"/>
              </a:solidFill>
              <a:effectLst/>
              <a:latin typeface="HelveticaNeueCyr"/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64" y="1174866"/>
            <a:ext cx="3239703" cy="4639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AD771D3-C369-4890-9471-D52769B1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0" y="765763"/>
            <a:ext cx="10749064" cy="570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1DC2AC7-D5A1-48E2-B56C-1ECEACB495FE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3200" b="1" dirty="0" smtClean="0">
                <a:solidFill>
                  <a:srgbClr val="FFFF00"/>
                </a:solidFill>
                <a:latin typeface="HelveticaNeueCyr"/>
                <a:ea typeface="+mj-ea"/>
                <a:cs typeface="+mj-cs"/>
              </a:rPr>
              <a:t>Судебно-медицинская оценка разрывов печени</a:t>
            </a:r>
            <a:endParaRPr lang="ru-RU" altLang="ru-RU" sz="3200" b="1" dirty="0">
              <a:solidFill>
                <a:srgbClr val="FFFF00"/>
              </a:solidFill>
              <a:latin typeface="HelveticaNeueCyr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3974"/>
          </a:xfrm>
        </p:spPr>
        <p:txBody>
          <a:bodyPr>
            <a:normAutofit/>
          </a:bodyPr>
          <a:lstStyle/>
          <a:p>
            <a:pPr algn="l"/>
            <a:r>
              <a:rPr lang="ru-RU" cap="none" dirty="0" smtClean="0">
                <a:solidFill>
                  <a:srgbClr val="FFFF00"/>
                </a:solidFill>
                <a:effectLst/>
                <a:latin typeface="HelveticaNeueCyr"/>
              </a:rPr>
              <a:t>Морфологическая диагностика острой кровопотери в судебной медицине</a:t>
            </a:r>
            <a:endParaRPr lang="ru-RU" cap="none" dirty="0">
              <a:solidFill>
                <a:srgbClr val="FFFF00"/>
              </a:solidFill>
              <a:effectLst/>
              <a:latin typeface="HelveticaNeueCyr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91515" y="1067190"/>
            <a:ext cx="8254042" cy="5626814"/>
          </a:xfrm>
        </p:spPr>
        <p:txBody>
          <a:bodyPr>
            <a:no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Морфологические изменения головного мозга и </a:t>
            </a:r>
          </a:p>
          <a:p>
            <a:pPr marL="342900" indent="-342900" algn="just"/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	внутренних органов при острой кровопотере :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с длительным терминальным периодом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с коротким терминальным периодом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на фоне алкогольной интоксикации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на фоне наркотической интоксикации</a:t>
            </a: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на фоне черепно-мозговой травмы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Судебно-медицинская оценка ранних </a:t>
            </a:r>
          </a:p>
          <a:p>
            <a:pPr marL="342900" indent="-342900" algn="just"/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	трупных изменений 	при смерти </a:t>
            </a:r>
          </a:p>
          <a:p>
            <a:pPr marL="342900" indent="-342900" algn="just"/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	от острой кровопотери</a:t>
            </a:r>
            <a:endParaRPr lang="ru-RU" sz="2400" dirty="0">
              <a:solidFill>
                <a:srgbClr val="FFFF00"/>
              </a:solidFill>
              <a:latin typeface="HelveticaNeueCy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270" y="1113019"/>
            <a:ext cx="3898542" cy="5318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051559"/>
          </a:xfrm>
        </p:spPr>
        <p:txBody>
          <a:bodyPr>
            <a:normAutofit/>
          </a:bodyPr>
          <a:lstStyle/>
          <a:p>
            <a:pPr algn="l"/>
            <a:r>
              <a:rPr lang="ru-RU" cap="none" dirty="0" smtClean="0">
                <a:solidFill>
                  <a:srgbClr val="FFFF00"/>
                </a:solidFill>
                <a:latin typeface="HelveticaNeueCyr"/>
              </a:rPr>
              <a:t>Судебно-медицинская оценка тромботических осложнений</a:t>
            </a:r>
            <a:endParaRPr lang="ru-RU" cap="none" dirty="0">
              <a:solidFill>
                <a:srgbClr val="FFFF00"/>
              </a:solidFill>
              <a:latin typeface="HelveticaNeueCyr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1028700"/>
            <a:ext cx="8072438" cy="4968239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	Разработана экспериментальная модель для изучения общих патофизиологических и морфологических закономерностей развития тромботических осложнений при механической травме </a:t>
            </a:r>
          </a:p>
          <a:p>
            <a:pPr algn="l"/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	Установлены биохимические и генетические маркеры сроков формирования травмы опорно-двигательного аппарата </a:t>
            </a:r>
          </a:p>
          <a:p>
            <a:pPr algn="l"/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	Предложены практические рекомендации по экспертной оценке тромботических осложнений у потерпевших</a:t>
            </a:r>
            <a:endParaRPr lang="ru-RU" sz="2400" dirty="0">
              <a:solidFill>
                <a:srgbClr val="FFFF00"/>
              </a:solidFill>
              <a:latin typeface="HelveticaNeueCy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490" y="1382241"/>
            <a:ext cx="3339465" cy="4874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HelveticaNeueCyr"/>
              </a:rPr>
              <a:t>Судебно-медицинская </a:t>
            </a:r>
            <a:r>
              <a:rPr lang="ru-RU" sz="3200" b="1" dirty="0" smtClean="0">
                <a:solidFill>
                  <a:srgbClr val="FFFF00"/>
                </a:solidFill>
                <a:latin typeface="HelveticaNeueCyr"/>
              </a:rPr>
              <a:t>диагностика внезапной  смерти лиц молодого возраста</a:t>
            </a:r>
            <a:endParaRPr lang="ru-RU" sz="3200" b="1" dirty="0">
              <a:solidFill>
                <a:srgbClr val="FFFF00"/>
              </a:solidFill>
              <a:latin typeface="HelveticaNeueCyr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743" y="1292087"/>
            <a:ext cx="3506773" cy="5287618"/>
          </a:xfrm>
          <a:prstGeom prst="rect">
            <a:avLst/>
          </a:prstGeom>
        </p:spPr>
      </p:pic>
      <p:pic>
        <p:nvPicPr>
          <p:cNvPr id="8" name="Picture 2" descr="C:\Users\User\Desktop\Внезапная смерт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2443" y="1308912"/>
            <a:ext cx="3687583" cy="532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4770" y="1603842"/>
            <a:ext cx="475869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228600">
              <a:lnSpc>
                <a:spcPct val="120000"/>
              </a:lnSpc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HelveticaNeueCyr"/>
              </a:rPr>
              <a:t>Комплексная диагностика внезапной смерти молодого возраста и разработка диагностических критериев судебно-медицинской диагностики ВС</a:t>
            </a:r>
            <a:endParaRPr lang="ru-RU" sz="2400" dirty="0" smtClean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  <a:latin typeface="HelveticaNeueCyr"/>
            </a:endParaRPr>
          </a:p>
        </p:txBody>
      </p:sp>
    </p:spTree>
    <p:extLst>
      <p:ext uri="{BB962C8B-B14F-4D97-AF65-F5344CB8AC3E}">
        <p14:creationId xmlns:p14="http://schemas.microsoft.com/office/powerpoint/2010/main" val="14668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4" descr="DSCF19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915" y="1272209"/>
            <a:ext cx="5419211" cy="291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PA120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4390" y="1227386"/>
            <a:ext cx="2930227" cy="292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PA120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29551" y="1197568"/>
            <a:ext cx="29591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160795" y="4634733"/>
            <a:ext cx="52229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Гипоплазия брюшного отдела аорты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5807100" y="4535341"/>
            <a:ext cx="29790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Гипоплазия аорты</a:t>
            </a:r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9070411" y="4565385"/>
            <a:ext cx="2857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Двуствольная аорта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HelveticaNeueCyr"/>
                <a:ea typeface="+mj-ea"/>
                <a:cs typeface="+mj-cs"/>
              </a:rPr>
              <a:t>Морфологические</a:t>
            </a:r>
            <a:r>
              <a:rPr lang="ru-RU" sz="3200" b="1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HelveticaNeueCyr"/>
                <a:ea typeface="+mj-ea"/>
                <a:cs typeface="+mj-cs"/>
              </a:rPr>
              <a:t>изменения</a:t>
            </a:r>
            <a:r>
              <a:rPr lang="ru-RU" sz="3200" b="1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HelveticaNeueCyr"/>
                <a:ea typeface="+mj-ea"/>
                <a:cs typeface="+mj-cs"/>
              </a:rPr>
              <a:t>аорты</a:t>
            </a:r>
            <a:endParaRPr lang="ru-RU" sz="3200" dirty="0">
              <a:latin typeface="HelveticaNeueCyr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6">
            <a:extLst>
              <a:ext uri="{FF2B5EF4-FFF2-40B4-BE49-F238E27FC236}">
                <a16:creationId xmlns:a16="http://schemas.microsoft.com/office/drawing/2014/main" xmlns="" id="{B67A678F-20D1-484E-B2BA-37A3FE3F2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1785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HelveticaNeueCyr"/>
              </a:rPr>
              <a:t>Патология церебральных сосудов</a:t>
            </a:r>
            <a:endParaRPr lang="ru-RU" sz="3200" b="1" dirty="0">
              <a:solidFill>
                <a:srgbClr val="FFFF00"/>
              </a:solidFill>
              <a:latin typeface="HelveticaNeueCyr"/>
            </a:endParaRP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xmlns="" id="{A5DAF353-8884-42FA-ACF6-B987B897B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44" y="4117866"/>
            <a:ext cx="366132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Базальное субарахноидальное кровоизлияние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Вследствие разрыва врожденной аневризмы церебральной артерии</a:t>
            </a:r>
            <a:endParaRPr lang="ru-RU" sz="2400" dirty="0">
              <a:solidFill>
                <a:srgbClr val="FFFF00"/>
              </a:solidFill>
              <a:latin typeface="HelveticaNeueCyr"/>
              <a:cs typeface="Times New Roman" pitchFamily="18" charset="0"/>
            </a:endParaRPr>
          </a:p>
        </p:txBody>
      </p:sp>
      <p:pic>
        <p:nvPicPr>
          <p:cNvPr id="11268" name="Picture 16" descr="D:\Мои документы\МАРИНА\НАУКА\ДСТ\фото\2494 сосуды ДСТ\IMG_0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4335" y="731924"/>
            <a:ext cx="3769965" cy="212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7" descr="D:\Мои документы\МАРИНА\НАУКА\СОСУДЫ\МОЗ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560" y="747092"/>
            <a:ext cx="3659716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9" descr="D:\Мои документы\МАРИНА\НАУКА\СОСУДЫ\АНЕВРИЗМ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7310" y="744607"/>
            <a:ext cx="3497087" cy="321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2" descr="G:\ФОТОМИКРО МАКРО\Изображение 0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7249" y="3668711"/>
            <a:ext cx="3627782" cy="204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6" name="Text Box 18">
            <a:extLst>
              <a:ext uri="{FF2B5EF4-FFF2-40B4-BE49-F238E27FC236}">
                <a16:creationId xmlns:a16="http://schemas.microsoft.com/office/drawing/2014/main" xmlns="" id="{332FFD0B-BAD2-40E5-826F-60BFC6BB0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339" y="5591770"/>
            <a:ext cx="44096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Извитость передней мозжечковой артерии и аплазия сосудов</a:t>
            </a:r>
            <a:endParaRPr lang="ru-RU" sz="2400" dirty="0">
              <a:solidFill>
                <a:srgbClr val="FFFF00"/>
              </a:solidFill>
              <a:latin typeface="HelveticaNeueCyr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7188" y="4104212"/>
            <a:ext cx="3241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Извитость сосудов </a:t>
            </a:r>
            <a:r>
              <a:rPr lang="ru-RU" sz="2400" dirty="0" err="1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вилизиева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 круга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NeueCyr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37199" y="2912808"/>
            <a:ext cx="4030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HelveticaNeueCyr"/>
                <a:cs typeface="Times New Roman" pitchFamily="18" charset="0"/>
              </a:rPr>
              <a:t>Множественные аневризмы с разрывом</a:t>
            </a:r>
            <a:endParaRPr lang="ru-RU" sz="2400" dirty="0">
              <a:latin typeface="HelveticaNeueCy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531743"/>
          </a:xfrm>
        </p:spPr>
        <p:txBody>
          <a:bodyPr>
            <a:normAutofit/>
          </a:bodyPr>
          <a:lstStyle/>
          <a:p>
            <a:pPr algn="l"/>
            <a:r>
              <a:rPr lang="ru-RU" sz="3200" cap="none" dirty="0" smtClean="0">
                <a:solidFill>
                  <a:srgbClr val="FFFF00"/>
                </a:solidFill>
                <a:effectLst/>
                <a:latin typeface="HelveticaNeueCyr"/>
              </a:rPr>
              <a:t>Судебно-медицинская диагностика отравлений</a:t>
            </a:r>
            <a:endParaRPr lang="ru-RU" sz="3200" cap="none" dirty="0">
              <a:solidFill>
                <a:srgbClr val="FFFF00"/>
              </a:solidFill>
              <a:effectLst/>
              <a:latin typeface="HelveticaNeueCyr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91" y="628649"/>
            <a:ext cx="5378548" cy="611008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solidFill>
                <a:srgbClr val="FFFF00"/>
              </a:solidFill>
              <a:latin typeface="HelveticaNeueCyr"/>
            </a:endParaRPr>
          </a:p>
          <a:p>
            <a:pPr>
              <a:buNone/>
            </a:pPr>
            <a:endParaRPr lang="ru-RU" sz="2400" dirty="0">
              <a:solidFill>
                <a:srgbClr val="FFFF00"/>
              </a:solidFill>
              <a:latin typeface="HelveticaNeueCyr"/>
            </a:endParaRPr>
          </a:p>
          <a:p>
            <a:pPr>
              <a:buNone/>
            </a:pPr>
            <a:endParaRPr lang="ru-RU" sz="2400" dirty="0" smtClean="0">
              <a:solidFill>
                <a:srgbClr val="FFFF00"/>
              </a:solidFill>
              <a:latin typeface="HelveticaNeueCyr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	Нами расширен </a:t>
            </a:r>
            <a:r>
              <a:rPr lang="ru-RU" sz="2400" dirty="0">
                <a:solidFill>
                  <a:srgbClr val="FFFF00"/>
                </a:solidFill>
                <a:latin typeface="HelveticaNeueCyr"/>
              </a:rPr>
              <a:t>арсенал методов диагностики 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алкогольных и наркотических отравлений на основе изучения </a:t>
            </a:r>
            <a:r>
              <a:rPr lang="ru-RU" sz="2400" dirty="0" err="1" smtClean="0">
                <a:solidFill>
                  <a:srgbClr val="FFFF00"/>
                </a:solidFill>
                <a:latin typeface="HelveticaNeueCyr"/>
              </a:rPr>
              <a:t>морофологии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 внутренних органов с помощью  современных методов исследования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009" y="715286"/>
            <a:ext cx="2848343" cy="3923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00" y="2934262"/>
            <a:ext cx="2807556" cy="3923738"/>
          </a:xfrm>
          <a:prstGeom prst="rect">
            <a:avLst/>
          </a:prstGeom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7143" y="2892910"/>
            <a:ext cx="2744857" cy="38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704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51622"/>
          </a:xfrm>
        </p:spPr>
        <p:txBody>
          <a:bodyPr>
            <a:normAutofit/>
          </a:bodyPr>
          <a:lstStyle/>
          <a:p>
            <a:pPr algn="l"/>
            <a:r>
              <a:rPr lang="ru-RU" sz="3200" cap="none" dirty="0" smtClean="0">
                <a:solidFill>
                  <a:srgbClr val="FFFF00"/>
                </a:solidFill>
                <a:latin typeface="HelveticaNeueCyr"/>
              </a:rPr>
              <a:t>Изучение закономерностей формирования следов крови</a:t>
            </a:r>
            <a:endParaRPr lang="ru-RU" sz="3200" cap="none" dirty="0">
              <a:solidFill>
                <a:srgbClr val="FFFF00"/>
              </a:solidFill>
              <a:latin typeface="HelveticaNeueCyr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46733"/>
            <a:ext cx="9790981" cy="3615267"/>
          </a:xfrm>
        </p:spPr>
        <p:txBody>
          <a:bodyPr/>
          <a:lstStyle/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Разработана методология </a:t>
            </a:r>
            <a:r>
              <a:rPr lang="ru-RU" sz="2400" dirty="0">
                <a:solidFill>
                  <a:srgbClr val="FFFF00"/>
                </a:solidFill>
                <a:latin typeface="HelveticaNeueCyr"/>
              </a:rPr>
              <a:t>судебно-медицинской </a:t>
            </a:r>
            <a:r>
              <a:rPr lang="ru-RU" sz="2800" dirty="0">
                <a:solidFill>
                  <a:srgbClr val="FFFF00"/>
                </a:solidFill>
                <a:latin typeface="HelveticaNeueCyr"/>
              </a:rPr>
              <a:t>оценки</a:t>
            </a:r>
            <a:r>
              <a:rPr lang="ru-RU" sz="2400" dirty="0">
                <a:solidFill>
                  <a:srgbClr val="FFFF00"/>
                </a:solidFill>
                <a:latin typeface="HelveticaNeueCyr"/>
              </a:rPr>
              <a:t> следов крови на месте происшествия, 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позволяющая </a:t>
            </a:r>
            <a:r>
              <a:rPr lang="ru-RU" sz="2400" dirty="0">
                <a:solidFill>
                  <a:srgbClr val="FFFF00"/>
                </a:solidFill>
                <a:latin typeface="HelveticaNeueCyr"/>
              </a:rPr>
              <a:t>уточнять обстоятельства и условия </a:t>
            </a:r>
            <a:r>
              <a:rPr lang="ru-RU" sz="2400" dirty="0" smtClean="0">
                <a:solidFill>
                  <a:srgbClr val="FFFF00"/>
                </a:solidFill>
                <a:latin typeface="HelveticaNeueCyr"/>
              </a:rPr>
              <a:t>травмы. </a:t>
            </a:r>
            <a:endParaRPr lang="ru-RU" sz="2400" dirty="0">
              <a:solidFill>
                <a:srgbClr val="FFFF00"/>
              </a:solidFill>
              <a:latin typeface="HelveticaNeueCyr"/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795014"/>
              </p:ext>
            </p:extLst>
          </p:nvPr>
        </p:nvGraphicFramePr>
        <p:xfrm>
          <a:off x="185980" y="0"/>
          <a:ext cx="11732217" cy="672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27D70-9926-4C07-AD0C-6DC625AA344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044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6530"/>
          </a:xfrm>
        </p:spPr>
        <p:txBody>
          <a:bodyPr>
            <a:normAutofit/>
          </a:bodyPr>
          <a:lstStyle/>
          <a:p>
            <a:pPr algn="l"/>
            <a:r>
              <a:rPr lang="ru-RU" altLang="ru-RU" sz="3200" cap="none" dirty="0" smtClean="0">
                <a:solidFill>
                  <a:srgbClr val="FFFF00"/>
                </a:solidFill>
                <a:effectLst/>
                <a:latin typeface="HelveticaNeueCyr"/>
                <a:cs typeface="Times New Roman" panose="02020603050405020304" pitchFamily="18" charset="0"/>
              </a:rPr>
              <a:t>Судебно-медицинская классификация следов крови</a:t>
            </a:r>
            <a:endParaRPr lang="ru-RU" altLang="ru-RU" sz="3200" cap="none" dirty="0">
              <a:solidFill>
                <a:srgbClr val="FFFF00"/>
              </a:solidFill>
              <a:effectLst/>
              <a:latin typeface="HelveticaNeueCyr"/>
              <a:cs typeface="Times New Roman" panose="02020603050405020304" pitchFamily="18" charset="0"/>
            </a:endParaRPr>
          </a:p>
        </p:txBody>
      </p:sp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4" t="28204" r="20389" b="18069"/>
          <a:stretch>
            <a:fillRect/>
          </a:stretch>
        </p:blipFill>
        <p:spPr bwMode="auto">
          <a:xfrm>
            <a:off x="719179" y="571500"/>
            <a:ext cx="108455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7661276" y="2408238"/>
            <a:ext cx="1800225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Малодифференцируемые</a:t>
            </a:r>
          </a:p>
        </p:txBody>
      </p:sp>
    </p:spTree>
    <p:extLst>
      <p:ext uri="{BB962C8B-B14F-4D97-AF65-F5344CB8AC3E}">
        <p14:creationId xmlns:p14="http://schemas.microsoft.com/office/powerpoint/2010/main" val="224622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4277"/>
          </a:xfrm>
        </p:spPr>
        <p:txBody>
          <a:bodyPr>
            <a:noAutofit/>
          </a:bodyPr>
          <a:lstStyle/>
          <a:p>
            <a:pPr algn="l"/>
            <a:r>
              <a:rPr lang="ru-RU" altLang="ru-RU" sz="3200" cap="none" dirty="0" smtClean="0">
                <a:solidFill>
                  <a:srgbClr val="FFFF00"/>
                </a:solidFill>
                <a:effectLst/>
                <a:latin typeface="HelveticaNeueCyr"/>
                <a:cs typeface="Times New Roman" panose="02020603050405020304" pitchFamily="18" charset="0"/>
              </a:rPr>
              <a:t>Разделение капель крови на группы в зависимости от объема и формы </a:t>
            </a:r>
            <a:r>
              <a:rPr lang="ru-RU" altLang="ru-RU" sz="3200" cap="none" dirty="0" err="1" smtClean="0">
                <a:solidFill>
                  <a:srgbClr val="FFFF00"/>
                </a:solidFill>
                <a:effectLst/>
                <a:latin typeface="HelveticaNeueCyr"/>
                <a:cs typeface="Times New Roman" panose="02020603050405020304" pitchFamily="18" charset="0"/>
              </a:rPr>
              <a:t>каплеобразующего</a:t>
            </a:r>
            <a:r>
              <a:rPr lang="ru-RU" altLang="ru-RU" sz="3200" cap="none" dirty="0" smtClean="0">
                <a:solidFill>
                  <a:srgbClr val="FFFF00"/>
                </a:solidFill>
                <a:effectLst/>
                <a:latin typeface="HelveticaNeueCyr"/>
                <a:cs typeface="Times New Roman" panose="02020603050405020304" pitchFamily="18" charset="0"/>
              </a:rPr>
              <a:t> предмета</a:t>
            </a:r>
            <a:endParaRPr lang="ru-RU" altLang="ru-RU" sz="3200" cap="none" dirty="0">
              <a:solidFill>
                <a:srgbClr val="FFFF00"/>
              </a:solidFill>
              <a:effectLst/>
              <a:latin typeface="HelveticaNeueCyr"/>
              <a:cs typeface="Times New Roman" panose="02020603050405020304" pitchFamily="18" charset="0"/>
            </a:endParaRPr>
          </a:p>
        </p:txBody>
      </p:sp>
      <p:grpSp>
        <p:nvGrpSpPr>
          <p:cNvPr id="3" name="Группа 8"/>
          <p:cNvGrpSpPr>
            <a:grpSpLocks/>
          </p:cNvGrpSpPr>
          <p:nvPr/>
        </p:nvGrpSpPr>
        <p:grpSpPr bwMode="auto">
          <a:xfrm>
            <a:off x="1553818" y="1022143"/>
            <a:ext cx="8713304" cy="5681800"/>
            <a:chOff x="0" y="1484784"/>
            <a:chExt cx="8172400" cy="5129714"/>
          </a:xfrm>
        </p:grpSpPr>
        <p:pic>
          <p:nvPicPr>
            <p:cNvPr id="3076" name="Picture 2" descr="E:\рабочий стол_27022014\Диссертация\статьи\Окончат_вар\СМЭ_новая шкала\ris 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84784"/>
              <a:ext cx="2448272" cy="512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3" descr="E:\рабочий стол_27022014\Диссертация\статьи\Окончат_вар\СМЭ_новая шкала\рис1 посл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13" r="83040" b="10454"/>
            <a:stretch>
              <a:fillRect/>
            </a:stretch>
          </p:blipFill>
          <p:spPr bwMode="auto">
            <a:xfrm>
              <a:off x="2339752" y="5301208"/>
              <a:ext cx="1060251" cy="125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4" descr="E:\рабочий стол_27022014\Диссертация\статьи\Окончат_вар\СМЭ_новая шкала\рис1 посл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3" t="23299" r="55064" b="14777"/>
            <a:stretch>
              <a:fillRect/>
            </a:stretch>
          </p:blipFill>
          <p:spPr bwMode="auto">
            <a:xfrm>
              <a:off x="3419872" y="4149080"/>
              <a:ext cx="1656184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5" descr="E:\рабочий стол_27022014\Диссертация\статьи\Окончат_вар\СМЭ_новая шкала\рис1 посл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93" r="4079" b="4047"/>
            <a:stretch>
              <a:fillRect/>
            </a:stretch>
          </p:blipFill>
          <p:spPr bwMode="auto">
            <a:xfrm>
              <a:off x="5076056" y="1916832"/>
              <a:ext cx="3096344" cy="223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59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69065"/>
          </a:xfrm>
        </p:spPr>
        <p:txBody>
          <a:bodyPr>
            <a:noAutofit/>
          </a:bodyPr>
          <a:lstStyle/>
          <a:p>
            <a:pPr algn="l"/>
            <a:r>
              <a:rPr lang="ru-RU" altLang="ru-RU" sz="3200" cap="none" dirty="0" smtClean="0">
                <a:solidFill>
                  <a:srgbClr val="FFFF00"/>
                </a:solidFill>
                <a:effectLst/>
                <a:latin typeface="HelveticaNeueCyr"/>
                <a:cs typeface="Times New Roman" panose="02020603050405020304" pitchFamily="18" charset="0"/>
              </a:rPr>
              <a:t>Реконструкция криминального события методом </a:t>
            </a:r>
            <a:br>
              <a:rPr lang="ru-RU" altLang="ru-RU" sz="3200" cap="none" dirty="0" smtClean="0">
                <a:solidFill>
                  <a:srgbClr val="FFFF00"/>
                </a:solidFill>
                <a:effectLst/>
                <a:latin typeface="HelveticaNeueCyr"/>
                <a:cs typeface="Times New Roman" panose="02020603050405020304" pitchFamily="18" charset="0"/>
              </a:rPr>
            </a:br>
            <a:r>
              <a:rPr lang="ru-RU" altLang="ru-RU" sz="3200" cap="none" dirty="0" smtClean="0">
                <a:solidFill>
                  <a:srgbClr val="FFFF00"/>
                </a:solidFill>
                <a:effectLst/>
                <a:latin typeface="HelveticaNeueCyr"/>
                <a:cs typeface="Times New Roman" panose="02020603050405020304" pitchFamily="18" charset="0"/>
              </a:rPr>
              <a:t>3</a:t>
            </a:r>
            <a:r>
              <a:rPr lang="en-US" altLang="ru-RU" sz="3200" cap="none" dirty="0" smtClean="0">
                <a:solidFill>
                  <a:srgbClr val="FFFF00"/>
                </a:solidFill>
                <a:effectLst/>
                <a:latin typeface="HelveticaNeueCyr"/>
                <a:cs typeface="Times New Roman" panose="02020603050405020304" pitchFamily="18" charset="0"/>
              </a:rPr>
              <a:t>D</a:t>
            </a:r>
            <a:r>
              <a:rPr lang="ru-RU" altLang="ru-RU" sz="3200" cap="none" dirty="0" smtClean="0">
                <a:solidFill>
                  <a:srgbClr val="FFFF00"/>
                </a:solidFill>
                <a:effectLst/>
                <a:latin typeface="HelveticaNeueCyr"/>
                <a:cs typeface="Times New Roman" panose="02020603050405020304" pitchFamily="18" charset="0"/>
              </a:rPr>
              <a:t> моделирования с использованием следов крови </a:t>
            </a:r>
            <a:endParaRPr lang="ru-RU" altLang="ru-RU" sz="3200" cap="none" dirty="0">
              <a:solidFill>
                <a:srgbClr val="FFFF00"/>
              </a:solidFill>
              <a:effectLst/>
              <a:latin typeface="HelveticaNeueCyr"/>
              <a:cs typeface="Times New Roman" panose="02020603050405020304" pitchFamily="18" charset="0"/>
            </a:endParaRPr>
          </a:p>
        </p:txBody>
      </p:sp>
      <p:grpSp>
        <p:nvGrpSpPr>
          <p:cNvPr id="3" name="Группа 17"/>
          <p:cNvGrpSpPr>
            <a:grpSpLocks/>
          </p:cNvGrpSpPr>
          <p:nvPr/>
        </p:nvGrpSpPr>
        <p:grpSpPr bwMode="auto">
          <a:xfrm>
            <a:off x="1292087" y="1018761"/>
            <a:ext cx="9228483" cy="5729909"/>
            <a:chOff x="0" y="980728"/>
            <a:chExt cx="8663587" cy="5877272"/>
          </a:xfrm>
        </p:grpSpPr>
        <p:pic>
          <p:nvPicPr>
            <p:cNvPr id="410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99" t="25771" r="18182" b="44086"/>
            <a:stretch>
              <a:fillRect/>
            </a:stretch>
          </p:blipFill>
          <p:spPr bwMode="auto">
            <a:xfrm>
              <a:off x="0" y="980728"/>
              <a:ext cx="5825671" cy="18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1" t="39525" r="19608" b="27541"/>
            <a:stretch>
              <a:fillRect/>
            </a:stretch>
          </p:blipFill>
          <p:spPr bwMode="auto">
            <a:xfrm>
              <a:off x="3563888" y="2924944"/>
              <a:ext cx="4867741" cy="18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1" t="52055" r="19252" b="21574"/>
            <a:stretch>
              <a:fillRect/>
            </a:stretch>
          </p:blipFill>
          <p:spPr bwMode="auto">
            <a:xfrm>
              <a:off x="1403648" y="4817368"/>
              <a:ext cx="6805963" cy="2040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15" t="61467" r="47871" b="11806"/>
            <a:stretch>
              <a:fillRect/>
            </a:stretch>
          </p:blipFill>
          <p:spPr bwMode="auto">
            <a:xfrm>
              <a:off x="5791478" y="1027150"/>
              <a:ext cx="2872109" cy="175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57" t="61467" r="18970" b="10811"/>
            <a:stretch>
              <a:fillRect/>
            </a:stretch>
          </p:blipFill>
          <p:spPr bwMode="auto">
            <a:xfrm>
              <a:off x="467544" y="2924944"/>
              <a:ext cx="3024336" cy="1919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TextBox 9"/>
            <p:cNvSpPr txBox="1">
              <a:spLocks noChangeArrowheads="1"/>
            </p:cNvSpPr>
            <p:nvPr/>
          </p:nvSpPr>
          <p:spPr bwMode="auto">
            <a:xfrm>
              <a:off x="5846541" y="2360139"/>
              <a:ext cx="36004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/>
                <a:t>3</a:t>
              </a:r>
            </a:p>
          </p:txBody>
        </p:sp>
        <p:sp>
          <p:nvSpPr>
            <p:cNvPr id="4106" name="TextBox 10"/>
            <p:cNvSpPr txBox="1">
              <a:spLocks noChangeArrowheads="1"/>
            </p:cNvSpPr>
            <p:nvPr/>
          </p:nvSpPr>
          <p:spPr bwMode="auto">
            <a:xfrm>
              <a:off x="3059832" y="2348880"/>
              <a:ext cx="36004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/>
                <a:t>2</a:t>
              </a:r>
            </a:p>
          </p:txBody>
        </p:sp>
        <p:sp>
          <p:nvSpPr>
            <p:cNvPr id="4107" name="TextBox 11"/>
            <p:cNvSpPr txBox="1">
              <a:spLocks noChangeArrowheads="1"/>
            </p:cNvSpPr>
            <p:nvPr/>
          </p:nvSpPr>
          <p:spPr bwMode="auto">
            <a:xfrm>
              <a:off x="183023" y="2390513"/>
              <a:ext cx="36004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/>
                <a:t>1</a:t>
              </a:r>
            </a:p>
          </p:txBody>
        </p:sp>
        <p:sp>
          <p:nvSpPr>
            <p:cNvPr id="4108" name="TextBox 12"/>
            <p:cNvSpPr txBox="1">
              <a:spLocks noChangeArrowheads="1"/>
            </p:cNvSpPr>
            <p:nvPr/>
          </p:nvSpPr>
          <p:spPr bwMode="auto">
            <a:xfrm>
              <a:off x="508178" y="4427984"/>
              <a:ext cx="36004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/>
                <a:t>4</a:t>
              </a:r>
            </a:p>
          </p:txBody>
        </p:sp>
        <p:sp>
          <p:nvSpPr>
            <p:cNvPr id="4109" name="TextBox 13"/>
            <p:cNvSpPr txBox="1">
              <a:spLocks noChangeArrowheads="1"/>
            </p:cNvSpPr>
            <p:nvPr/>
          </p:nvSpPr>
          <p:spPr bwMode="auto">
            <a:xfrm>
              <a:off x="3598951" y="4374340"/>
              <a:ext cx="36004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/>
                <a:t>5</a:t>
              </a:r>
            </a:p>
          </p:txBody>
        </p:sp>
        <p:sp>
          <p:nvSpPr>
            <p:cNvPr id="4110" name="TextBox 14"/>
            <p:cNvSpPr txBox="1">
              <a:spLocks noChangeArrowheads="1"/>
            </p:cNvSpPr>
            <p:nvPr/>
          </p:nvSpPr>
          <p:spPr bwMode="auto">
            <a:xfrm>
              <a:off x="6326019" y="4374341"/>
              <a:ext cx="36004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/>
                <a:t>6</a:t>
              </a:r>
            </a:p>
          </p:txBody>
        </p:sp>
        <p:sp>
          <p:nvSpPr>
            <p:cNvPr id="4111" name="TextBox 15"/>
            <p:cNvSpPr txBox="1">
              <a:spLocks noChangeArrowheads="1"/>
            </p:cNvSpPr>
            <p:nvPr/>
          </p:nvSpPr>
          <p:spPr bwMode="auto">
            <a:xfrm>
              <a:off x="1475656" y="6309320"/>
              <a:ext cx="36004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/>
                <a:t>7</a:t>
              </a:r>
            </a:p>
          </p:txBody>
        </p:sp>
        <p:sp>
          <p:nvSpPr>
            <p:cNvPr id="4112" name="TextBox 16"/>
            <p:cNvSpPr txBox="1">
              <a:spLocks noChangeArrowheads="1"/>
            </p:cNvSpPr>
            <p:nvPr/>
          </p:nvSpPr>
          <p:spPr bwMode="auto">
            <a:xfrm>
              <a:off x="4496404" y="6315968"/>
              <a:ext cx="36004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ru-RU" altLang="ru-RU"/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798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6271"/>
            <a:ext cx="12192000" cy="543464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cap="none" dirty="0" smtClean="0">
                <a:solidFill>
                  <a:srgbClr val="FFFF00"/>
                </a:solidFill>
                <a:effectLst/>
                <a:latin typeface="HelveticaNeueCyr"/>
              </a:rPr>
              <a:t>Разрабатываются вопросы истории и методологии судебной медицины</a:t>
            </a:r>
            <a:endParaRPr lang="ru-RU" sz="3200" cap="none" dirty="0">
              <a:solidFill>
                <a:srgbClr val="FFFF00"/>
              </a:solidFill>
              <a:effectLst/>
              <a:latin typeface="HelveticaNeueCyr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20770" y="780222"/>
            <a:ext cx="7741082" cy="5734878"/>
          </a:xfrm>
        </p:spPr>
        <p:txBody>
          <a:bodyPr>
            <a:normAutofit/>
          </a:bodyPr>
          <a:lstStyle/>
          <a:p>
            <a:pPr indent="-514350" algn="l">
              <a:spcBef>
                <a:spcPts val="0"/>
              </a:spcBef>
            </a:pPr>
            <a:r>
              <a:rPr lang="ru-RU" dirty="0" smtClean="0">
                <a:solidFill>
                  <a:srgbClr val="FFFF00"/>
                </a:solidFill>
                <a:effectLst/>
                <a:latin typeface="HelveticaNeueCyr"/>
                <a:cs typeface="Times New Roman" pitchFamily="18" charset="0"/>
              </a:rPr>
              <a:t>	</a:t>
            </a:r>
          </a:p>
          <a:p>
            <a:pPr indent="-514350" algn="l">
              <a:spcBef>
                <a:spcPts val="0"/>
              </a:spcBef>
            </a:pPr>
            <a:endParaRPr lang="ru-RU" dirty="0" smtClean="0">
              <a:solidFill>
                <a:srgbClr val="FFFF00"/>
              </a:solidFill>
              <a:effectLst/>
              <a:latin typeface="HelveticaNeueCyr"/>
              <a:cs typeface="Times New Roman" pitchFamily="18" charset="0"/>
            </a:endParaRPr>
          </a:p>
          <a:p>
            <a:pPr indent="-514350" algn="l">
              <a:spcBef>
                <a:spcPts val="0"/>
              </a:spcBef>
            </a:pPr>
            <a:r>
              <a:rPr lang="ru-RU" dirty="0" smtClean="0">
                <a:solidFill>
                  <a:srgbClr val="FFFF00"/>
                </a:solidFill>
                <a:effectLst/>
                <a:latin typeface="HelveticaNeueCyr"/>
                <a:cs typeface="Times New Roman" pitchFamily="18" charset="0"/>
              </a:rPr>
              <a:t>	Историко-философское  исследование научного наследия кафедры судебной медицины </a:t>
            </a:r>
            <a:r>
              <a:rPr lang="ru-RU" dirty="0" err="1" smtClean="0">
                <a:solidFill>
                  <a:srgbClr val="FFFF00"/>
                </a:solidFill>
                <a:effectLst/>
                <a:latin typeface="HelveticaNeueCyr"/>
                <a:cs typeface="Times New Roman" pitchFamily="18" charset="0"/>
              </a:rPr>
              <a:t>Сеченовского</a:t>
            </a:r>
            <a:r>
              <a:rPr lang="ru-RU" dirty="0" smtClean="0">
                <a:solidFill>
                  <a:srgbClr val="FFFF00"/>
                </a:solidFill>
                <a:effectLst/>
                <a:latin typeface="HelveticaNeueCyr"/>
                <a:cs typeface="Times New Roman" pitchFamily="18" charset="0"/>
              </a:rPr>
              <a:t> университета и его роль в развитии судебно-медицинской службы России</a:t>
            </a:r>
          </a:p>
          <a:p>
            <a:pPr indent="-514350" algn="l">
              <a:spcBef>
                <a:spcPts val="0"/>
              </a:spcBef>
            </a:pPr>
            <a:r>
              <a:rPr lang="ru-RU" dirty="0" smtClean="0">
                <a:solidFill>
                  <a:srgbClr val="FFFF00"/>
                </a:solidFill>
                <a:effectLst/>
                <a:latin typeface="HelveticaNeueCyr"/>
                <a:cs typeface="Times New Roman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843" y="780222"/>
            <a:ext cx="3772334" cy="551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04" y="496956"/>
            <a:ext cx="12036287" cy="3678229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	</a:t>
            </a:r>
            <a:r>
              <a:rPr lang="ru-RU" sz="2200" dirty="0" smtClean="0">
                <a:solidFill>
                  <a:srgbClr val="FFFF00"/>
                </a:solidFill>
                <a:latin typeface="HelveticaNeueCyr"/>
              </a:rPr>
              <a:t>Таким </a:t>
            </a:r>
            <a:r>
              <a:rPr lang="ru-RU" sz="2200" dirty="0">
                <a:solidFill>
                  <a:srgbClr val="FFFF00"/>
                </a:solidFill>
                <a:latin typeface="HelveticaNeueCyr"/>
              </a:rPr>
              <a:t>образом, проводимые научные исследований направлены на </a:t>
            </a:r>
            <a:r>
              <a:rPr lang="ru-RU" sz="2200" dirty="0" smtClean="0">
                <a:solidFill>
                  <a:srgbClr val="FFFF00"/>
                </a:solidFill>
                <a:latin typeface="HelveticaNeueCyr"/>
              </a:rPr>
              <a:t>решение как общих </a:t>
            </a:r>
            <a:r>
              <a:rPr lang="ru-RU" sz="2200" dirty="0">
                <a:solidFill>
                  <a:srgbClr val="FFFF00"/>
                </a:solidFill>
                <a:latin typeface="HelveticaNeueCyr"/>
              </a:rPr>
              <a:t>вопросов судебной медицины, так и частных проблем. 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FFFF00"/>
                </a:solidFill>
                <a:latin typeface="HelveticaNeueCyr"/>
              </a:rPr>
              <a:t>	Прогнозирование </a:t>
            </a:r>
            <a:r>
              <a:rPr lang="ru-RU" sz="2200" dirty="0">
                <a:solidFill>
                  <a:srgbClr val="FFFF00"/>
                </a:solidFill>
                <a:latin typeface="HelveticaNeueCyr"/>
              </a:rPr>
              <a:t>научно-исследовательской </a:t>
            </a:r>
            <a:r>
              <a:rPr lang="ru-RU" sz="2200" dirty="0" smtClean="0">
                <a:solidFill>
                  <a:srgbClr val="FFFF00"/>
                </a:solidFill>
                <a:latin typeface="HelveticaNeueCyr"/>
              </a:rPr>
              <a:t>работы </a:t>
            </a:r>
            <a:r>
              <a:rPr lang="ru-RU" sz="2200" dirty="0">
                <a:solidFill>
                  <a:srgbClr val="FFFF00"/>
                </a:solidFill>
                <a:latin typeface="HelveticaNeueCyr"/>
              </a:rPr>
              <a:t>на основе анализа тренда современных </a:t>
            </a:r>
            <a:r>
              <a:rPr lang="ru-RU" sz="2200" dirty="0" smtClean="0">
                <a:solidFill>
                  <a:srgbClr val="FFFF00"/>
                </a:solidFill>
                <a:latin typeface="HelveticaNeueCyr"/>
              </a:rPr>
              <a:t>потребностей позволяет концентрировать научные силы </a:t>
            </a:r>
            <a:r>
              <a:rPr lang="ru-RU" sz="2200" dirty="0">
                <a:solidFill>
                  <a:srgbClr val="FFFF00"/>
                </a:solidFill>
                <a:latin typeface="HelveticaNeueCyr"/>
              </a:rPr>
              <a:t>и </a:t>
            </a:r>
            <a:r>
              <a:rPr lang="ru-RU" sz="2200" dirty="0" smtClean="0">
                <a:solidFill>
                  <a:srgbClr val="FFFF00"/>
                </a:solidFill>
                <a:latin typeface="HelveticaNeueCyr"/>
              </a:rPr>
              <a:t>материальные ресурсы </a:t>
            </a:r>
            <a:r>
              <a:rPr lang="ru-RU" sz="2200" dirty="0">
                <a:solidFill>
                  <a:srgbClr val="FFFF00"/>
                </a:solidFill>
                <a:latin typeface="HelveticaNeueCyr"/>
              </a:rPr>
              <a:t>на наиболее важных и перспективных направлениях судебно-медицинской науки и экспертной </a:t>
            </a:r>
            <a:r>
              <a:rPr lang="ru-RU" sz="2200" dirty="0" smtClean="0">
                <a:solidFill>
                  <a:srgbClr val="FFFF00"/>
                </a:solidFill>
                <a:latin typeface="HelveticaNeueCyr"/>
              </a:rPr>
              <a:t>практики</a:t>
            </a:r>
            <a:endParaRPr lang="ru-RU" sz="1600" dirty="0">
              <a:solidFill>
                <a:srgbClr val="FFFF00"/>
              </a:solidFill>
              <a:latin typeface="HelveticaNeueCyr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4835" y="3261030"/>
            <a:ext cx="4558617" cy="25792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022" y="3310248"/>
            <a:ext cx="5428668" cy="25444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05" y="3261030"/>
            <a:ext cx="826426" cy="12153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17" y="4550631"/>
            <a:ext cx="888606" cy="13040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57" y="3292613"/>
            <a:ext cx="992548" cy="132339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2690" y="4652504"/>
            <a:ext cx="929309" cy="127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847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234" y="2812111"/>
            <a:ext cx="10353761" cy="1326321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Спасибо за внимание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5" y="552439"/>
            <a:ext cx="3617934" cy="261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/>
          <p:cNvPicPr>
            <a:picLocks noGrp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950" y="556524"/>
            <a:ext cx="3548332" cy="2587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6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011" y="3216714"/>
            <a:ext cx="3617934" cy="247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Объект 7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2949" y="3215428"/>
            <a:ext cx="3548332" cy="247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369" y="2774674"/>
            <a:ext cx="46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1936" y="2774674"/>
            <a:ext cx="30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369" y="5328218"/>
            <a:ext cx="43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2950" y="5317973"/>
            <a:ext cx="30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ИЗМЕНЕНИЯ КОЖИ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2012" y="5701360"/>
            <a:ext cx="7954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- 42 года; б - 68 лет.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Вейгерту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х100</a:t>
            </a:r>
            <a:b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- 33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- 78 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 </a:t>
            </a:r>
            <a:r>
              <a:rPr lang="ru-RU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Г-Э, </a:t>
            </a:r>
            <a:r>
              <a:rPr lang="ru-RU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х100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1282" y="523220"/>
            <a:ext cx="45107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 группе </a:t>
            </a:r>
            <a:endParaRPr lang="ru-RU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35 - 45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эпидермиса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уменьшилась. </a:t>
            </a:r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Отмечалось истончение дермы со снижением числа эластических 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126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</TotalTime>
  <Words>2729</Words>
  <Application>Microsoft Office PowerPoint</Application>
  <PresentationFormat>Произвольный</PresentationFormat>
  <Paragraphs>447</Paragraphs>
  <Slides>85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85</vt:i4>
      </vt:variant>
    </vt:vector>
  </HeadingPairs>
  <TitlesOfParts>
    <vt:vector size="89" baseType="lpstr">
      <vt:lpstr>Damask</vt:lpstr>
      <vt:lpstr>Диаграмма</vt:lpstr>
      <vt:lpstr>ACD.ChemSketch.20</vt:lpstr>
      <vt:lpstr>Точечный рисунок</vt:lpstr>
      <vt:lpstr>Современные проблемы и перспективы развития научных исследований в судебной медицине и токсикологической химии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ВОЗРАСТНЫЕ ИЗМЕНЕНИЯ КОЖИ</vt:lpstr>
      <vt:lpstr>ВОЗРАСТНЫЕ ИЗМЕНЕНИЯ КОЖИ</vt:lpstr>
      <vt:lpstr>ВОЗРАСТНЫЕ ИЗМЕНЕНИЯ КОЖИ  При иммунногистохимическом исследовании</vt:lpstr>
      <vt:lpstr>Презентация PowerPoint</vt:lpstr>
      <vt:lpstr>ВОЗРАСТНЫЕ ИЗМЕНЕНИЯ ХРЯЩЕВОЙ ТКАНИ</vt:lpstr>
      <vt:lpstr>ВОЗРАСТНЫЕ ИЗМЕНЕНИЯ ХРЯЩЕВОЙ ТКАНИ</vt:lpstr>
      <vt:lpstr>ВОЗРАСТНЫЕ ИЗМЕНЕНИЯ ХРЯЩЕВОЙ ТКАНИ</vt:lpstr>
      <vt:lpstr>ВОЗРАСТНЫЕ ИЗМЕНЕНИЯ КОСТНОЙ ТКАНИ</vt:lpstr>
      <vt:lpstr>ВОЗРАСТНЫЕ ИЗМЕНЕНИЯ КОСТНОЙ ТКАНИ</vt:lpstr>
      <vt:lpstr>ВОЗРАСТНЫЕ ИЗМЕНЕНИЯ КОСТНОЙ ТКАНИ</vt:lpstr>
      <vt:lpstr>ВОЗРАСТНЫЕ ИЗМЕНЕНИЯ КОСТНОЙ ТКАНИ</vt:lpstr>
      <vt:lpstr>Презентация PowerPoint</vt:lpstr>
      <vt:lpstr>Остеоны с перестроенным центральным отделом</vt:lpstr>
      <vt:lpstr>Диаметр остеона и гаверсова канала</vt:lpstr>
      <vt:lpstr>Презентация PowerPoint</vt:lpstr>
      <vt:lpstr>Презентация PowerPoint</vt:lpstr>
      <vt:lpstr>Презентация PowerPoint</vt:lpstr>
      <vt:lpstr>Презентация PowerPoint</vt:lpstr>
      <vt:lpstr>ВОЗРАСТНЫЕ ИЗМЕНЕНИЯ ЛУЧЕЗАПЯСТНОГО СУСТАВА</vt:lpstr>
      <vt:lpstr>ВОЗРАСТНЫЕ ИЗМЕНЕНИЯ ЛОБНЫХ И КЛИНОВИДНОЙ ПАЗУХ, ТУРЕЦКОГО СЕДЛА, СКАТА ЧЕРЕПА</vt:lpstr>
      <vt:lpstr>Презентация PowerPoint</vt:lpstr>
      <vt:lpstr>ВОЗРАСТНЫЕ ИЗМЕНЕНИЯ КЛЮЧИЦЫ</vt:lpstr>
      <vt:lpstr>Презентация PowerPoint</vt:lpstr>
      <vt:lpstr>Презентация PowerPoint</vt:lpstr>
      <vt:lpstr>ВОЗРАСТНЫЕ ИЗМЕНЕНИЯ ЗУБОВ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ИССЛЕДОВАНИЯ</vt:lpstr>
      <vt:lpstr>Презентация PowerPoint</vt:lpstr>
      <vt:lpstr>МАТЕМАТИЧЕСКОЕ МОДЕЛИРОВАНИЕ</vt:lpstr>
      <vt:lpstr>МАТЕМАТИЧЕСКОЕ МОДЕЛИРОВАНИЕ</vt:lpstr>
      <vt:lpstr>МАТЕМАТИЧЕСКОЕ МОДЕЛИРОВАНИЕ</vt:lpstr>
      <vt:lpstr>МАТЕМАТИЧЕСКОЕ МОДЕЛИРОВАНИЕ</vt:lpstr>
      <vt:lpstr>МАТЕМАТИЧЕСКОЕ МОДЕЛИРОВАНИЕ</vt:lpstr>
      <vt:lpstr>МАТЕМАТИЧЕСКОЕ МОДЕЛИРОВАНИЕ</vt:lpstr>
      <vt:lpstr>МАТЕМАТИЧЕСКОЕ МОДЕЛИРОВАНИЕ</vt:lpstr>
      <vt:lpstr>МАТЕМАТИЧЕСКОЕ МОДЕЛИРОВАНИЕ</vt:lpstr>
      <vt:lpstr>МАТЕМАТИЧЕСКОЕ МОДЕЛИРОВАНИЕ</vt:lpstr>
      <vt:lpstr>МАТЕМАТИЧЕСКОЕ МОДЕЛИРОВАНИЕ</vt:lpstr>
      <vt:lpstr>МАТЕМАТИЧЕСКОЕ МОДЕЛИРОВАНИЕ</vt:lpstr>
      <vt:lpstr>Презентация PowerPoint</vt:lpstr>
      <vt:lpstr>Судебно-медицинская травматология</vt:lpstr>
      <vt:lpstr>Презентация PowerPoint</vt:lpstr>
      <vt:lpstr>Презентация PowerPoint</vt:lpstr>
      <vt:lpstr>Презентация PowerPoint</vt:lpstr>
      <vt:lpstr>Судебно-медицинская оценка местоположения пострадавших внутри движущегося легкового автомобиля при дорожно-транспортном происшествии</vt:lpstr>
      <vt:lpstr>Презентация PowerPoint</vt:lpstr>
      <vt:lpstr>Морфологическая характеристика повреждений у пострадавших при травме внутри салона легкового автомобиля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Огнестрельная травма</vt:lpstr>
      <vt:lpstr>Презентация PowerPoint</vt:lpstr>
      <vt:lpstr>Презентация PowerPoint</vt:lpstr>
      <vt:lpstr>Презентация PowerPoint</vt:lpstr>
      <vt:lpstr>Презентация PowerPoint</vt:lpstr>
      <vt:lpstr>Судебно-медицинская оценка тупой травмы печени</vt:lpstr>
      <vt:lpstr>Презентация PowerPoint</vt:lpstr>
      <vt:lpstr>Морфологическая диагностика острой кровопотери в судебной медицине</vt:lpstr>
      <vt:lpstr>Судебно-медицинская оценка тромботических осложнений</vt:lpstr>
      <vt:lpstr>Презентация PowerPoint</vt:lpstr>
      <vt:lpstr>Презентация PowerPoint</vt:lpstr>
      <vt:lpstr>Презентация PowerPoint</vt:lpstr>
      <vt:lpstr>Судебно-медицинская диагностика отравлений</vt:lpstr>
      <vt:lpstr>Изучение закономерностей формирования следов крови</vt:lpstr>
      <vt:lpstr>Судебно-медицинская классификация следов крови</vt:lpstr>
      <vt:lpstr>Разделение капель крови на группы в зависимости от объема и формы каплеобразующего предмета</vt:lpstr>
      <vt:lpstr>Реконструкция криминального события методом  3D моделирования с использованием следов крови </vt:lpstr>
      <vt:lpstr>Разрабатываются вопросы истории и методологии судебной медицины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АКТУАЛЬНЫЕ НАПРАВЛЕНИЯ НАУЧНЫХ ИССЛЕДОВАНИЙ В СУДЕБНОЙ МЕДИЦИНЕ</dc:title>
  <dc:creator>Пользователь</dc:creator>
  <cp:lastModifiedBy>Пользователь Windows</cp:lastModifiedBy>
  <cp:revision>158</cp:revision>
  <dcterms:created xsi:type="dcterms:W3CDTF">2018-10-25T11:10:49Z</dcterms:created>
  <dcterms:modified xsi:type="dcterms:W3CDTF">2021-03-16T12:39:56Z</dcterms:modified>
</cp:coreProperties>
</file>