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88" r:id="rId2"/>
    <p:sldMasterId id="2147483912" r:id="rId3"/>
    <p:sldMasterId id="2147483924" r:id="rId4"/>
    <p:sldMasterId id="2147483948" r:id="rId5"/>
    <p:sldMasterId id="2147483960" r:id="rId6"/>
    <p:sldMasterId id="2147483996" r:id="rId7"/>
    <p:sldMasterId id="2147484008" r:id="rId8"/>
  </p:sldMasterIdLst>
  <p:notesMasterIdLst>
    <p:notesMasterId r:id="rId59"/>
  </p:notesMasterIdLst>
  <p:sldIdLst>
    <p:sldId id="292" r:id="rId9"/>
    <p:sldId id="293" r:id="rId10"/>
    <p:sldId id="341" r:id="rId11"/>
    <p:sldId id="342" r:id="rId12"/>
    <p:sldId id="345" r:id="rId13"/>
    <p:sldId id="347" r:id="rId14"/>
    <p:sldId id="351" r:id="rId15"/>
    <p:sldId id="309" r:id="rId16"/>
    <p:sldId id="294" r:id="rId17"/>
    <p:sldId id="302" r:id="rId18"/>
    <p:sldId id="304" r:id="rId19"/>
    <p:sldId id="311" r:id="rId20"/>
    <p:sldId id="307" r:id="rId21"/>
    <p:sldId id="346" r:id="rId22"/>
    <p:sldId id="308" r:id="rId23"/>
    <p:sldId id="314" r:id="rId24"/>
    <p:sldId id="310" r:id="rId25"/>
    <p:sldId id="313" r:id="rId26"/>
    <p:sldId id="315" r:id="rId27"/>
    <p:sldId id="316" r:id="rId28"/>
    <p:sldId id="317" r:id="rId29"/>
    <p:sldId id="318" r:id="rId30"/>
    <p:sldId id="320" r:id="rId31"/>
    <p:sldId id="321" r:id="rId32"/>
    <p:sldId id="322" r:id="rId33"/>
    <p:sldId id="334" r:id="rId34"/>
    <p:sldId id="295" r:id="rId35"/>
    <p:sldId id="301" r:id="rId36"/>
    <p:sldId id="296" r:id="rId37"/>
    <p:sldId id="270" r:id="rId38"/>
    <p:sldId id="330" r:id="rId39"/>
    <p:sldId id="278" r:id="rId40"/>
    <p:sldId id="277" r:id="rId41"/>
    <p:sldId id="280" r:id="rId42"/>
    <p:sldId id="282" r:id="rId43"/>
    <p:sldId id="284" r:id="rId44"/>
    <p:sldId id="286" r:id="rId45"/>
    <p:sldId id="290" r:id="rId46"/>
    <p:sldId id="279" r:id="rId47"/>
    <p:sldId id="323" r:id="rId48"/>
    <p:sldId id="287" r:id="rId49"/>
    <p:sldId id="331" r:id="rId50"/>
    <p:sldId id="338" r:id="rId51"/>
    <p:sldId id="339" r:id="rId52"/>
    <p:sldId id="336" r:id="rId53"/>
    <p:sldId id="348" r:id="rId54"/>
    <p:sldId id="353" r:id="rId55"/>
    <p:sldId id="354" r:id="rId56"/>
    <p:sldId id="352" r:id="rId57"/>
    <p:sldId id="33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631"/>
    <a:srgbClr val="FF6600"/>
    <a:srgbClr val="FF3300"/>
    <a:srgbClr val="007434"/>
    <a:srgbClr val="E3CC5A"/>
    <a:srgbClr val="EDD777"/>
    <a:srgbClr val="689D9B"/>
    <a:srgbClr val="C5C3C3"/>
    <a:srgbClr val="D8D7D7"/>
    <a:srgbClr val="C6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1065" autoAdjust="0"/>
  </p:normalViewPr>
  <p:slideViewPr>
    <p:cSldViewPr snapToGrid="0">
      <p:cViewPr>
        <p:scale>
          <a:sx n="66" d="100"/>
          <a:sy n="66" d="100"/>
        </p:scale>
        <p:origin x="-570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72;%2024.12.2019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72;%2024.12.2019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72;%2024.12.2019\&#1051;&#1080;&#1089;&#1090;%20Microsoft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72;%2024.12.2019\&#1051;&#1080;&#1089;&#1090;%20Microsoft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72;%2024.12.2019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457508192466226E-2"/>
          <c:y val="4.2982460593568923E-2"/>
          <c:w val="0.9166303632397681"/>
          <c:h val="0.765183530030066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Лист4!$D$19</c:f>
              <c:strCache>
                <c:ptCount val="1"/>
                <c:pt idx="0">
                  <c:v>ДТП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c:spPr>
          <c:invertIfNegative val="0"/>
          <c:cat>
            <c:numRef>
              <c:f>Лист4!$E$18:$I$18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Лист4!$E$19:$I$19</c:f>
              <c:numCache>
                <c:formatCode>General</c:formatCode>
                <c:ptCount val="5"/>
                <c:pt idx="0">
                  <c:v>6282</c:v>
                </c:pt>
                <c:pt idx="1">
                  <c:v>6386</c:v>
                </c:pt>
                <c:pt idx="2">
                  <c:v>6415</c:v>
                </c:pt>
                <c:pt idx="3">
                  <c:v>7008</c:v>
                </c:pt>
                <c:pt idx="4">
                  <c:v>6719</c:v>
                </c:pt>
              </c:numCache>
            </c:numRef>
          </c:val>
        </c:ser>
        <c:ser>
          <c:idx val="1"/>
          <c:order val="1"/>
          <c:tx>
            <c:strRef>
              <c:f>Лист4!$D$20</c:f>
              <c:strCache>
                <c:ptCount val="1"/>
                <c:pt idx="0">
                  <c:v>Ранены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cat>
            <c:numRef>
              <c:f>Лист4!$E$18:$I$18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Лист4!$E$20:$I$20</c:f>
              <c:numCache>
                <c:formatCode>General</c:formatCode>
                <c:ptCount val="5"/>
                <c:pt idx="0">
                  <c:v>7488</c:v>
                </c:pt>
                <c:pt idx="1">
                  <c:v>7550</c:v>
                </c:pt>
                <c:pt idx="2">
                  <c:v>7739</c:v>
                </c:pt>
                <c:pt idx="3">
                  <c:v>8675</c:v>
                </c:pt>
                <c:pt idx="4">
                  <c:v>8727</c:v>
                </c:pt>
              </c:numCache>
            </c:numRef>
          </c:val>
        </c:ser>
        <c:ser>
          <c:idx val="2"/>
          <c:order val="2"/>
          <c:tx>
            <c:strRef>
              <c:f>Лист4!$D$21</c:f>
              <c:strCache>
                <c:ptCount val="1"/>
                <c:pt idx="0">
                  <c:v>Погибли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numRef>
              <c:f>Лист4!$E$18:$I$18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Лист4!$E$21:$I$21</c:f>
              <c:numCache>
                <c:formatCode>General</c:formatCode>
                <c:ptCount val="5"/>
                <c:pt idx="0">
                  <c:v>1132</c:v>
                </c:pt>
                <c:pt idx="1">
                  <c:v>1072</c:v>
                </c:pt>
                <c:pt idx="2">
                  <c:v>1053</c:v>
                </c:pt>
                <c:pt idx="3">
                  <c:v>1053</c:v>
                </c:pt>
                <c:pt idx="4">
                  <c:v>837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580224"/>
        <c:axId val="60569472"/>
        <c:axId val="0"/>
      </c:bar3DChart>
      <c:catAx>
        <c:axId val="605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569472"/>
        <c:crosses val="autoZero"/>
        <c:auto val="1"/>
        <c:lblAlgn val="ctr"/>
        <c:lblOffset val="100"/>
        <c:noMultiLvlLbl val="0"/>
      </c:catAx>
      <c:valAx>
        <c:axId val="605694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5802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Лист4!$D$25</c:f>
              <c:strCache>
                <c:ptCount val="1"/>
                <c:pt idx="0">
                  <c:v>ДТП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cat>
            <c:numRef>
              <c:f>Лист4!$E$24:$I$24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Лист4!$E$25:$I$25</c:f>
              <c:numCache>
                <c:formatCode>General</c:formatCode>
                <c:ptCount val="5"/>
                <c:pt idx="0">
                  <c:v>1076</c:v>
                </c:pt>
                <c:pt idx="1">
                  <c:v>1067</c:v>
                </c:pt>
                <c:pt idx="2">
                  <c:v>987</c:v>
                </c:pt>
                <c:pt idx="3">
                  <c:v>1375</c:v>
                </c:pt>
                <c:pt idx="4">
                  <c:v>1175</c:v>
                </c:pt>
              </c:numCache>
            </c:numRef>
          </c:val>
        </c:ser>
        <c:ser>
          <c:idx val="1"/>
          <c:order val="1"/>
          <c:tx>
            <c:strRef>
              <c:f>Лист4!$D$26</c:f>
              <c:strCache>
                <c:ptCount val="1"/>
                <c:pt idx="0">
                  <c:v>Ранены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cat>
            <c:numRef>
              <c:f>Лист4!$E$24:$I$24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Лист4!$E$26:$I$26</c:f>
              <c:numCache>
                <c:formatCode>General</c:formatCode>
                <c:ptCount val="5"/>
                <c:pt idx="0">
                  <c:v>1255</c:v>
                </c:pt>
                <c:pt idx="1">
                  <c:v>1228</c:v>
                </c:pt>
                <c:pt idx="2">
                  <c:v>1114</c:v>
                </c:pt>
                <c:pt idx="3">
                  <c:v>1700</c:v>
                </c:pt>
                <c:pt idx="4">
                  <c:v>1466</c:v>
                </c:pt>
              </c:numCache>
            </c:numRef>
          </c:val>
        </c:ser>
        <c:ser>
          <c:idx val="2"/>
          <c:order val="2"/>
          <c:tx>
            <c:strRef>
              <c:f>Лист4!$D$27</c:f>
              <c:strCache>
                <c:ptCount val="1"/>
                <c:pt idx="0">
                  <c:v>Погибли</c:v>
                </c:pt>
              </c:strCache>
            </c:strRef>
          </c:tx>
          <c:spPr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invertIfNegative val="0"/>
          <c:cat>
            <c:numRef>
              <c:f>Лист4!$E$24:$I$24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Лист4!$E$27:$I$27</c:f>
              <c:numCache>
                <c:formatCode>General</c:formatCode>
                <c:ptCount val="5"/>
                <c:pt idx="0">
                  <c:v>79</c:v>
                </c:pt>
                <c:pt idx="1">
                  <c:v>75</c:v>
                </c:pt>
                <c:pt idx="2">
                  <c:v>91</c:v>
                </c:pt>
                <c:pt idx="3">
                  <c:v>96</c:v>
                </c:pt>
                <c:pt idx="4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638720"/>
        <c:axId val="60640256"/>
        <c:axId val="0"/>
      </c:bar3DChart>
      <c:catAx>
        <c:axId val="6063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640256"/>
        <c:crosses val="autoZero"/>
        <c:auto val="1"/>
        <c:lblAlgn val="ctr"/>
        <c:lblOffset val="100"/>
        <c:noMultiLvlLbl val="0"/>
      </c:catAx>
      <c:valAx>
        <c:axId val="60640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6387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rial" pitchFamily="34" charset="0"/>
                <a:cs typeface="Arial" pitchFamily="34" charset="0"/>
              </a:defRPr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Динамика соотношения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несмертельной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тупой"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defRPr sz="2800">
                <a:latin typeface="Arial" pitchFamily="34" charset="0"/>
                <a:cs typeface="Arial" pitchFamily="34" charset="0"/>
              </a:defRPr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и автомобильной травмы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 городе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Краснодаре </a:t>
            </a:r>
          </a:p>
          <a:p>
            <a:pPr>
              <a:defRPr sz="2800">
                <a:latin typeface="Arial" pitchFamily="34" charset="0"/>
                <a:cs typeface="Arial" pitchFamily="34" charset="0"/>
              </a:defRPr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(по данным ГБУЗ Бюро СМЭ)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Лист4!$D$44</c:f>
              <c:strCache>
                <c:ptCount val="1"/>
                <c:pt idx="0">
                  <c:v>"Тупая" травма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numRef>
              <c:f>Лист4!$E$43:$I$43</c:f>
              <c:numCache>
                <c:formatCode>General</c:formatCode>
                <c:ptCount val="5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  <c:pt idx="4">
                  <c:v>2018</c:v>
                </c:pt>
              </c:numCache>
            </c:numRef>
          </c:cat>
          <c:val>
            <c:numRef>
              <c:f>Лист4!$E$44:$I$44</c:f>
              <c:numCache>
                <c:formatCode>General</c:formatCode>
                <c:ptCount val="5"/>
                <c:pt idx="0">
                  <c:v>5510</c:v>
                </c:pt>
                <c:pt idx="1">
                  <c:v>5141</c:v>
                </c:pt>
                <c:pt idx="2">
                  <c:v>4557</c:v>
                </c:pt>
                <c:pt idx="3">
                  <c:v>4020</c:v>
                </c:pt>
                <c:pt idx="4">
                  <c:v>3762</c:v>
                </c:pt>
              </c:numCache>
            </c:numRef>
          </c:val>
        </c:ser>
        <c:ser>
          <c:idx val="1"/>
          <c:order val="1"/>
          <c:tx>
            <c:strRef>
              <c:f>Лист4!$D$45</c:f>
              <c:strCache>
                <c:ptCount val="1"/>
                <c:pt idx="0">
                  <c:v>Автотравма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Лист4!$E$43:$I$43</c:f>
              <c:numCache>
                <c:formatCode>General</c:formatCode>
                <c:ptCount val="5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  <c:pt idx="4">
                  <c:v>2018</c:v>
                </c:pt>
              </c:numCache>
            </c:numRef>
          </c:cat>
          <c:val>
            <c:numRef>
              <c:f>Лист4!$E$45:$I$45</c:f>
              <c:numCache>
                <c:formatCode>General</c:formatCode>
                <c:ptCount val="5"/>
                <c:pt idx="0">
                  <c:v>897</c:v>
                </c:pt>
                <c:pt idx="1">
                  <c:v>1143</c:v>
                </c:pt>
                <c:pt idx="2">
                  <c:v>1678</c:v>
                </c:pt>
                <c:pt idx="3">
                  <c:v>2115</c:v>
                </c:pt>
                <c:pt idx="4">
                  <c:v>2512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680064"/>
        <c:axId val="60681600"/>
        <c:axId val="0"/>
      </c:bar3DChart>
      <c:catAx>
        <c:axId val="6068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681600"/>
        <c:crosses val="autoZero"/>
        <c:auto val="1"/>
        <c:lblAlgn val="ctr"/>
        <c:lblOffset val="100"/>
        <c:noMultiLvlLbl val="0"/>
      </c:catAx>
      <c:valAx>
        <c:axId val="606816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ru-RU" sz="2000">
                    <a:latin typeface="Arial" pitchFamily="34" charset="0"/>
                    <a:cs typeface="Arial" pitchFamily="34" charset="0"/>
                  </a:rPr>
                  <a:t>Количество случаев</a:t>
                </a:r>
              </a:p>
            </c:rich>
          </c:tx>
          <c:layout>
            <c:manualLayout>
              <c:xMode val="edge"/>
              <c:yMode val="edge"/>
              <c:x val="6.1038274022839525E-2"/>
              <c:y val="0.3105520271336533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680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Лист4!$D$30</c:f>
              <c:strCache>
                <c:ptCount val="1"/>
                <c:pt idx="0">
                  <c:v>ДТП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</c:spPr>
          <c:invertIfNegative val="0"/>
          <c:cat>
            <c:numRef>
              <c:f>Лист4!$E$29:$I$29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Лист4!$E$30:$I$30</c:f>
              <c:numCache>
                <c:formatCode>General</c:formatCode>
                <c:ptCount val="5"/>
                <c:pt idx="0">
                  <c:v>388</c:v>
                </c:pt>
                <c:pt idx="1">
                  <c:v>411</c:v>
                </c:pt>
                <c:pt idx="2">
                  <c:v>422</c:v>
                </c:pt>
                <c:pt idx="3">
                  <c:v>566</c:v>
                </c:pt>
                <c:pt idx="4">
                  <c:v>467</c:v>
                </c:pt>
              </c:numCache>
            </c:numRef>
          </c:val>
        </c:ser>
        <c:ser>
          <c:idx val="1"/>
          <c:order val="1"/>
          <c:tx>
            <c:strRef>
              <c:f>Лист4!$D$31</c:f>
              <c:strCache>
                <c:ptCount val="1"/>
                <c:pt idx="0">
                  <c:v>Ранены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invertIfNegative val="0"/>
          <c:cat>
            <c:numRef>
              <c:f>Лист4!$E$29:$I$29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Лист4!$E$31:$I$31</c:f>
              <c:numCache>
                <c:formatCode>General</c:formatCode>
                <c:ptCount val="5"/>
                <c:pt idx="0">
                  <c:v>375</c:v>
                </c:pt>
                <c:pt idx="1">
                  <c:v>398</c:v>
                </c:pt>
                <c:pt idx="2">
                  <c:v>395</c:v>
                </c:pt>
                <c:pt idx="3">
                  <c:v>548</c:v>
                </c:pt>
                <c:pt idx="4">
                  <c:v>447</c:v>
                </c:pt>
              </c:numCache>
            </c:numRef>
          </c:val>
        </c:ser>
        <c:ser>
          <c:idx val="2"/>
          <c:order val="2"/>
          <c:tx>
            <c:strRef>
              <c:f>Лист4!$D$32</c:f>
              <c:strCache>
                <c:ptCount val="1"/>
                <c:pt idx="0">
                  <c:v>Погибли</c:v>
                </c:pt>
              </c:strCache>
            </c:strRef>
          </c:tx>
          <c:spPr>
            <a:gradFill flip="none" rotWithShape="1">
              <a:gsLst>
                <a:gs pos="0">
                  <a:srgbClr val="DB8631">
                    <a:shade val="30000"/>
                    <a:satMod val="115000"/>
                  </a:srgbClr>
                </a:gs>
                <a:gs pos="50000">
                  <a:srgbClr val="DB8631">
                    <a:shade val="67500"/>
                    <a:satMod val="115000"/>
                  </a:srgbClr>
                </a:gs>
                <a:gs pos="100000">
                  <a:srgbClr val="DB8631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invertIfNegative val="0"/>
          <c:cat>
            <c:numRef>
              <c:f>Лист4!$E$29:$I$29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Лист4!$E$32:$I$32</c:f>
              <c:numCache>
                <c:formatCode>General</c:formatCode>
                <c:ptCount val="5"/>
                <c:pt idx="0">
                  <c:v>27</c:v>
                </c:pt>
                <c:pt idx="1">
                  <c:v>33</c:v>
                </c:pt>
                <c:pt idx="2">
                  <c:v>40</c:v>
                </c:pt>
                <c:pt idx="3">
                  <c:v>43</c:v>
                </c:pt>
                <c:pt idx="4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722560"/>
        <c:axId val="60724352"/>
        <c:axId val="0"/>
      </c:bar3DChart>
      <c:catAx>
        <c:axId val="607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724352"/>
        <c:crosses val="autoZero"/>
        <c:auto val="1"/>
        <c:lblAlgn val="ctr"/>
        <c:lblOffset val="100"/>
        <c:noMultiLvlLbl val="0"/>
      </c:catAx>
      <c:valAx>
        <c:axId val="60724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07225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/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</c:spPr>
          </c:dPt>
          <c:dLbls>
            <c:dLbl>
              <c:idx val="0"/>
              <c:layout>
                <c:manualLayout>
                  <c:x val="4.4929398933086177E-3"/>
                  <c:y val="-3.6458335825290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478819679925751E-2"/>
                  <c:y val="-4.253472512950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355584706598643E-2"/>
                  <c:y val="-4.8611114433721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72528962658009E-2"/>
                  <c:y val="-6.380208769425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55584706598643E-2"/>
                  <c:y val="-3.3420141173183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Лист4!$C$49:$C$53</c:f>
              <c:strCache>
                <c:ptCount val="5"/>
                <c:pt idx="0">
                  <c:v>без вреда</c:v>
                </c:pt>
                <c:pt idx="1">
                  <c:v>легкий вред</c:v>
                </c:pt>
                <c:pt idx="2">
                  <c:v>средней тяжести</c:v>
                </c:pt>
                <c:pt idx="3">
                  <c:v>тяжкий вред</c:v>
                </c:pt>
                <c:pt idx="4">
                  <c:v>вопрос не решен</c:v>
                </c:pt>
              </c:strCache>
            </c:strRef>
          </c:cat>
          <c:val>
            <c:numRef>
              <c:f>Лист4!$D$49:$D$53</c:f>
              <c:numCache>
                <c:formatCode>General</c:formatCode>
                <c:ptCount val="5"/>
                <c:pt idx="0">
                  <c:v>29.4</c:v>
                </c:pt>
                <c:pt idx="1">
                  <c:v>17.3</c:v>
                </c:pt>
                <c:pt idx="2">
                  <c:v>23.3</c:v>
                </c:pt>
                <c:pt idx="3">
                  <c:v>19.399999999999999</c:v>
                </c:pt>
                <c:pt idx="4">
                  <c:v>10.6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350912"/>
        <c:axId val="71828608"/>
        <c:axId val="0"/>
      </c:bar3DChart>
      <c:catAx>
        <c:axId val="67350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1828608"/>
        <c:crosses val="autoZero"/>
        <c:auto val="1"/>
        <c:lblAlgn val="ctr"/>
        <c:lblOffset val="100"/>
        <c:noMultiLvlLbl val="0"/>
      </c:catAx>
      <c:valAx>
        <c:axId val="7182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7350912"/>
        <c:crosses val="autoZero"/>
        <c:crossBetween val="between"/>
      </c:valAx>
    </c:plotArea>
    <c:plotVisOnly val="1"/>
    <c:dispBlanksAs val="gap"/>
    <c:showDLblsOverMax val="0"/>
  </c:chart>
  <c:spPr>
    <a:solidFill>
      <a:srgbClr val="00B050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17599-F02C-47D7-985F-93C2480E14D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BD593-209F-4748-BA60-FDFAF7E7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6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BD593-209F-4748-BA60-FDFAF7E770D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5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BD593-209F-4748-BA60-FDFAF7E770D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3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BD593-209F-4748-BA60-FDFAF7E770D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3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BD593-209F-4748-BA60-FDFAF7E770D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0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2" y="329187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30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7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5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60589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80" y="3055624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22429" y="4559279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9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6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02636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6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2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3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3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2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2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2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5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5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5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1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9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3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5" y="351412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30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2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592136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7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7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6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9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7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563447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563447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2" y="329187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30" y="434165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4" y="1678198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70" y="559401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4" y="3603815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3" y="4668821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4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7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563447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2" y="559401"/>
            <a:ext cx="2237591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6" y="849857"/>
            <a:ext cx="7343889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1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4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7200" y="2052960"/>
            <a:ext cx="2641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1" y="2892277"/>
            <a:ext cx="21336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2"/>
            <a:ext cx="5386917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22438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38402"/>
            <a:ext cx="5389033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0" y="150919"/>
            <a:ext cx="11775736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2"/>
            <a:ext cx="7823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47319"/>
            <a:ext cx="89408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47200" y="147319"/>
            <a:ext cx="2608061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74641"/>
            <a:ext cx="2235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35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30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1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77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0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62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34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985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74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48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43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45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74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3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2" y="329187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5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10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217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395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7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87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90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18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2" y="329187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2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2" y="329187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30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8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8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8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2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2248350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0" y="1634971"/>
            <a:ext cx="11775736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201" y="152402"/>
            <a:ext cx="11752063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847"/>
            <a:ext cx="11175013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719071"/>
            <a:ext cx="11210524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517" y="6356350"/>
            <a:ext cx="284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573" y="6355080"/>
            <a:ext cx="777288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29029BC-FE9D-429B-92DF-D2E4B644A03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E9C02AA-0DDE-47FE-9B59-6FF679A375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autostat.ru/press-releases/41923/" TargetMode="Externa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64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75" y="319316"/>
            <a:ext cx="11425269" cy="169799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Число собственных легковых автомобилей 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по субъектам Российской Федерации 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на 1000 человек населения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(по данным МВД России на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25.06.2019).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334888"/>
              </p:ext>
            </p:extLst>
          </p:nvPr>
        </p:nvGraphicFramePr>
        <p:xfrm>
          <a:off x="275772" y="2276878"/>
          <a:ext cx="11538863" cy="4227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5717"/>
                <a:gridCol w="1106311"/>
                <a:gridCol w="1106311"/>
                <a:gridCol w="1106311"/>
                <a:gridCol w="1106311"/>
                <a:gridCol w="1106311"/>
                <a:gridCol w="881591"/>
              </a:tblGrid>
              <a:tr h="424847"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Место </a:t>
                      </a:r>
                      <a:endParaRPr lang="ru-RU" sz="1600" b="1" i="0" u="none" strike="noStrike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4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Россия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130,5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168,4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228,4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288,8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309,1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Уральский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федеральный округ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126,9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174,9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254,1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322,6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343,5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Северо-Западный </a:t>
                      </a:r>
                      <a:r>
                        <a:rPr lang="ru-RU" sz="20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федеральный </a:t>
                      </a:r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округ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146,4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182,3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253,7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307,4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Южный федеральный округ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172,1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230,2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269,3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316,9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Приволжский федеральный округ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114,5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149,8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209,3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287,2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316,1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Центральный федеральный округ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140,4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185,1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249,2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301,9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315,5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Дальневосточный </a:t>
                      </a:r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федеральный </a:t>
                      </a:r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округ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145,5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170,1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225,7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295,9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314,8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Сибирский федеральный округ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119,7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156,2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217,3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281,6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284,2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Северо-Кавказский </a:t>
                      </a:r>
                      <a:r>
                        <a:rPr lang="ru-RU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федеральный </a:t>
                      </a:r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округ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82,2</a:t>
                      </a:r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106,5</a:t>
                      </a:r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154,7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211,3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230,7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5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7715"/>
            <a:ext cx="10972800" cy="7112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>Обеспеченность легковыми автомобилями на тысячу жителей </a:t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>в городах России с населением свыше 1 млн человек </a:t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>(по состоянию на 1 июля 2019 года)</a:t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Источник: </a:t>
            </a:r>
            <a:r>
              <a:rPr lang="ru-RU" sz="1400" b="1" dirty="0">
                <a:latin typeface="Arial" pitchFamily="34" charset="0"/>
                <a:cs typeface="Arial" pitchFamily="34" charset="0"/>
                <a:hlinkClick r:id="rId2"/>
              </a:rPr>
              <a:t>https://www.autostat.ru/press-releases/41923/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©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Автостат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Рейтинг российских городов-миллионников по обеспеченности автомобилями в 2019 году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87" y="1606093"/>
            <a:ext cx="9855200" cy="51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7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" y="0"/>
            <a:ext cx="12046857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4" y="3410858"/>
            <a:ext cx="11248571" cy="344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resh.edu.ru/uploads/lesson_extract/5216/20190802121935/OEBPS/objects/t_russ_4_20_9/5c7407ba8b141757fe1ec5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714" y="4561115"/>
            <a:ext cx="813735" cy="11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xn--90adear.xn--p1ai/assets/img/logos/gib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31" y="-158523"/>
            <a:ext cx="13144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9" y="3731232"/>
            <a:ext cx="4996088" cy="67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9" y="332695"/>
            <a:ext cx="4996088" cy="58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7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238888"/>
              </p:ext>
            </p:extLst>
          </p:nvPr>
        </p:nvGraphicFramePr>
        <p:xfrm>
          <a:off x="145145" y="1582059"/>
          <a:ext cx="11538857" cy="497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Показатели ДТТ в Краснодарском крае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</a:t>
            </a:r>
            <a:r>
              <a:rPr lang="ru-RU" sz="2200" b="1" dirty="0" smtClean="0">
                <a:solidFill>
                  <a:schemeClr val="tx1"/>
                </a:solidFill>
              </a:rPr>
              <a:t>по данным ГИБДД на 01.12.2019)</a:t>
            </a:r>
            <a:endParaRPr lang="ru-RU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8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86" y="274637"/>
            <a:ext cx="11292114" cy="1496105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Краснодар — крупнейший транспортный узел юга России.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Территорию </a:t>
            </a:r>
            <a:r>
              <a:rPr lang="ru-RU" sz="3100" dirty="0"/>
              <a:t>города пересекают две автодороги федерального значения. Протяжённость дорог в Краснодаре составляет 1650 км.</a:t>
            </a:r>
            <a:br>
              <a:rPr lang="ru-RU" sz="3100" dirty="0"/>
            </a:br>
            <a:endParaRPr lang="ru-RU" dirty="0"/>
          </a:p>
        </p:txBody>
      </p:sp>
      <p:pic>
        <p:nvPicPr>
          <p:cNvPr id="1026" name="Picture 2" descr="http://s3.yugopolis.ru/media/data/img/cdbb04ac08902ad689d7e0cd19585b33/150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1306286"/>
            <a:ext cx="11858170" cy="55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925007"/>
              </p:ext>
            </p:extLst>
          </p:nvPr>
        </p:nvGraphicFramePr>
        <p:xfrm>
          <a:off x="261258" y="1393372"/>
          <a:ext cx="11422743" cy="5268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Показатели ДТТ в Краснодаре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</a:t>
            </a:r>
            <a:r>
              <a:rPr lang="ru-RU" sz="2200" b="1" dirty="0" smtClean="0">
                <a:solidFill>
                  <a:schemeClr val="tx1"/>
                </a:solidFill>
              </a:rPr>
              <a:t>по данным ГИБДД на </a:t>
            </a:r>
            <a:r>
              <a:rPr lang="ru-RU" sz="2800" b="1" dirty="0" smtClean="0">
                <a:solidFill>
                  <a:srgbClr val="FF0000"/>
                </a:solidFill>
              </a:rPr>
              <a:t>01.12.2019</a:t>
            </a:r>
            <a:r>
              <a:rPr lang="ru-RU" sz="2200" b="1" dirty="0" smtClean="0">
                <a:solidFill>
                  <a:schemeClr val="tx1"/>
                </a:solidFill>
              </a:rPr>
              <a:t>)</a:t>
            </a:r>
            <a:endParaRPr lang="ru-RU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461113"/>
              </p:ext>
            </p:extLst>
          </p:nvPr>
        </p:nvGraphicFramePr>
        <p:xfrm>
          <a:off x="391887" y="290288"/>
          <a:ext cx="11466285" cy="613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66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232888"/>
              </p:ext>
            </p:extLst>
          </p:nvPr>
        </p:nvGraphicFramePr>
        <p:xfrm>
          <a:off x="1204686" y="1393373"/>
          <a:ext cx="10682514" cy="49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84324" y="548680"/>
            <a:ext cx="10491563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Показатели ДТТ в Краснодаре с участием пешеходов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</a:t>
            </a:r>
            <a:r>
              <a:rPr lang="ru-RU" sz="2200" b="1" dirty="0" smtClean="0">
                <a:solidFill>
                  <a:schemeClr val="tx1"/>
                </a:solidFill>
              </a:rPr>
              <a:t>по данным ГИБДД на 01.12.2019)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im0-tub-ru.yandex.net/i?id=438bda2098001a8603c20e97f5ff3d5c&amp;n=33&amp;w=150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2394858"/>
            <a:ext cx="1847394" cy="26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085" y="1494972"/>
            <a:ext cx="10987315" cy="50063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МАТЕРИАЛЫ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 МЕТОДЫ.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Произведен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ретроспективный анализ 468 заключений экспертов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актов судебно-медицинских освидетельствований,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выполненных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отделе судебно-медицинской экспертизы потерпевших, обвиняемых и других лиц ГБУЗ «Бюро СМЭ»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2017 году в случаях ДТП с участием пешеходов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обрабатывали при помощи программы </a:t>
            </a:r>
          </a:p>
          <a:p>
            <a:pPr marL="0" indent="0" algn="ctr">
              <a:buNone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2010 с использованием для обработки таких данных как пол, возраст, расположение пострадавших, место, время, вид происшествия, локализация повреждений, причиненный вред здоровью.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77424"/>
            <a:ext cx="11809312" cy="141914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АНАЛИЗ НЕСМЕРТЕЛЬНОЙ ТРАВМЫ ПЕШЕХОДОВ ПРИ ДТП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ГОРОДЕ КРАСНОДАРЕ </a:t>
            </a:r>
          </a:p>
        </p:txBody>
      </p:sp>
    </p:spTree>
    <p:extLst>
      <p:ext uri="{BB962C8B-B14F-4D97-AF65-F5344CB8AC3E}">
        <p14:creationId xmlns:p14="http://schemas.microsoft.com/office/powerpoint/2010/main" val="411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Половозрастная структура пострадавших пешеходов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в городе Краснодаре</a:t>
            </a:r>
            <a:endParaRPr lang="ru-RU" sz="2800" dirty="0"/>
          </a:p>
        </p:txBody>
      </p:sp>
      <p:pic>
        <p:nvPicPr>
          <p:cNvPr id="9228" name="Рисунок 18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5" y="2232027"/>
            <a:ext cx="1428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Рисунок 19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5"/>
            <a:ext cx="1238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Рисунок 35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5" y="2232025"/>
            <a:ext cx="1524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Рисунок 23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5"/>
            <a:ext cx="1238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Рисунок 28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5" y="2232025"/>
            <a:ext cx="1428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Рисунок 34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7"/>
            <a:ext cx="133351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29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5" y="2232025"/>
            <a:ext cx="1524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Рисунок 25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7"/>
            <a:ext cx="133351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Рисунок 30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5" y="2232027"/>
            <a:ext cx="1524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Рисунок 32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7"/>
            <a:ext cx="133351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Рисунок 31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2257426" y="2232025"/>
            <a:ext cx="1619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33" descr="Описание: https://www.uc3m.es/ss/Satellite?blobcol=urldata&amp;blobkey=id&amp;blobtable=MungoBlobs&amp;blobwhere=1371554114094&amp;ssbinary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3"/>
          <a:stretch>
            <a:fillRect/>
          </a:stretch>
        </p:blipFill>
        <p:spPr bwMode="auto">
          <a:xfrm>
            <a:off x="2257426" y="2232027"/>
            <a:ext cx="133351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7" y="1596572"/>
            <a:ext cx="8984343" cy="506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 descr="https://kz.all.biz/img/kz/catalog/3254294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173028" y="1596574"/>
            <a:ext cx="2750307" cy="41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ds04.infourok.ru/uploads/ex/11fd/001708e4-32695b41/img1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16029" r="9003" b="35718"/>
          <a:stretch/>
        </p:blipFill>
        <p:spPr bwMode="auto">
          <a:xfrm>
            <a:off x="9252858" y="5549688"/>
            <a:ext cx="2670479" cy="11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bzIP-ftrWc.jpg"/>
          <p:cNvPicPr>
            <a:picLocks noChangeAspect="1"/>
          </p:cNvPicPr>
          <p:nvPr/>
        </p:nvPicPr>
        <p:blipFill>
          <a:blip r:embed="rId2" cstate="print">
            <a:lum bright="-17000" contrast="-8000"/>
          </a:blip>
          <a:stretch>
            <a:fillRect/>
          </a:stretch>
        </p:blipFill>
        <p:spPr>
          <a:xfrm>
            <a:off x="515435" y="1214424"/>
            <a:ext cx="2437253" cy="212044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4973" y="1500174"/>
            <a:ext cx="9646052" cy="1571636"/>
          </a:xfrm>
        </p:spPr>
        <p:txBody>
          <a:bodyPr>
            <a:noAutofit/>
          </a:bodyPr>
          <a:lstStyle/>
          <a:p>
            <a:r>
              <a:rPr lang="ru-RU" sz="3600" dirty="0" smtClean="0"/>
              <a:t> Судебно-медицинский анализ </a:t>
            </a:r>
            <a:r>
              <a:rPr lang="ru-RU" sz="3600" dirty="0" err="1" smtClean="0"/>
              <a:t>несмертельной</a:t>
            </a:r>
            <a:r>
              <a:rPr lang="ru-RU" sz="3600" dirty="0" smtClean="0"/>
              <a:t> </a:t>
            </a:r>
            <a:r>
              <a:rPr lang="ru-RU" sz="3600" dirty="0" err="1" smtClean="0"/>
              <a:t>автотравмы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в городе Краснодаре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3494" y="3714751"/>
            <a:ext cx="5180220" cy="2286017"/>
          </a:xfrm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Докладчик: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ассистент кафедры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судебной медицины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Ануприенко Сергей Анатольевич</a:t>
            </a:r>
          </a:p>
          <a:p>
            <a:endParaRPr lang="ru-RU" sz="19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9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Научный </a:t>
            </a:r>
            <a:r>
              <a:rPr lang="ru-RU" sz="19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руководитель:</a:t>
            </a:r>
            <a:br>
              <a:rPr lang="ru-RU" sz="19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Породенко</a:t>
            </a:r>
            <a:r>
              <a:rPr lang="ru-RU" sz="19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Валерий Анатольевич</a:t>
            </a:r>
            <a:r>
              <a:rPr lang="ru-RU" sz="2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зав. кафедрой судебной медицины, </a:t>
            </a:r>
          </a:p>
          <a:p>
            <a:r>
              <a:rPr lang="ru-RU" sz="19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д.м.н., профессор</a:t>
            </a:r>
            <a:endParaRPr lang="ru-RU" sz="2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i="1" dirty="0" smtClean="0">
              <a:solidFill>
                <a:srgbClr val="FFC000"/>
              </a:solidFill>
            </a:endParaRPr>
          </a:p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1200" y="161367"/>
            <a:ext cx="11004589" cy="779929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ФГБОУ ВО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КубГМУ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Минздрава России 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238481" y="6000768"/>
            <a:ext cx="4810579" cy="609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Краснодар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29" name="Picture 1" descr="C:\Users\AnuprienkoSA\Desktop\2410_690x4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737" y="3714752"/>
            <a:ext cx="4572032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294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Распределение пострадавших пешеходов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месяцам, дням недели и времени суток</a:t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596573"/>
            <a:ext cx="11742056" cy="51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5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Доля отдельных категорий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транспортных </a:t>
            </a:r>
            <a:r>
              <a:rPr lang="ru-RU" dirty="0"/>
              <a:t>средств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654631"/>
            <a:ext cx="11901715" cy="508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 повреждений головы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их </a:t>
            </a:r>
            <a:r>
              <a:rPr lang="ru-RU" b="1" dirty="0"/>
              <a:t>соотношение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33715"/>
            <a:ext cx="11771085" cy="542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9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 повреждений мягких тканей  конечностей и их соотношение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7" y="1625600"/>
            <a:ext cx="11785600" cy="506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8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Переломы костей </a:t>
            </a:r>
            <a:r>
              <a:rPr lang="ru-RU" b="1" dirty="0" smtClean="0"/>
              <a:t>конечностей </a:t>
            </a:r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422402"/>
            <a:ext cx="11727543" cy="523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8343" y="5384799"/>
            <a:ext cx="11370180" cy="117565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4400" dirty="0">
              <a:latin typeface="Arial" pitchFamily="34" charset="0"/>
              <a:cs typeface="Arial" pitchFamily="34" charset="0"/>
            </a:endParaRPr>
          </a:p>
          <a:p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тяжкий </a:t>
            </a: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45,5</a:t>
            </a: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по признаку опасности для жизни, </a:t>
            </a:r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55,5</a:t>
            </a: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- значительной стойкой утраты общей трудоспособности не менее чем на одну треть</a:t>
            </a:r>
            <a:r>
              <a:rPr lang="ru-RU" sz="56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ВРЕД ЗДОРОВЬЮ (%)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415582"/>
              </p:ext>
            </p:extLst>
          </p:nvPr>
        </p:nvGraphicFramePr>
        <p:xfrm>
          <a:off x="595086" y="1727200"/>
          <a:ext cx="11306628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7999" y="1719070"/>
            <a:ext cx="11210524" cy="48849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пожилом возрасте женщины травмируются в 4 раза чаще мужчин.</a:t>
            </a:r>
          </a:p>
          <a:p>
            <a:pPr marL="45720" indent="0" algn="just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Травмоопасность</a:t>
            </a:r>
            <a:r>
              <a:rPr lang="ru-RU" dirty="0" smtClean="0">
                <a:solidFill>
                  <a:schemeClr val="tx1"/>
                </a:solidFill>
              </a:rPr>
              <a:t>: осень (октябрь), начало и конец рабочей недели (</a:t>
            </a:r>
            <a:r>
              <a:rPr lang="ru-RU" dirty="0" err="1" smtClean="0">
                <a:solidFill>
                  <a:schemeClr val="tx1"/>
                </a:solidFill>
              </a:rPr>
              <a:t>Пн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Пт</a:t>
            </a:r>
            <a:r>
              <a:rPr lang="ru-RU" dirty="0" smtClean="0">
                <a:solidFill>
                  <a:schemeClr val="tx1"/>
                </a:solidFill>
              </a:rPr>
              <a:t>), вечернее (темное) время (19-20 час.)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Наиболее </a:t>
            </a:r>
            <a:r>
              <a:rPr lang="ru-RU" dirty="0">
                <a:solidFill>
                  <a:schemeClr val="tx1"/>
                </a:solidFill>
              </a:rPr>
              <a:t>часто повреждения локализовались  в области нижних конечностей – 61,2%, </a:t>
            </a:r>
            <a:r>
              <a:rPr lang="ru-RU" dirty="0" smtClean="0">
                <a:solidFill>
                  <a:schemeClr val="tx1"/>
                </a:solidFill>
              </a:rPr>
              <a:t>травмы </a:t>
            </a:r>
            <a:r>
              <a:rPr lang="ru-RU" dirty="0">
                <a:solidFill>
                  <a:schemeClr val="tx1"/>
                </a:solidFill>
              </a:rPr>
              <a:t>головы наблюдались в каждом втором случае – 51,2</a:t>
            </a:r>
            <a:r>
              <a:rPr lang="ru-RU" dirty="0" smtClean="0">
                <a:solidFill>
                  <a:schemeClr val="tx1"/>
                </a:solidFill>
              </a:rPr>
              <a:t>%.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>
                <a:solidFill>
                  <a:schemeClr val="tx1"/>
                </a:solidFill>
              </a:rPr>
              <a:t>каждого пятого пострадавшего определялась черепно-мозговая </a:t>
            </a:r>
            <a:r>
              <a:rPr lang="ru-RU" dirty="0" smtClean="0">
                <a:solidFill>
                  <a:schemeClr val="tx1"/>
                </a:solidFill>
              </a:rPr>
              <a:t>травма, представленная в 61,2% сотрясением головного мозга.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овреждения </a:t>
            </a:r>
            <a:r>
              <a:rPr lang="ru-RU" dirty="0">
                <a:solidFill>
                  <a:schemeClr val="tx1"/>
                </a:solidFill>
              </a:rPr>
              <a:t>мягких тканей </a:t>
            </a:r>
            <a:r>
              <a:rPr lang="ru-RU" dirty="0" smtClean="0">
                <a:solidFill>
                  <a:schemeClr val="tx1"/>
                </a:solidFill>
              </a:rPr>
              <a:t>нижних конечностей выявлялись у </a:t>
            </a:r>
            <a:r>
              <a:rPr lang="ru-RU" dirty="0">
                <a:solidFill>
                  <a:schemeClr val="tx1"/>
                </a:solidFill>
              </a:rPr>
              <a:t>каждого </a:t>
            </a:r>
            <a:r>
              <a:rPr lang="ru-RU" dirty="0" smtClean="0">
                <a:solidFill>
                  <a:schemeClr val="tx1"/>
                </a:solidFill>
              </a:rPr>
              <a:t>второго, верхних - у каждого третьего пешехода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Переломы </a:t>
            </a:r>
            <a:r>
              <a:rPr lang="ru-RU" dirty="0">
                <a:solidFill>
                  <a:schemeClr val="tx1"/>
                </a:solidFill>
              </a:rPr>
              <a:t>костей конечностей определялись у каждого третьего (33,3%) пешехода, при этом переломы костей нижних конечностей </a:t>
            </a:r>
            <a:r>
              <a:rPr lang="ru-RU" dirty="0" smtClean="0">
                <a:solidFill>
                  <a:schemeClr val="tx1"/>
                </a:solidFill>
              </a:rPr>
              <a:t>в два раза </a:t>
            </a:r>
            <a:r>
              <a:rPr lang="ru-RU" dirty="0">
                <a:solidFill>
                  <a:schemeClr val="tx1"/>
                </a:solidFill>
              </a:rPr>
              <a:t>превышали количество </a:t>
            </a:r>
            <a:r>
              <a:rPr lang="ru-RU" dirty="0" smtClean="0">
                <a:solidFill>
                  <a:schemeClr val="tx1"/>
                </a:solidFill>
              </a:rPr>
              <a:t>переломов </a:t>
            </a:r>
            <a:r>
              <a:rPr lang="ru-RU" dirty="0">
                <a:solidFill>
                  <a:schemeClr val="tx1"/>
                </a:solidFill>
              </a:rPr>
              <a:t>верхних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66,2% и 33,8</a:t>
            </a:r>
            <a:r>
              <a:rPr lang="ru-RU" dirty="0" smtClean="0">
                <a:solidFill>
                  <a:schemeClr val="tx1"/>
                </a:solidFill>
              </a:rPr>
              <a:t>%.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Вред </a:t>
            </a:r>
            <a:r>
              <a:rPr lang="ru-RU" dirty="0">
                <a:solidFill>
                  <a:schemeClr val="tx1"/>
                </a:solidFill>
              </a:rPr>
              <a:t>здоровью средней тяжести </a:t>
            </a:r>
            <a:r>
              <a:rPr lang="ru-RU" dirty="0" smtClean="0">
                <a:solidFill>
                  <a:schemeClr val="tx1"/>
                </a:solidFill>
              </a:rPr>
              <a:t>устанавливался каждому четвертому (23,3%), тяжкий – каждому пятому (19,4%) пешеходу.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4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453-nn.caduk.ru/DswMedia/bannerbezsponsor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us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2CF82596-C22F-4AF7-ADBC-3E8E30357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906019"/>
            <a:ext cx="11669488" cy="2176530"/>
          </a:xfrm>
          <a:solidFill>
            <a:schemeClr val="bg2">
              <a:lumMod val="75000"/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 Всероссийская Студенческая Олимпиада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судебной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медицине </a:t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«Шаги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к мастерству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одзаголовок 21">
            <a:extLst>
              <a:ext uri="{FF2B5EF4-FFF2-40B4-BE49-F238E27FC236}">
                <a16:creationId xmlns:a16="http://schemas.microsoft.com/office/drawing/2014/main" xmlns="" id="{9063B238-DCD8-4FEE-A26F-C03EC7ABF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2482" y="4043019"/>
            <a:ext cx="7423463" cy="193393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Первый Московский государственный медицинский университет 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им. И.М. 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Сеченова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Москва</a:t>
            </a:r>
            <a:r>
              <a:rPr lang="ru-RU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13.11.2019 г.</a:t>
            </a: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4005943"/>
            <a:ext cx="3662472" cy="197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90286"/>
            <a:ext cx="10972800" cy="61976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Ситуация на дороге зависит от законодательства, регулирующего ее. Нормативная база в области обеспечения безопасности дорожного движения основывается на регулировании пяти основных факторов </a:t>
            </a:r>
            <a:r>
              <a:rPr lang="ru-RU" dirty="0" smtClean="0"/>
              <a:t>риска, это: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- скорость;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- управление </a:t>
            </a:r>
            <a:r>
              <a:rPr lang="ru-RU" dirty="0">
                <a:solidFill>
                  <a:srgbClr val="FF0000"/>
                </a:solidFill>
              </a:rPr>
              <a:t>транспортными средствами в нетрезвом </a:t>
            </a:r>
            <a:r>
              <a:rPr lang="ru-RU" dirty="0" smtClean="0">
                <a:solidFill>
                  <a:srgbClr val="FF0000"/>
                </a:solidFill>
              </a:rPr>
              <a:t>состоянии;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- использование </a:t>
            </a:r>
            <a:r>
              <a:rPr lang="ru-RU" dirty="0">
                <a:solidFill>
                  <a:srgbClr val="FF0000"/>
                </a:solidFill>
              </a:rPr>
              <a:t>мотоциклетных </a:t>
            </a:r>
            <a:r>
              <a:rPr lang="ru-RU" dirty="0" smtClean="0">
                <a:solidFill>
                  <a:srgbClr val="FF0000"/>
                </a:solidFill>
              </a:rPr>
              <a:t>шлемов;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- пристяжных ремней; 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- детских </a:t>
            </a:r>
            <a:r>
              <a:rPr lang="ru-RU" dirty="0">
                <a:solidFill>
                  <a:srgbClr val="FF0000"/>
                </a:solidFill>
              </a:rPr>
              <a:t>удерживающих устройств. </a:t>
            </a:r>
          </a:p>
          <a:p>
            <a:pPr marL="0" indent="0" algn="just">
              <a:buNone/>
            </a:pPr>
            <a:r>
              <a:rPr lang="ru-RU" dirty="0" smtClean="0"/>
              <a:t>Закономерность</a:t>
            </a:r>
            <a:r>
              <a:rPr lang="ru-RU" dirty="0"/>
              <a:t>: чем больше средне установленная скорость транспортного средства, тем больше вероятность аварий, а также увеличивается тяжесть телесных повреждений и количество летальных исходов. </a:t>
            </a:r>
            <a:r>
              <a:rPr lang="ru-RU" sz="2600" dirty="0" smtClean="0"/>
              <a:t>47 стран (13% населения) – не более 50 км/час</a:t>
            </a:r>
            <a:endParaRPr lang="ru-RU" sz="2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9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6550"/>
            <a:ext cx="6343651" cy="985838"/>
          </a:xfr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" y="1322390"/>
            <a:ext cx="12082463" cy="1150937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Конкурс-приветствие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3.userapi.com/c855424/v855424092/16bee4/ExNV0erTC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6" y="2493140"/>
            <a:ext cx="2575907" cy="17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8.userapi.com/c855424/v855424092/16bef8/d7FZhT0f3W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32" y="2493142"/>
            <a:ext cx="2788888" cy="41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7.userapi.com/c855424/v855424092/16bf0c/Lfc2LJLr-v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45" y="194474"/>
            <a:ext cx="4735280" cy="31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0.userapi.com/c855424/v855424092/16bf16/DGVdNi3ez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9" y="4457235"/>
            <a:ext cx="2658963" cy="21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3.userapi.com/c855424/v855424092/16bf34/TtRtdFvJIb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46" y="3551366"/>
            <a:ext cx="4735279" cy="30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41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" y="336552"/>
            <a:ext cx="6970425" cy="985559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 НАШЕ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1.userapi.com/c855424/v855424092/16bf3e/m4HFX_9CE5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2" b="5232"/>
          <a:stretch/>
        </p:blipFill>
        <p:spPr bwMode="auto">
          <a:xfrm>
            <a:off x="1611087" y="88417"/>
            <a:ext cx="9042400" cy="6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7325"/>
            <a:ext cx="6324600" cy="876300"/>
          </a:xfr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08065"/>
            <a:ext cx="11961813" cy="955675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конкурс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1" y="1906095"/>
            <a:ext cx="10142537" cy="477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" y="1696545"/>
            <a:ext cx="10285413" cy="498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3600"/>
          <a:stretch/>
        </p:blipFill>
        <p:spPr bwMode="auto">
          <a:xfrm>
            <a:off x="221703" y="1071796"/>
            <a:ext cx="11815479" cy="5606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" y="1199214"/>
            <a:ext cx="11712727" cy="547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75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19923" y="186650"/>
            <a:ext cx="6325848" cy="877653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 txBox="1">
            <a:spLocks/>
          </p:cNvSpPr>
          <p:nvPr/>
        </p:nvSpPr>
        <p:spPr>
          <a:xfrm>
            <a:off x="0" y="1322389"/>
            <a:ext cx="12082072" cy="1150989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 anchor="ctr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Конкурс-КВЕСТ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Наука\Олимпиада\Фото олимпиада 2019\01 квес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3" y="2338466"/>
            <a:ext cx="5941548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аука\Олимпиада\Фото олимпиада 2019\01 квес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32" y="185139"/>
            <a:ext cx="4229725" cy="63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3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19923" y="186650"/>
            <a:ext cx="6325848" cy="877653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 txBox="1">
            <a:spLocks/>
          </p:cNvSpPr>
          <p:nvPr/>
        </p:nvSpPr>
        <p:spPr>
          <a:xfrm>
            <a:off x="0" y="1322389"/>
            <a:ext cx="12082072" cy="1150989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 anchor="ctr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Конкурс-КВЕСТ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Наука\Олимпиада\Фото олимпиада 2019\02 квес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3" y="2473377"/>
            <a:ext cx="5621968" cy="40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2.userapi.com/c855424/v855424092/16c1d2/D-aRzQcZYj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98" y="485991"/>
            <a:ext cx="4297951" cy="60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19923" y="186650"/>
            <a:ext cx="6325848" cy="877653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 txBox="1">
            <a:spLocks/>
          </p:cNvSpPr>
          <p:nvPr/>
        </p:nvSpPr>
        <p:spPr>
          <a:xfrm>
            <a:off x="0" y="1322389"/>
            <a:ext cx="12082072" cy="1150989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 anchor="ctr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Конкурс-КВЕСТ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Наука\Олимпиада\Фото олимпиада 2019\03 кве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7" y="2790815"/>
            <a:ext cx="5051685" cy="336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15" y="2260068"/>
            <a:ext cx="5767291" cy="442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6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19923" y="186650"/>
            <a:ext cx="6325848" cy="877653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этап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xmlns="" id="{EAD822B8-DB34-445C-8913-188A20DE20B6}"/>
              </a:ext>
            </a:extLst>
          </p:cNvPr>
          <p:cNvSpPr txBox="1">
            <a:spLocks/>
          </p:cNvSpPr>
          <p:nvPr/>
        </p:nvSpPr>
        <p:spPr>
          <a:xfrm>
            <a:off x="2" y="1322390"/>
            <a:ext cx="11962151" cy="986097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 anchor="ctr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lvl="2" indent="-274638" algn="just">
              <a:buFont typeface="Wingdings" panose="05000000000000000000" pitchFamily="2" charset="2"/>
              <a:buChar char="v"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Конкурс-ЧМТ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m0-tub-ru.yandex.net/i?id=594c1c4258e74f1765732316a1f14df6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r="3530" b="16621"/>
          <a:stretch/>
        </p:blipFill>
        <p:spPr bwMode="auto">
          <a:xfrm>
            <a:off x="374754" y="2160851"/>
            <a:ext cx="6071017" cy="4697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urders.ru/Daytloffz_group_pic_T_Br_4erep_summary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2"/>
          <a:stretch/>
        </p:blipFill>
        <p:spPr bwMode="auto">
          <a:xfrm>
            <a:off x="6970426" y="186650"/>
            <a:ext cx="4838825" cy="6639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" y="336552"/>
            <a:ext cx="6343651" cy="985559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esktop\Наука\Олимпиада\Фото олимпиада 2019\Награждение 1 команды РУДН    1 мес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1588958"/>
            <a:ext cx="5894807" cy="45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4447" r="9692" b="3225"/>
          <a:stretch/>
        </p:blipFill>
        <p:spPr bwMode="auto">
          <a:xfrm>
            <a:off x="7060367" y="186649"/>
            <a:ext cx="4512040" cy="420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User\Desktop\Наука\Олимпиада\Фото олимпиада 2019\Награждение 3 команды Казанского ГМУ  3 мес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3911" r="7009" b="6094"/>
          <a:stretch/>
        </p:blipFill>
        <p:spPr bwMode="auto">
          <a:xfrm>
            <a:off x="7060367" y="3043004"/>
            <a:ext cx="4512040" cy="34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8"/>
          <a:stretch/>
        </p:blipFill>
        <p:spPr bwMode="auto">
          <a:xfrm>
            <a:off x="0" y="38102"/>
            <a:ext cx="12192000" cy="697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9130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Целевая программа "Повышение безопасности дорожного движения в 2013-2020 годах"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97429"/>
            <a:ext cx="10972800" cy="566057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По </a:t>
            </a:r>
            <a:r>
              <a:rPr lang="ru-RU" dirty="0"/>
              <a:t>сравнению с 2013 годом в 2018 году количество ДТП снизилось на 17,6%, раненых - на 13%, погибших - на треть (32,6%).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2016 году в Российской Федерации (население 146,8 млн. человек) число погибших составило 20308 человек, </a:t>
            </a:r>
            <a:r>
              <a:rPr lang="ru-RU" dirty="0" smtClean="0"/>
              <a:t>суммарно </a:t>
            </a:r>
            <a:r>
              <a:rPr lang="ru-RU" dirty="0"/>
              <a:t>во всех странах Европейского союза (население 510,1 млн. человек) данный показатель составил 25500 погибших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За последние пять лет на дорогах нашей страны получили травмы различной степени тяжести более одного миллиона человек (около 20% пострадавших стали инвалидами).</a:t>
            </a:r>
          </a:p>
          <a:p>
            <a:pPr algn="just"/>
            <a:r>
              <a:rPr lang="ru-RU" dirty="0"/>
              <a:t> Ежегодные экономические потери страны от ДТП составляют около 2% ВВП и сопоставимы в абсолютных показателях с валовым региональным продуктом таких субъектов РФ, как Краснодарский край или Республика Татарстан. 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2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/>
        </p:blipFill>
        <p:spPr bwMode="auto">
          <a:xfrm>
            <a:off x="377370" y="2"/>
            <a:ext cx="11422743" cy="689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4963887" y="336552"/>
            <a:ext cx="6241143" cy="9855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годом! </a:t>
            </a:r>
          </a:p>
          <a:p>
            <a:pPr marL="623888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Рождеством Христовым!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204686" y="5532666"/>
            <a:ext cx="9245599" cy="985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" y="336552"/>
            <a:ext cx="6970425" cy="985559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 СЕЧЕНОВКИ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6EF3678E-0F87-4DFB-B94B-3E6DF3DF2C9E}"/>
              </a:ext>
            </a:extLst>
          </p:cNvPr>
          <p:cNvSpPr txBox="1">
            <a:spLocks/>
          </p:cNvSpPr>
          <p:nvPr/>
        </p:nvSpPr>
        <p:spPr>
          <a:xfrm>
            <a:off x="1" y="336552"/>
            <a:ext cx="6970425" cy="985559"/>
          </a:xfrm>
          <a:prstGeom prst="rect">
            <a:avLst/>
          </a:prstGeom>
          <a:solidFill>
            <a:srgbClr val="E3CC5A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3888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 НОВОГОДНЕЕ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"/>
            <a:ext cx="12192000" cy="685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1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68943"/>
            <a:ext cx="12075886" cy="665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</a:t>
            </a:r>
            <a:endParaRPr lang="ru-RU" dirty="0"/>
          </a:p>
        </p:txBody>
      </p:sp>
      <p:pic>
        <p:nvPicPr>
          <p:cNvPr id="1026" name="Picture 2" descr="https://content.onliner.by/news/1100x5616/33baac043f65375065039bcf276bf5c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1450" r="12965" b="-121"/>
          <a:stretch/>
        </p:blipFill>
        <p:spPr bwMode="auto">
          <a:xfrm>
            <a:off x="0" y="0"/>
            <a:ext cx="12192000" cy="48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354881"/>
              </p:ext>
            </p:extLst>
          </p:nvPr>
        </p:nvGraphicFramePr>
        <p:xfrm>
          <a:off x="116115" y="4875780"/>
          <a:ext cx="11974284" cy="1982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9936"/>
                <a:gridCol w="3985470"/>
                <a:gridCol w="3788878"/>
              </a:tblGrid>
              <a:tr h="247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автомобиля при ударе (км/ч)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Эквивалентная высота падения (м)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Вес человека в </a:t>
                      </a: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момент удара </a:t>
                      </a:r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(кг)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0,39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982,04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2,46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1.748,6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2.453,6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11,91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3.154,7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19,29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3.780,9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28,44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4.349,4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39,37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4.861,1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8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8686" y="-208887"/>
            <a:ext cx="12003314" cy="618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ВЫ КОГДА-НИБУДЬ падали со стула? – спросили меня в лаборатории “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Volvo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Однажды, когда ножка подломилась…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Надеюсь, было не очень больно?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– Нет, но крайне неприятно.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А если встать на стул ногами и упасть на пол плашмя? Что будет, как вы полагаете?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Ничего хорошего. Лучше даже не думать об этом.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А мы рассчитали последствия: вы ударитесь лицом о пол с такой же силой, как стукнулись бы о ветровое стекло, руль или приборную панель машины при лобовом столкновении на скорости 25 км/ч. Неприятно? Но этого легко избежать, если пристегиваться ремнями безопасности…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Вот такая наглядная арифметика.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Вольвовцы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перевели удары на разных скоростях “в стулья”. Таким образом, у них получилось, что если 25 км/ч соответствует одному стулу, то 40 км/ч – уже девяти. Представляете себе эффект от падения с такой пирамиды?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Все результаты расчетов мы свели в таблицу, для удобства указав эквивалентную высоту падения не в стульях, а в метрах. Обратите внимание, что удар при ДТП на скорости 100 км/ч будет в точности такой же, как при падении на землю с крыши 12-этажного дома!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Понятно, что в этом случае уже ничто не спасет. Но ведь на меньших скоростях человек может выставить вперед руки и тем самым смягчить удар?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– Нет, не получится, – утверждают специалисты. – Сил не хватит!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Для того чтобы понять, почему их не хватит, придется вспомнить школьный курс физики. Не пугайтесь – в минимальном объеме. Масса тела, как известно, величина постоянная. А вот вес – может меняться. Например, принято считать, что человек средней комплекции весит около 70 кг. На самом деле это значит, что масса его тела составляет 70 кг. В состоянии покоя масса равна весу. Но в нашем случае при ударе автомобиля о препятствие находящемуся в машине человеку будет придано значительное отрицательное ускорение (иными словами – замедление), и его вес изменится. Он составит произведение массы на ускорение.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Впрочем, можно не забивать голову законами физики и не искать калькулятор. Специалисты все уже рассчитали. При ударе на скорости 10 км/ч вес 70-килограммового человека возрастет почти до… тонны. Если быть точным, то до 982 кг. Не великовата ли нагрузка на руки? Если же скорость движения вырастет до 40 км/ч, то вес тела при ударе составит 2.453 кг (см. таблицу). Две с половиной тонны руки точно не выдержат…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Кстати, именно поэтому эксперты категорически запрещают в машине держать детей на руках. Масса годовалого ребенка составляет 10-12 кг (это норма). А при лобовом столкновении на 40 км/ч его вес увеличится… в 35 раз. Согласитесь: 350-420 кг ни одна мама в руках не удержит.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pic>
        <p:nvPicPr>
          <p:cNvPr id="2050" name="Picture 2" descr="https://ad.doubleclick.net/ddm/trackimp/N744559.1542342MOTORPAGE.RU/B23667696.264545170;dc_trk_aid=459596080;dc_trk_cid=126765365;ord=7063214;dc_lat=;dc_rdid=;tag_for_child_directed_treatment=;tfua=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3317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13821"/>
              </p:ext>
            </p:extLst>
          </p:nvPr>
        </p:nvGraphicFramePr>
        <p:xfrm>
          <a:off x="333827" y="5747658"/>
          <a:ext cx="11713031" cy="1110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8393"/>
                <a:gridCol w="1039234"/>
                <a:gridCol w="1039234"/>
                <a:gridCol w="1039234"/>
                <a:gridCol w="1039234"/>
                <a:gridCol w="1039234"/>
                <a:gridCol w="1039234"/>
                <a:gridCol w="1039234"/>
              </a:tblGrid>
              <a:tr h="3701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автомобиля при ударе (км/ч)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Эквивалентная высота падения (м)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0,39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2,46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11,91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19,29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28,44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39,37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 человека в момент удара (кг)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982,04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1.748,6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2.453,6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3.154,7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3.780,9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4.349,4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4.861,1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-222250"/>
            <a:ext cx="7589837" cy="73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940800" y="2017486"/>
            <a:ext cx="391886" cy="406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rgbClr val="FF0000"/>
                </a:solidFill>
              </a:rPr>
              <a:t>12</a:t>
            </a:r>
            <a:endParaRPr lang="ru-RU" sz="1100" dirty="0"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8519886" y="2220686"/>
            <a:ext cx="420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472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42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skeletal-system-human-vector-illustrations-human-skeleton-front-rear-view-56084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72" y="3018123"/>
            <a:ext cx="2429256" cy="23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1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20914"/>
            <a:ext cx="10972800" cy="61395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В структуре аварийности основными видами ДТП в России остаются столкновения транспортных средств и наезды на пешеходов (более 70% всех ДТП и пострадавших в них).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России ежегодно совершается около 70 тысяч наездов на пешеходов: каждое четвертое ДТП (с пострадавшими</a:t>
            </a:r>
            <a:r>
              <a:rPr lang="ru-RU" dirty="0" smtClean="0"/>
              <a:t>).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крупных городах до половины всех ДТП – наезды на пешеходов, из них на пешеходных переходах </a:t>
            </a:r>
            <a:r>
              <a:rPr lang="ru-RU" dirty="0" smtClean="0"/>
              <a:t> происходит </a:t>
            </a:r>
            <a:r>
              <a:rPr lang="ru-RU" dirty="0"/>
              <a:t>каждый </a:t>
            </a:r>
            <a:r>
              <a:rPr lang="ru-RU" dirty="0" smtClean="0"/>
              <a:t>ТРЕТИЙ </a:t>
            </a:r>
            <a:r>
              <a:rPr lang="ru-RU" dirty="0"/>
              <a:t>наезд на </a:t>
            </a:r>
            <a:r>
              <a:rPr lang="ru-RU" dirty="0" smtClean="0"/>
              <a:t>пешехода. </a:t>
            </a:r>
          </a:p>
          <a:p>
            <a:pPr algn="just"/>
            <a:r>
              <a:rPr lang="ru-RU" dirty="0" smtClean="0"/>
              <a:t>Ежегодно </a:t>
            </a:r>
            <a:r>
              <a:rPr lang="ru-RU" dirty="0"/>
              <a:t>около 9 тысяч пешеходов в год становятся </a:t>
            </a:r>
            <a:r>
              <a:rPr lang="ru-RU" dirty="0" smtClean="0"/>
              <a:t>инвалидами (каждый </a:t>
            </a:r>
            <a:r>
              <a:rPr lang="ru-RU" dirty="0"/>
              <a:t>седьмой из пострадавших в </a:t>
            </a:r>
            <a:r>
              <a:rPr lang="ru-RU" dirty="0" smtClean="0"/>
              <a:t>ДТП).</a:t>
            </a:r>
          </a:p>
          <a:p>
            <a:pPr algn="just"/>
            <a:r>
              <a:rPr lang="ru-RU" dirty="0" smtClean="0"/>
              <a:t>Наезды </a:t>
            </a:r>
            <a:r>
              <a:rPr lang="ru-RU" dirty="0"/>
              <a:t>на пешехода в тёмное время суток составляют 39,5% всех ДТП, что превышает дневной показатель примерно на 10%, а риск получить смертельные травмы в тёмное время для пешеходов повышается на 43,9%. Именно в темное время суток гибнет более двух третей: 69,1% от всех погибших пешеходов.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9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ГИБДД статья</a:t>
            </a:r>
            <a:endParaRPr lang="ru-RU" dirty="0"/>
          </a:p>
        </p:txBody>
      </p:sp>
      <p:pic>
        <p:nvPicPr>
          <p:cNvPr id="13314" name="Picture 2" descr="https://ds04.infourok.ru/uploads/ex/11fd/001708e4-32695b41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16029" r="9003" b="35718"/>
          <a:stretch/>
        </p:blipFill>
        <p:spPr bwMode="auto">
          <a:xfrm>
            <a:off x="464458" y="1669142"/>
            <a:ext cx="11324007" cy="48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utoleek.ru/wp-content/uploads/2017/11/zona-vidimosti-peshehod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</a:t>
            </a:r>
            <a:endParaRPr lang="ru-RU" dirty="0"/>
          </a:p>
        </p:txBody>
      </p:sp>
      <p:pic>
        <p:nvPicPr>
          <p:cNvPr id="1026" name="Picture 2" descr="https://content.onliner.by/news/1100x5616/33baac043f65375065039bcf276bf5c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1450" r="12965" b="-121"/>
          <a:stretch/>
        </p:blipFill>
        <p:spPr bwMode="auto">
          <a:xfrm>
            <a:off x="0" y="0"/>
            <a:ext cx="12192000" cy="48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674213"/>
              </p:ext>
            </p:extLst>
          </p:nvPr>
        </p:nvGraphicFramePr>
        <p:xfrm>
          <a:off x="116115" y="4875780"/>
          <a:ext cx="11974284" cy="1982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9936"/>
                <a:gridCol w="3985470"/>
                <a:gridCol w="3788878"/>
              </a:tblGrid>
              <a:tr h="247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автомобиля при ударе (км/ч)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Эквивалентная высота падения (м)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Вес человека в </a:t>
                      </a: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момент удара </a:t>
                      </a:r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(кг)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0,39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982,04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2,46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1.748,6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2.453,6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11,91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3.154,7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19,29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3.780,9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28,44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4.349,4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7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39,37</a:t>
                      </a:r>
                      <a:endParaRPr lang="ru-RU" sz="1400" b="1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4.861,1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710493"/>
              </p:ext>
            </p:extLst>
          </p:nvPr>
        </p:nvGraphicFramePr>
        <p:xfrm>
          <a:off x="4702625" y="3556001"/>
          <a:ext cx="7489375" cy="1059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7931"/>
                <a:gridCol w="664492"/>
                <a:gridCol w="664492"/>
                <a:gridCol w="664492"/>
                <a:gridCol w="664492"/>
                <a:gridCol w="664492"/>
                <a:gridCol w="664492"/>
                <a:gridCol w="664492"/>
              </a:tblGrid>
              <a:tr h="3531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автомобиля при ударе (км/ч)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531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Эквивалентная высота падения (м)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0,39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2,46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11,91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19,29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28,44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39,37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531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 человека в момент удара (кг)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982,04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1.748,6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2.453,6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3.154,7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3.780,9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4.349,4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4.861,1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" y="0"/>
            <a:ext cx="9681028" cy="672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8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www.gazelleclub.ru/forum/uploads/cms/2cf2995b070abc12dc92a3432e.jpg.33ba438ed972550f027d0e269267b1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16632"/>
            <a:ext cx="11527588" cy="6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2080</TotalTime>
  <Words>1527</Words>
  <Application>Microsoft Office PowerPoint</Application>
  <PresentationFormat>Произвольный</PresentationFormat>
  <Paragraphs>282</Paragraphs>
  <Slides>50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Аспект</vt:lpstr>
      <vt:lpstr>Аптека</vt:lpstr>
      <vt:lpstr>Твердый переплет</vt:lpstr>
      <vt:lpstr>Сетка</vt:lpstr>
      <vt:lpstr>Тема Office</vt:lpstr>
      <vt:lpstr>Апекс</vt:lpstr>
      <vt:lpstr>1_Тема Office</vt:lpstr>
      <vt:lpstr>Открытая</vt:lpstr>
      <vt:lpstr>Презентация PowerPoint</vt:lpstr>
      <vt:lpstr> Судебно-медицинский анализ несмертельной автотравмы  в городе Краснодаре</vt:lpstr>
      <vt:lpstr>Презентация PowerPoint</vt:lpstr>
      <vt:lpstr>Целевая программа "Повышение безопасности дорожного движения в 2013-2020 годах"  </vt:lpstr>
      <vt:lpstr>Презентация PowerPoint</vt:lpstr>
      <vt:lpstr>Презентация PowerPoint</vt:lpstr>
      <vt:lpstr>МЕХАНИЗМ</vt:lpstr>
      <vt:lpstr>Презентация PowerPoint</vt:lpstr>
      <vt:lpstr>Презентация PowerPoint</vt:lpstr>
      <vt:lpstr>Число собственных легковых автомобилей  по субъектам Российской Федерации  на 1000 человек населения   (по данным МВД России на 25.06.2019).</vt:lpstr>
      <vt:lpstr>    Обеспеченность легковыми автомобилями на тысячу жителей  в городах России с населением свыше 1 млн человек  (по состоянию на 1 июля 2019 года) Источник: https://www.autostat.ru/press-releases/41923/ © Автостат.  </vt:lpstr>
      <vt:lpstr>Презентация PowerPoint</vt:lpstr>
      <vt:lpstr>Показатели ДТТ в Краснодарском крае (по данным ГИБДД на 01.12.2019)</vt:lpstr>
      <vt:lpstr>Краснодар — крупнейший транспортный узел юга России.  Территорию города пересекают две автодороги федерального значения. Протяжённость дорог в Краснодаре составляет 1650 км. </vt:lpstr>
      <vt:lpstr>Показатели ДТТ в Краснодаре (по данным ГИБДД на 01.12.2019)</vt:lpstr>
      <vt:lpstr>Презентация PowerPoint</vt:lpstr>
      <vt:lpstr>Показатели ДТТ в Краснодаре с участием пешеходов (по данным ГИБДД на 01.12.2019)</vt:lpstr>
      <vt:lpstr>АНАЛИЗ НЕСМЕРТЕЛЬНОЙ ТРАВМЫ ПЕШЕХОДОВ ПРИ ДТП В ГОРОДЕ КРАСНОДАРЕ </vt:lpstr>
      <vt:lpstr>Половозрастная структура пострадавших пешеходов  в городе Краснодаре</vt:lpstr>
      <vt:lpstr>Распределение пострадавших пешеходов  по месяцам, дням недели и времени суток </vt:lpstr>
      <vt:lpstr>Доля отдельных категорий  транспортных средств</vt:lpstr>
      <vt:lpstr>Характер повреждений головы  и их соотношение </vt:lpstr>
      <vt:lpstr>Характер повреждений мягких тканей  конечностей и их соотношение </vt:lpstr>
      <vt:lpstr>Переломы костей конечностей </vt:lpstr>
      <vt:lpstr>ВРЕД ЗДОРОВЬЮ (%)</vt:lpstr>
      <vt:lpstr>выводы</vt:lpstr>
      <vt:lpstr>Презентация PowerPoint</vt:lpstr>
      <vt:lpstr>Презентация PowerPoint</vt:lpstr>
      <vt:lpstr>IV Всероссийская Студенческая Олимпиада  по судебной медицине  «Шаги к мастерству».</vt:lpstr>
      <vt:lpstr>1 этап</vt:lpstr>
      <vt:lpstr>Презентация PowerPoint</vt:lpstr>
      <vt:lpstr>Презентация PowerPoint</vt:lpstr>
      <vt:lpstr>2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ГИБДД статья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 Sergeeva</dc:creator>
  <cp:lastModifiedBy>PorodenkoVA</cp:lastModifiedBy>
  <cp:revision>129</cp:revision>
  <dcterms:created xsi:type="dcterms:W3CDTF">2018-05-05T19:19:55Z</dcterms:created>
  <dcterms:modified xsi:type="dcterms:W3CDTF">2021-03-18T05:40:50Z</dcterms:modified>
</cp:coreProperties>
</file>