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300" r:id="rId2"/>
    <p:sldId id="388" r:id="rId3"/>
    <p:sldId id="381" r:id="rId4"/>
    <p:sldId id="385" r:id="rId5"/>
    <p:sldId id="383" r:id="rId6"/>
    <p:sldId id="382" r:id="rId7"/>
    <p:sldId id="375" r:id="rId8"/>
    <p:sldId id="387" r:id="rId9"/>
    <p:sldId id="389" r:id="rId10"/>
    <p:sldId id="398" r:id="rId11"/>
    <p:sldId id="397" r:id="rId12"/>
    <p:sldId id="394" r:id="rId13"/>
    <p:sldId id="391" r:id="rId14"/>
    <p:sldId id="393" r:id="rId15"/>
    <p:sldId id="395" r:id="rId16"/>
    <p:sldId id="399" r:id="rId17"/>
    <p:sldId id="401" r:id="rId18"/>
    <p:sldId id="390" r:id="rId19"/>
    <p:sldId id="396" r:id="rId20"/>
    <p:sldId id="405" r:id="rId21"/>
    <p:sldId id="406" r:id="rId22"/>
    <p:sldId id="407" r:id="rId23"/>
    <p:sldId id="408" r:id="rId24"/>
    <p:sldId id="402" r:id="rId25"/>
    <p:sldId id="403" r:id="rId26"/>
    <p:sldId id="404" r:id="rId27"/>
    <p:sldId id="409" r:id="rId28"/>
    <p:sldId id="410" r:id="rId29"/>
    <p:sldId id="416" r:id="rId30"/>
    <p:sldId id="427" r:id="rId31"/>
    <p:sldId id="417" r:id="rId32"/>
    <p:sldId id="418" r:id="rId33"/>
    <p:sldId id="419" r:id="rId34"/>
    <p:sldId id="420" r:id="rId35"/>
    <p:sldId id="421" r:id="rId36"/>
    <p:sldId id="422" r:id="rId37"/>
    <p:sldId id="423" r:id="rId38"/>
    <p:sldId id="426" r:id="rId39"/>
    <p:sldId id="425" r:id="rId40"/>
    <p:sldId id="424" r:id="rId41"/>
    <p:sldId id="37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F0C5D560-0E8A-4259-8239-E8A8336413F0}">
          <p14:sldIdLst>
            <p14:sldId id="300"/>
            <p14:sldId id="388"/>
            <p14:sldId id="381"/>
            <p14:sldId id="385"/>
            <p14:sldId id="383"/>
            <p14:sldId id="382"/>
            <p14:sldId id="375"/>
            <p14:sldId id="387"/>
            <p14:sldId id="389"/>
            <p14:sldId id="398"/>
            <p14:sldId id="397"/>
            <p14:sldId id="394"/>
            <p14:sldId id="391"/>
            <p14:sldId id="393"/>
            <p14:sldId id="395"/>
            <p14:sldId id="399"/>
            <p14:sldId id="401"/>
            <p14:sldId id="390"/>
            <p14:sldId id="396"/>
            <p14:sldId id="405"/>
            <p14:sldId id="406"/>
            <p14:sldId id="407"/>
            <p14:sldId id="408"/>
            <p14:sldId id="402"/>
            <p14:sldId id="403"/>
            <p14:sldId id="404"/>
            <p14:sldId id="409"/>
            <p14:sldId id="410"/>
            <p14:sldId id="416"/>
            <p14:sldId id="427"/>
            <p14:sldId id="417"/>
            <p14:sldId id="418"/>
            <p14:sldId id="419"/>
            <p14:sldId id="420"/>
            <p14:sldId id="421"/>
            <p14:sldId id="422"/>
            <p14:sldId id="423"/>
            <p14:sldId id="426"/>
            <p14:sldId id="425"/>
            <p14:sldId id="424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7" autoAdjust="0"/>
  </p:normalViewPr>
  <p:slideViewPr>
    <p:cSldViewPr>
      <p:cViewPr varScale="1">
        <p:scale>
          <a:sx n="85" d="100"/>
          <a:sy n="85" d="100"/>
        </p:scale>
        <p:origin x="-128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061FD-D4CB-4176-901B-5F759052217E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919BE-B5A4-4E68-88B9-68FFA145D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1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408FD7-E9A0-4A6D-8EC7-B5021A4CEC90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131318-8D51-4282-BA01-0F28E4E19BD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6268" y="3501008"/>
            <a:ext cx="9252520" cy="178804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ru-RU" sz="3200" dirty="0" smtClean="0">
                <a:solidFill>
                  <a:srgbClr val="C00000"/>
                </a:solidFill>
              </a:rPr>
              <a:t>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установление </a:t>
            </a:r>
            <a:r>
              <a:rPr lang="ru-RU" sz="3200" dirty="0" err="1" smtClean="0">
                <a:solidFill>
                  <a:schemeClr val="accent5">
                    <a:lumMod val="75000"/>
                  </a:schemeClr>
                </a:solidFill>
              </a:rPr>
              <a:t>механиза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и  обстоятельств дорожно- транспортного происшествия при проведении комплексных ЭКСПЕРТИЗ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984" cy="228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324544" y="1330132"/>
            <a:ext cx="5688632" cy="419896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2000" dirty="0" smtClean="0">
                <a:solidFill>
                  <a:srgbClr val="C00000"/>
                </a:solidFill>
              </a:rPr>
              <a:t>Кафедра судебной медицины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92696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ru-RU" sz="1200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357188" algn="just"/>
            <a:r>
              <a:rPr lang="ru-RU" sz="2000" b="1" u="sng" dirty="0" smtClean="0">
                <a:solidFill>
                  <a:schemeClr val="bg1"/>
                </a:solidFill>
              </a:rPr>
              <a:t>Из заключения первичной комиссионной </a:t>
            </a:r>
            <a:r>
              <a:rPr lang="ru-RU" sz="2000" b="1" u="sng" dirty="0">
                <a:solidFill>
                  <a:schemeClr val="bg1"/>
                </a:solidFill>
              </a:rPr>
              <a:t>СМЭ: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«…В </a:t>
            </a:r>
            <a:r>
              <a:rPr lang="ru-RU" sz="2000" dirty="0">
                <a:solidFill>
                  <a:schemeClr val="bg1"/>
                </a:solidFill>
              </a:rPr>
              <a:t>связи с кратким описанием повреждений у </a:t>
            </a:r>
            <a:r>
              <a:rPr lang="ru-RU" sz="2000" dirty="0" smtClean="0">
                <a:solidFill>
                  <a:schemeClr val="bg1"/>
                </a:solidFill>
              </a:rPr>
              <a:t>Л. </a:t>
            </a:r>
            <a:r>
              <a:rPr lang="ru-RU" sz="2000" dirty="0">
                <a:solidFill>
                  <a:schemeClr val="bg1"/>
                </a:solidFill>
              </a:rPr>
              <a:t>в представленной документации, заживлением их к моменту проведения настоящей экспертизы; проведением </a:t>
            </a:r>
            <a:r>
              <a:rPr lang="ru-RU" sz="2000" dirty="0" smtClean="0">
                <a:solidFill>
                  <a:schemeClr val="bg1"/>
                </a:solidFill>
              </a:rPr>
              <a:t>хирургической </a:t>
            </a:r>
            <a:r>
              <a:rPr lang="ru-RU" sz="2000" dirty="0">
                <a:solidFill>
                  <a:schemeClr val="bg1"/>
                </a:solidFill>
              </a:rPr>
              <a:t>обработки ран </a:t>
            </a:r>
            <a:r>
              <a:rPr lang="ru-RU" sz="2000" dirty="0" smtClean="0">
                <a:solidFill>
                  <a:schemeClr val="bg1"/>
                </a:solidFill>
              </a:rPr>
              <a:t>В.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Л.; </a:t>
            </a:r>
            <a:r>
              <a:rPr lang="ru-RU" sz="2000" dirty="0">
                <a:solidFill>
                  <a:schemeClr val="bg1"/>
                </a:solidFill>
              </a:rPr>
              <a:t>отсутствием данных автотехнической экспертизы о характере повреждений мотоцикла, о динамике перемещения тел в момент ДТП; отсутствием данных о характере повреждений окружающих предметов на месте ДТП (расположение, размеры и характер повреждений, наличие биологических объектов вид, принадлежность конкретному лицу); данных о взаиморасположении </a:t>
            </a:r>
            <a:r>
              <a:rPr lang="ru-RU" sz="2000" dirty="0" smtClean="0">
                <a:solidFill>
                  <a:schemeClr val="bg1"/>
                </a:solidFill>
              </a:rPr>
              <a:t>В.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Л. </a:t>
            </a:r>
            <a:r>
              <a:rPr lang="ru-RU" sz="2000" dirty="0">
                <a:solidFill>
                  <a:schemeClr val="bg1"/>
                </a:solidFill>
              </a:rPr>
              <a:t>на месте ДТП; а также, учитывая то, что при мотоциклетной травме, как </a:t>
            </a:r>
            <a:r>
              <a:rPr lang="ru-RU" sz="2000" dirty="0" smtClean="0">
                <a:solidFill>
                  <a:schemeClr val="bg1"/>
                </a:solidFill>
              </a:rPr>
              <a:t>правило</a:t>
            </a:r>
            <a:r>
              <a:rPr lang="ru-RU" sz="2000" dirty="0">
                <a:solidFill>
                  <a:schemeClr val="bg1"/>
                </a:solidFill>
              </a:rPr>
              <a:t>, образуются повреждения, не имеющие какой-либо специфики или характерных </a:t>
            </a:r>
            <a:r>
              <a:rPr lang="ru-RU" sz="2000" dirty="0" smtClean="0">
                <a:solidFill>
                  <a:schemeClr val="bg1"/>
                </a:solidFill>
              </a:rPr>
              <a:t>особенностей</a:t>
            </a:r>
            <a:r>
              <a:rPr lang="ru-RU" sz="2000" dirty="0">
                <a:solidFill>
                  <a:schemeClr val="bg1"/>
                </a:solidFill>
              </a:rPr>
              <a:t>, категорично ответить на другие вопросы постановления </a:t>
            </a:r>
            <a:r>
              <a:rPr lang="ru-RU" sz="2000" dirty="0" smtClean="0">
                <a:solidFill>
                  <a:schemeClr val="bg1"/>
                </a:solidFill>
              </a:rPr>
              <a:t>(кто был водителем, а кто пассажиром мотоцикла в момент ДТП) не </a:t>
            </a:r>
            <a:r>
              <a:rPr lang="ru-RU" sz="2000" dirty="0">
                <a:solidFill>
                  <a:schemeClr val="bg1"/>
                </a:solidFill>
              </a:rPr>
              <a:t>представилось </a:t>
            </a:r>
            <a:r>
              <a:rPr lang="ru-RU" sz="2000" dirty="0" smtClean="0">
                <a:solidFill>
                  <a:schemeClr val="bg1"/>
                </a:solidFill>
              </a:rPr>
              <a:t>возможным...». </a:t>
            </a:r>
          </a:p>
          <a:p>
            <a:pPr indent="357188" algn="just"/>
            <a:endParaRPr lang="ru-R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36712"/>
            <a:ext cx="84969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ru-RU" sz="1200" dirty="0" smtClean="0">
              <a:solidFill>
                <a:schemeClr val="bg1"/>
              </a:solidFill>
            </a:endParaRPr>
          </a:p>
          <a:p>
            <a:pPr indent="357188" algn="just"/>
            <a:r>
              <a:rPr lang="ru-RU" sz="2000" b="1" u="sng" dirty="0" smtClean="0">
                <a:solidFill>
                  <a:schemeClr val="bg1"/>
                </a:solidFill>
              </a:rPr>
              <a:t>Из заключения дополнительной </a:t>
            </a:r>
            <a:r>
              <a:rPr lang="ru-RU" sz="2000" b="1" u="sng" dirty="0">
                <a:solidFill>
                  <a:schemeClr val="bg1"/>
                </a:solidFill>
              </a:rPr>
              <a:t>комиссионной экспертизы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  <a:r>
              <a:rPr lang="ru-RU" sz="2000" dirty="0" smtClean="0">
                <a:solidFill>
                  <a:schemeClr val="bg1"/>
                </a:solidFill>
              </a:rPr>
              <a:t> «Выводы</a:t>
            </a:r>
            <a:r>
              <a:rPr lang="ru-RU" sz="2000" dirty="0">
                <a:solidFill>
                  <a:schemeClr val="bg1"/>
                </a:solidFill>
              </a:rPr>
              <a:t>:… Повреждения, выявленные у </a:t>
            </a:r>
            <a:r>
              <a:rPr lang="ru-RU" sz="2000" dirty="0" smtClean="0">
                <a:solidFill>
                  <a:schemeClr val="bg1"/>
                </a:solidFill>
              </a:rPr>
              <a:t>Л.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В., </a:t>
            </a:r>
            <a:r>
              <a:rPr lang="ru-RU" sz="2000" dirty="0">
                <a:solidFill>
                  <a:schemeClr val="bg1"/>
                </a:solidFill>
              </a:rPr>
              <a:t>характерны для мотоциклетной травмы, при этом повреждений характерных для водителя и пассажира ни у </a:t>
            </a:r>
            <a:r>
              <a:rPr lang="ru-RU" sz="2000" dirty="0" smtClean="0">
                <a:solidFill>
                  <a:schemeClr val="bg1"/>
                </a:solidFill>
              </a:rPr>
              <a:t>Л. ни </a:t>
            </a:r>
            <a:r>
              <a:rPr lang="ru-RU" sz="2000" dirty="0">
                <a:solidFill>
                  <a:schemeClr val="bg1"/>
                </a:solidFill>
              </a:rPr>
              <a:t>у </a:t>
            </a:r>
            <a:r>
              <a:rPr lang="ru-RU" sz="2000" dirty="0" smtClean="0">
                <a:solidFill>
                  <a:schemeClr val="bg1"/>
                </a:solidFill>
              </a:rPr>
              <a:t>В. не </a:t>
            </a:r>
            <a:r>
              <a:rPr lang="ru-RU" sz="2000" dirty="0">
                <a:solidFill>
                  <a:schemeClr val="bg1"/>
                </a:solidFill>
              </a:rPr>
              <a:t>установлено (повреждения могли образоваться при нахождении каждого из них как на месте водителя, так и на месте пассажира).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357188" algn="just"/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>
                <a:solidFill>
                  <a:schemeClr val="bg1"/>
                </a:solidFill>
              </a:rPr>
              <a:t>морфологии повреждений не отобразились индивидуальные свойства травмирующих предметов, в связи с чем, </a:t>
            </a:r>
            <a:r>
              <a:rPr lang="ru-RU" sz="2000" dirty="0" smtClean="0">
                <a:solidFill>
                  <a:schemeClr val="bg1"/>
                </a:solidFill>
              </a:rPr>
              <a:t>высказаться </a:t>
            </a:r>
            <a:r>
              <a:rPr lang="ru-RU" sz="2000" dirty="0">
                <a:solidFill>
                  <a:schemeClr val="bg1"/>
                </a:solidFill>
              </a:rPr>
              <a:t>какими именно предметами (или частями мотоцикла) причинены выявленные </a:t>
            </a:r>
            <a:r>
              <a:rPr lang="ru-RU" sz="2000" dirty="0" smtClean="0">
                <a:solidFill>
                  <a:schemeClr val="bg1"/>
                </a:solidFill>
              </a:rPr>
              <a:t>повреждения</a:t>
            </a:r>
            <a:r>
              <a:rPr lang="ru-RU" sz="2000" dirty="0">
                <a:solidFill>
                  <a:schemeClr val="bg1"/>
                </a:solidFill>
              </a:rPr>
              <a:t>, не представилось возможным. Учитывая вышеизложенное, исходя только из характера повреждений у </a:t>
            </a:r>
            <a:r>
              <a:rPr lang="ru-RU" sz="2000" dirty="0" smtClean="0">
                <a:solidFill>
                  <a:schemeClr val="bg1"/>
                </a:solidFill>
              </a:rPr>
              <a:t>Л.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В., </a:t>
            </a:r>
            <a:r>
              <a:rPr lang="ru-RU" sz="2000" dirty="0">
                <a:solidFill>
                  <a:schemeClr val="bg1"/>
                </a:solidFill>
              </a:rPr>
              <a:t>высказаться о </a:t>
            </a:r>
            <a:r>
              <a:rPr lang="ru-RU" sz="2000" dirty="0" smtClean="0">
                <a:solidFill>
                  <a:schemeClr val="bg1"/>
                </a:solidFill>
              </a:rPr>
              <a:t>взаиморасположении </a:t>
            </a:r>
            <a:r>
              <a:rPr lang="ru-RU" sz="2000" dirty="0">
                <a:solidFill>
                  <a:schemeClr val="bg1"/>
                </a:solidFill>
              </a:rPr>
              <a:t>их в момент ДТП не представляется возможным. При этом, учитывая данные </a:t>
            </a:r>
            <a:r>
              <a:rPr lang="ru-RU" sz="2000" dirty="0" smtClean="0">
                <a:solidFill>
                  <a:schemeClr val="bg1"/>
                </a:solidFill>
              </a:rPr>
              <a:t>автотехнической </a:t>
            </a:r>
            <a:r>
              <a:rPr lang="ru-RU" sz="2000" dirty="0">
                <a:solidFill>
                  <a:schemeClr val="bg1"/>
                </a:solidFill>
              </a:rPr>
              <a:t>экспертизы, сведения о конечном взаиморасположении участников на месте ДТП, установленный характер перемещения тел в условиях ДТП, нельзя исключить, что в условиях </a:t>
            </a:r>
            <a:r>
              <a:rPr lang="ru-RU" sz="2000" dirty="0" smtClean="0">
                <a:solidFill>
                  <a:schemeClr val="bg1"/>
                </a:solidFill>
              </a:rPr>
              <a:t>ДТП…, Л. </a:t>
            </a:r>
            <a:r>
              <a:rPr lang="ru-RU" sz="2000" dirty="0">
                <a:solidFill>
                  <a:schemeClr val="bg1"/>
                </a:solidFill>
              </a:rPr>
              <a:t>находился на месте водителя, а </a:t>
            </a:r>
            <a:r>
              <a:rPr lang="ru-RU" sz="2000" dirty="0" smtClean="0">
                <a:solidFill>
                  <a:schemeClr val="bg1"/>
                </a:solidFill>
              </a:rPr>
              <a:t>В. </a:t>
            </a:r>
            <a:r>
              <a:rPr lang="ru-RU" sz="2000" dirty="0">
                <a:solidFill>
                  <a:schemeClr val="bg1"/>
                </a:solidFill>
              </a:rPr>
              <a:t>– на месте пассажира</a:t>
            </a:r>
            <a:r>
              <a:rPr lang="ru-RU" sz="2000" dirty="0" smtClean="0">
                <a:solidFill>
                  <a:schemeClr val="bg1"/>
                </a:solidFill>
              </a:rPr>
              <a:t>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55" y="0"/>
            <a:ext cx="4961489" cy="685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3347864" y="3429000"/>
            <a:ext cx="1656184" cy="1512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4283968" y="4077073"/>
            <a:ext cx="1168364" cy="5245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36626" y="4601617"/>
            <a:ext cx="151216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Место ДТП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1412776"/>
            <a:ext cx="3240360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91255" y="0"/>
            <a:ext cx="4857009" cy="6926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91255" y="706388"/>
            <a:ext cx="248498" cy="60349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91254" y="6106988"/>
            <a:ext cx="4857009" cy="6926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59" y="15245"/>
            <a:ext cx="5340543" cy="6604268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5245503" y="1448108"/>
            <a:ext cx="216024" cy="288032"/>
          </a:xfrm>
          <a:prstGeom prst="rightArrow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endCxn id="2" idx="3"/>
          </p:cNvCxnSpPr>
          <p:nvPr/>
        </p:nvCxnSpPr>
        <p:spPr>
          <a:xfrm flipH="1">
            <a:off x="5461527" y="1415277"/>
            <a:ext cx="790966" cy="1768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4803771" y="3072359"/>
            <a:ext cx="210049" cy="1872208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222891" y="2563315"/>
            <a:ext cx="628194" cy="1758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731763" y="2925978"/>
            <a:ext cx="144016" cy="144016"/>
          </a:xfrm>
          <a:prstGeom prst="ellipse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14" idx="0"/>
          </p:cNvCxnSpPr>
          <p:nvPr/>
        </p:nvCxnSpPr>
        <p:spPr>
          <a:xfrm flipV="1">
            <a:off x="4803771" y="1748869"/>
            <a:ext cx="403024" cy="1177109"/>
          </a:xfrm>
          <a:prstGeom prst="straightConnector1">
            <a:avLst/>
          </a:prstGeom>
          <a:ln cap="rnd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4102411" y="1256657"/>
            <a:ext cx="144016" cy="144016"/>
          </a:xfrm>
          <a:prstGeom prst="ellipse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34218" y="2053828"/>
            <a:ext cx="421135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461527" y="1778527"/>
            <a:ext cx="421369" cy="214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999082" y="2139627"/>
            <a:ext cx="144016" cy="144016"/>
          </a:xfrm>
          <a:prstGeom prst="ellipse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041519" y="1849230"/>
            <a:ext cx="144016" cy="144016"/>
          </a:xfrm>
          <a:prstGeom prst="ellipse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623494" y="1726305"/>
            <a:ext cx="144016" cy="144016"/>
          </a:xfrm>
          <a:prstGeom prst="ellipse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>
            <a:endCxn id="30" idx="5"/>
          </p:cNvCxnSpPr>
          <p:nvPr/>
        </p:nvCxnSpPr>
        <p:spPr>
          <a:xfrm flipH="1" flipV="1">
            <a:off x="5746419" y="1849230"/>
            <a:ext cx="381388" cy="1651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4963563" y="2707331"/>
            <a:ext cx="138214" cy="107339"/>
          </a:xfrm>
          <a:prstGeom prst="ellipse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5088530" y="2513848"/>
            <a:ext cx="109136" cy="98934"/>
          </a:xfrm>
          <a:prstGeom prst="ellipse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269220" y="2375789"/>
            <a:ext cx="45719" cy="45719"/>
          </a:xfrm>
          <a:prstGeom prst="ellipse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5113527" y="2738692"/>
            <a:ext cx="737559" cy="223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4875779" y="2997986"/>
            <a:ext cx="416301" cy="1875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46" idx="5"/>
          </p:cNvCxnSpPr>
          <p:nvPr/>
        </p:nvCxnSpPr>
        <p:spPr>
          <a:xfrm flipH="1" flipV="1">
            <a:off x="5308244" y="2414813"/>
            <a:ext cx="542841" cy="3243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3470978" y="1307201"/>
            <a:ext cx="52663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3563888" y="1328665"/>
            <a:ext cx="502632" cy="841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3260293" y="625150"/>
            <a:ext cx="2867514" cy="1477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2479134" y="181448"/>
            <a:ext cx="4325114" cy="1424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9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29" y="128844"/>
            <a:ext cx="3845564" cy="2884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0" y="3478654"/>
            <a:ext cx="3856700" cy="2892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03" y="3670889"/>
            <a:ext cx="3742787" cy="2807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559" y="3005100"/>
            <a:ext cx="41741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1. Общий вид места ДТП.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104" y="3005100"/>
            <a:ext cx="41741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2. Место первичного контакта мотоцикла с преградой.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196" y="6393533"/>
            <a:ext cx="41741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3. Повреждение дорожного знака.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022" y="6393533"/>
            <a:ext cx="41741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4. Точка остановки мотоцикла.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6" y="160276"/>
            <a:ext cx="3793098" cy="2844824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 flipV="1">
            <a:off x="6690712" y="1484786"/>
            <a:ext cx="431381" cy="2037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6156176" y="1124744"/>
            <a:ext cx="805999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458578" y="4354354"/>
            <a:ext cx="805999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2267744" y="4756846"/>
            <a:ext cx="465477" cy="168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287711" y="5108698"/>
            <a:ext cx="805999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5940152" y="5301208"/>
            <a:ext cx="750558" cy="1675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435856"/>
            <a:ext cx="3809680" cy="28572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1066"/>
            <a:ext cx="3780680" cy="2835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95" y="111066"/>
            <a:ext cx="3830125" cy="2872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47449"/>
            <a:ext cx="3835688" cy="2876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2946576"/>
            <a:ext cx="7868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5, 6. Общий вид мотоцикла и имеющихся на нем повреждений.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688" y="6231878"/>
            <a:ext cx="78681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7, 8. Определение уровня расположения выступающих элементов    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боковых поверхности мотоцикла.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8933" y="983355"/>
            <a:ext cx="5355692" cy="407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4098" y="1039542"/>
            <a:ext cx="5355692" cy="3960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619" y="5949280"/>
            <a:ext cx="7868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9, 10. Повреждения, установленные в области левой голени гр-на Л.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5157192"/>
            <a:ext cx="7868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11, 12. Повреждения, установленные в области правой голени гр-на 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5"/>
            <a:ext cx="4896544" cy="3936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4081" y="1184753"/>
            <a:ext cx="3936436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04664"/>
            <a:ext cx="8605464" cy="625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Выводы комиссии:</a:t>
            </a:r>
          </a:p>
          <a:p>
            <a:pPr indent="36353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1. Согласно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представленным материалам и медицинской документации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гр. В при ДТП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были получены повреждения в виде сочетанной тупой травмы головы, грудной клетки, живота, таза, верхних и нижних: тупая открытая травма головы – ушибленная рана левой теменной области с обширным кровоизлиянием в кожно-мышечный лоскут, открытый линейный перелом левой теменной кости с распространением на левую височную кость и основание черепа, субарахноидальное кровоизлияние, очаговый ушиб и размозжение полюса правой височной доли головного мозга, разрыв мозжечка с кровоизлиянием в его вещество; тупая закрытая травма грудной клетки – множественные двусторонние переломы ребер по нескольким анатомическим линиям: справа – 1, 2-го  ребер, слева – 5, 6-го ребер по </a:t>
            </a:r>
            <a:r>
              <a:rPr lang="ru-RU" sz="1200" dirty="0" err="1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окологрудинной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 линии, 6-8-го ребер – средней подмышечной линии, 2-11-го ребер – по лопаточной линии, разрывы верхних долей обоих легких с крупно-очаговыми кровоизлияниями в их корни, мелкоочаговые кровоизлияния в средостение, множественные мелкоточечные кровоизлияния под эпикард и плевру легких, левосторонний пневмоторакс, двусторонний гемоторакс (до 500 мл – справа, 200 мл - слева); тупая закрытая травма живота – разрыв селезенки, </a:t>
            </a:r>
            <a:r>
              <a:rPr lang="ru-RU" sz="1200" dirty="0" err="1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гемоперитонеум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 (до 100 мл), крупно-очаговые кровоизлияния в брыжейку тонкого кишечника с некрозом подвздошной  кишки; тупая травма левой верхней конечности – ссадина левой </a:t>
            </a:r>
            <a:r>
              <a:rPr lang="ru-RU" sz="1200" dirty="0" err="1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надключиной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 области, закрытый перелом левой ключицы, открытый перелом средней трети левого предплечья; тупая травма левой нижней конечности – ушибленная рана нижней трети правой голени.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353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2. Комплекс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установленных у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гр. В. повреждений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, не является характерным для водителя мотоцикла и, с учетом их локализации, характера,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выраженности,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с преобладанием признаков общего сотрясения тела, мог возникнуть при нахождении его в качестве пассажира заднего сиденья. В условиях дорожно-транспортного происшествия, произошедшего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первом этапе в момент соударения колеса мотоцикла с бордюром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произошло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скольжение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гр. В.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по правой боковой поверхности мотоцикла с образованием ушибленной раны правой голени. Остальные повреждения возникли при катапультировании и перемещении тела в направлении движения мотоцикла с ударом о дорожное покрытие, его выступающие части и элементы ограждения и др., что подтверждается обнаружением предметов одежды и тела гр-на Волошина А.А.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по линии направления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первоначального движения мотоцикла, с обнаружением тела в конечной точке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эволюции.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Последовательность возникновения повреждений на этих этапах точно определить не представляется возможным.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353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3. Наряду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с этим, экспертная комиссия считает необходимым отметить, что согласно собственным наблюдениям и литературным данным, пассажиры заднего сидения мотоцикла в связи с их худшей фиксацией и меньшей концентрацией внимания на дорожную обстановку, погибают чаще водителей, при этом после соударения с низкой преградой и изменением дальнейшей траектории движения мотоцикла, тело пассажира выбрасывается из него по направлению движения, что и имело место в условиях данного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ДТП.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03529"/>
            <a:ext cx="864096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По мнению экспертной комиссии, в данных обстоятельствах комплекс повреждений у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гр. Л.,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с учетом их объема и локализации, является характерным для водителя, при столкновении мотоцикла с неподвижным препятствием. При этом, в первой фазе за счет удара рулем по рукам могли возникнуть повреждения левой верхней конечности; в дальнейшем, при изменении траектории движения (приложение № 12) и опрокидывании мотоцикла, произошло скольжение по нему с ударами тела о его выступающие части и дорожное покрытие, от чего  возникли множественные ушиблено-рваные раны обеих голеней и стоп. </a:t>
            </a:r>
            <a:endParaRPr lang="ru-RU" sz="1200" dirty="0" smtClean="0">
              <a:solidFill>
                <a:srgbClr val="000000"/>
              </a:solidFill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indent="36353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Далее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, при отделении водителя от мотоцикла в направлении движения и соударении с его частями, возникла травма передней брюшной стенки (рубцовая ткань на месте заживления ушибленной раны). После чего произошло отбрасывание и удар тела о дорожное покрытие и его элементы, от чего образовалась тупая травма головы шеи и множественные переломы ребер.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Комиссия экспертов отмечает, что согласно литературным данным,  водитель мотоцикла, находясь в более фиксированном по отношению к рулю, бензобаку и выступающим частям двигателя и управления мотоцикла положении, после касательного столкновения и изменения траектории движения, продолжает некоторое время двигаться вместе с мотоциклом в одном направлении до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точки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отделения от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него и последующей </a:t>
            </a:r>
            <a:r>
              <a:rPr lang="ru-RU" sz="120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свободной эволюцией,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что в условиях данного ДТП и подтверждается расположением осыпи осколков мотоцикла с обнаружением в указанной зоне обуви и шлема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гр. Л., </a:t>
            </a:r>
            <a:r>
              <a:rPr lang="ru-RU" sz="12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а также местами конечной остановки </a:t>
            </a:r>
            <a:r>
              <a:rPr lang="ru-RU" sz="1200" dirty="0" smtClean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его и мотоцикла. 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2282" y="575365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 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7542" y="-14996"/>
            <a:ext cx="8896272" cy="114300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По данным ГУ ГАИ МВД России ежедневно в дорожно-транспортных происшествиях погибают более 30 тысяч и получают ранения свыше 180 тысяч россиян.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1480" y="841564"/>
            <a:ext cx="889627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Свыше 70% из общего количества смертельно травмированных приходится на лиц трудоспособного возраста.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10730" y="2104410"/>
            <a:ext cx="889627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 последнее время ежегодный прирост автопарка составляет около 1,3 миллионов единиц. В настоящее время на 1000 россиян приходится немногим более 350 автомобилей. Россия вступила в так называемую стадию "взрывного роста", которая будет продолжаться до достижения уровня насыщения порядка 400-600 автомобилей на 1000 человек.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12282" y="3273711"/>
            <a:ext cx="889627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Улично-дорожная часть страны не соответствует фактической интенсивности транспортных потоков. Основные магистрали перегружены в 2-3 раза.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7542" y="4371767"/>
            <a:ext cx="889627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Остается неудовлетворительным состояние транспортной дисциплины участников дорожного движения. Ежегодно выявляется до 60 миллионов нарушений Правил дорожного движения.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0730" y="5483679"/>
            <a:ext cx="889627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0000"/>
                </a:solidFill>
              </a:rPr>
              <a:t>Широкое распространение получили нарушения, связанные с сознательным невыполнением установленных </a:t>
            </a:r>
            <a:r>
              <a:rPr lang="ru-RU" sz="2400" dirty="0" smtClean="0">
                <a:solidFill>
                  <a:srgbClr val="FF0000"/>
                </a:solidFill>
              </a:rPr>
              <a:t>требований !!!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" y="-26626"/>
            <a:ext cx="4639437" cy="35144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37" y="0"/>
            <a:ext cx="4593416" cy="35010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1008"/>
            <a:ext cx="4639437" cy="33569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437" y="3503436"/>
            <a:ext cx="4593416" cy="33545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" y="-26625"/>
            <a:ext cx="4685977" cy="35144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279" y="-14995"/>
            <a:ext cx="4541817" cy="35028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87858"/>
            <a:ext cx="4750167" cy="33592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819" y="3487856"/>
            <a:ext cx="4486975" cy="33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38495" cy="5949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8612"/>
            <a:ext cx="4103740" cy="60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710"/>
            <a:ext cx="4139933" cy="6162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321419" cy="616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568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63688" y="764704"/>
            <a:ext cx="5386518" cy="432048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211960" y="3212976"/>
            <a:ext cx="1224136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211960" y="2924944"/>
            <a:ext cx="577571" cy="8546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935245" cy="3760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3820"/>
            <a:ext cx="4104456" cy="377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104456" cy="3823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1"/>
            <a:ext cx="3952549" cy="382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6029"/>
            <a:ext cx="4104456" cy="390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40" y="1231231"/>
            <a:ext cx="4064385" cy="38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9726" y="-147397"/>
            <a:ext cx="5040560" cy="67207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27241" y="3068960"/>
            <a:ext cx="17281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Второй удар с деревом № 2. Место конечной эволюции а/м </a:t>
            </a:r>
            <a:r>
              <a:rPr lang="ru-RU" sz="1200" dirty="0" err="1" smtClean="0">
                <a:solidFill>
                  <a:schemeClr val="bg1"/>
                </a:solidFill>
              </a:rPr>
              <a:t>Тоета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2" y="1556792"/>
            <a:ext cx="1512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Направление движения а/м БМВ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4581128"/>
            <a:ext cx="1512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Направление движения автобуса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2045382"/>
            <a:ext cx="1512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Первичный контакт с деревом № 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2632" y="2717304"/>
            <a:ext cx="1512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Направление движения а/м </a:t>
            </a:r>
            <a:r>
              <a:rPr lang="ru-RU" sz="1200" dirty="0" err="1" smtClean="0">
                <a:solidFill>
                  <a:schemeClr val="bg1"/>
                </a:solidFill>
              </a:rPr>
              <a:t>Тоета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6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ru-RU" sz="1200" dirty="0" smtClean="0">
              <a:solidFill>
                <a:schemeClr val="bg1"/>
              </a:solidFill>
            </a:endParaRPr>
          </a:p>
          <a:p>
            <a:pPr indent="357188" algn="just"/>
            <a:r>
              <a:rPr lang="ru-RU" sz="2000" b="1" u="sng" dirty="0" smtClean="0">
                <a:solidFill>
                  <a:schemeClr val="bg1"/>
                </a:solidFill>
              </a:rPr>
              <a:t>Из заключения автотехнической </a:t>
            </a:r>
            <a:r>
              <a:rPr lang="ru-RU" sz="2000" b="1" u="sng" dirty="0" err="1" smtClean="0">
                <a:solidFill>
                  <a:schemeClr val="bg1"/>
                </a:solidFill>
              </a:rPr>
              <a:t>трасологической</a:t>
            </a:r>
            <a:r>
              <a:rPr lang="ru-RU" sz="2000" b="1" u="sng" dirty="0" smtClean="0">
                <a:solidFill>
                  <a:schemeClr val="bg1"/>
                </a:solidFill>
              </a:rPr>
              <a:t> экспертизы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  <a:r>
              <a:rPr lang="ru-RU" sz="2000" dirty="0" smtClean="0">
                <a:solidFill>
                  <a:schemeClr val="bg1"/>
                </a:solidFill>
              </a:rPr>
              <a:t> «… Анализ повреждений, установленных при осмотре автомобиля </a:t>
            </a:r>
            <a:r>
              <a:rPr lang="ru-RU" sz="2000" dirty="0" err="1" smtClean="0">
                <a:solidFill>
                  <a:schemeClr val="bg1"/>
                </a:solidFill>
              </a:rPr>
              <a:t>Тоета</a:t>
            </a:r>
            <a:r>
              <a:rPr lang="ru-RU" sz="2000" dirty="0" smtClean="0">
                <a:solidFill>
                  <a:schemeClr val="bg1"/>
                </a:solidFill>
              </a:rPr>
              <a:t>, позволяет представить механизм образования повреждений на автомобиле следующим: - первоначально автомобиль совершил наезд левой боковой стороной на дерево, </a:t>
            </a:r>
            <a:r>
              <a:rPr lang="ru-RU" sz="2000" dirty="0" err="1" smtClean="0">
                <a:solidFill>
                  <a:schemeClr val="bg1"/>
                </a:solidFill>
              </a:rPr>
              <a:t>контактирование</a:t>
            </a:r>
            <a:r>
              <a:rPr lang="ru-RU" sz="2000" dirty="0" smtClean="0">
                <a:solidFill>
                  <a:schemeClr val="bg1"/>
                </a:solidFill>
              </a:rPr>
              <a:t> с деревом произошло передней частью левой боковой стороны, при этом деформирующие силы были направлены слева направо; - после наезда на первое дерево автомобиль продолжил движение с разворотом в направлении по часовой стрелке; - последующий наезд на второе дерево, в результате автомобиль был остановлен, совершен задней частью, при этом деформирующие силы были направлены сзади наперед. Указанный механизм образования повреждений предполагает следующее перемещение лиц, находившихся в салоне автомобиля: - наезд на первое дерево вызвал инерционное перемещение в направлении справа налево и несколько вперед; - наезд на второе дерево – перемещение в направлении спереди назад».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3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X:\СМЭ\Тулендинов\Недашковская_ком\фото_МП\IMG_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3375"/>
            <a:ext cx="7488237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900113" y="6165850"/>
            <a:ext cx="7488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места ДТП.</a:t>
            </a:r>
          </a:p>
        </p:txBody>
      </p:sp>
    </p:spTree>
    <p:extLst>
      <p:ext uri="{BB962C8B-B14F-4D97-AF65-F5344CB8AC3E}">
        <p14:creationId xmlns:p14="http://schemas.microsoft.com/office/powerpoint/2010/main" val="6809545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2936"/>
            <a:ext cx="8712968" cy="11430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        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</a:t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I.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УПК РФ </a:t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Ст. 201. Комплексная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судебная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экспертиза: </a:t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1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. Судебная экспертиза, в производстве которой участвуют эксперты разных специальностей, является комплексной.</a:t>
            </a:r>
            <a:br>
              <a:rPr lang="ru-RU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2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. В заключении экспертов, участвующих в производстве комплексной судебной экспертизы, указывается, какие исследования и в каком объеме провел каждый эксперт, какие факты он установил и к каким выводам пришел. Каждый эксперт, участвовавший в производстве комплексной судебной экспертизы, подписывает ту часть заключения, которая содержит описание проведенных им исследований, и несет за нее ответственность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II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. Федеральный закон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РФ от 31.05.2001 г. № 73-ФЗ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«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О государственной экспертной деятельности в РФ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4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Ст. 23. Комиссия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экспертов разных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специальностей: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При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производстве комиссионной судебной экспертизы экспертами разных специальностей </a:t>
            </a:r>
            <a:r>
              <a:rPr lang="ru-RU" sz="1400" i="1" u="sng" dirty="0">
                <a:solidFill>
                  <a:schemeClr val="accent4">
                    <a:lumMod val="75000"/>
                  </a:schemeClr>
                </a:solidFill>
              </a:rPr>
              <a:t>(далее - комплексная экспертиза)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 каждый из них проводит исследования в пределах своих специальных знаний. В заключении экспертов, участвующих в производстве комплексной экспертизы, указывается, какие исследования и в каком объеме провел каждый эксперт, какие факты он установил и к каким выводам пришел. Каждый эксперт, участвующий в производстве комплексной экспертизы, подписывает ту часть заключения, которая содержит описание проведенных им исследований, и несет за нее ответственность.</a:t>
            </a:r>
            <a:br>
              <a:rPr lang="ru-RU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</a:rPr>
              <a:t>      </a:t>
            </a:r>
            <a:br>
              <a:rPr lang="ru-RU" sz="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8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</a:rPr>
              <a:t>          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Общий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вывод делают эксперты, компетентные в оценке полученных результатов и формулировании данного вывода. Если основанием общего вывода являются факты, установленные одним или несколькими экспертами, это должно быть указано в заключении. В случае возникновения разногласий между экспертами результаты исследований оформляются в соответствии с частью второй статьи 22 настоящего Федерального закона.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8712968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Нормативная регламентация </a:t>
            </a:r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проведения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комплексных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экспертиз</a:t>
            </a:r>
          </a:p>
          <a:p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C:\Users\Expertiza\AppData\Local\Microsoft\Windows\Temporary Internet Files\Content.Word\IMG_1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663"/>
            <a:ext cx="74168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823913" y="6072188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положения тела </a:t>
            </a:r>
            <a:r>
              <a:rPr lang="ru-RU" altLang="ru-RU" dirty="0" err="1">
                <a:solidFill>
                  <a:schemeClr val="bg1"/>
                </a:solidFill>
              </a:rPr>
              <a:t>гр-ки</a:t>
            </a:r>
            <a:r>
              <a:rPr lang="ru-RU" altLang="ru-RU" dirty="0">
                <a:solidFill>
                  <a:schemeClr val="bg1"/>
                </a:solidFill>
              </a:rPr>
              <a:t> Н. после ДТП.</a:t>
            </a:r>
          </a:p>
        </p:txBody>
      </p:sp>
    </p:spTree>
    <p:extLst>
      <p:ext uri="{BB962C8B-B14F-4D97-AF65-F5344CB8AC3E}">
        <p14:creationId xmlns:p14="http://schemas.microsoft.com/office/powerpoint/2010/main" val="24083452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Pictures\ав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3" y="620688"/>
            <a:ext cx="3103805" cy="25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86563" y="3429000"/>
            <a:ext cx="878129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dirty="0" smtClean="0">
                <a:solidFill>
                  <a:schemeClr val="bg1"/>
                </a:solidFill>
              </a:rPr>
              <a:t>Повреждения автомобиля </a:t>
            </a:r>
            <a:r>
              <a:rPr lang="en-US" altLang="ru-RU" dirty="0" smtClean="0">
                <a:solidFill>
                  <a:schemeClr val="bg1"/>
                </a:solidFill>
              </a:rPr>
              <a:t>Honda Accord</a:t>
            </a:r>
            <a:r>
              <a:rPr lang="ru-RU" altLang="ru-RU" dirty="0" smtClean="0">
                <a:solidFill>
                  <a:schemeClr val="bg1"/>
                </a:solidFill>
              </a:rPr>
              <a:t> (А - вид спереди; Б – вид справа сбоку): в </a:t>
            </a:r>
            <a:r>
              <a:rPr lang="ru-RU" altLang="ru-RU" dirty="0">
                <a:solidFill>
                  <a:schemeClr val="bg1"/>
                </a:solidFill>
              </a:rPr>
              <a:t>районе арки </a:t>
            </a:r>
            <a:r>
              <a:rPr lang="ru-RU" altLang="ru-RU" dirty="0" smtClean="0">
                <a:solidFill>
                  <a:schemeClr val="bg1"/>
                </a:solidFill>
              </a:rPr>
              <a:t>правого переднего колеса на </a:t>
            </a:r>
            <a:r>
              <a:rPr lang="ru-RU" altLang="ru-RU" dirty="0">
                <a:solidFill>
                  <a:schemeClr val="bg1"/>
                </a:solidFill>
              </a:rPr>
              <a:t>поверхностном слое лакокрасочного покрытия </a:t>
            </a:r>
            <a:r>
              <a:rPr lang="ru-RU" altLang="ru-RU" dirty="0" smtClean="0">
                <a:solidFill>
                  <a:schemeClr val="bg1"/>
                </a:solidFill>
              </a:rPr>
              <a:t>- группы </a:t>
            </a:r>
            <a:r>
              <a:rPr lang="ru-RU" altLang="ru-RU" dirty="0">
                <a:solidFill>
                  <a:schemeClr val="bg1"/>
                </a:solidFill>
              </a:rPr>
              <a:t>продольных трасс, продолжающихся на заднюю часть </a:t>
            </a:r>
            <a:r>
              <a:rPr lang="ru-RU" altLang="ru-RU" dirty="0" smtClean="0">
                <a:solidFill>
                  <a:schemeClr val="bg1"/>
                </a:solidFill>
              </a:rPr>
              <a:t>крыла</a:t>
            </a:r>
            <a:r>
              <a:rPr lang="ru-RU" altLang="ru-RU" dirty="0">
                <a:solidFill>
                  <a:schemeClr val="bg1"/>
                </a:solidFill>
              </a:rPr>
              <a:t>, с переходом на поверхность правой передней двери, боковую поверхность правого переднего крыла с образованием над аркой колеса поперечной вогнутости со скругленной поверхностью, стертости в виде группы параллельных </a:t>
            </a:r>
            <a:r>
              <a:rPr lang="ru-RU" altLang="ru-RU" dirty="0" smtClean="0">
                <a:solidFill>
                  <a:schemeClr val="bg1"/>
                </a:solidFill>
              </a:rPr>
              <a:t>трасс в </a:t>
            </a:r>
            <a:r>
              <a:rPr lang="ru-RU" altLang="ru-RU" dirty="0">
                <a:solidFill>
                  <a:schemeClr val="bg1"/>
                </a:solidFill>
              </a:rPr>
              <a:t>нижней части правой передней стойки крыши </a:t>
            </a:r>
            <a:r>
              <a:rPr lang="ru-RU" altLang="ru-RU" dirty="0" smtClean="0">
                <a:solidFill>
                  <a:schemeClr val="bg1"/>
                </a:solidFill>
              </a:rPr>
              <a:t>с </a:t>
            </a:r>
            <a:r>
              <a:rPr lang="ru-RU" altLang="ru-RU" dirty="0">
                <a:solidFill>
                  <a:schemeClr val="bg1"/>
                </a:solidFill>
              </a:rPr>
              <a:t>расплющиванием металла и </a:t>
            </a:r>
            <a:r>
              <a:rPr lang="ru-RU" altLang="ru-RU" dirty="0" err="1">
                <a:solidFill>
                  <a:schemeClr val="bg1"/>
                </a:solidFill>
              </a:rPr>
              <a:t>скруглением</a:t>
            </a:r>
            <a:r>
              <a:rPr lang="ru-RU" altLang="ru-RU" dirty="0">
                <a:solidFill>
                  <a:schemeClr val="bg1"/>
                </a:solidFill>
              </a:rPr>
              <a:t> поверхности, срывом с кронштейна зеркала заднего вида, образованием локальных вмятин и царапин на правых передней и задней дверях.</a:t>
            </a:r>
          </a:p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  <a:p>
            <a:pPr algn="ctr" eaLnBrk="1" hangingPunct="1"/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5781175" y="251356"/>
            <a:ext cx="1469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Б)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187624" y="237016"/>
            <a:ext cx="15580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А)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743" y="486916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75" y="643091"/>
            <a:ext cx="5380948" cy="257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2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X:\СМЭ\Тулендинов\Недашковская_ком\фото_Кущевская\DSC013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512019" cy="563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49742" y="6325632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Осмотр нижней части автомобиля </a:t>
            </a:r>
            <a:r>
              <a:rPr lang="ru-RU" altLang="ru-RU" dirty="0">
                <a:solidFill>
                  <a:schemeClr val="bg1"/>
                </a:solidFill>
              </a:rPr>
              <a:t>ВАЗ </a:t>
            </a:r>
            <a:r>
              <a:rPr lang="ru-RU" altLang="ru-RU" dirty="0" smtClean="0">
                <a:solidFill>
                  <a:schemeClr val="bg1"/>
                </a:solidFill>
              </a:rPr>
              <a:t>21103 при помощи подъемника.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X:\СМЭ\Тулендинов\Недашковская_ком\фото_Кущевская\DSC01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50838"/>
            <a:ext cx="745807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555625" y="6051769"/>
            <a:ext cx="8089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Пятна бурого цвета на поддоне картера </a:t>
            </a:r>
            <a:r>
              <a:rPr lang="ru-RU" altLang="ru-RU" dirty="0" smtClean="0">
                <a:solidFill>
                  <a:schemeClr val="bg1"/>
                </a:solidFill>
              </a:rPr>
              <a:t>двигателя а/м ВАЗ 21103                                          </a:t>
            </a:r>
            <a:r>
              <a:rPr lang="ru-RU" altLang="ru-RU" dirty="0">
                <a:solidFill>
                  <a:schemeClr val="bg1"/>
                </a:solidFill>
              </a:rPr>
              <a:t>с фиксированным человеческим волосом  (указан стрелкой).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483768" y="2348880"/>
            <a:ext cx="1440160" cy="57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4480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C:\СМЭ\Тулендинов\Недашковская_ком\фото_МП\IMG_18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3215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827088" y="5949950"/>
            <a:ext cx="776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Следы крови, обнаруженные на бампере, 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 групповой принадлежности идентичные крови </a:t>
            </a:r>
            <a:r>
              <a:rPr lang="ru-RU" altLang="ru-RU" dirty="0" err="1">
                <a:solidFill>
                  <a:schemeClr val="bg1"/>
                </a:solidFill>
              </a:rPr>
              <a:t>гр-ки</a:t>
            </a:r>
            <a:r>
              <a:rPr lang="ru-RU" altLang="ru-RU" dirty="0">
                <a:solidFill>
                  <a:schemeClr val="bg1"/>
                </a:solidFill>
              </a:rPr>
              <a:t> Н.</a:t>
            </a:r>
          </a:p>
        </p:txBody>
      </p:sp>
    </p:spTree>
    <p:extLst>
      <p:ext uri="{BB962C8B-B14F-4D97-AF65-F5344CB8AC3E}">
        <p14:creationId xmlns:p14="http://schemas.microsoft.com/office/powerpoint/2010/main" val="33160314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C:\СМЭ\Тулендинов\Недашковская_ком\фото_МП\IMG_18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5673"/>
            <a:ext cx="768793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611188" y="6074159"/>
            <a:ext cx="7821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Следы разбрызгивания на колесе и </a:t>
            </a:r>
            <a:r>
              <a:rPr lang="ru-RU" altLang="ru-RU" dirty="0" smtClean="0">
                <a:solidFill>
                  <a:schemeClr val="bg1"/>
                </a:solidFill>
              </a:rPr>
              <a:t>кузове а/м ВАЗ  </a:t>
            </a:r>
            <a:endParaRPr lang="ru-RU" altLang="ru-RU" dirty="0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после наезда лужу крови. </a:t>
            </a:r>
          </a:p>
        </p:txBody>
      </p:sp>
    </p:spTree>
    <p:extLst>
      <p:ext uri="{BB962C8B-B14F-4D97-AF65-F5344CB8AC3E}">
        <p14:creationId xmlns:p14="http://schemas.microsoft.com/office/powerpoint/2010/main" val="2763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C:\Users\Expertiza\AppData\Local\Microsoft\Windows\Temporary Internet Files\Content.Word\DSC01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88913"/>
            <a:ext cx="76327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844550" y="5969000"/>
            <a:ext cx="7831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Повреждения и притертости (загрязнения) вещества черного цвета           на передней поверхности куртки.</a:t>
            </a:r>
          </a:p>
        </p:txBody>
      </p:sp>
    </p:spTree>
    <p:extLst>
      <p:ext uri="{BB962C8B-B14F-4D97-AF65-F5344CB8AC3E}">
        <p14:creationId xmlns:p14="http://schemas.microsoft.com/office/powerpoint/2010/main" val="16780868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C:\Users\Expertiza\AppData\Local\Microsoft\Windows\Temporary Internet Files\Content.Word\DSC01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5913"/>
            <a:ext cx="76327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1001713" y="5992813"/>
            <a:ext cx="7602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Общий вид (спереди) жакета с участком загрязнения 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(указан стрелкой).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339752" y="3573016"/>
            <a:ext cx="1440160" cy="57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3525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7745"/>
            <a:ext cx="5688632" cy="66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5264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20101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2399"/>
            <a:ext cx="4562772" cy="46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5596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>
            <a:spLocks/>
          </p:cNvSpPr>
          <p:nvPr/>
        </p:nvSpPr>
        <p:spPr bwMode="gray">
          <a:xfrm flipH="1">
            <a:off x="6736828" y="1628800"/>
            <a:ext cx="2192287" cy="19660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Freeform 4"/>
          <p:cNvSpPr>
            <a:spLocks/>
          </p:cNvSpPr>
          <p:nvPr/>
        </p:nvSpPr>
        <p:spPr bwMode="gray">
          <a:xfrm>
            <a:off x="4340934" y="1347462"/>
            <a:ext cx="366712" cy="2242308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Freeform 3"/>
          <p:cNvSpPr>
            <a:spLocks/>
          </p:cNvSpPr>
          <p:nvPr/>
        </p:nvSpPr>
        <p:spPr bwMode="gray">
          <a:xfrm>
            <a:off x="251520" y="1628800"/>
            <a:ext cx="1993318" cy="1960970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7047247" y="4278681"/>
            <a:ext cx="1085850" cy="12636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5400000" scaled="1"/>
          </a:gradFill>
          <a:ln w="9525" algn="ctr">
            <a:solidFill>
              <a:srgbClr val="FFFFFF"/>
            </a:solidFill>
            <a:miter lim="800000"/>
            <a:headEnd/>
            <a:tailEnd/>
          </a:ln>
          <a:effectLst>
            <a:outerShdw sy="50000" kx="2453608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gray">
          <a:xfrm>
            <a:off x="5883610" y="4278681"/>
            <a:ext cx="1085850" cy="12636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2549"/>
                  <a:invGamma/>
                </a:schemeClr>
              </a:gs>
            </a:gsLst>
            <a:lin ang="5400000" scaled="1"/>
          </a:gradFill>
          <a:ln w="9525" algn="ctr">
            <a:solidFill>
              <a:srgbClr val="FFFFFF"/>
            </a:solidFill>
            <a:miter lim="800000"/>
            <a:headEnd/>
            <a:tailEnd/>
          </a:ln>
          <a:effectLst>
            <a:outerShdw sy="50000" kx="2453608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21072" y="3591293"/>
            <a:ext cx="2273300" cy="536575"/>
            <a:chOff x="3964" y="2071"/>
            <a:chExt cx="1484" cy="330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866147" y="3591293"/>
            <a:ext cx="2273300" cy="536575"/>
            <a:chOff x="3964" y="2071"/>
            <a:chExt cx="1484" cy="330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340435" y="3600818"/>
            <a:ext cx="2273300" cy="536575"/>
            <a:chOff x="3964" y="2071"/>
            <a:chExt cx="1484" cy="330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72630" y="1320209"/>
            <a:ext cx="8556485" cy="1134839"/>
            <a:chOff x="3964" y="2071"/>
            <a:chExt cx="1484" cy="330"/>
          </a:xfrm>
        </p:grpSpPr>
        <p:sp>
          <p:nvSpPr>
            <p:cNvPr id="23" name="AutoShape 22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12700" algn="ctr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23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DDDDDD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gray">
          <a:xfrm>
            <a:off x="840122" y="4278681"/>
            <a:ext cx="1085850" cy="126365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72549"/>
                  <a:invGamma/>
                </a:schemeClr>
              </a:gs>
            </a:gsLst>
            <a:lin ang="5400000" scaled="1"/>
          </a:gradFill>
          <a:ln w="9525" algn="ctr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gray">
          <a:xfrm>
            <a:off x="2003760" y="4278681"/>
            <a:ext cx="1085850" cy="126365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72549"/>
                  <a:invGamma/>
                </a:schemeClr>
              </a:gs>
            </a:gsLst>
            <a:lin ang="5400000" scaled="1"/>
          </a:gradFill>
          <a:ln w="9525" algn="ctr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gray">
          <a:xfrm>
            <a:off x="3357897" y="4278681"/>
            <a:ext cx="2211414" cy="12636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549"/>
                  <a:invGamma/>
                </a:schemeClr>
              </a:gs>
            </a:gsLst>
            <a:lin ang="5400000" scaled="1"/>
          </a:gradFill>
          <a:ln w="9525" algn="ctr">
            <a:solidFill>
              <a:srgbClr val="FFFF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444638" y="1480091"/>
            <a:ext cx="842493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         Состав экспертных комиссий при проведении комплексных экспертиз в случаях ДТП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</a:t>
            </a:r>
            <a:endParaRPr lang="ru-RU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1050761" y="3820106"/>
            <a:ext cx="1800201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tx1"/>
                </a:solidFill>
              </a:rPr>
              <a:t>          </a:t>
            </a:r>
            <a:r>
              <a:rPr lang="ru-RU" sz="1400" dirty="0" smtClean="0">
                <a:solidFill>
                  <a:schemeClr val="tx1"/>
                </a:solidFill>
              </a:rPr>
              <a:t>Обязательное участие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                                                                    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2652375" y="3963672"/>
            <a:ext cx="3314700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       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В некоторых </a:t>
            </a:r>
            <a:r>
              <a:rPr lang="ru-RU" sz="1400" dirty="0" smtClean="0">
                <a:solidFill>
                  <a:schemeClr val="tx1"/>
                </a:solidFill>
              </a:rPr>
              <a:t>случаях, </a:t>
            </a:r>
          </a:p>
          <a:p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      врачи-клиницисты</a:t>
            </a:r>
            <a:r>
              <a:rPr lang="ru-RU" sz="1600" dirty="0" smtClean="0">
                <a:solidFill>
                  <a:schemeClr val="tx1"/>
                </a:solidFill>
              </a:rPr>
              <a:t>: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                                                                    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5901380" y="3699369"/>
            <a:ext cx="2193643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При </a:t>
            </a:r>
            <a:r>
              <a:rPr lang="ru-RU" sz="1400" dirty="0" smtClean="0">
                <a:solidFill>
                  <a:schemeClr val="tx1"/>
                </a:solidFill>
              </a:rPr>
              <a:t>использовании </a:t>
            </a:r>
            <a:r>
              <a:rPr lang="ru-RU" sz="1400" dirty="0">
                <a:solidFill>
                  <a:schemeClr val="tx1"/>
                </a:solidFill>
              </a:rPr>
              <a:t>видеоматериалов</a:t>
            </a: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780718" y="4550246"/>
            <a:ext cx="1193302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tx1"/>
                </a:solidFill>
              </a:rPr>
              <a:t>   </a:t>
            </a:r>
            <a:r>
              <a:rPr lang="ru-RU" sz="1200" dirty="0" smtClean="0">
                <a:solidFill>
                  <a:schemeClr val="tx1"/>
                </a:solidFill>
              </a:rPr>
              <a:t>       </a:t>
            </a:r>
            <a:r>
              <a:rPr lang="ru-RU" sz="1200" i="1" dirty="0" smtClean="0">
                <a:solidFill>
                  <a:schemeClr val="tx1"/>
                </a:solidFill>
              </a:rPr>
              <a:t>Эксперт- автотехник                                                                       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1944279" y="4708255"/>
            <a:ext cx="1204812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i="1" dirty="0" smtClean="0">
                <a:solidFill>
                  <a:schemeClr val="tx1"/>
                </a:solidFill>
              </a:rPr>
              <a:t>Врач судебно-медицинский эксперт-                                                                      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3757006" y="4347121"/>
            <a:ext cx="1812305" cy="119521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tx1"/>
                </a:solidFill>
              </a:rPr>
              <a:t>хирурги;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tx1"/>
                </a:solidFill>
              </a:rPr>
              <a:t>нейрохирурги</a:t>
            </a:r>
            <a:r>
              <a:rPr lang="ru-RU" sz="1200" i="1" dirty="0">
                <a:solidFill>
                  <a:schemeClr val="tx1"/>
                </a:solidFill>
              </a:rPr>
              <a:t>, </a:t>
            </a:r>
            <a:endParaRPr lang="ru-RU" sz="1200" i="1" dirty="0" smtClean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tx1"/>
                </a:solidFill>
              </a:rPr>
              <a:t>рентгенологи;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tx1"/>
                </a:solidFill>
              </a:rPr>
              <a:t>неврологи;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tx1"/>
                </a:solidFill>
              </a:rPr>
              <a:t>и др. 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5811416" y="4563031"/>
            <a:ext cx="1230237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tx1"/>
                </a:solidFill>
              </a:rPr>
              <a:t>   </a:t>
            </a:r>
            <a:r>
              <a:rPr lang="ru-RU" sz="1200" dirty="0" smtClean="0">
                <a:solidFill>
                  <a:schemeClr val="tx1"/>
                </a:solidFill>
              </a:rPr>
              <a:t>       </a:t>
            </a:r>
            <a:r>
              <a:rPr lang="ru-RU" sz="1200" i="1" dirty="0">
                <a:solidFill>
                  <a:schemeClr val="tx1"/>
                </a:solidFill>
              </a:rPr>
              <a:t>Эксперт- </a:t>
            </a:r>
            <a:r>
              <a:rPr lang="ru-RU" sz="1200" i="1" dirty="0" smtClean="0">
                <a:solidFill>
                  <a:schemeClr val="tx1"/>
                </a:solidFill>
              </a:rPr>
              <a:t>видеотехник                                                                       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6964150" y="4708255"/>
            <a:ext cx="1252043" cy="30056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i="1" dirty="0" smtClean="0">
                <a:solidFill>
                  <a:schemeClr val="tx1"/>
                </a:solidFill>
              </a:rPr>
              <a:t>Эксперт- </a:t>
            </a:r>
            <a:r>
              <a:rPr lang="ru-RU" sz="1100" i="1" dirty="0">
                <a:solidFill>
                  <a:schemeClr val="tx1"/>
                </a:solidFill>
              </a:rPr>
              <a:t>компьютерно-</a:t>
            </a:r>
            <a:r>
              <a:rPr lang="ru-RU" sz="1100" i="1" dirty="0" err="1">
                <a:solidFill>
                  <a:schemeClr val="tx1"/>
                </a:solidFill>
              </a:rPr>
              <a:t>техических</a:t>
            </a:r>
            <a:r>
              <a:rPr lang="ru-RU" sz="1100" i="1" dirty="0">
                <a:solidFill>
                  <a:schemeClr val="tx1"/>
                </a:solidFill>
              </a:rPr>
              <a:t> экспертиз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01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0" grpId="0" animBg="1"/>
      <p:bldP spid="8" grpId="0" animBg="1"/>
      <p:bldP spid="9" grpId="0" animBg="1"/>
      <p:bldP spid="25" grpId="0" animBg="1"/>
      <p:bldP spid="26" grpId="0" animBg="1"/>
      <p:bldP spid="37" grpId="0" animBg="1"/>
      <p:bldP spid="46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712968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+mj-lt"/>
              </a:rPr>
              <a:t>Выводы…</a:t>
            </a:r>
          </a:p>
          <a:p>
            <a:pPr algn="ctr"/>
            <a:endParaRPr lang="ru-RU" altLang="ru-RU" sz="1600" dirty="0" smtClean="0">
              <a:solidFill>
                <a:schemeClr val="bg1"/>
              </a:solidFill>
              <a:latin typeface="+mj-lt"/>
            </a:endParaRPr>
          </a:p>
          <a:p>
            <a:pPr indent="361950" algn="just"/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Полученная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-кой Н. сочетанная тупая травма головы, туловища и конечностей сопровождалась наружным и внутренним кровотечением и осложнилась развитием травматического шока, который явился непосредственной причиной 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смерти..</a:t>
            </a:r>
          </a:p>
          <a:p>
            <a:pPr indent="361950" algn="just"/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…После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столкновения с автомобилем «Хонда» гр-ка Н. оставалась на дорожном покрытии в положении лежа на спине и несколько на левом боку в течение непродолжительного периода времени (от нескольких десятков секунд до нескольких минут), о чем свидетельствуют признаки наружного кровотечения из культи правой нижней конечности в виде сформировавшейся лужи крови. </a:t>
            </a:r>
          </a:p>
          <a:p>
            <a:pPr indent="361950" algn="just"/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В последующем тело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подверглось продольному неполному переезду автомобилем «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ВАЗ» со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стороны ног в направлении головы с придавливанием тела к дорожному полотну и перемещением (волочением, протаскиванием) тела в конечную точку эволюции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indent="361950" algn="just"/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Наличие 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данного этапа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автомобильной травмы подтверждается обнаружением на одежде трупа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микрочастиц лакокрасочного покрытия а/м «ВАЗ», выявлением на предметах одежды с трупа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повреждений и наслоений шлама смазочного материала по форме и расположению их притертости характерных для проезда а/м  «ВАЗ» над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-кой Н. вдоль ее тела с его придавливанием (результаты комплексной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трасологической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и физико-химической судебной экспертизы). Также на это может указывать указывает обнаружение на бампере а/м «ВАЗ» крови, соответствующей групповой принадлежности крови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Н., а на крышке картера указанного автомобиля волоса, по макро- и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микроморфологическим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признакам соответствующего волосу с головы человека (результаты биологической судебной экспертизы). Расположение потеков крови на лице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также характерно для её стекания из ран головы в точке окончания эволюции тела. </a:t>
            </a:r>
            <a:endParaRPr lang="ru-RU" altLang="ru-RU" sz="1500" dirty="0" smtClean="0">
              <a:solidFill>
                <a:schemeClr val="bg1"/>
              </a:solidFill>
              <a:latin typeface="+mj-lt"/>
            </a:endParaRPr>
          </a:p>
          <a:p>
            <a:pPr indent="361950" algn="just"/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Таким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образом, экспертная комиссия считает, что комплекс всех установленных на трупе </a:t>
            </a:r>
            <a:r>
              <a:rPr lang="ru-RU" altLang="ru-RU" sz="1500" dirty="0" err="1">
                <a:solidFill>
                  <a:schemeClr val="bg1"/>
                </a:solidFill>
                <a:latin typeface="+mj-lt"/>
              </a:rPr>
              <a:t>гр-ки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 Н. </a:t>
            </a:r>
            <a:r>
              <a:rPr lang="ru-RU" altLang="ru-RU" sz="1500" dirty="0" smtClean="0">
                <a:solidFill>
                  <a:schemeClr val="bg1"/>
                </a:solidFill>
                <a:latin typeface="+mj-lt"/>
              </a:rPr>
              <a:t>повреждений был </a:t>
            </a:r>
            <a:r>
              <a:rPr lang="ru-RU" altLang="ru-RU" sz="1500" dirty="0">
                <a:solidFill>
                  <a:schemeClr val="bg1"/>
                </a:solidFill>
                <a:latin typeface="+mj-lt"/>
              </a:rPr>
              <a:t>причинен в три последовательных этапа: первые два образовались от а/м «Хонда», третий – от контакта с а/м «ВАЗ». </a:t>
            </a:r>
          </a:p>
          <a:p>
            <a:pPr indent="361950" algn="just"/>
            <a:r>
              <a:rPr lang="ru-RU" altLang="ru-RU" sz="14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just"/>
            <a:endParaRPr lang="ru-RU" altLang="ru-R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68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54" y="476672"/>
            <a:ext cx="8673779" cy="5795660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08054" y="1052736"/>
            <a:ext cx="8229600" cy="3917505"/>
          </a:xfrm>
        </p:spPr>
        <p:txBody>
          <a:bodyPr>
            <a:normAutofit/>
          </a:bodyPr>
          <a:lstStyle/>
          <a:p>
            <a:r>
              <a:rPr lang="ru-RU" sz="6700" dirty="0" smtClean="0">
                <a:solidFill>
                  <a:schemeClr val="tx1"/>
                </a:solidFill>
              </a:rPr>
              <a:t>БЛАГОДАРЮ</a:t>
            </a:r>
            <a:br>
              <a:rPr lang="ru-RU" sz="6700" dirty="0" smtClean="0">
                <a:solidFill>
                  <a:schemeClr val="tx1"/>
                </a:solidFill>
              </a:rPr>
            </a:br>
            <a:r>
              <a:rPr lang="ru-RU" sz="6700" dirty="0" smtClean="0">
                <a:solidFill>
                  <a:schemeClr val="tx1"/>
                </a:solidFill>
              </a:rPr>
              <a:t> ЗА ВНИМАНИЕ!</a:t>
            </a:r>
            <a:endParaRPr lang="ru-RU" sz="6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15" y="40721"/>
            <a:ext cx="8712968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Объекты исследований при проведении комплексных экспертиз в случаях ДТП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5" name="AutoShape 5"/>
          <p:cNvSpPr>
            <a:spLocks noChangeArrowheads="1"/>
          </p:cNvSpPr>
          <p:nvPr/>
        </p:nvSpPr>
        <p:spPr bwMode="gray">
          <a:xfrm>
            <a:off x="342375" y="3563871"/>
            <a:ext cx="8438809" cy="93038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1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buFont typeface="Wingdings" panose="05000000000000000000" pitchFamily="2" charset="2"/>
              <a:buNone/>
            </a:pPr>
            <a:r>
              <a:rPr lang="en-US" altLang="ru-RU" sz="1600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endParaRPr lang="en-US" altLang="ru-RU" sz="16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323526" y="3503485"/>
            <a:ext cx="8457658" cy="106816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tx1"/>
                </a:solidFill>
              </a:rPr>
              <a:t>- объекты </a:t>
            </a:r>
            <a:r>
              <a:rPr lang="ru-RU" sz="1800" dirty="0">
                <a:solidFill>
                  <a:schemeClr val="tx1"/>
                </a:solidFill>
              </a:rPr>
              <a:t>ранее проведенных экспертных исследований (предметы одежды участников событий, транспортные средства, предметы обстановки места происшествия, медицинская документация и т.д.);</a:t>
            </a:r>
          </a:p>
        </p:txBody>
      </p:sp>
      <p:sp>
        <p:nvSpPr>
          <p:cNvPr id="79" name="AutoShape 5"/>
          <p:cNvSpPr>
            <a:spLocks noChangeArrowheads="1"/>
          </p:cNvSpPr>
          <p:nvPr/>
        </p:nvSpPr>
        <p:spPr bwMode="gray">
          <a:xfrm>
            <a:off x="351799" y="5814019"/>
            <a:ext cx="8429384" cy="864339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1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buFont typeface="Wingdings" panose="05000000000000000000" pitchFamily="2" charset="2"/>
              <a:buNone/>
            </a:pPr>
            <a:r>
              <a:rPr lang="en-US" altLang="ru-RU" sz="1600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endParaRPr lang="en-US" altLang="ru-RU" sz="16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sp>
        <p:nvSpPr>
          <p:cNvPr id="80" name="AutoShape 5"/>
          <p:cNvSpPr>
            <a:spLocks noChangeArrowheads="1"/>
          </p:cNvSpPr>
          <p:nvPr/>
        </p:nvSpPr>
        <p:spPr bwMode="gray">
          <a:xfrm>
            <a:off x="332951" y="4708703"/>
            <a:ext cx="8438808" cy="931038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1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buFont typeface="Wingdings" panose="05000000000000000000" pitchFamily="2" charset="2"/>
              <a:buNone/>
            </a:pPr>
            <a:r>
              <a:rPr lang="en-US" altLang="ru-RU" sz="1600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endParaRPr lang="en-US" altLang="ru-RU" sz="16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sp>
        <p:nvSpPr>
          <p:cNvPr id="81" name="AutoShape 5"/>
          <p:cNvSpPr>
            <a:spLocks noChangeArrowheads="1"/>
          </p:cNvSpPr>
          <p:nvPr/>
        </p:nvSpPr>
        <p:spPr bwMode="gray">
          <a:xfrm>
            <a:off x="323528" y="1390466"/>
            <a:ext cx="8457656" cy="88184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1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buFont typeface="Wingdings" panose="05000000000000000000" pitchFamily="2" charset="2"/>
              <a:buNone/>
            </a:pPr>
            <a:r>
              <a:rPr lang="en-US" altLang="ru-RU" sz="1600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endParaRPr lang="en-US" altLang="ru-RU" sz="16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sp>
        <p:nvSpPr>
          <p:cNvPr id="82" name="AutoShape 5"/>
          <p:cNvSpPr>
            <a:spLocks noChangeArrowheads="1"/>
          </p:cNvSpPr>
          <p:nvPr/>
        </p:nvSpPr>
        <p:spPr bwMode="gray">
          <a:xfrm>
            <a:off x="323526" y="2473701"/>
            <a:ext cx="8457658" cy="880099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1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buFont typeface="Wingdings" panose="05000000000000000000" pitchFamily="2" charset="2"/>
              <a:buNone/>
            </a:pPr>
            <a:r>
              <a:rPr lang="en-US" altLang="ru-RU" sz="1600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endParaRPr lang="en-US" altLang="ru-RU" sz="16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sp>
        <p:nvSpPr>
          <p:cNvPr id="83" name="Заголовок 1"/>
          <p:cNvSpPr txBox="1">
            <a:spLocks/>
          </p:cNvSpPr>
          <p:nvPr/>
        </p:nvSpPr>
        <p:spPr>
          <a:xfrm>
            <a:off x="323525" y="2509223"/>
            <a:ext cx="8457658" cy="106816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</a:rPr>
              <a:t> материалы следственных и экспертных экспериментов, выполненных в период проведения ситуационных экспертиз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332950" y="4816186"/>
            <a:ext cx="8438809" cy="106816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</a:rPr>
              <a:t>- </a:t>
            </a:r>
            <a:r>
              <a:rPr lang="ru-RU" sz="1800" dirty="0" smtClean="0">
                <a:solidFill>
                  <a:schemeClr val="tx1"/>
                </a:solidFill>
              </a:rPr>
              <a:t>живые </a:t>
            </a:r>
            <a:r>
              <a:rPr lang="ru-RU" sz="1800" dirty="0">
                <a:solidFill>
                  <a:schemeClr val="tx1"/>
                </a:solidFill>
              </a:rPr>
              <a:t>лица </a:t>
            </a:r>
            <a:r>
              <a:rPr lang="ru-RU" sz="1800" dirty="0" smtClean="0">
                <a:solidFill>
                  <a:schemeClr val="tx1"/>
                </a:solidFill>
              </a:rPr>
              <a:t>– фактические </a:t>
            </a:r>
            <a:r>
              <a:rPr lang="ru-RU" sz="1800" dirty="0">
                <a:solidFill>
                  <a:schemeClr val="tx1"/>
                </a:solidFill>
              </a:rPr>
              <a:t>участники изучаемых </a:t>
            </a:r>
            <a:r>
              <a:rPr lang="ru-RU" sz="1800" dirty="0" smtClean="0">
                <a:solidFill>
                  <a:schemeClr val="tx1"/>
                </a:solidFill>
              </a:rPr>
              <a:t>событий (пешеходы, водители и пассажиры ТС;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323524" y="5712105"/>
            <a:ext cx="8448235" cy="106816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</a:rPr>
              <a:t>- </a:t>
            </a:r>
            <a:r>
              <a:rPr lang="ru-RU" sz="1800" dirty="0" smtClean="0">
                <a:solidFill>
                  <a:schemeClr val="tx1"/>
                </a:solidFill>
              </a:rPr>
              <a:t>место </a:t>
            </a:r>
            <a:r>
              <a:rPr lang="ru-RU" sz="1800" dirty="0">
                <a:solidFill>
                  <a:schemeClr val="tx1"/>
                </a:solidFill>
              </a:rPr>
              <a:t>происшествия </a:t>
            </a:r>
            <a:r>
              <a:rPr lang="ru-RU" sz="1800" dirty="0" smtClean="0">
                <a:solidFill>
                  <a:schemeClr val="tx1"/>
                </a:solidFill>
              </a:rPr>
              <a:t>(участок </a:t>
            </a:r>
            <a:r>
              <a:rPr lang="ru-RU" sz="1800" dirty="0">
                <a:solidFill>
                  <a:schemeClr val="tx1"/>
                </a:solidFill>
              </a:rPr>
              <a:t>дороги, ландшафта и т</a:t>
            </a:r>
            <a:r>
              <a:rPr lang="ru-RU" sz="1800" dirty="0" smtClean="0">
                <a:solidFill>
                  <a:schemeClr val="tx1"/>
                </a:solidFill>
              </a:rPr>
              <a:t>. д</a:t>
            </a:r>
            <a:r>
              <a:rPr lang="ru-RU" sz="1800" dirty="0">
                <a:solidFill>
                  <a:schemeClr val="tx1"/>
                </a:solidFill>
              </a:rPr>
              <a:t>.) или </a:t>
            </a:r>
            <a:r>
              <a:rPr lang="ru-RU" sz="1800" dirty="0" err="1" smtClean="0">
                <a:solidFill>
                  <a:schemeClr val="tx1"/>
                </a:solidFill>
              </a:rPr>
              <a:t>соответ-ствующее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ему по документально зафиксированным существенным параметрам и условиям имитации «место происшествия</a:t>
            </a:r>
            <a:r>
              <a:rPr lang="ru-RU" sz="1800" dirty="0" smtClean="0">
                <a:solidFill>
                  <a:schemeClr val="tx1"/>
                </a:solidFill>
              </a:rPr>
              <a:t>».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323524" y="1448926"/>
            <a:ext cx="8457660" cy="106816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</a:rPr>
              <a:t> материалы </a:t>
            </a:r>
            <a:r>
              <a:rPr lang="ru-RU" sz="1800" dirty="0">
                <a:solidFill>
                  <a:schemeClr val="tx1"/>
                </a:solidFill>
              </a:rPr>
              <a:t>уголовных </a:t>
            </a:r>
            <a:r>
              <a:rPr lang="ru-RU" sz="1800" dirty="0" smtClean="0">
                <a:solidFill>
                  <a:schemeClr val="tx1"/>
                </a:solidFill>
              </a:rPr>
              <a:t>или гражданских дел, </a:t>
            </a:r>
            <a:r>
              <a:rPr lang="ru-RU" sz="1800" dirty="0">
                <a:solidFill>
                  <a:schemeClr val="tx1"/>
                </a:solidFill>
              </a:rPr>
              <a:t>оконченные судебно-медицинские, криминалистические (автотехнические, </a:t>
            </a:r>
            <a:r>
              <a:rPr lang="ru-RU" sz="1800" dirty="0" err="1">
                <a:solidFill>
                  <a:schemeClr val="tx1"/>
                </a:solidFill>
              </a:rPr>
              <a:t>трасологические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баллистические </a:t>
            </a:r>
            <a:r>
              <a:rPr lang="ru-RU" sz="1800" dirty="0">
                <a:solidFill>
                  <a:schemeClr val="tx1"/>
                </a:solidFill>
              </a:rPr>
              <a:t>и др.) и комплексные экспертные исследования</a:t>
            </a:r>
            <a:r>
              <a:rPr lang="ru-RU" sz="1800" dirty="0" smtClean="0">
                <a:solidFill>
                  <a:schemeClr val="tx1"/>
                </a:solidFill>
              </a:rPr>
              <a:t>;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8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7" grpId="0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 bwMode="gray">
          <a:xfrm>
            <a:off x="1432841" y="3750768"/>
            <a:ext cx="1900238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4307079" y="3584360"/>
            <a:ext cx="366712" cy="1562100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5674355" y="3766097"/>
            <a:ext cx="1900237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97112" y="1787208"/>
            <a:ext cx="2223560" cy="2119903"/>
            <a:chOff x="4320" y="1152"/>
            <a:chExt cx="414" cy="402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396184" y="1730018"/>
            <a:ext cx="2188502" cy="2347053"/>
            <a:chOff x="4320" y="1152"/>
            <a:chExt cx="414" cy="402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6228185" y="1730019"/>
            <a:ext cx="2220860" cy="2177092"/>
            <a:chOff x="4320" y="1152"/>
            <a:chExt cx="414" cy="402"/>
          </a:xfrm>
        </p:grpSpPr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AutoShape 19"/>
          <p:cNvSpPr>
            <a:spLocks noChangeArrowheads="1"/>
          </p:cNvSpPr>
          <p:nvPr/>
        </p:nvSpPr>
        <p:spPr bwMode="ltGray">
          <a:xfrm>
            <a:off x="1325563" y="5157788"/>
            <a:ext cx="6238875" cy="976312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chemeClr val="accent6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8516" y="5052416"/>
            <a:ext cx="8712968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ЭКСПЕРТНОЕ ЗАКЛЮЧЕНИЕ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1054" y="476672"/>
            <a:ext cx="9037450" cy="34119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7030A0"/>
                </a:solidFill>
              </a:rPr>
              <a:t>Научно-методическая база для экспертного анализа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12" y="2295761"/>
            <a:ext cx="2255574" cy="11430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  <a:t>Морфология</a:t>
            </a:r>
            <a:b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  <a:t>и механизм 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</a:rPr>
              <a:t>образования повреждении (следов) на </a:t>
            </a: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  <a:t>теле</a:t>
            </a:r>
            <a:b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  <a:t>и 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</a:rPr>
              <a:t>одежде </a:t>
            </a: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</a:rPr>
              <a:t>потерпевшего</a:t>
            </a:r>
            <a:endParaRPr lang="ru-RU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3391977" y="2242709"/>
            <a:ext cx="2255574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tx1"/>
                </a:solidFill>
              </a:rPr>
              <a:t>Достоверно установленные условия </a:t>
            </a:r>
            <a:r>
              <a:rPr lang="ru-RU" sz="1800" dirty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обстоятельства ДТП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137314" y="2232329"/>
            <a:ext cx="239512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FFC000"/>
                </a:solidFill>
              </a:rPr>
              <a:t>Документально зафиксированные факты, лежащие в основе конкретной </a:t>
            </a:r>
            <a:r>
              <a:rPr lang="ru-RU" sz="1800" dirty="0">
                <a:solidFill>
                  <a:srgbClr val="FFC000"/>
                </a:solidFill>
              </a:rPr>
              <a:t>версии расследуемого </a:t>
            </a:r>
            <a:r>
              <a:rPr lang="ru-RU" sz="1800" dirty="0" smtClean="0">
                <a:solidFill>
                  <a:srgbClr val="FFC000"/>
                </a:solidFill>
              </a:rPr>
              <a:t>события</a:t>
            </a:r>
            <a:endParaRPr lang="ru-RU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9" grpId="0" animBg="1"/>
      <p:bldP spid="21" grpId="0"/>
      <p:bldP spid="22" grpId="0"/>
      <p:bldP spid="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3"/>
          <p:cNvSpPr>
            <a:spLocks/>
          </p:cNvSpPr>
          <p:nvPr/>
        </p:nvSpPr>
        <p:spPr bwMode="gray">
          <a:xfrm rot="16200000">
            <a:off x="3263900" y="1489075"/>
            <a:ext cx="1908175" cy="50387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3380 w 43200"/>
              <a:gd name="T1" fmla="*/ 39705 h 43200"/>
              <a:gd name="T2" fmla="*/ 38438 w 43200"/>
              <a:gd name="T3" fmla="*/ 35129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3380" y="39705"/>
                </a:moveTo>
                <a:cubicBezTo>
                  <a:pt x="29874" y="41985"/>
                  <a:pt x="25782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6520"/>
                  <a:pt x="41520" y="31293"/>
                  <a:pt x="38438" y="35129"/>
                </a:cubicBezTo>
              </a:path>
              <a:path w="43200" h="43200" stroke="0" extrusionOk="0">
                <a:moveTo>
                  <a:pt x="33380" y="39705"/>
                </a:moveTo>
                <a:cubicBezTo>
                  <a:pt x="29874" y="41985"/>
                  <a:pt x="25782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6520"/>
                  <a:pt x="41520" y="31293"/>
                  <a:pt x="38438" y="35129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round/>
                <a:headEnd/>
                <a:tailEnd type="arrow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Arc 4"/>
          <p:cNvSpPr>
            <a:spLocks/>
          </p:cNvSpPr>
          <p:nvPr/>
        </p:nvSpPr>
        <p:spPr bwMode="gray">
          <a:xfrm rot="16200000">
            <a:off x="3476625" y="1436034"/>
            <a:ext cx="1712913" cy="48466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8692 w 43200"/>
              <a:gd name="T1" fmla="*/ 42002 h 43200"/>
              <a:gd name="T2" fmla="*/ 31490 w 43200"/>
              <a:gd name="T3" fmla="*/ 40803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8692" y="42002"/>
                </a:moveTo>
                <a:cubicBezTo>
                  <a:pt x="26411" y="42795"/>
                  <a:pt x="24014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9688"/>
                  <a:pt x="38680" y="37099"/>
                  <a:pt x="31489" y="40802"/>
                </a:cubicBezTo>
              </a:path>
              <a:path w="43200" h="43200" stroke="0" extrusionOk="0">
                <a:moveTo>
                  <a:pt x="28692" y="42002"/>
                </a:moveTo>
                <a:cubicBezTo>
                  <a:pt x="26411" y="42795"/>
                  <a:pt x="24014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9688"/>
                  <a:pt x="38680" y="37099"/>
                  <a:pt x="31489" y="40802"/>
                </a:cubicBezTo>
                <a:lnTo>
                  <a:pt x="21600" y="2160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42353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round/>
                <a:headEnd/>
                <a:tailEnd type="arrow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gray">
          <a:xfrm flipH="1">
            <a:off x="3189288" y="3836988"/>
            <a:ext cx="1258887" cy="1030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8" name="Group 10"/>
          <p:cNvGrpSpPr>
            <a:grpSpLocks/>
          </p:cNvGrpSpPr>
          <p:nvPr/>
        </p:nvGrpSpPr>
        <p:grpSpPr bwMode="auto">
          <a:xfrm>
            <a:off x="1524000" y="2792413"/>
            <a:ext cx="5680075" cy="2195512"/>
            <a:chOff x="960" y="1855"/>
            <a:chExt cx="3578" cy="1383"/>
          </a:xfrm>
        </p:grpSpPr>
        <p:sp>
          <p:nvSpPr>
            <p:cNvPr id="39" name="Arc 11"/>
            <p:cNvSpPr>
              <a:spLocks/>
            </p:cNvSpPr>
            <p:nvPr/>
          </p:nvSpPr>
          <p:spPr bwMode="gray">
            <a:xfrm rot="16200000">
              <a:off x="2040" y="775"/>
              <a:ext cx="1383" cy="3544"/>
            </a:xfrm>
            <a:custGeom>
              <a:avLst/>
              <a:gdLst>
                <a:gd name="G0" fmla="+- 19812 0 0"/>
                <a:gd name="G1" fmla="+- 21600 0 0"/>
                <a:gd name="G2" fmla="+- 21600 0 0"/>
                <a:gd name="T0" fmla="*/ 0 w 41412"/>
                <a:gd name="T1" fmla="*/ 12994 h 41573"/>
                <a:gd name="T2" fmla="*/ 28035 w 41412"/>
                <a:gd name="T3" fmla="*/ 41573 h 41573"/>
                <a:gd name="T4" fmla="*/ 19812 w 41412"/>
                <a:gd name="T5" fmla="*/ 21600 h 4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12" h="41573" fill="none" extrusionOk="0">
                  <a:moveTo>
                    <a:pt x="0" y="12994"/>
                  </a:moveTo>
                  <a:cubicBezTo>
                    <a:pt x="3427" y="5104"/>
                    <a:pt x="11209" y="0"/>
                    <a:pt x="19812" y="0"/>
                  </a:cubicBezTo>
                  <a:cubicBezTo>
                    <a:pt x="31741" y="0"/>
                    <a:pt x="41412" y="9670"/>
                    <a:pt x="41412" y="21600"/>
                  </a:cubicBezTo>
                  <a:cubicBezTo>
                    <a:pt x="41412" y="30353"/>
                    <a:pt x="36129" y="38241"/>
                    <a:pt x="28035" y="41573"/>
                  </a:cubicBezTo>
                </a:path>
                <a:path w="41412" h="41573" stroke="0" extrusionOk="0">
                  <a:moveTo>
                    <a:pt x="0" y="12994"/>
                  </a:moveTo>
                  <a:cubicBezTo>
                    <a:pt x="3427" y="5104"/>
                    <a:pt x="11209" y="0"/>
                    <a:pt x="19812" y="0"/>
                  </a:cubicBezTo>
                  <a:cubicBezTo>
                    <a:pt x="31741" y="0"/>
                    <a:pt x="41412" y="9670"/>
                    <a:pt x="41412" y="21600"/>
                  </a:cubicBezTo>
                  <a:cubicBezTo>
                    <a:pt x="41412" y="30353"/>
                    <a:pt x="36129" y="38241"/>
                    <a:pt x="28035" y="41573"/>
                  </a:cubicBezTo>
                  <a:lnTo>
                    <a:pt x="19812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51373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round/>
                  <a:headEnd/>
                  <a:tailEnd type="arrow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gray">
            <a:xfrm>
              <a:off x="4363" y="2089"/>
              <a:ext cx="175" cy="231"/>
            </a:xfrm>
            <a:custGeom>
              <a:avLst/>
              <a:gdLst>
                <a:gd name="T0" fmla="*/ 133 w 141"/>
                <a:gd name="T1" fmla="*/ 72 h 186"/>
                <a:gd name="T2" fmla="*/ 141 w 141"/>
                <a:gd name="T3" fmla="*/ 161 h 186"/>
                <a:gd name="T4" fmla="*/ 15 w 141"/>
                <a:gd name="T5" fmla="*/ 186 h 186"/>
                <a:gd name="T6" fmla="*/ 0 w 141"/>
                <a:gd name="T7" fmla="*/ 0 h 186"/>
                <a:gd name="T8" fmla="*/ 133 w 141"/>
                <a:gd name="T9" fmla="*/ 7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86">
                  <a:moveTo>
                    <a:pt x="133" y="72"/>
                  </a:moveTo>
                  <a:lnTo>
                    <a:pt x="141" y="161"/>
                  </a:lnTo>
                  <a:lnTo>
                    <a:pt x="15" y="186"/>
                  </a:lnTo>
                  <a:lnTo>
                    <a:pt x="0" y="0"/>
                  </a:lnTo>
                  <a:lnTo>
                    <a:pt x="133" y="7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" name="Arc 13"/>
          <p:cNvSpPr>
            <a:spLocks/>
          </p:cNvSpPr>
          <p:nvPr/>
        </p:nvSpPr>
        <p:spPr bwMode="gray">
          <a:xfrm rot="16200000">
            <a:off x="3258343" y="865982"/>
            <a:ext cx="2182813" cy="5632450"/>
          </a:xfrm>
          <a:custGeom>
            <a:avLst/>
            <a:gdLst>
              <a:gd name="G0" fmla="+- 19534 0 0"/>
              <a:gd name="G1" fmla="+- 21600 0 0"/>
              <a:gd name="G2" fmla="+- 21600 0 0"/>
              <a:gd name="T0" fmla="*/ 0 w 41134"/>
              <a:gd name="T1" fmla="*/ 12382 h 41573"/>
              <a:gd name="T2" fmla="*/ 27757 w 41134"/>
              <a:gd name="T3" fmla="*/ 41573 h 41573"/>
              <a:gd name="T4" fmla="*/ 19534 w 41134"/>
              <a:gd name="T5" fmla="*/ 21600 h 4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134" h="41573" fill="none" extrusionOk="0">
                <a:moveTo>
                  <a:pt x="-1" y="12381"/>
                </a:moveTo>
                <a:cubicBezTo>
                  <a:pt x="3566" y="4822"/>
                  <a:pt x="11175" y="0"/>
                  <a:pt x="19534" y="0"/>
                </a:cubicBezTo>
                <a:cubicBezTo>
                  <a:pt x="31463" y="0"/>
                  <a:pt x="41134" y="9670"/>
                  <a:pt x="41134" y="21600"/>
                </a:cubicBezTo>
                <a:cubicBezTo>
                  <a:pt x="41134" y="30353"/>
                  <a:pt x="35851" y="38241"/>
                  <a:pt x="27757" y="41573"/>
                </a:cubicBezTo>
              </a:path>
              <a:path w="41134" h="41573" stroke="0" extrusionOk="0">
                <a:moveTo>
                  <a:pt x="-1" y="12381"/>
                </a:moveTo>
                <a:cubicBezTo>
                  <a:pt x="3566" y="4822"/>
                  <a:pt x="11175" y="0"/>
                  <a:pt x="19534" y="0"/>
                </a:cubicBezTo>
                <a:cubicBezTo>
                  <a:pt x="31463" y="0"/>
                  <a:pt x="41134" y="9670"/>
                  <a:pt x="41134" y="21600"/>
                </a:cubicBezTo>
                <a:cubicBezTo>
                  <a:pt x="41134" y="30353"/>
                  <a:pt x="35851" y="38241"/>
                  <a:pt x="27757" y="41573"/>
                </a:cubicBezTo>
                <a:lnTo>
                  <a:pt x="19534" y="2160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4000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FF5050"/>
                </a:solidFill>
                <a:round/>
                <a:headEnd type="triangle" w="med" len="med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611560" y="438873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0070C0"/>
                </a:solidFill>
              </a:rPr>
              <a:t>Удельный вес сложных экспертиз в случаях ДТП, выполненных на кафедре судебной медицины 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за </a:t>
            </a:r>
            <a:r>
              <a:rPr lang="ru-RU" sz="2400" dirty="0">
                <a:solidFill>
                  <a:srgbClr val="0070C0"/>
                </a:solidFill>
              </a:rPr>
              <a:t>период </a:t>
            </a:r>
            <a:r>
              <a:rPr lang="ru-RU" sz="2400" dirty="0" smtClean="0">
                <a:solidFill>
                  <a:srgbClr val="0070C0"/>
                </a:solidFill>
              </a:rPr>
              <a:t>2014-2019 </a:t>
            </a:r>
            <a:r>
              <a:rPr lang="ru-RU" sz="2400" dirty="0">
                <a:solidFill>
                  <a:srgbClr val="0070C0"/>
                </a:solidFill>
              </a:rPr>
              <a:t>гг</a:t>
            </a:r>
            <a:r>
              <a:rPr lang="ru-RU" sz="2400" dirty="0" smtClean="0">
                <a:solidFill>
                  <a:srgbClr val="0070C0"/>
                </a:solidFill>
              </a:rPr>
              <a:t>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51719" y="3006303"/>
            <a:ext cx="3750923" cy="49817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</a:rPr>
              <a:t>61,7% (Всего экспертиз)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4448175" y="3839236"/>
            <a:ext cx="1516720" cy="78070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FF0000"/>
                </a:solidFill>
              </a:rPr>
              <a:t>28,3%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(при ДТП)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 animBg="1"/>
      <p:bldP spid="41" grpId="0" animBg="1"/>
      <p:bldP spid="59" grpId="0"/>
      <p:bldP spid="6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80728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1. Причинены ли </a:t>
            </a:r>
            <a:r>
              <a:rPr lang="ru-RU" sz="1000" dirty="0">
                <a:solidFill>
                  <a:schemeClr val="bg1"/>
                </a:solidFill>
              </a:rPr>
              <a:t>повреждения, имеющиеся на одежде и теле потерпевшего, частями движущегося транспорта? Каков характер и локализация этих повреждений?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2. Что имело </a:t>
            </a:r>
            <a:r>
              <a:rPr lang="ru-RU" sz="1000" dirty="0">
                <a:solidFill>
                  <a:schemeClr val="bg1"/>
                </a:solidFill>
              </a:rPr>
              <a:t>место в данном случае: столкновение автомобиля с потерпевшим, переезд колесом (колесами), придавливание тела автомашиной к какой-либо преграде, падение из автомобиля, повреждения в кабине или комбинация нескольких видов травм?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3. Если имело </a:t>
            </a:r>
            <a:r>
              <a:rPr lang="ru-RU" sz="1000" dirty="0">
                <a:solidFill>
                  <a:schemeClr val="bg1"/>
                </a:solidFill>
              </a:rPr>
              <a:t>место столкновение автомобиля с </a:t>
            </a:r>
            <a:r>
              <a:rPr lang="ru-RU" sz="1000" dirty="0" smtClean="0">
                <a:solidFill>
                  <a:schemeClr val="bg1"/>
                </a:solidFill>
              </a:rPr>
              <a:t>потерпевшим, то: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а) какие </a:t>
            </a:r>
            <a:r>
              <a:rPr lang="ru-RU" sz="1000" dirty="0">
                <a:solidFill>
                  <a:schemeClr val="bg1"/>
                </a:solidFill>
              </a:rPr>
              <a:t>повреждения причинены в результате непосредственного удара частями движущегося автомобиля, удара о его выступающие части, общего сотрясения тела, последующего падения тела (от удара и трения о грунт)?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б) с </a:t>
            </a:r>
            <a:r>
              <a:rPr lang="ru-RU" sz="1000" dirty="0">
                <a:solidFill>
                  <a:schemeClr val="bg1"/>
                </a:solidFill>
              </a:rPr>
              <a:t>какой стороны и в каком направлении по отношению к потерпевшему был нанесен удар выступающей частью автомобиля?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в) с </a:t>
            </a:r>
            <a:r>
              <a:rPr lang="ru-RU" sz="1000" dirty="0">
                <a:solidFill>
                  <a:schemeClr val="bg1"/>
                </a:solidFill>
              </a:rPr>
              <a:t>какой скоростью двигалось транспортное средство в момент столкновения с потерпевшим?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г) в </a:t>
            </a:r>
            <a:r>
              <a:rPr lang="ru-RU" sz="1000" dirty="0">
                <a:solidFill>
                  <a:schemeClr val="bg1"/>
                </a:solidFill>
              </a:rPr>
              <a:t>каком положении по отношению к движущемуся автомобилю находился потерпевший в момент удара и последующего падения?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д) одновременно </a:t>
            </a:r>
            <a:r>
              <a:rPr lang="ru-RU" sz="1000" dirty="0">
                <a:solidFill>
                  <a:schemeClr val="bg1"/>
                </a:solidFill>
              </a:rPr>
              <a:t>ли возникли эти повреждения или они могли быть причинены в разное время? Какова возможная последовательность повреждений?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е) какой </a:t>
            </a:r>
            <a:r>
              <a:rPr lang="ru-RU" sz="1000" dirty="0">
                <a:solidFill>
                  <a:schemeClr val="bg1"/>
                </a:solidFill>
              </a:rPr>
              <a:t>частью движущегося автомобиля (бампером, капотом, фарой, подножкой) был причинен удар? Не могли ли повреждения быть причинены данной частью автомобиля (с указанием типа, марки последнего)?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4. Если имел </a:t>
            </a:r>
            <a:r>
              <a:rPr lang="ru-RU" sz="1000" dirty="0">
                <a:solidFill>
                  <a:schemeClr val="bg1"/>
                </a:solidFill>
              </a:rPr>
              <a:t>место переезд колесом (колесами) </a:t>
            </a:r>
            <a:r>
              <a:rPr lang="ru-RU" sz="1000" dirty="0" smtClean="0">
                <a:solidFill>
                  <a:schemeClr val="bg1"/>
                </a:solidFill>
              </a:rPr>
              <a:t>автомобиля, то: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а) был </a:t>
            </a:r>
            <a:r>
              <a:rPr lang="ru-RU" sz="1000" dirty="0">
                <a:solidFill>
                  <a:schemeClr val="bg1"/>
                </a:solidFill>
              </a:rPr>
              <a:t>ли он полным (полное перекатывание колеса через тело жертвы) или неполным (частичный въезд колеса на лежачее тело)? Не было ли колесо в момент переезда заторможено, в частности при движении автомобиля юзом</a:t>
            </a:r>
            <a:r>
              <a:rPr lang="ru-RU" sz="1000" dirty="0" smtClean="0">
                <a:solidFill>
                  <a:schemeClr val="bg1"/>
                </a:solidFill>
              </a:rPr>
              <a:t>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б) с </a:t>
            </a:r>
            <a:r>
              <a:rPr lang="ru-RU" sz="1000" dirty="0">
                <a:solidFill>
                  <a:schemeClr val="bg1"/>
                </a:solidFill>
              </a:rPr>
              <a:t>какой стороны и в каком направлении по отношению к телу потерпевшего был совершен переезд?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в) в </a:t>
            </a:r>
            <a:r>
              <a:rPr lang="ru-RU" sz="1000" dirty="0">
                <a:solidFill>
                  <a:schemeClr val="bg1"/>
                </a:solidFill>
              </a:rPr>
              <a:t>каком положении находился потерпевший в момент переезда колесом (колесами) автомобиля?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г) какими </a:t>
            </a:r>
            <a:r>
              <a:rPr lang="ru-RU" sz="1000" dirty="0">
                <a:solidFill>
                  <a:schemeClr val="bg1"/>
                </a:solidFill>
              </a:rPr>
              <a:t>колесами (передними, задними, левыми, правыми) и в какой последовательности был совершен переезд через тело потерпевшего?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5. Если имело </a:t>
            </a:r>
            <a:r>
              <a:rPr lang="ru-RU" sz="1000" dirty="0">
                <a:solidFill>
                  <a:schemeClr val="bg1"/>
                </a:solidFill>
              </a:rPr>
              <a:t>место сдавление тела между автомобилем и </a:t>
            </a:r>
            <a:r>
              <a:rPr lang="ru-RU" sz="1000" dirty="0" smtClean="0">
                <a:solidFill>
                  <a:schemeClr val="bg1"/>
                </a:solidFill>
              </a:rPr>
              <a:t>какой-либо </a:t>
            </a:r>
            <a:r>
              <a:rPr lang="ru-RU" sz="1000" dirty="0">
                <a:solidFill>
                  <a:schemeClr val="bg1"/>
                </a:solidFill>
              </a:rPr>
              <a:t>преградой (другим транспортным средством, частями самой автомашины, стеной, </a:t>
            </a:r>
            <a:r>
              <a:rPr lang="ru-RU" sz="1000" dirty="0" smtClean="0">
                <a:solidFill>
                  <a:schemeClr val="bg1"/>
                </a:solidFill>
              </a:rPr>
              <a:t>забором и т.п.), то: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а) каковы </a:t>
            </a:r>
            <a:r>
              <a:rPr lang="ru-RU" sz="1000" dirty="0">
                <a:solidFill>
                  <a:schemeClr val="bg1"/>
                </a:solidFill>
              </a:rPr>
              <a:t>были поза потерпевшего и взаимоположение его тела и движущегося автомобиля в момент придавливания к </a:t>
            </a:r>
            <a:r>
              <a:rPr lang="ru-RU" sz="1000" dirty="0" smtClean="0">
                <a:solidFill>
                  <a:schemeClr val="bg1"/>
                </a:solidFill>
              </a:rPr>
              <a:t>преграде</a:t>
            </a:r>
            <a:r>
              <a:rPr lang="ru-RU" sz="1000" dirty="0">
                <a:solidFill>
                  <a:schemeClr val="bg1"/>
                </a:solidFill>
              </a:rPr>
              <a:t>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б) в </a:t>
            </a:r>
            <a:r>
              <a:rPr lang="ru-RU" sz="1000" dirty="0">
                <a:solidFill>
                  <a:schemeClr val="bg1"/>
                </a:solidFill>
              </a:rPr>
              <a:t>каком направлении двигался автомобиль по отношению к потерпевшему в момент придавливания к преграде?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6. Если имело </a:t>
            </a:r>
            <a:r>
              <a:rPr lang="ru-RU" sz="1000" dirty="0">
                <a:solidFill>
                  <a:schemeClr val="bg1"/>
                </a:solidFill>
              </a:rPr>
              <a:t>место падение потерпевшего из движущегося </a:t>
            </a:r>
            <a:r>
              <a:rPr lang="ru-RU" sz="1000" dirty="0" smtClean="0">
                <a:solidFill>
                  <a:schemeClr val="bg1"/>
                </a:solidFill>
              </a:rPr>
              <a:t>автомобиля, то: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а) какие </a:t>
            </a:r>
            <a:r>
              <a:rPr lang="ru-RU" sz="1000" dirty="0">
                <a:solidFill>
                  <a:schemeClr val="bg1"/>
                </a:solidFill>
              </a:rPr>
              <a:t>из обнаруженных повреждений могли возникнуть при ударе о грунт и скольжении по нему, а какие от общего сотрясения тела и при ударе им о части автомобиля?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б) каково </a:t>
            </a:r>
            <a:r>
              <a:rPr lang="ru-RU" sz="1000" dirty="0">
                <a:solidFill>
                  <a:schemeClr val="bg1"/>
                </a:solidFill>
              </a:rPr>
              <a:t>было положение тела в момент падения на грунт?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в) могли </a:t>
            </a:r>
            <a:r>
              <a:rPr lang="ru-RU" sz="1000" dirty="0">
                <a:solidFill>
                  <a:schemeClr val="bg1"/>
                </a:solidFill>
              </a:rPr>
              <a:t>ли полученные повреждения образоваться при падении на данное дорожное покрытие?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г) могли </a:t>
            </a:r>
            <a:r>
              <a:rPr lang="ru-RU" sz="1000" dirty="0">
                <a:solidFill>
                  <a:schemeClr val="bg1"/>
                </a:solidFill>
              </a:rPr>
              <a:t>ли повреждения возникнуть при падении с указанной высоты (например, с высоты подножки, кабины, кузова, крыши автофургона)?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7. Если имела </a:t>
            </a:r>
            <a:r>
              <a:rPr lang="ru-RU" sz="1000" dirty="0">
                <a:solidFill>
                  <a:schemeClr val="bg1"/>
                </a:solidFill>
              </a:rPr>
              <a:t>место травма пассажиров и водителя в кабине автомобиля при столкновении его с каким-либо </a:t>
            </a:r>
            <a:r>
              <a:rPr lang="ru-RU" sz="1000" dirty="0" smtClean="0">
                <a:solidFill>
                  <a:schemeClr val="bg1"/>
                </a:solidFill>
              </a:rPr>
              <a:t>препятствием, то: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а) какие </a:t>
            </a:r>
            <a:r>
              <a:rPr lang="ru-RU" sz="1000" dirty="0">
                <a:solidFill>
                  <a:schemeClr val="bg1"/>
                </a:solidFill>
              </a:rPr>
              <a:t>повреждения образовались от удара о части кабины и сотрясения тела, а какие — от сдавления тела вследствие прижатия его сместившимися частями кабины (салона, кузова)?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б) на </a:t>
            </a:r>
            <a:r>
              <a:rPr lang="ru-RU" sz="1000" dirty="0">
                <a:solidFill>
                  <a:schemeClr val="bg1"/>
                </a:solidFill>
              </a:rPr>
              <a:t>каких местах в кабине автомобиля находился тот или иной потерпевший? В частности, кто из них был за рулем в момент автотранспортного происшествия? </a:t>
            </a:r>
            <a:endParaRPr lang="ru-RU" sz="1000" dirty="0" smtClean="0">
              <a:solidFill>
                <a:schemeClr val="bg1"/>
              </a:solidFill>
            </a:endParaRPr>
          </a:p>
          <a:p>
            <a:r>
              <a:rPr lang="ru-RU" sz="1000" dirty="0" smtClean="0">
                <a:solidFill>
                  <a:schemeClr val="bg1"/>
                </a:solidFill>
              </a:rPr>
              <a:t>8. Вопросы общего </a:t>
            </a:r>
            <a:r>
              <a:rPr lang="ru-RU" sz="1000" dirty="0">
                <a:solidFill>
                  <a:schemeClr val="bg1"/>
                </a:solidFill>
              </a:rPr>
              <a:t>характера: степень алкогольного опьянения, причина смерти, категория степени тяжести телесных повреждений у потерпевших и </a:t>
            </a:r>
            <a:r>
              <a:rPr lang="ru-RU" sz="1000" dirty="0" smtClean="0">
                <a:solidFill>
                  <a:schemeClr val="bg1"/>
                </a:solidFill>
              </a:rPr>
              <a:t>т.д</a:t>
            </a:r>
            <a:r>
              <a:rPr lang="ru-RU" sz="1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216" y="41491"/>
            <a:ext cx="8712968" cy="93923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Вопросы, обычно разрешаемые при проведении комплексных судебно-медицинских экспертиз в случаях ДТП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8679"/>
            <a:ext cx="8496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sz="2000" b="1" u="sng" dirty="0" smtClean="0">
                <a:solidFill>
                  <a:schemeClr val="bg1"/>
                </a:solidFill>
                <a:ea typeface="Calibri" panose="020F0502020204030204" pitchFamily="34" charset="0"/>
              </a:rPr>
              <a:t>Из выводов СМЭ по результатам вскрытия трупа гр. В.</a:t>
            </a:r>
            <a:r>
              <a:rPr lang="ru-RU" sz="2000" u="sng" dirty="0" smtClean="0">
                <a:solidFill>
                  <a:schemeClr val="bg1"/>
                </a:solidFill>
                <a:ea typeface="Calibri" panose="020F0502020204030204" pitchFamily="34" charset="0"/>
              </a:rPr>
              <a:t>: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«…1. При исследовании трупа гр.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В. обнаружены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следующие повреждения: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Перелом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костей свода и основания черепа с ушибом и разрушением вещества головного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мозга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, кровоизлияния в мягкие ткани головы, крупноочаговые кровоизлияния в корни легких. Перелом левой ключицы. Переломы ребер слева с повреждением реберной плевры и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легких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. Травма селезенки и кишечника с последующим удалением селезенки и части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кишечника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. Рана и ссадины лица и конечностей. Повреждений характерных для водителя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мотоцикла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на трупе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В. не обнаружено».</a:t>
            </a:r>
          </a:p>
          <a:p>
            <a:pPr indent="357188" algn="just"/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</a:p>
          <a:p>
            <a:pPr indent="357188" algn="just"/>
            <a:r>
              <a:rPr lang="ru-RU" sz="2000" b="1" u="sng" dirty="0" smtClean="0">
                <a:solidFill>
                  <a:schemeClr val="bg1"/>
                </a:solidFill>
                <a:ea typeface="Calibri" panose="020F0502020204030204" pitchFamily="34" charset="0"/>
              </a:rPr>
              <a:t>Из выводов СМЭ пострадавшего гр. </a:t>
            </a:r>
            <a:r>
              <a:rPr lang="ru-RU" sz="2000" b="1" u="sng" dirty="0">
                <a:solidFill>
                  <a:schemeClr val="bg1"/>
                </a:solidFill>
                <a:ea typeface="Calibri" panose="020F0502020204030204" pitchFamily="34" charset="0"/>
              </a:rPr>
              <a:t>Л.</a:t>
            </a: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«…1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. Повреждения  у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Л.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в виде ушиба головного мозга, перелома костей лицевого черепа, переломов 1 ребра с обеих сторон, переломов 4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, 5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ребер слева без смещения, ушиба верхней доли левого легкого, </a:t>
            </a:r>
            <a:r>
              <a:rPr lang="ru-RU" sz="2000" dirty="0" err="1">
                <a:solidFill>
                  <a:schemeClr val="bg1"/>
                </a:solidFill>
                <a:ea typeface="Calibri" panose="020F0502020204030204" pitchFamily="34" charset="0"/>
              </a:rPr>
              <a:t>оскольчатого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перелома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левой ключицы, рваных ран голеней с дефектом тканей, осложнившиеся шоком 1 степени могли быть причинены от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травматического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воздействия тупых твердых предметов в условиях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ДТП… 2… Повреждения 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у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Л.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в виде ран обеих голеней могли образоваться от выступающих частей мотоцикла в условиях ДТП и в данном случае эти повреждения более характерны для водителя </a:t>
            </a:r>
            <a:r>
              <a:rPr lang="ru-RU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мотоцикла…».  </a:t>
            </a:r>
          </a:p>
          <a:p>
            <a:pPr indent="357188" algn="just"/>
            <a:endParaRPr lang="ru-RU" sz="2000" dirty="0" smtClean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8705</TotalTime>
  <Words>2962</Words>
  <Application>Microsoft Office PowerPoint</Application>
  <PresentationFormat>Экран (4:3)</PresentationFormat>
  <Paragraphs>131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Апекс</vt:lpstr>
      <vt:lpstr>  установление механиза  и  обстоятельств дорожно- транспортного происшествия при проведении комплексных ЭКСПЕРТИЗ</vt:lpstr>
      <vt:lpstr>По данным ГУ ГАИ МВД России ежедневно в дорожно-транспортных происшествиях погибают более 30 тысяч и получают ранения свыше 180 тысяч россиян. </vt:lpstr>
      <vt:lpstr>                                                                                                                                                                       I. УПК РФ          Ст. 201. Комплексная судебная экспертиза:         1. Судебная экспертиза, в производстве которой участвуют эксперты разных специальностей, является комплексной.        2. В заключении экспертов, участвующих в производстве комплексной судебной экспертизы, указывается, какие исследования и в каком объеме провел каждый эксперт, какие факты он установил и к каким выводам пришел. Каждый эксперт, участвовавший в производстве комплексной судебной экспертизы, подписывает ту часть заключения, которая содержит описание проведенных им исследований, и несет за нее ответственность.                                               II. Федеральный закон РФ от 31.05.2001 г. № 73-ФЗ                                            «О государственной экспертной деятельности в РФ»         Ст. 23. Комиссия экспертов разных специальностей:        При производстве комиссионной судебной экспертизы экспертами разных специальностей (далее - комплексная экспертиза) каждый из них проводит исследования в пределах своих специальных знаний. В заключении экспертов, участвующих в производстве комплексной экспертизы, указывается, какие исследования и в каком объеме провел каждый эксперт, какие факты он установил и к каким выводам пришел. Каждый эксперт, участвующий в производстве комплексной экспертизы, подписывает ту часть заключения, которая содержит описание проведенных им исследований, и несет за нее ответственность.                    Общий вывод делают эксперты, компетентные в оценке полученных результатов и формулировании данного вывода. Если основанием общего вывода являются факты, установленные одним или несколькими экспертами, это должно быть указано в заключении. В случае возникновения разногласий между экспертами результаты исследований оформляются в соответствии с частью второй статьи 22 настоящего Федерального закона.</vt:lpstr>
      <vt:lpstr>Презентация PowerPoint</vt:lpstr>
      <vt:lpstr>Объекты исследований при проведении комплексных экспертиз в случаях ДТП</vt:lpstr>
      <vt:lpstr>Морфология и механизм образования повреждении (следов) на теле и одежде потерпевшего</vt:lpstr>
      <vt:lpstr>Презентация PowerPoint</vt:lpstr>
      <vt:lpstr>Вопросы, обычно разрешаемые при проведении комплексных судебно-медицинских экспертиз в случаях ДТП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 ЗА ВНИМАНИЕ!</vt:lpstr>
    </vt:vector>
  </TitlesOfParts>
  <Company>ГОУ ВПО КГМУ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 и перспективы рынка ритуальных услуг</dc:title>
  <dc:creator>TulendinovGR</dc:creator>
  <cp:lastModifiedBy>Expertiza</cp:lastModifiedBy>
  <cp:revision>383</cp:revision>
  <dcterms:created xsi:type="dcterms:W3CDTF">2013-04-06T09:00:48Z</dcterms:created>
  <dcterms:modified xsi:type="dcterms:W3CDTF">2019-12-26T10:09:20Z</dcterms:modified>
</cp:coreProperties>
</file>