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7" r:id="rId3"/>
    <p:sldId id="278" r:id="rId4"/>
    <p:sldId id="275" r:id="rId5"/>
    <p:sldId id="276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4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28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41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экспертиз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502</c:v>
                </c:pt>
                <c:pt idx="1">
                  <c:v>430</c:v>
                </c:pt>
                <c:pt idx="2">
                  <c:v>515</c:v>
                </c:pt>
                <c:pt idx="3">
                  <c:v>519</c:v>
                </c:pt>
                <c:pt idx="4">
                  <c:v>635</c:v>
                </c:pt>
                <c:pt idx="5">
                  <c:v>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3-4B29-B7C7-92816BE00A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по "врачебным делам"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9907844459428884E-3"/>
                  <c:y val="-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A3-4B29-B7C7-92816BE00AF8}"/>
                </c:ext>
              </c:extLst>
            </c:dLbl>
            <c:dLbl>
              <c:idx val="1"/>
              <c:layout>
                <c:manualLayout>
                  <c:x val="1.5733872780400008E-2"/>
                  <c:y val="-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BA3-4B29-B7C7-92816BE00AF8}"/>
                </c:ext>
              </c:extLst>
            </c:dLbl>
            <c:dLbl>
              <c:idx val="2"/>
              <c:layout>
                <c:manualLayout>
                  <c:x val="1.7981568891885819E-2"/>
                  <c:y val="-7.9365079365080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A3-4B29-B7C7-92816BE00AF8}"/>
                </c:ext>
              </c:extLst>
            </c:dLbl>
            <c:dLbl>
              <c:idx val="3"/>
              <c:layout>
                <c:manualLayout>
                  <c:x val="1.1238480557428635E-2"/>
                  <c:y val="-7.2750482331542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BA3-4B29-B7C7-92816BE00AF8}"/>
                </c:ext>
              </c:extLst>
            </c:dLbl>
            <c:dLbl>
              <c:idx val="4"/>
              <c:layout>
                <c:manualLayout>
                  <c:x val="1.3486176668914281E-2"/>
                  <c:y val="-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BA3-4B29-B7C7-92816BE00AF8}"/>
                </c:ext>
              </c:extLst>
            </c:dLbl>
            <c:dLbl>
              <c:idx val="5"/>
              <c:layout>
                <c:manualLayout>
                  <c:x val="1.4456499368922685E-2"/>
                  <c:y val="-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25-4A6F-B19E-DD0F0FAF54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64</c:v>
                </c:pt>
                <c:pt idx="1">
                  <c:v>72</c:v>
                </c:pt>
                <c:pt idx="2">
                  <c:v>131</c:v>
                </c:pt>
                <c:pt idx="3">
                  <c:v>155</c:v>
                </c:pt>
                <c:pt idx="4">
                  <c:v>232</c:v>
                </c:pt>
                <c:pt idx="5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A3-4B29-B7C7-92816BE00AF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7-6BA3-4B29-B7C7-92816BE00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4077176"/>
        <c:axId val="484076520"/>
        <c:axId val="0"/>
      </c:bar3DChart>
      <c:catAx>
        <c:axId val="48407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076520"/>
        <c:crosses val="autoZero"/>
        <c:auto val="1"/>
        <c:lblAlgn val="ctr"/>
        <c:lblOffset val="100"/>
        <c:noMultiLvlLbl val="0"/>
      </c:catAx>
      <c:valAx>
        <c:axId val="48407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077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B50B5-8EC4-4497-8365-72D5D9FE6F99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8F62-645C-4619-8DDF-4D7CC3325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76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3A66B-8CAD-47A5-A1DB-714018FCA726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AFE08-6181-40EA-946D-5201CE5D8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15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C5CC-FCB1-482E-9402-193EAAFBE274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4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2FEB-EDC9-4B1C-97A7-9145614E0882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6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15D9-0661-4CC8-AAFE-E08D0D3677D8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0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62F6-FA9B-4F50-8CD0-77ED922FF5B0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7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8573B-9496-4762-80CB-95C495BD8FE6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3B0D-257E-4D91-9A7B-A656360E1B22}" type="datetime1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3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1D4ED-00D8-4467-9BBB-3C7E1822D8A2}" type="datetime1">
              <a:rPr lang="ru-RU" smtClean="0"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1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572E-8C5D-46AB-A42F-849E51F29174}" type="datetime1">
              <a:rPr lang="ru-RU" smtClean="0"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1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6DB6-3094-4DCB-A33C-7EAEC68F6546}" type="datetime1">
              <a:rPr lang="ru-RU" smtClean="0"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6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E821-2BAC-4926-881C-1F5E8A8F7C90}" type="datetime1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3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14194-16AE-4F67-B1CB-9262D34074EF}" type="datetime1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0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EF0E7-F8FC-4FC7-99D2-30EBBCF137F3}" type="datetime1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D8413-A5E9-4D4E-9D06-F23918EE6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7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2387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О </a:t>
            </a:r>
            <a:r>
              <a:rPr lang="ru-RU" sz="3200" b="1" dirty="0">
                <a:solidFill>
                  <a:srgbClr val="C00000"/>
                </a:solidFill>
              </a:rPr>
              <a:t>проблемах в организации и производстве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судебно-медицинских экспертиз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по </a:t>
            </a:r>
            <a:r>
              <a:rPr lang="ru-RU" sz="3200" b="1" dirty="0">
                <a:solidFill>
                  <a:srgbClr val="C00000"/>
                </a:solidFill>
              </a:rPr>
              <a:t>«врачебным делам»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2736304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  <a:p>
            <a:pPr>
              <a:lnSpc>
                <a:spcPts val="1100"/>
              </a:lnSpc>
            </a:pPr>
            <a:r>
              <a:rPr lang="ru-RU" sz="1800" b="1" dirty="0" smtClean="0">
                <a:latin typeface="+mj-lt"/>
              </a:rPr>
              <a:t>Гукасян А.Л.</a:t>
            </a:r>
          </a:p>
          <a:p>
            <a:pPr>
              <a:lnSpc>
                <a:spcPts val="1100"/>
              </a:lnSpc>
            </a:pPr>
            <a:r>
              <a:rPr lang="ru-RU" sz="1800" b="1" dirty="0" smtClean="0">
                <a:latin typeface="+mj-lt"/>
              </a:rPr>
              <a:t>Шилоносов О.Б.</a:t>
            </a:r>
            <a:endParaRPr lang="ru-RU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05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В случаях наступления благоприятного исхода при лечении, даже при наличии недостатков оказания медицинской помощи, степень тяжести вреда, причиненного здоровью человека действием (бездействием) медицинского работника,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не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устанавливается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9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275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Факторы, влияющие на сроки и качество выполняемых экспертиз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7975798" cy="59766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+mj-lt"/>
              </a:rPr>
              <a:t>загруженность экспертов;</a:t>
            </a:r>
            <a:endParaRPr lang="ru-RU" b="1" dirty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необоснованное </a:t>
            </a:r>
            <a:r>
              <a:rPr lang="ru-RU" b="1" dirty="0">
                <a:latin typeface="+mj-lt"/>
              </a:rPr>
              <a:t>назначение повторных или дополнительных экспертиз;</a:t>
            </a:r>
          </a:p>
          <a:p>
            <a:r>
              <a:rPr lang="ru-RU" b="1" dirty="0" smtClean="0">
                <a:latin typeface="+mj-lt"/>
              </a:rPr>
              <a:t>увеличение </a:t>
            </a:r>
            <a:r>
              <a:rPr lang="ru-RU" b="1" dirty="0">
                <a:latin typeface="+mj-lt"/>
              </a:rPr>
              <a:t>количества представляемых медицинских документов, часто не имеющих отношения к поставленным вопросам;</a:t>
            </a:r>
          </a:p>
          <a:p>
            <a:r>
              <a:rPr lang="ru-RU" b="1" dirty="0" smtClean="0">
                <a:latin typeface="+mj-lt"/>
              </a:rPr>
              <a:t>некачественное </a:t>
            </a:r>
            <a:r>
              <a:rPr lang="ru-RU" b="1" dirty="0">
                <a:latin typeface="+mj-lt"/>
              </a:rPr>
              <a:t>ведение и неразборчивое заполнение медицинскими работниками служебной документации;</a:t>
            </a:r>
          </a:p>
          <a:p>
            <a:r>
              <a:rPr lang="ru-RU" b="1" dirty="0" smtClean="0">
                <a:latin typeface="+mj-lt"/>
              </a:rPr>
              <a:t>предоставление </a:t>
            </a:r>
            <a:r>
              <a:rPr lang="ru-RU" b="1" dirty="0">
                <a:latin typeface="+mj-lt"/>
              </a:rPr>
              <a:t>материалов и медицинских документов не в полном объеме, а также в </a:t>
            </a:r>
            <a:r>
              <a:rPr lang="ru-RU" b="1" dirty="0" smtClean="0">
                <a:latin typeface="+mj-lt"/>
              </a:rPr>
              <a:t>виде </a:t>
            </a:r>
            <a:r>
              <a:rPr lang="ru-RU" b="1" dirty="0">
                <a:latin typeface="+mj-lt"/>
              </a:rPr>
              <a:t>некачественных (нечитаемых) копий;</a:t>
            </a:r>
          </a:p>
          <a:p>
            <a:r>
              <a:rPr lang="ru-RU" b="1" dirty="0" smtClean="0">
                <a:latin typeface="+mj-lt"/>
              </a:rPr>
              <a:t>постановка </a:t>
            </a:r>
            <a:r>
              <a:rPr lang="ru-RU" b="1" dirty="0">
                <a:latin typeface="+mj-lt"/>
              </a:rPr>
              <a:t>вопросов, выходящих за пределы компетенции  судебно-медицинских </a:t>
            </a:r>
            <a:r>
              <a:rPr lang="ru-RU" b="1" dirty="0" smtClean="0">
                <a:latin typeface="+mj-lt"/>
              </a:rPr>
              <a:t>экспертов;</a:t>
            </a:r>
            <a:endParaRPr lang="ru-RU" b="1" dirty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необоснованное </a:t>
            </a:r>
            <a:r>
              <a:rPr lang="ru-RU" b="1" dirty="0">
                <a:latin typeface="+mj-lt"/>
              </a:rPr>
              <a:t>увеличения вопросов, поставленных на разрешение </a:t>
            </a:r>
            <a:r>
              <a:rPr lang="ru-RU" b="1" dirty="0" smtClean="0">
                <a:latin typeface="+mj-lt"/>
              </a:rPr>
              <a:t>экспертам;</a:t>
            </a:r>
            <a:endParaRPr lang="ru-RU" b="1" dirty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постановка непонятных, повторяющихся вопросов;</a:t>
            </a:r>
          </a:p>
          <a:p>
            <a:r>
              <a:rPr lang="ru-RU" b="1" dirty="0" smtClean="0">
                <a:latin typeface="+mj-lt"/>
              </a:rPr>
              <a:t>недостаточная </a:t>
            </a:r>
            <a:r>
              <a:rPr lang="ru-RU" b="1" dirty="0">
                <a:latin typeface="+mj-lt"/>
              </a:rPr>
              <a:t>квалификация и опыт врачей-специалистов клинического профиля, </a:t>
            </a:r>
            <a:r>
              <a:rPr lang="ru-RU" b="1" dirty="0" smtClean="0">
                <a:latin typeface="+mj-lt"/>
              </a:rPr>
              <a:t>привлекаемых к производству </a:t>
            </a:r>
            <a:r>
              <a:rPr lang="ru-RU" b="1" dirty="0">
                <a:latin typeface="+mj-lt"/>
              </a:rPr>
              <a:t>экспертиз;</a:t>
            </a:r>
          </a:p>
          <a:p>
            <a:r>
              <a:rPr lang="ru-RU" b="1" dirty="0" smtClean="0">
                <a:latin typeface="+mj-lt"/>
              </a:rPr>
              <a:t>увеличение </a:t>
            </a:r>
            <a:r>
              <a:rPr lang="ru-RU" b="1" dirty="0">
                <a:latin typeface="+mj-lt"/>
              </a:rPr>
              <a:t>количества допросов экспертов по результатам выполненных экспертиз;</a:t>
            </a:r>
          </a:p>
          <a:p>
            <a:r>
              <a:rPr lang="ru-RU" b="1" dirty="0" smtClean="0">
                <a:latin typeface="+mj-lt"/>
              </a:rPr>
              <a:t>увеличение </a:t>
            </a:r>
            <a:r>
              <a:rPr lang="ru-RU" b="1" dirty="0">
                <a:latin typeface="+mj-lt"/>
              </a:rPr>
              <a:t>вызовов экспертов в судебные </a:t>
            </a:r>
            <a:r>
              <a:rPr lang="ru-RU" b="1" dirty="0" smtClean="0">
                <a:latin typeface="+mj-lt"/>
              </a:rPr>
              <a:t>заседания </a:t>
            </a:r>
            <a:r>
              <a:rPr lang="ru-RU" b="1" dirty="0">
                <a:latin typeface="+mj-lt"/>
              </a:rPr>
              <a:t>для разъяснения данного </a:t>
            </a:r>
            <a:r>
              <a:rPr lang="ru-RU" b="1" dirty="0" smtClean="0">
                <a:latin typeface="+mj-lt"/>
              </a:rPr>
              <a:t>ими заключения</a:t>
            </a:r>
            <a:endParaRPr lang="ru-RU" b="1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0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12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20688"/>
            <a:ext cx="3816424" cy="5398901"/>
          </a:xfrm>
        </p:spPr>
      </p:pic>
    </p:spTree>
    <p:extLst>
      <p:ext uri="{BB962C8B-B14F-4D97-AF65-F5344CB8AC3E}">
        <p14:creationId xmlns:p14="http://schemas.microsoft.com/office/powerpoint/2010/main" val="379189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763284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+mj-lt"/>
              </a:rPr>
              <a:t>Деятельность </a:t>
            </a:r>
            <a:r>
              <a:rPr lang="ru-RU" sz="2400" b="1" i="1" dirty="0">
                <a:latin typeface="+mj-lt"/>
              </a:rPr>
              <a:t>врача относится к наиболее деликатным профессиям. </a:t>
            </a:r>
            <a:endParaRPr lang="ru-RU" sz="2400" b="1" i="1" dirty="0" smtClean="0">
              <a:latin typeface="+mj-lt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+mj-lt"/>
              </a:rPr>
              <a:t>Врач</a:t>
            </a:r>
            <a:r>
              <a:rPr lang="ru-RU" sz="2400" b="1" i="1" dirty="0">
                <a:latin typeface="+mj-lt"/>
              </a:rPr>
              <a:t>, имея дело со здоровьем и жизнью своих пациентов, несет огромную моральную ответственность перед ними и общественностью. </a:t>
            </a:r>
            <a:endParaRPr lang="ru-RU" sz="2400" b="1" i="1" dirty="0" smtClean="0">
              <a:latin typeface="+mj-lt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+mj-lt"/>
              </a:rPr>
              <a:t>Общественность </a:t>
            </a:r>
            <a:r>
              <a:rPr lang="ru-RU" sz="2400" b="1" i="1" dirty="0">
                <a:latin typeface="+mj-lt"/>
              </a:rPr>
              <a:t>и отдельные лица весьма остро и живо реагируют на все необычные или кажущиеся такими исходы заболеваний, особенно связанные с активным вмешательством врача в течение болезненного процесса. </a:t>
            </a:r>
            <a:endParaRPr lang="ru-RU" sz="2400" b="1" i="1" dirty="0" smtClean="0">
              <a:latin typeface="+mj-lt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+mj-lt"/>
              </a:rPr>
              <a:t>Далеко </a:t>
            </a:r>
            <a:r>
              <a:rPr lang="ru-RU" sz="2400" b="1" i="1" dirty="0">
                <a:latin typeface="+mj-lt"/>
              </a:rPr>
              <a:t>не всегда деятельность врача оценивается правильно, так же как и предъявляемые ему обвинения заинтересованными </a:t>
            </a:r>
            <a:r>
              <a:rPr lang="ru-RU" sz="2400" b="1" i="1" dirty="0" smtClean="0">
                <a:latin typeface="+mj-lt"/>
              </a:rPr>
              <a:t>лицами.</a:t>
            </a: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М. И. Авдеев, «Судебная медицина», 1951 год</a:t>
            </a:r>
            <a:endParaRPr lang="ru-RU" sz="24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93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583461" cy="43812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501008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0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65" y="332656"/>
            <a:ext cx="7886700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Количество комиссионных (комплексных) судебно-медицинские экспертиз, выполненных в ГБУЗ «Бюро СМЭ» министерства здравоохранения Краснодарского края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465789"/>
              </p:ext>
            </p:extLst>
          </p:nvPr>
        </p:nvGraphicFramePr>
        <p:xfrm>
          <a:off x="251520" y="1412777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340006"/>
            <a:ext cx="7886700" cy="13225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98492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Приказом </a:t>
            </a:r>
            <a:r>
              <a:rPr lang="ru-RU" sz="2400" b="1" dirty="0">
                <a:latin typeface="+mj-lt"/>
              </a:rPr>
              <a:t>от 31.03.2017 года №52 в штатное </a:t>
            </a:r>
            <a:r>
              <a:rPr lang="ru-RU" sz="2400" b="1" dirty="0" smtClean="0">
                <a:latin typeface="+mj-lt"/>
              </a:rPr>
              <a:t>расписание </a:t>
            </a:r>
            <a:r>
              <a:rPr lang="ru-RU" sz="2400" b="1" dirty="0">
                <a:latin typeface="+mj-lt"/>
              </a:rPr>
              <a:t>введено структурное подразделение </a:t>
            </a:r>
            <a:endParaRPr lang="ru-RU" sz="2400" b="1" dirty="0" smtClean="0">
              <a:latin typeface="+mj-lt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Отдел судебно-медицинских экспертиз  по делам о </a:t>
            </a:r>
            <a:r>
              <a:rPr lang="ru-RU" sz="2400" b="1">
                <a:solidFill>
                  <a:srgbClr val="C00000"/>
                </a:solidFill>
                <a:latin typeface="+mj-lt"/>
              </a:rPr>
              <a:t>профессиональных </a:t>
            </a:r>
            <a:r>
              <a:rPr lang="ru-RU" sz="2400" b="1" smtClean="0">
                <a:solidFill>
                  <a:srgbClr val="C00000"/>
                </a:solidFill>
                <a:latin typeface="+mj-lt"/>
              </a:rPr>
              <a:t>правонарушениях 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медицинских работников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».</a:t>
            </a:r>
          </a:p>
          <a:p>
            <a:endParaRPr lang="ru-RU" sz="2400" b="1" dirty="0" smtClean="0">
              <a:latin typeface="+mj-lt"/>
            </a:endParaRPr>
          </a:p>
          <a:p>
            <a:r>
              <a:rPr lang="ru-RU" sz="2400" b="1" dirty="0" smtClean="0">
                <a:latin typeface="+mj-lt"/>
              </a:rPr>
              <a:t>Заведующим </a:t>
            </a:r>
            <a:r>
              <a:rPr lang="ru-RU" sz="2400" b="1" dirty="0">
                <a:latin typeface="+mj-lt"/>
              </a:rPr>
              <a:t>отделом назначен Л</a:t>
            </a:r>
            <a:r>
              <a:rPr lang="ru-RU" sz="2400" b="1" dirty="0" smtClean="0">
                <a:latin typeface="+mj-lt"/>
              </a:rPr>
              <a:t>ымарь </a:t>
            </a:r>
            <a:r>
              <a:rPr lang="ru-RU" sz="2400" b="1" dirty="0">
                <a:latin typeface="+mj-lt"/>
              </a:rPr>
              <a:t>Сергей </a:t>
            </a:r>
            <a:r>
              <a:rPr lang="ru-RU" sz="2400" b="1" dirty="0" smtClean="0">
                <a:latin typeface="+mj-lt"/>
              </a:rPr>
              <a:t>Викторович</a:t>
            </a:r>
            <a:endParaRPr lang="ru-RU" sz="2400" b="1" dirty="0"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98417"/>
            <a:ext cx="4064973" cy="25155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97" y="1052736"/>
            <a:ext cx="3674771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73" y="836712"/>
            <a:ext cx="3168352" cy="18859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0135" y="3801806"/>
            <a:ext cx="439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+mj-lt"/>
              </a:rPr>
              <a:t>Мы </a:t>
            </a:r>
            <a:r>
              <a:rPr lang="ru-RU" sz="2000" b="1" i="1" dirty="0">
                <a:latin typeface="+mj-lt"/>
              </a:rPr>
              <a:t>должны, безусловно, добиться того, чтобы процессуальные решения следователей о наличии либо отсутствии состава преступления в действиях медицинских работников содержали объективную оценку </a:t>
            </a:r>
            <a:r>
              <a:rPr lang="ru-RU" sz="2000" b="1" i="1" dirty="0" smtClean="0">
                <a:latin typeface="+mj-lt"/>
              </a:rPr>
              <a:t>произошедшего…</a:t>
            </a:r>
            <a:endParaRPr lang="ru-RU" sz="2000" b="1" i="1" dirty="0">
              <a:solidFill>
                <a:srgbClr val="C00000"/>
              </a:solidFill>
              <a:latin typeface="+mj-lt"/>
            </a:endParaRPr>
          </a:p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+mj-lt"/>
              </a:rPr>
              <a:t>А.И. Бастрыкин</a:t>
            </a:r>
            <a:endParaRPr lang="ru-RU" sz="20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6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э</a:t>
            </a:r>
            <a:r>
              <a:rPr lang="ru-RU" sz="3600" b="1" dirty="0" smtClean="0">
                <a:solidFill>
                  <a:srgbClr val="FF0000"/>
                </a:solidFill>
              </a:rPr>
              <a:t>ксперты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054335" cy="4373661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6952"/>
            <a:ext cx="5112568" cy="33311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Лечебные учреждения, с которыми у ГБУЗ «Бюро СМЭ» заключены договора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на проведение консультативных услуг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084" y="1340768"/>
            <a:ext cx="7886700" cy="505221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+mj-lt"/>
              </a:rPr>
              <a:t>МБУЗ «Краснодарская городская клиническая больница скорой медицинской помощи»,</a:t>
            </a:r>
          </a:p>
          <a:p>
            <a:r>
              <a:rPr lang="ru-RU" b="1" dirty="0">
                <a:latin typeface="+mj-lt"/>
              </a:rPr>
              <a:t>МБУЗ «Городская клиническая больница № 1»,</a:t>
            </a:r>
          </a:p>
          <a:p>
            <a:r>
              <a:rPr lang="ru-RU" b="1" dirty="0">
                <a:latin typeface="+mj-lt"/>
              </a:rPr>
              <a:t>МБУЗ «Городская клиническая больница № 3»,</a:t>
            </a:r>
          </a:p>
          <a:p>
            <a:r>
              <a:rPr lang="ru-RU" b="1" dirty="0">
                <a:latin typeface="+mj-lt"/>
              </a:rPr>
              <a:t>ГБУЗ «Детская краевая клиническая больница»,</a:t>
            </a:r>
          </a:p>
          <a:p>
            <a:r>
              <a:rPr lang="ru-RU" b="1" dirty="0">
                <a:latin typeface="+mj-lt"/>
              </a:rPr>
              <a:t>ГБУЗ «НИИ-ККБ № 1»,</a:t>
            </a:r>
          </a:p>
          <a:p>
            <a:r>
              <a:rPr lang="ru-RU" b="1" dirty="0">
                <a:latin typeface="+mj-lt"/>
              </a:rPr>
              <a:t>ГБУЗ «Клинический онкологический диспансер №1»,</a:t>
            </a:r>
          </a:p>
          <a:p>
            <a:r>
              <a:rPr lang="ru-RU" b="1" dirty="0">
                <a:latin typeface="+mj-lt"/>
              </a:rPr>
              <a:t>ГБУЗ «Краевая больница №3»,</a:t>
            </a:r>
          </a:p>
          <a:p>
            <a:r>
              <a:rPr lang="ru-RU" b="1" dirty="0">
                <a:latin typeface="+mj-lt"/>
              </a:rPr>
              <a:t>МБУЗ «Родильный дом»,</a:t>
            </a:r>
          </a:p>
          <a:p>
            <a:r>
              <a:rPr lang="ru-RU" b="1" dirty="0">
                <a:latin typeface="+mj-lt"/>
              </a:rPr>
              <a:t>ООО «Русс-</a:t>
            </a:r>
            <a:r>
              <a:rPr lang="ru-RU" b="1" dirty="0" err="1">
                <a:latin typeface="+mj-lt"/>
              </a:rPr>
              <a:t>Дент</a:t>
            </a:r>
            <a:r>
              <a:rPr lang="ru-RU" b="1" dirty="0">
                <a:latin typeface="+mj-lt"/>
              </a:rPr>
              <a:t>»,</a:t>
            </a:r>
          </a:p>
          <a:p>
            <a:r>
              <a:rPr lang="ru-RU" b="1" dirty="0">
                <a:latin typeface="+mj-lt"/>
              </a:rPr>
              <a:t>ГБУЗ «Специализированная клиническая детская инфекционная больница»,</a:t>
            </a:r>
          </a:p>
          <a:p>
            <a:r>
              <a:rPr lang="ru-RU" b="1" dirty="0">
                <a:latin typeface="+mj-lt"/>
              </a:rPr>
              <a:t>ГБУЗ «Специализированная клиническая инфекционная больница»,</a:t>
            </a:r>
          </a:p>
          <a:p>
            <a:r>
              <a:rPr lang="ru-RU" b="1" dirty="0">
                <a:latin typeface="+mj-lt"/>
              </a:rPr>
              <a:t>ГБУЗ «Клинический противотуберкулезный диспансер»,</a:t>
            </a:r>
          </a:p>
          <a:p>
            <a:r>
              <a:rPr lang="ru-RU" b="1" dirty="0">
                <a:latin typeface="+mj-lt"/>
              </a:rPr>
              <a:t>ГБУЗ «Клинический кожновенерологический диспансер».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4332823" cy="541602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7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Если экспертная комиссия рассматривает эпизоды неоказания или ненадлежащего оказания медицинской помощи, происшедшие с 01 июля 2017 года, следует пользоваться критериями, утвержденными приказом Министерства здравоохранения Российской Федерации от </a:t>
            </a:r>
            <a:r>
              <a:rPr lang="ru-RU" b="1" dirty="0">
                <a:solidFill>
                  <a:srgbClr val="C00000"/>
                </a:solidFill>
                <a:latin typeface="+mj-lt"/>
              </a:rPr>
              <a:t>10.05.2017 № 203н «Об утверждении критериев оценки качества медицинской помощи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»</a:t>
            </a:r>
            <a:endParaRPr lang="ru-RU" b="1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54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100" b="1" dirty="0">
                <a:latin typeface="+mj-lt"/>
              </a:rPr>
              <a:t>При оценке степени тяжести вреда, причиненного здоровью человека при «неоказании» или ненадлежащем оказании ему медицинской помощи, экспертная комиссия в обязательном порядке решает следующие основные вопросы:</a:t>
            </a:r>
          </a:p>
          <a:p>
            <a:r>
              <a:rPr lang="ru-RU" sz="3100" b="1" dirty="0" smtClean="0">
                <a:solidFill>
                  <a:srgbClr val="C00000"/>
                </a:solidFill>
                <a:latin typeface="+mj-lt"/>
              </a:rPr>
              <a:t>сущность </a:t>
            </a:r>
            <a:r>
              <a:rPr lang="ru-RU" sz="3100" b="1" dirty="0">
                <a:solidFill>
                  <a:srgbClr val="C00000"/>
                </a:solidFill>
                <a:latin typeface="+mj-lt"/>
              </a:rPr>
              <a:t>наступившего исхода (устанавливает «окончательный диагноз»);</a:t>
            </a:r>
          </a:p>
          <a:p>
            <a:r>
              <a:rPr lang="ru-RU" sz="3100" b="1" dirty="0" smtClean="0">
                <a:solidFill>
                  <a:srgbClr val="C00000"/>
                </a:solidFill>
                <a:latin typeface="+mj-lt"/>
              </a:rPr>
              <a:t>сущность </a:t>
            </a:r>
            <a:r>
              <a:rPr lang="ru-RU" sz="3100" b="1" dirty="0">
                <a:solidFill>
                  <a:srgbClr val="C00000"/>
                </a:solidFill>
                <a:latin typeface="+mj-lt"/>
              </a:rPr>
              <a:t>недостатка (комплекса недостатков) оказания медицинской помощи;</a:t>
            </a:r>
          </a:p>
          <a:p>
            <a:r>
              <a:rPr lang="ru-RU" sz="3100" b="1" dirty="0" smtClean="0">
                <a:solidFill>
                  <a:srgbClr val="C00000"/>
                </a:solidFill>
                <a:latin typeface="+mj-lt"/>
              </a:rPr>
              <a:t>наличие </a:t>
            </a:r>
            <a:r>
              <a:rPr lang="ru-RU" sz="3100" b="1" dirty="0">
                <a:solidFill>
                  <a:srgbClr val="C00000"/>
                </a:solidFill>
                <a:latin typeface="+mj-lt"/>
              </a:rPr>
              <a:t>или отсутствие причинной (прямой) связи недостатка оказания медицинской помощи с наступившим неблагоприятным исходом (по отношению к каждому выявленному недостатку оказания медицинской помощи);</a:t>
            </a:r>
          </a:p>
          <a:p>
            <a:r>
              <a:rPr lang="ru-RU" sz="3100" b="1" dirty="0" smtClean="0">
                <a:solidFill>
                  <a:srgbClr val="C00000"/>
                </a:solidFill>
                <a:latin typeface="+mj-lt"/>
              </a:rPr>
              <a:t>степень </a:t>
            </a:r>
            <a:r>
              <a:rPr lang="ru-RU" sz="3100" b="1" dirty="0">
                <a:solidFill>
                  <a:srgbClr val="C00000"/>
                </a:solidFill>
                <a:latin typeface="+mj-lt"/>
              </a:rPr>
              <a:t>тяжести вреда, причиненного здоровью человека действием (бездействием) медицинского работника, в случаях наступления неблагоприятного </a:t>
            </a:r>
            <a:r>
              <a:rPr lang="ru-RU" sz="3100" b="1" dirty="0" smtClean="0">
                <a:solidFill>
                  <a:srgbClr val="C00000"/>
                </a:solidFill>
                <a:latin typeface="+mj-lt"/>
              </a:rPr>
              <a:t>исхода</a:t>
            </a:r>
            <a:endParaRPr lang="ru-RU" sz="3100" b="1" dirty="0">
              <a:solidFill>
                <a:srgbClr val="C00000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8413-A5E9-4D4E-9D06-F23918EE63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1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2670</TotalTime>
  <Words>589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              О проблемах в организации и производстве  судебно-медицинских экспертиз  по «врачебным делам»   </vt:lpstr>
      <vt:lpstr>Количество комиссионных (комплексных) судебно-медицинские экспертиз, выполненных в ГБУЗ «Бюро СМЭ» министерства здравоохранения Краснодарского края</vt:lpstr>
      <vt:lpstr>Презентация PowerPoint</vt:lpstr>
      <vt:lpstr>Презентация PowerPoint</vt:lpstr>
      <vt:lpstr>эксперты </vt:lpstr>
      <vt:lpstr>Лечебные учреждения, с которыми у ГБУЗ «Бюро СМЭ» заключены договора  на проведение консультативных услуг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Факторы, влияющие на сроки и качество выполняемых экспертиз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работе государственного учреждения здравоохранения  «Бюро судебно-медицинской экспертизы» министерства здравоохранения Краснодарского края в 2015 году</dc:title>
  <dc:creator>Мало прав</dc:creator>
  <cp:lastModifiedBy>Мало прав</cp:lastModifiedBy>
  <cp:revision>128</cp:revision>
  <cp:lastPrinted>2018-02-22T14:21:55Z</cp:lastPrinted>
  <dcterms:created xsi:type="dcterms:W3CDTF">2016-03-23T13:13:29Z</dcterms:created>
  <dcterms:modified xsi:type="dcterms:W3CDTF">2018-12-20T13:41:16Z</dcterms:modified>
</cp:coreProperties>
</file>