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5"/>
  </p:notesMasterIdLst>
  <p:sldIdLst>
    <p:sldId id="256" r:id="rId2"/>
    <p:sldId id="618" r:id="rId3"/>
    <p:sldId id="661" r:id="rId4"/>
    <p:sldId id="662" r:id="rId5"/>
    <p:sldId id="663" r:id="rId6"/>
    <p:sldId id="664" r:id="rId7"/>
    <p:sldId id="665" r:id="rId8"/>
    <p:sldId id="685" r:id="rId9"/>
    <p:sldId id="651" r:id="rId10"/>
    <p:sldId id="637" r:id="rId11"/>
    <p:sldId id="666" r:id="rId12"/>
    <p:sldId id="667" r:id="rId13"/>
    <p:sldId id="635" r:id="rId14"/>
    <p:sldId id="653" r:id="rId15"/>
    <p:sldId id="639" r:id="rId16"/>
    <p:sldId id="652" r:id="rId17"/>
    <p:sldId id="650" r:id="rId18"/>
    <p:sldId id="641" r:id="rId19"/>
    <p:sldId id="640" r:id="rId20"/>
    <p:sldId id="647" r:id="rId21"/>
    <p:sldId id="656" r:id="rId22"/>
    <p:sldId id="657" r:id="rId23"/>
    <p:sldId id="654" r:id="rId24"/>
    <p:sldId id="677" r:id="rId25"/>
    <p:sldId id="658" r:id="rId26"/>
    <p:sldId id="659" r:id="rId27"/>
    <p:sldId id="649" r:id="rId28"/>
    <p:sldId id="645" r:id="rId29"/>
    <p:sldId id="678" r:id="rId30"/>
    <p:sldId id="679" r:id="rId31"/>
    <p:sldId id="680" r:id="rId32"/>
    <p:sldId id="681" r:id="rId33"/>
    <p:sldId id="668" r:id="rId34"/>
    <p:sldId id="669" r:id="rId35"/>
    <p:sldId id="671" r:id="rId36"/>
    <p:sldId id="672" r:id="rId37"/>
    <p:sldId id="670" r:id="rId38"/>
    <p:sldId id="674" r:id="rId39"/>
    <p:sldId id="675" r:id="rId40"/>
    <p:sldId id="682" r:id="rId41"/>
    <p:sldId id="683" r:id="rId42"/>
    <p:sldId id="684" r:id="rId43"/>
    <p:sldId id="526"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99FF"/>
    <a:srgbClr val="FFCC66"/>
    <a:srgbClr val="CCFFCC"/>
    <a:srgbClr val="99FF99"/>
    <a:srgbClr val="FFCC99"/>
    <a:srgbClr val="66FF33"/>
    <a:srgbClr val="66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225" autoAdjust="0"/>
  </p:normalViewPr>
  <p:slideViewPr>
    <p:cSldViewPr>
      <p:cViewPr varScale="1">
        <p:scale>
          <a:sx n="54" d="100"/>
          <a:sy n="54"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02606E8B-CDE4-4A6E-9AC2-A6B8BC7F0FAC}" type="datetimeFigureOut">
              <a:rPr lang="ru-RU"/>
              <a:pPr>
                <a:defRPr/>
              </a:pPr>
              <a:t>24.12.2018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365AAE2C-EFCF-4A1D-8838-019DDAC3AE54}" type="slidenum">
              <a:rPr lang="ru-RU"/>
              <a:pPr>
                <a:defRPr/>
              </a:pPr>
              <a:t>‹#›</a:t>
            </a:fld>
            <a:endParaRPr lang="ru-RU"/>
          </a:p>
        </p:txBody>
      </p:sp>
    </p:spTree>
    <p:extLst>
      <p:ext uri="{BB962C8B-B14F-4D97-AF65-F5344CB8AC3E}">
        <p14:creationId xmlns="" xmlns:p14="http://schemas.microsoft.com/office/powerpoint/2010/main" val="483726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F52B8C-A4DF-45B4-AE0D-E4BD065D1E6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B0798F-DC17-4FB2-81B4-2A94FA92B0F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B31D77-B648-4E85-90D0-948BB029D83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081977-FCB1-43C9-AD3F-8AFA5D6B6C7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5C323E-48A8-4D2C-8848-A9E0B3DAAF4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5B25FD-8D2F-4464-A258-A89B8799255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5FC7947-CA9C-477E-8B88-E2DF88384EC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F38B970-6822-4F39-BA64-8FCEDC5A94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BD0B8C2-18A3-4B48-BDFF-F047CC4D16D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06603A-8677-4138-BABF-1884E409D8F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5F9804-467A-4A51-AFB6-8515B856D5F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967C8E5E-5F2C-4622-9640-EA51361529B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4" r:id="rId1"/>
    <p:sldLayoutId id="2147483823" r:id="rId2"/>
    <p:sldLayoutId id="2147483822" r:id="rId3"/>
    <p:sldLayoutId id="2147483821" r:id="rId4"/>
    <p:sldLayoutId id="2147483820" r:id="rId5"/>
    <p:sldLayoutId id="2147483819" r:id="rId6"/>
    <p:sldLayoutId id="2147483818" r:id="rId7"/>
    <p:sldLayoutId id="2147483817" r:id="rId8"/>
    <p:sldLayoutId id="2147483816" r:id="rId9"/>
    <p:sldLayoutId id="2147483815" r:id="rId10"/>
    <p:sldLayoutId id="21474838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4213" y="908050"/>
            <a:ext cx="7772400" cy="2881313"/>
          </a:xfrm>
        </p:spPr>
        <p:txBody>
          <a:bodyPr/>
          <a:lstStyle/>
          <a:p>
            <a:pPr eaLnBrk="1" hangingPunct="1"/>
            <a:r>
              <a:rPr lang="ru-RU" sz="2800" smtClean="0"/>
              <a:t>.</a:t>
            </a:r>
            <a:br>
              <a:rPr lang="ru-RU" sz="2800" smtClean="0"/>
            </a:br>
            <a:endParaRPr lang="ru-RU" sz="3200" i="1" smtClean="0"/>
          </a:p>
        </p:txBody>
      </p:sp>
      <p:sp>
        <p:nvSpPr>
          <p:cNvPr id="2051" name="Rectangle 3"/>
          <p:cNvSpPr>
            <a:spLocks noGrp="1" noChangeArrowheads="1"/>
          </p:cNvSpPr>
          <p:nvPr>
            <p:ph type="subTitle" idx="1"/>
          </p:nvPr>
        </p:nvSpPr>
        <p:spPr>
          <a:xfrm>
            <a:off x="4643438" y="285750"/>
            <a:ext cx="4283075" cy="6356350"/>
          </a:xfrm>
        </p:spPr>
        <p:txBody>
          <a:bodyPr>
            <a:normAutofit/>
          </a:bodyPr>
          <a:lstStyle/>
          <a:p>
            <a:pPr eaLnBrk="1" hangingPunct="1">
              <a:spcBef>
                <a:spcPct val="0"/>
              </a:spcBef>
              <a:defRPr/>
            </a:pPr>
            <a:r>
              <a:rPr lang="ru-RU" b="1" dirty="0" smtClean="0">
                <a:solidFill>
                  <a:srgbClr val="0D0D0D"/>
                </a:solidFill>
                <a:latin typeface="Arial Narrow" pitchFamily="34" charset="0"/>
              </a:rPr>
              <a:t>ПРАВОНАРУШЕНИЯ ВРАЧЕЙ </a:t>
            </a:r>
          </a:p>
          <a:p>
            <a:pPr eaLnBrk="1" hangingPunct="1">
              <a:spcBef>
                <a:spcPct val="0"/>
              </a:spcBef>
              <a:defRPr/>
            </a:pPr>
            <a:r>
              <a:rPr lang="ru-RU" b="1" dirty="0" smtClean="0">
                <a:solidFill>
                  <a:srgbClr val="0D0D0D"/>
                </a:solidFill>
                <a:latin typeface="Arial Narrow" pitchFamily="34" charset="0"/>
              </a:rPr>
              <a:t>В АДМИНИСТРАТИВНО- ПРАВОВОЙ</a:t>
            </a:r>
          </a:p>
          <a:p>
            <a:pPr eaLnBrk="1" hangingPunct="1">
              <a:spcBef>
                <a:spcPct val="0"/>
              </a:spcBef>
              <a:defRPr/>
            </a:pPr>
            <a:r>
              <a:rPr lang="ru-RU" b="1" dirty="0" smtClean="0">
                <a:solidFill>
                  <a:srgbClr val="0D0D0D"/>
                </a:solidFill>
                <a:latin typeface="Arial Narrow" pitchFamily="34" charset="0"/>
              </a:rPr>
              <a:t>ДЕЯТЕЛЬНОСТИ</a:t>
            </a:r>
          </a:p>
          <a:p>
            <a:pPr eaLnBrk="1" hangingPunct="1">
              <a:spcBef>
                <a:spcPct val="0"/>
              </a:spcBef>
              <a:defRPr/>
            </a:pPr>
            <a:endParaRPr lang="ru-RU" sz="4400" b="1" dirty="0" smtClean="0">
              <a:solidFill>
                <a:srgbClr val="0D0D0D"/>
              </a:solidFill>
              <a:latin typeface="Arial Narrow" pitchFamily="34" charset="0"/>
            </a:endParaRPr>
          </a:p>
          <a:p>
            <a:pPr eaLnBrk="1" hangingPunct="1">
              <a:spcBef>
                <a:spcPct val="0"/>
              </a:spcBef>
              <a:defRPr/>
            </a:pPr>
            <a:endParaRPr lang="ru-RU" sz="4400" b="1" dirty="0" smtClean="0">
              <a:solidFill>
                <a:srgbClr val="0D0D0D"/>
              </a:solidFill>
              <a:latin typeface="Arial Narrow" pitchFamily="34" charset="0"/>
            </a:endParaRPr>
          </a:p>
          <a:p>
            <a:pPr eaLnBrk="1" hangingPunct="1">
              <a:spcBef>
                <a:spcPct val="0"/>
              </a:spcBef>
              <a:defRPr/>
            </a:pPr>
            <a:endParaRPr lang="ru-RU" sz="4400" b="1" dirty="0" smtClean="0">
              <a:solidFill>
                <a:srgbClr val="0D0D0D"/>
              </a:solidFill>
              <a:latin typeface="Arial Narrow" pitchFamily="34" charset="0"/>
            </a:endParaRPr>
          </a:p>
          <a:p>
            <a:pPr eaLnBrk="1" hangingPunct="1">
              <a:spcBef>
                <a:spcPct val="0"/>
              </a:spcBef>
              <a:defRPr/>
            </a:pPr>
            <a:r>
              <a:rPr lang="ru-RU" sz="1600" b="1" dirty="0" smtClean="0">
                <a:solidFill>
                  <a:srgbClr val="0D0D0D"/>
                </a:solidFill>
                <a:latin typeface="Arial Narrow" pitchFamily="34" charset="0"/>
              </a:rPr>
              <a:t>Доклад </a:t>
            </a:r>
          </a:p>
          <a:p>
            <a:pPr eaLnBrk="1" hangingPunct="1">
              <a:spcBef>
                <a:spcPct val="0"/>
              </a:spcBef>
              <a:defRPr/>
            </a:pPr>
            <a:r>
              <a:rPr lang="ru-RU" sz="1600" b="1" dirty="0" smtClean="0">
                <a:solidFill>
                  <a:srgbClr val="0D0D0D"/>
                </a:solidFill>
                <a:latin typeface="Arial Narrow" pitchFamily="34" charset="0"/>
              </a:rPr>
              <a:t>Е.Н. Травенко</a:t>
            </a:r>
          </a:p>
          <a:p>
            <a:pPr eaLnBrk="1" hangingPunct="1">
              <a:spcBef>
                <a:spcPct val="0"/>
              </a:spcBef>
              <a:defRPr/>
            </a:pPr>
            <a:r>
              <a:rPr lang="ru-RU" sz="1600" b="1" dirty="0" smtClean="0">
                <a:solidFill>
                  <a:srgbClr val="0D0D0D"/>
                </a:solidFill>
                <a:latin typeface="Arial Narrow" pitchFamily="34" charset="0"/>
              </a:rPr>
              <a:t>Краснодар - 2018</a:t>
            </a:r>
          </a:p>
        </p:txBody>
      </p:sp>
      <p:pic>
        <p:nvPicPr>
          <p:cNvPr id="14339" name="Picture 5" descr="C:\Документы\Организационная работа\Бланки\логотип.png"/>
          <p:cNvPicPr>
            <a:picLocks noChangeAspect="1" noChangeArrowheads="1"/>
          </p:cNvPicPr>
          <p:nvPr/>
        </p:nvPicPr>
        <p:blipFill>
          <a:blip r:embed="rId2"/>
          <a:srcRect/>
          <a:stretch>
            <a:fillRect/>
          </a:stretch>
        </p:blipFill>
        <p:spPr bwMode="auto">
          <a:xfrm>
            <a:off x="214313" y="214313"/>
            <a:ext cx="1928812" cy="1979612"/>
          </a:xfrm>
          <a:prstGeom prst="rect">
            <a:avLst/>
          </a:prstGeom>
          <a:noFill/>
          <a:ln w="9525">
            <a:noFill/>
            <a:miter lim="800000"/>
            <a:headEnd/>
            <a:tailEnd/>
          </a:ln>
        </p:spPr>
      </p:pic>
      <p:pic>
        <p:nvPicPr>
          <p:cNvPr id="9" name="Picture 8" descr="Главный корпус"/>
          <p:cNvPicPr>
            <a:picLocks noChangeAspect="1" noChangeArrowheads="1"/>
          </p:cNvPicPr>
          <p:nvPr/>
        </p:nvPicPr>
        <p:blipFill>
          <a:blip r:embed="rId3"/>
          <a:srcRect/>
          <a:stretch>
            <a:fillRect/>
          </a:stretch>
        </p:blipFill>
        <p:spPr bwMode="auto">
          <a:xfrm>
            <a:off x="0" y="2000250"/>
            <a:ext cx="4716463" cy="464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68275" y="260350"/>
            <a:ext cx="8724900" cy="6276975"/>
          </a:xfrm>
          <a:prstGeom prst="rect">
            <a:avLst/>
          </a:prstGeom>
          <a:noFill/>
          <a:ln w="9525">
            <a:noFill/>
            <a:miter lim="800000"/>
            <a:headEnd/>
            <a:tailEnd/>
          </a:ln>
          <a:effectLst/>
        </p:spPr>
      </p:pic>
      <p:pic>
        <p:nvPicPr>
          <p:cNvPr id="54275" name="Picture 5" descr="C:\Документы\Организационная работа\Бланки\логотип.png"/>
          <p:cNvPicPr>
            <a:picLocks noChangeAspect="1" noChangeArrowheads="1"/>
          </p:cNvPicPr>
          <p:nvPr/>
        </p:nvPicPr>
        <p:blipFill>
          <a:blip r:embed="rId3"/>
          <a:srcRect/>
          <a:stretch>
            <a:fillRect/>
          </a:stretch>
        </p:blipFill>
        <p:spPr bwMode="auto">
          <a:xfrm>
            <a:off x="19050" y="9525"/>
            <a:ext cx="541338" cy="555625"/>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94D10BE0-EA64-4054-9255-1ADEA95D41EA}" type="slidenum">
              <a:rPr lang="ru-RU" smtClean="0"/>
              <a:pPr>
                <a:defRPr/>
              </a:pPr>
              <a:t>10</a:t>
            </a:fld>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6"/>
            <a:ext cx="8572560"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u="sng" dirty="0" smtClean="0">
                <a:latin typeface="Arial" pitchFamily="34" charset="0"/>
                <a:cs typeface="Arial" pitchFamily="34" charset="0"/>
              </a:rPr>
              <a:t>Из протокола допроса свидетеля от 13 января 2017 г. заведующего ХО ,</a:t>
            </a:r>
            <a:r>
              <a:rPr lang="ru-RU" sz="2400" dirty="0" smtClean="0">
                <a:latin typeface="Arial" pitchFamily="34" charset="0"/>
                <a:cs typeface="Arial" pitchFamily="34" charset="0"/>
              </a:rPr>
              <a:t> известно: «По существу уголовного дела могу показать следующее: что я работаю в должности заведующего ХО с 2010 г. 24.07.2016 г. в 7:15 ч мне на подпись принесли ряд документов, среди которых была справка на гр-на Р., с диагнозом: непроникающее колото-резанное ранение брюшной стенки, которую я подписал, не вдаваясь в детали написанного диагноза. Утром этого же дня лечащим врачом было доложено о проведении экстренной операции при которой был поставлен диагноз  «проникающее колото-резанное ранение передней брюшной стенки». Данный диагноз является правильным и при выдаче справки врачом в связи с невнимательностью был указан неверный диагноз: непроникающее колото-резанное ранение брюшной стенки».</a:t>
            </a:r>
            <a:endParaRPr lang="ru-RU" sz="24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63709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Arial" pitchFamily="34" charset="0"/>
                <a:cs typeface="Arial" pitchFamily="34" charset="0"/>
              </a:rPr>
              <a:t>Как следует из материалов дела экспертиза была проведена с нарушениями требований УПК РФ, так, согласно заключения эксперта на экспертизу помимо прочего были предоставлены материалы уголовного дела и осмотрен гр. Р</a:t>
            </a:r>
            <a:r>
              <a:rPr lang="ru-RU" sz="2400" b="1" dirty="0" smtClean="0">
                <a:latin typeface="Arial" pitchFamily="34" charset="0"/>
                <a:cs typeface="Arial" pitchFamily="34" charset="0"/>
              </a:rPr>
              <a:t>. Однако, из постановления следователя о назначении дополнительной судебно-медицинской экспертизы, следует, что эксперту данные материалы не предоставлялись. В материалах уголовного дела ходатайств эксперта о предоставлении дополнительных материалов не имеется</a:t>
            </a:r>
            <a:r>
              <a:rPr lang="ru-RU" sz="2400" dirty="0" smtClean="0">
                <a:latin typeface="Arial" pitchFamily="34" charset="0"/>
                <a:cs typeface="Arial" pitchFamily="34" charset="0"/>
              </a:rPr>
              <a:t>. В силу п. 2 ч. 4 ст. 57 УПК РФ эксперт не вправе самостоятельно собирать материалы для экспертного исследования. Однако, из исследовательской части экспертизы следует, что экспертом был осмотрен Р., исследованы материалы уголовного дела. Таким образом, эксперт самостоятельно собрал материалы для исследования, что ему запрещено делать законом</a:t>
            </a: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Документы\Экспертная работа\Экспертизы комиссионные\Муниров\IMG_20170928_120144.jpg"/>
          <p:cNvPicPr>
            <a:picLocks noChangeAspect="1" noChangeArrowheads="1"/>
          </p:cNvPicPr>
          <p:nvPr/>
        </p:nvPicPr>
        <p:blipFill>
          <a:blip r:embed="rId2"/>
          <a:srcRect/>
          <a:stretch>
            <a:fillRect/>
          </a:stretch>
        </p:blipFill>
        <p:spPr bwMode="auto">
          <a:xfrm>
            <a:off x="493713" y="404813"/>
            <a:ext cx="8255000" cy="6191250"/>
          </a:xfrm>
          <a:prstGeom prst="rect">
            <a:avLst/>
          </a:prstGeom>
          <a:noFill/>
          <a:ln w="9525">
            <a:noFill/>
            <a:miter lim="800000"/>
            <a:headEnd/>
            <a:tailEnd/>
          </a:ln>
        </p:spPr>
      </p:pic>
      <p:pic>
        <p:nvPicPr>
          <p:cNvPr id="53251" name="Picture 5" descr="C:\Документы\Организационная работа\Бланки\логотип.png"/>
          <p:cNvPicPr>
            <a:picLocks noChangeAspect="1" noChangeArrowheads="1"/>
          </p:cNvPicPr>
          <p:nvPr/>
        </p:nvPicPr>
        <p:blipFill>
          <a:blip r:embed="rId3"/>
          <a:srcRect/>
          <a:stretch>
            <a:fillRect/>
          </a:stretch>
        </p:blipFill>
        <p:spPr bwMode="auto">
          <a:xfrm>
            <a:off x="19050" y="9525"/>
            <a:ext cx="541338" cy="555625"/>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1D00B3D2-6727-4D89-8A7D-3E5EA2041F8C}" type="slidenum">
              <a:rPr lang="ru-RU" smtClean="0"/>
              <a:pPr>
                <a:defRPr/>
              </a:pPr>
              <a:t>13</a:t>
            </a:fld>
            <a:endParaRPr lang="ru-RU" dirty="0"/>
          </a:p>
        </p:txBody>
      </p:sp>
      <p:pic>
        <p:nvPicPr>
          <p:cNvPr id="5" name="Picture 2" descr="C:\Документы\Экспертная работа\Экспертизы комиссионные\Муниров\IMG_20170928_120144.jpg"/>
          <p:cNvPicPr>
            <a:picLocks noChangeAspect="1" noChangeArrowheads="1"/>
          </p:cNvPicPr>
          <p:nvPr/>
        </p:nvPicPr>
        <p:blipFill>
          <a:blip r:embed="rId2"/>
          <a:srcRect/>
          <a:stretch>
            <a:fillRect/>
          </a:stretch>
        </p:blipFill>
        <p:spPr bwMode="auto">
          <a:xfrm>
            <a:off x="500034" y="428604"/>
            <a:ext cx="8255000"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68634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dirty="0" smtClean="0">
                <a:latin typeface="Arial" pitchFamily="34" charset="0"/>
                <a:cs typeface="Arial" pitchFamily="34" charset="0"/>
              </a:rPr>
              <a:t>Выводы комиссионной экспертизы</a:t>
            </a:r>
            <a:r>
              <a:rPr lang="ru-RU" sz="2000" dirty="0" smtClean="0">
                <a:latin typeface="Arial" pitchFamily="34" charset="0"/>
                <a:cs typeface="Arial" pitchFamily="34" charset="0"/>
              </a:rPr>
              <a:t>:…1, 5. Согласно данным представленной медицинской документации у гр. Р. при проведении операции «Диагностической лапароскопии» было </a:t>
            </a:r>
            <a:r>
              <a:rPr lang="ru-RU" sz="2000" b="1" dirty="0" smtClean="0">
                <a:latin typeface="Arial" pitchFamily="34" charset="0"/>
                <a:cs typeface="Arial" pitchFamily="34" charset="0"/>
              </a:rPr>
              <a:t>выявлено повреждение париетальной (пристеночной) брюшины длинной до 2 см, которое было ушито. Указанное является основание считать, что потерпевшему было причинено проникающее колото-резанное ранение живота. Для доказательства данного факта в настоящее время (на момент заживления повреждений) не имеется ни оснований, ни достоверных </a:t>
            </a:r>
            <a:r>
              <a:rPr lang="ru-RU" sz="2000" b="1" dirty="0" err="1" smtClean="0">
                <a:latin typeface="Arial" pitchFamily="34" charset="0"/>
                <a:cs typeface="Arial" pitchFamily="34" charset="0"/>
              </a:rPr>
              <a:t>неинвазивных</a:t>
            </a:r>
            <a:r>
              <a:rPr lang="ru-RU" sz="2000" b="1" dirty="0" smtClean="0">
                <a:latin typeface="Arial" pitchFamily="34" charset="0"/>
                <a:cs typeface="Arial" pitchFamily="34" charset="0"/>
              </a:rPr>
              <a:t> инструментальных методов исследования. Вопрос: на какую длину клинок ножа должен выступить за стенку париетальной брюшины является вероятностным, и поэтому не имеет однозначного ответа. </a:t>
            </a:r>
            <a:r>
              <a:rPr lang="ru-RU" sz="2000" dirty="0" smtClean="0">
                <a:latin typeface="Arial" pitchFamily="34" charset="0"/>
                <a:cs typeface="Arial" pitchFamily="34" charset="0"/>
              </a:rPr>
              <a:t>4. Учитывая анатомо-физиологические особенности брюшной полости и расположенных в ней органах, локализацию ранения брюшины – нижний этаж брюшной полости (где подвижные петли тонкой и толстой кишки в силу эластичности успевают ускользнуть в сторону от лезвия) возможно образование колото-резанного ранения брюшной полости без повреждения внутренних органов. 6… Наличие или отсутствие крови в брюшной полости определяется преимущественно объемом и характером ранений внутренних органов и крупных сосудов, брюшной полости. При их отсутствии кровь в брюшной полости может и отсутствовать. </a:t>
            </a:r>
            <a:endParaRPr lang="ru-RU" sz="20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Документы\Экспертная работа\Экспертизы комиссионные\Муниров\SAM_7529.JPG"/>
          <p:cNvPicPr>
            <a:picLocks noChangeAspect="1" noChangeArrowheads="1"/>
          </p:cNvPicPr>
          <p:nvPr/>
        </p:nvPicPr>
        <p:blipFill>
          <a:blip r:embed="rId2"/>
          <a:srcRect/>
          <a:stretch>
            <a:fillRect/>
          </a:stretch>
        </p:blipFill>
        <p:spPr bwMode="auto">
          <a:xfrm>
            <a:off x="168275" y="188913"/>
            <a:ext cx="4321175" cy="3240087"/>
          </a:xfrm>
          <a:prstGeom prst="rect">
            <a:avLst/>
          </a:prstGeom>
          <a:noFill/>
          <a:ln w="9525">
            <a:noFill/>
            <a:miter lim="800000"/>
            <a:headEnd/>
            <a:tailEnd/>
          </a:ln>
        </p:spPr>
      </p:pic>
      <p:pic>
        <p:nvPicPr>
          <p:cNvPr id="55299" name="Picture 4" descr="C:\Документы\Экспертная работа\Экспертизы комиссионные\Муниров\SAM_7532.JPG"/>
          <p:cNvPicPr>
            <a:picLocks noChangeAspect="1" noChangeArrowheads="1"/>
          </p:cNvPicPr>
          <p:nvPr/>
        </p:nvPicPr>
        <p:blipFill>
          <a:blip r:embed="rId3"/>
          <a:srcRect/>
          <a:stretch>
            <a:fillRect/>
          </a:stretch>
        </p:blipFill>
        <p:spPr bwMode="auto">
          <a:xfrm>
            <a:off x="4643438" y="188913"/>
            <a:ext cx="4321175" cy="3240087"/>
          </a:xfrm>
          <a:prstGeom prst="rect">
            <a:avLst/>
          </a:prstGeom>
          <a:noFill/>
          <a:ln w="9525">
            <a:noFill/>
            <a:miter lim="800000"/>
            <a:headEnd/>
            <a:tailEnd/>
          </a:ln>
        </p:spPr>
      </p:pic>
      <p:pic>
        <p:nvPicPr>
          <p:cNvPr id="55300" name="Picture 6" descr="C:\Документы\Экспертная работа\Экспертизы комиссионные\Муниров\SAM_7539.JPG"/>
          <p:cNvPicPr>
            <a:picLocks noChangeAspect="1" noChangeArrowheads="1"/>
          </p:cNvPicPr>
          <p:nvPr/>
        </p:nvPicPr>
        <p:blipFill>
          <a:blip r:embed="rId4"/>
          <a:srcRect/>
          <a:stretch>
            <a:fillRect/>
          </a:stretch>
        </p:blipFill>
        <p:spPr bwMode="auto">
          <a:xfrm>
            <a:off x="215900" y="3536950"/>
            <a:ext cx="4273550" cy="3205163"/>
          </a:xfrm>
          <a:prstGeom prst="rect">
            <a:avLst/>
          </a:prstGeom>
          <a:noFill/>
          <a:ln w="9525">
            <a:noFill/>
            <a:miter lim="800000"/>
            <a:headEnd/>
            <a:tailEnd/>
          </a:ln>
        </p:spPr>
      </p:pic>
      <p:pic>
        <p:nvPicPr>
          <p:cNvPr id="55301" name="Picture 7" descr="C:\Документы\Экспертная работа\Экспертизы комиссионные\Муниров\SAM_7545.JPG"/>
          <p:cNvPicPr>
            <a:picLocks noChangeAspect="1" noChangeArrowheads="1"/>
          </p:cNvPicPr>
          <p:nvPr/>
        </p:nvPicPr>
        <p:blipFill>
          <a:blip r:embed="rId5"/>
          <a:srcRect/>
          <a:stretch>
            <a:fillRect/>
          </a:stretch>
        </p:blipFill>
        <p:spPr bwMode="auto">
          <a:xfrm>
            <a:off x="4716463" y="3536950"/>
            <a:ext cx="4248150" cy="3186113"/>
          </a:xfrm>
          <a:prstGeom prst="rect">
            <a:avLst/>
          </a:prstGeom>
          <a:noFill/>
          <a:ln w="9525">
            <a:noFill/>
            <a:miter lim="800000"/>
            <a:headEnd/>
            <a:tailEnd/>
          </a:ln>
        </p:spPr>
      </p:pic>
      <p:pic>
        <p:nvPicPr>
          <p:cNvPr id="55302" name="Picture 5" descr="C:\Документы\Организационная работа\Бланки\логотип.png"/>
          <p:cNvPicPr>
            <a:picLocks noChangeAspect="1" noChangeArrowheads="1"/>
          </p:cNvPicPr>
          <p:nvPr/>
        </p:nvPicPr>
        <p:blipFill>
          <a:blip r:embed="rId6"/>
          <a:srcRect/>
          <a:stretch>
            <a:fillRect/>
          </a:stretch>
        </p:blipFill>
        <p:spPr bwMode="auto">
          <a:xfrm>
            <a:off x="19050" y="9525"/>
            <a:ext cx="541338" cy="555625"/>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DDE67CC3-C153-4175-832E-CCE098203D8B}" type="slidenum">
              <a:rPr lang="ru-RU" smtClean="0"/>
              <a:pPr>
                <a:defRPr/>
              </a:pPr>
              <a:t>15</a:t>
            </a:fld>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285728"/>
            <a:ext cx="8643998" cy="61863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176213" marR="0" lvl="0" algn="just" defTabSz="914400" rtl="0" eaLnBrk="1" fontAlgn="base" latinLnBrk="0" hangingPunct="1">
              <a:lnSpc>
                <a:spcPct val="100000"/>
              </a:lnSpc>
              <a:spcBef>
                <a:spcPct val="0"/>
              </a:spcBef>
              <a:spcAft>
                <a:spcPct val="0"/>
              </a:spcAft>
              <a:buClrTx/>
              <a:buSzTx/>
              <a:buFontTx/>
              <a:buNone/>
              <a:tabLst>
                <a:tab pos="5940425" algn="l"/>
              </a:tabLst>
            </a:pP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Выводы повторной комиссионной экспертизы</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Проведенным экспертным экспериментом установлено, что конструктивные особенности представленного ножа: наличие пирамидальных выступов клинка, строение передней части рукоятки, длина и особенности клинка, дают основание </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исключить вариант образования им повреждения с глубиной раневого канала 15 см и ходом, описанным в медицинской документации</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При моделировании раны и хода раневого канала, исходя из его  описания в протоколе операции, максимальная его глубина при полном погружении клинка, под наиболее острым углом около 35  градусов, допускающим такое действие с упором в кожу краем рукоятки, составила 9,5 см (при длине клинка 8,6 см), при этом отмечается проникновение его в брюшную полость с повреждением брюшины в конце раневого канала  длиной до1,2 см. При погружении клинка под углом к  45</a:t>
            </a:r>
            <a:r>
              <a:rPr kumimoji="0" lang="ru-RU"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0 </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раневой канал имел длину до 5,8см с проникновением в брюшную полость и повреждением брюшины длиной до 2см. Таким образом, экспертная комиссия считает, что с учетом характеристик представленного орудия травмы – ножа, результатов проведенного экспертного эксперимента, сопоставлении их с записями медицинских документов и следственными данными, ранение передней брюшной стенки у гр-на Р. при  установленной локализации повреждения передней брюшной стенки и условии однократного воздействия предмета, обладающего колюще-режущими свойствами должно было быть проникающим.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85720" y="0"/>
            <a:ext cx="8572560" cy="67403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ru-RU" b="1" dirty="0" smtClean="0">
                <a:solidFill>
                  <a:srgbClr val="FF0000"/>
                </a:solidFill>
                <a:latin typeface="Arial" pitchFamily="34" charset="0"/>
                <a:cs typeface="Arial" pitchFamily="34" charset="0"/>
              </a:rPr>
              <a:t>Ведение медицинской документации – один из критериев оценки качества медицинской помощи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Постановление Правительства РФ </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 16.04.2012 г. №291 (ред. От 23.09.2016г.) «О лицензировании медицинской деятельности» : п. 4.,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пп</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«Наличие внутреннего контроля качества и безопасности  медицинской деятельности»; п. 5,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пп</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«б» «Соблюдение  установленного порядка осуществления внутреннего  контроля качества и безопасности …деятельности».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Постановление Правительства РФ </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 12.11.2012 г. №1152 «Об утверждении Положения о государственном контроле качества и безопасности медицинской деятельности».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Постановление Правительства РФ </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 4.10.2012 г. №1006 «Об утверждении правил предоставления платных медицинских услуг»</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b="1" dirty="0" smtClean="0">
                <a:solidFill>
                  <a:srgbClr val="000000"/>
                </a:solidFill>
                <a:latin typeface="Arial" pitchFamily="34" charset="0"/>
                <a:cs typeface="Arial" pitchFamily="34" charset="0"/>
              </a:rPr>
              <a:t>4</a:t>
            </a:r>
            <a:r>
              <a:rPr lang="ru-RU" sz="2000" dirty="0" smtClean="0">
                <a:solidFill>
                  <a:srgbClr val="000000"/>
                </a:solidFill>
                <a:latin typeface="Arial" pitchFamily="34" charset="0"/>
                <a:cs typeface="Arial" pitchFamily="34" charset="0"/>
              </a:rPr>
              <a:t>. </a:t>
            </a:r>
            <a:r>
              <a:rPr lang="ru-RU" sz="2000" b="1" dirty="0" smtClean="0">
                <a:solidFill>
                  <a:srgbClr val="000000"/>
                </a:solidFill>
                <a:latin typeface="Arial" pitchFamily="34" charset="0"/>
                <a:cs typeface="Arial" pitchFamily="34" charset="0"/>
              </a:rPr>
              <a:t>Приказ №5436 ДЗ КК от 30.12.2011 </a:t>
            </a:r>
            <a:r>
              <a:rPr lang="ru-RU" sz="2000" dirty="0" smtClean="0">
                <a:solidFill>
                  <a:srgbClr val="000000"/>
                </a:solidFill>
                <a:latin typeface="Arial" pitchFamily="34" charset="0"/>
                <a:cs typeface="Arial" pitchFamily="34" charset="0"/>
              </a:rPr>
              <a:t>г. «О внутреннем контроле качества и безопасности медицинской деятельности в медицинских организациях»</a:t>
            </a:r>
          </a:p>
          <a:p>
            <a:pPr eaLnBrk="0" hangingPunct="0"/>
            <a:r>
              <a:rPr lang="ru-RU" sz="2000" b="1" dirty="0" smtClean="0">
                <a:solidFill>
                  <a:prstClr val="black"/>
                </a:solidFill>
                <a:latin typeface="Arial" pitchFamily="34" charset="0"/>
                <a:cs typeface="Arial" pitchFamily="34" charset="0"/>
              </a:rPr>
              <a:t>5. Приказ Министерства здравоохранения РФ от 10 мая 2017 г. N 203н </a:t>
            </a:r>
            <a:r>
              <a:rPr lang="ru-RU" sz="2000" dirty="0" smtClean="0">
                <a:solidFill>
                  <a:prstClr val="black"/>
                </a:solidFill>
                <a:latin typeface="Arial" pitchFamily="34" charset="0"/>
                <a:cs typeface="Arial" pitchFamily="34" charset="0"/>
              </a:rPr>
              <a:t>"Об утверждении критериев оценки качества медицинской помощи»</a:t>
            </a:r>
          </a:p>
          <a:p>
            <a:pPr algn="just" eaLnBrk="0" hangingPunct="0"/>
            <a:r>
              <a:rPr kumimoji="0" lang="ru-RU" sz="2000" b="1" i="0" u="none" strike="noStrike" cap="none" normalizeH="0" baseline="0" dirty="0" smtClean="0">
                <a:ln>
                  <a:noFill/>
                </a:ln>
                <a:solidFill>
                  <a:prstClr val="black"/>
                </a:solidFill>
                <a:effectLst/>
                <a:latin typeface="Arial" pitchFamily="34" charset="0"/>
                <a:cs typeface="Arial" pitchFamily="34" charset="0"/>
              </a:rPr>
              <a:t>6</a:t>
            </a:r>
            <a:r>
              <a:rPr kumimoji="0" lang="ru-RU" sz="2000" b="0" i="0" u="none" strike="noStrike" cap="none" normalizeH="0" baseline="0" dirty="0" smtClean="0">
                <a:ln>
                  <a:noFill/>
                </a:ln>
                <a:solidFill>
                  <a:prstClr val="black"/>
                </a:solidFill>
                <a:effectLst/>
                <a:latin typeface="Arial" pitchFamily="34" charset="0"/>
                <a:cs typeface="Arial" pitchFamily="34" charset="0"/>
              </a:rPr>
              <a:t>. </a:t>
            </a:r>
            <a:r>
              <a:rPr lang="ru-RU" b="1" dirty="0" smtClean="0">
                <a:solidFill>
                  <a:srgbClr val="000000"/>
                </a:solidFill>
                <a:latin typeface="Arial" pitchFamily="34" charset="0"/>
                <a:ea typeface="Times New Roman" pitchFamily="18" charset="0"/>
                <a:cs typeface="Arial" pitchFamily="34" charset="0"/>
              </a:rPr>
              <a:t>Постановление Правительства РФ  от 25.07.2017 г. №801 </a:t>
            </a:r>
            <a:r>
              <a:rPr lang="ru-RU" sz="2000" dirty="0" smtClean="0">
                <a:solidFill>
                  <a:srgbClr val="000000"/>
                </a:solidFill>
                <a:latin typeface="Arial" pitchFamily="34" charset="0"/>
                <a:ea typeface="Times New Roman" pitchFamily="18" charset="0"/>
                <a:cs typeface="Arial" pitchFamily="34" charset="0"/>
              </a:rPr>
              <a:t>«О внесении изменений в Положение о государственном контроле  качества и безопасности медицинской деятельности»</a:t>
            </a:r>
            <a:endParaRPr kumimoji="0" lang="ru-RU" sz="200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71480"/>
            <a:ext cx="8001056" cy="57554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ru-RU" sz="4400" b="1" dirty="0" smtClean="0">
                <a:latin typeface="Arial" pitchFamily="34" charset="0"/>
                <a:ea typeface="Calibri" panose="020F0502020204030204" pitchFamily="34" charset="0"/>
                <a:cs typeface="Arial" pitchFamily="34" charset="0"/>
              </a:rPr>
              <a:t>Ст. 19.20 </a:t>
            </a:r>
            <a:r>
              <a:rPr lang="ru-RU" sz="4400" b="1" dirty="0" err="1" smtClean="0">
                <a:latin typeface="Arial" pitchFamily="34" charset="0"/>
                <a:ea typeface="Calibri" panose="020F0502020204030204" pitchFamily="34" charset="0"/>
                <a:cs typeface="Arial" pitchFamily="34" charset="0"/>
              </a:rPr>
              <a:t>КоАП</a:t>
            </a:r>
            <a:r>
              <a:rPr lang="ru-RU" sz="4400" b="1" dirty="0" smtClean="0">
                <a:latin typeface="Arial" pitchFamily="34" charset="0"/>
                <a:ea typeface="Calibri" panose="020F0502020204030204" pitchFamily="34" charset="0"/>
                <a:cs typeface="Arial" pitchFamily="34" charset="0"/>
              </a:rPr>
              <a:t> РФ</a:t>
            </a:r>
          </a:p>
          <a:p>
            <a:endParaRPr lang="ru-RU" sz="2800" b="1" dirty="0" smtClean="0">
              <a:latin typeface="Arial" pitchFamily="34" charset="0"/>
              <a:ea typeface="Calibri" panose="020F0502020204030204" pitchFamily="34" charset="0"/>
              <a:cs typeface="Arial" pitchFamily="34" charset="0"/>
            </a:endParaRPr>
          </a:p>
          <a:p>
            <a:pPr algn="just"/>
            <a:r>
              <a:rPr lang="ru-RU" sz="2400" b="1" dirty="0" smtClean="0">
                <a:latin typeface="Arial" pitchFamily="34" charset="0"/>
                <a:ea typeface="Calibri" panose="020F0502020204030204" pitchFamily="34" charset="0"/>
                <a:cs typeface="Arial" pitchFamily="34" charset="0"/>
              </a:rPr>
              <a:t>Ч. 2.</a:t>
            </a:r>
            <a:r>
              <a:rPr lang="ru-RU" sz="3200" b="1" dirty="0" smtClean="0">
                <a:latin typeface="Arial" pitchFamily="34" charset="0"/>
                <a:ea typeface="Calibri" panose="020F0502020204030204" pitchFamily="34" charset="0"/>
                <a:cs typeface="Arial" pitchFamily="34" charset="0"/>
              </a:rPr>
              <a:t> </a:t>
            </a:r>
            <a:r>
              <a:rPr lang="ru-RU" sz="2400" b="1" dirty="0" smtClean="0">
                <a:latin typeface="Arial" pitchFamily="34" charset="0"/>
                <a:ea typeface="Calibri" panose="020F0502020204030204" pitchFamily="34" charset="0"/>
                <a:cs typeface="Arial" pitchFamily="34" charset="0"/>
              </a:rPr>
              <a:t>Осуществление деятельности, не связанной с извлечением прибыли, с нарушением требований и условий, предусмотренных специальным разрешением (лицензией), если такое разрешение (лицензия) обязательно (обязательна)</a:t>
            </a:r>
          </a:p>
          <a:p>
            <a:pPr algn="just"/>
            <a:endParaRPr lang="ru-RU" sz="2000" b="1" dirty="0" smtClean="0">
              <a:latin typeface="Arial" pitchFamily="34" charset="0"/>
              <a:cs typeface="Arial" pitchFamily="34" charset="0"/>
            </a:endParaRPr>
          </a:p>
          <a:p>
            <a:pPr algn="just"/>
            <a:r>
              <a:rPr lang="ru-RU" sz="2800" b="1" dirty="0" smtClean="0"/>
              <a:t>Ч. 3.</a:t>
            </a:r>
            <a:r>
              <a:rPr lang="ru-RU" sz="2000" dirty="0" smtClean="0"/>
              <a:t> </a:t>
            </a:r>
            <a:r>
              <a:rPr lang="ru-RU" sz="2400" b="1" dirty="0" smtClean="0">
                <a:latin typeface="Arial" pitchFamily="34" charset="0"/>
                <a:cs typeface="Arial" pitchFamily="34" charset="0"/>
              </a:rPr>
              <a:t>Осуществление деятельности, не связанной с извлечением прибыли, с грубым нарушением требований и условий, предусмотренных специальным разрешением (лицензией), если специальное разрешение (лицензия) обязательно (обязательна) </a:t>
            </a:r>
            <a:endParaRPr lang="ru-RU" sz="2400" b="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57166"/>
            <a:ext cx="8215370" cy="595400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07000"/>
              </a:lnSpc>
              <a:spcAft>
                <a:spcPts val="0"/>
              </a:spcAft>
            </a:pPr>
            <a:r>
              <a:rPr lang="ru-RU" sz="3600" b="1" dirty="0" smtClean="0">
                <a:latin typeface="Arial" pitchFamily="34" charset="0"/>
                <a:cs typeface="Arial" pitchFamily="34" charset="0"/>
              </a:rPr>
              <a:t>Ст. 14.1., ч. 2 </a:t>
            </a:r>
          </a:p>
          <a:p>
            <a:pPr algn="just">
              <a:lnSpc>
                <a:spcPct val="107000"/>
              </a:lnSpc>
              <a:spcAft>
                <a:spcPts val="0"/>
              </a:spcAft>
            </a:pPr>
            <a:r>
              <a:rPr lang="ru-RU" sz="2800" dirty="0" smtClean="0">
                <a:latin typeface="Arial" pitchFamily="34" charset="0"/>
                <a:cs typeface="Arial" pitchFamily="34" charset="0"/>
              </a:rPr>
              <a:t>Осуществление предпринимательской деятельности без специального разрешения (лицензии), если такое разрешение (такая лицензия) обязательно (обязательна)</a:t>
            </a:r>
            <a:endParaRPr lang="ru-RU" sz="2800" dirty="0" smtClean="0">
              <a:latin typeface="Arial" pitchFamily="34" charset="0"/>
              <a:ea typeface="Calibri"/>
              <a:cs typeface="Arial" pitchFamily="34" charset="0"/>
            </a:endParaRPr>
          </a:p>
          <a:p>
            <a:pPr algn="ctr">
              <a:lnSpc>
                <a:spcPct val="107000"/>
              </a:lnSpc>
              <a:spcAft>
                <a:spcPts val="0"/>
              </a:spcAft>
            </a:pPr>
            <a:r>
              <a:rPr lang="ru-RU" sz="3600" b="1" dirty="0" smtClean="0">
                <a:latin typeface="Arial" pitchFamily="34" charset="0"/>
                <a:cs typeface="Arial" pitchFamily="34" charset="0"/>
              </a:rPr>
              <a:t>Статья</a:t>
            </a:r>
            <a:r>
              <a:rPr lang="ru-RU" sz="4000" b="1" dirty="0" smtClean="0"/>
              <a:t> 14.4. п. 1.</a:t>
            </a:r>
          </a:p>
          <a:p>
            <a:pPr algn="just">
              <a:lnSpc>
                <a:spcPct val="107000"/>
              </a:lnSpc>
              <a:spcAft>
                <a:spcPts val="0"/>
              </a:spcAft>
            </a:pPr>
            <a:r>
              <a:rPr lang="ru-RU" sz="2800" dirty="0" smtClean="0"/>
              <a:t> … </a:t>
            </a:r>
            <a:r>
              <a:rPr lang="ru-RU" sz="2800" dirty="0" smtClean="0">
                <a:latin typeface="Arial" pitchFamily="34" charset="0"/>
                <a:cs typeface="Arial" pitchFamily="34" charset="0"/>
              </a:rPr>
              <a:t>выполнение работ либо оказание населению услуг, не соответствующих требованиям нормативных правовых актов, устанавливающих порядок (правила) выполнения работ либо оказания населению услуг</a:t>
            </a:r>
            <a:endParaRPr lang="ru-RU" sz="2800" dirty="0">
              <a:latin typeface="Arial" pitchFamily="34" charset="0"/>
              <a:ea typeface="Calibri"/>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артинки по запросу административное право в картинках"/>
          <p:cNvPicPr/>
          <p:nvPr/>
        </p:nvPicPr>
        <p:blipFill>
          <a:blip r:embed="rId2">
            <a:extLst>
              <a:ext uri="{28A0092B-C50C-407E-A947-70E740481C1C}">
                <a14:useLocalDpi xmlns="" xmlns:a14="http://schemas.microsoft.com/office/drawing/2010/main" val="0"/>
              </a:ext>
            </a:extLst>
          </a:blip>
          <a:srcRect/>
          <a:stretch>
            <a:fillRect/>
          </a:stretch>
        </p:blipFill>
        <p:spPr bwMode="auto">
          <a:xfrm>
            <a:off x="-540568" y="980728"/>
            <a:ext cx="5040560" cy="5112568"/>
          </a:xfrm>
          <a:prstGeom prst="rect">
            <a:avLst/>
          </a:prstGeom>
          <a:noFill/>
          <a:ln>
            <a:noFill/>
          </a:ln>
        </p:spPr>
      </p:pic>
      <p:sp>
        <p:nvSpPr>
          <p:cNvPr id="4" name="Прямоугольник 3"/>
          <p:cNvSpPr/>
          <p:nvPr/>
        </p:nvSpPr>
        <p:spPr>
          <a:xfrm>
            <a:off x="4679504" y="431220"/>
            <a:ext cx="4464496"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400" b="1" dirty="0" smtClean="0">
                <a:latin typeface="Arial Narrow" panose="020B0606020202030204" pitchFamily="34" charset="0"/>
              </a:rPr>
              <a:t>Основные источники:</a:t>
            </a:r>
          </a:p>
          <a:p>
            <a:pPr algn="ctr"/>
            <a:r>
              <a:rPr lang="ru-RU" sz="2400" b="1" dirty="0" smtClean="0">
                <a:latin typeface="Arial Narrow" panose="020B0606020202030204" pitchFamily="34" charset="0"/>
              </a:rPr>
              <a:t> Кодекс Российской Федерации об административных правонарушениях от 30.12.2001г. №195 ФЗ</a:t>
            </a:r>
          </a:p>
          <a:p>
            <a:pPr lvl="0" algn="ctr" eaLnBrk="0" hangingPunct="0"/>
            <a:endParaRPr lang="ru-RU" altLang="ru-RU" sz="2400" b="1" dirty="0" smtClean="0">
              <a:solidFill>
                <a:srgbClr val="FF0000"/>
              </a:solidFill>
              <a:latin typeface="Arial Narrow" panose="020B0606020202030204" pitchFamily="34" charset="0"/>
              <a:ea typeface="Times New Roman" panose="02020603050405020304" pitchFamily="18" charset="0"/>
              <a:cs typeface="Arial" panose="020B0604020202020204" pitchFamily="34" charset="0"/>
            </a:endParaRPr>
          </a:p>
          <a:p>
            <a:pPr algn="ctr" eaLnBrk="0" hangingPunct="0"/>
            <a:r>
              <a:rPr lang="ru-RU" altLang="ru-RU" sz="2400" b="1" dirty="0" smtClean="0">
                <a:latin typeface="Arial Narrow" panose="020B0606020202030204" pitchFamily="34" charset="0"/>
                <a:ea typeface="Times New Roman" panose="02020603050405020304" pitchFamily="18" charset="0"/>
              </a:rPr>
              <a:t> Закон Краснодарского края от 23 июля 2003 г. № 608-КЗ «Об административных правонарушениях» (с изменениями и дополнениями от 11 февраля 2016 г. № 3329-КЗ) </a:t>
            </a:r>
            <a:endParaRPr lang="ru-RU" sz="2400" b="1" dirty="0" smtClean="0">
              <a:latin typeface="Arial Narrow" panose="020B0606020202030204" pitchFamily="34" charset="0"/>
            </a:endParaRPr>
          </a:p>
          <a:p>
            <a:pPr lvl="0" algn="ctr" eaLnBrk="0" hangingPunct="0"/>
            <a:endParaRPr lang="ru-RU" altLang="ru-RU" sz="2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33661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8929718" cy="65556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39738" algn="just"/>
            <a:r>
              <a:rPr lang="ru-RU" sz="2000" dirty="0" smtClean="0">
                <a:latin typeface="Arial" pitchFamily="34" charset="0"/>
                <a:cs typeface="Arial" pitchFamily="34" charset="0"/>
              </a:rPr>
              <a:t>В ходе расследования уголовного дела установлено, что 18.05.2017 гр-н В. бригадой скорой помощи доставлен в приемное отделение БСМП. По результатам осмотра и проведенных исследований выставлен диагноз: частичная толстокишечная непроходимость. Приняты меры консервативного лечения, состояние улучшилось. От предложенной госпитализации гр-н В.  Отказался. Даны рекомендации. Повторно доставлен 20.05.17г. Установлен диагноз толстокишечной непроходимости, Начато консервативное лечение.  По результатам врачебного консилиума  ввиду отсутствия должного эффекта от проводимого консервативного лечения г-ну В. выставлены показания к проведению оперативного лечения. После предоперационной подготовки 20.05.2017 проведена операция: лапаротомия, наложение </a:t>
            </a:r>
            <a:r>
              <a:rPr lang="ru-RU" sz="2000" dirty="0" err="1" smtClean="0">
                <a:latin typeface="Arial" pitchFamily="34" charset="0"/>
                <a:cs typeface="Arial" pitchFamily="34" charset="0"/>
              </a:rPr>
              <a:t>двухствольной</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сигмостомы</a:t>
            </a: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дрненирования</a:t>
            </a:r>
            <a:r>
              <a:rPr lang="ru-RU" sz="2000" dirty="0" smtClean="0">
                <a:latin typeface="Arial" pitchFamily="34" charset="0"/>
                <a:cs typeface="Arial" pitchFamily="34" charset="0"/>
              </a:rPr>
              <a:t> брюшной полости. В ходе операции выявлена </a:t>
            </a:r>
            <a:r>
              <a:rPr lang="ru-RU" sz="2000" dirty="0" err="1" smtClean="0">
                <a:latin typeface="Arial" pitchFamily="34" charset="0"/>
                <a:cs typeface="Arial" pitchFamily="34" charset="0"/>
              </a:rPr>
              <a:t>стенозирующая</a:t>
            </a:r>
            <a:r>
              <a:rPr lang="ru-RU" sz="2000" dirty="0" smtClean="0">
                <a:latin typeface="Arial" pitchFamily="34" charset="0"/>
                <a:cs typeface="Arial" pitchFamily="34" charset="0"/>
              </a:rPr>
              <a:t> опухоль сигмовидной кишки. После  проведения  оперативного вмешательства г-ну В. выставлен диагноз: рак сигмовидной кишки, </a:t>
            </a:r>
            <a:r>
              <a:rPr lang="ru-RU" sz="2000" dirty="0" err="1" smtClean="0">
                <a:latin typeface="Arial" pitchFamily="34" charset="0"/>
                <a:cs typeface="Arial" pitchFamily="34" charset="0"/>
              </a:rPr>
              <a:t>обтурационная</a:t>
            </a:r>
            <a:r>
              <a:rPr lang="ru-RU" sz="2000" dirty="0" smtClean="0">
                <a:latin typeface="Arial" pitchFamily="34" charset="0"/>
                <a:cs typeface="Arial" pitchFamily="34" charset="0"/>
              </a:rPr>
              <a:t> кишечная непроходимость. В послеоперационный период (20.05.2017 – 22.05.2017) гр-н В. ввиду тяжести состояния и возраста, наблюдался в отделении реанимации. После стабилизации состояния гр-н В. 22.05.2017 в хирургическое отделение, где ему проводилась соответствующая терапия. 27.05.2017 констатирована смерть.</a:t>
            </a:r>
            <a:endParaRPr lang="ru-RU" sz="20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1"/>
            <a:ext cx="8572560" cy="68156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800" b="1" dirty="0" smtClean="0">
                <a:latin typeface="Arial Narrow" pitchFamily="34" charset="0"/>
              </a:rPr>
              <a:t>Из жалобы сына гр-на В.: </a:t>
            </a:r>
            <a:r>
              <a:rPr lang="ru-RU" sz="2800" dirty="0" smtClean="0">
                <a:latin typeface="Arial Narrow" pitchFamily="34" charset="0"/>
              </a:rPr>
              <a:t>« По результатам обследования отцу был выставлен диагноз острая кишечная непроходимость. Однако, во время проведения обследования отец заходил в туалет, сходил туда и ему полегчало. В связи с эти врачи не стали госпитализировать, выписали справку  и сказали, что если будет хуже, то нам с этой справкой приехать в приемное отделение. </a:t>
            </a:r>
            <a:r>
              <a:rPr lang="ru-RU" sz="2800" b="1" dirty="0" smtClean="0">
                <a:latin typeface="Arial Narrow" pitchFamily="34" charset="0"/>
              </a:rPr>
              <a:t>При этом хочу отметить, что осматривавшие отца врачи не пояснили ничего о последствиях и рисках такого диагноза. На мой взгляд, они должны были сразу госпитализировать отца и провести ему  оперативное вмешательство с целью устранения  имевшейся непроходимости.</a:t>
            </a:r>
            <a:r>
              <a:rPr lang="ru-RU" sz="2800" dirty="0" smtClean="0">
                <a:latin typeface="Arial Narrow" pitchFamily="34" charset="0"/>
              </a:rPr>
              <a:t> Однако это сделано не было, в связи с чем я полагаю, что подобные обстоятельства повлияли на состояние здоровья отца и ухудшили его.</a:t>
            </a:r>
            <a:endParaRPr lang="ru-RU" sz="2800" dirty="0">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501122"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u="sng" dirty="0" smtClean="0">
                <a:latin typeface="Arial" pitchFamily="34" charset="0"/>
                <a:cs typeface="Arial" pitchFamily="34" charset="0"/>
              </a:rPr>
              <a:t>Из ответа Территориального органа </a:t>
            </a:r>
            <a:r>
              <a:rPr lang="ru-RU" sz="2400" u="sng" dirty="0" err="1" smtClean="0">
                <a:latin typeface="Arial" pitchFamily="34" charset="0"/>
                <a:cs typeface="Arial" pitchFamily="34" charset="0"/>
              </a:rPr>
              <a:t>Росздравнадзора</a:t>
            </a:r>
            <a:r>
              <a:rPr lang="ru-RU" sz="2400" u="sng" dirty="0" smtClean="0">
                <a:latin typeface="Arial" pitchFamily="34" charset="0"/>
                <a:cs typeface="Arial" pitchFamily="34" charset="0"/>
              </a:rPr>
              <a:t> по Орловской области: « </a:t>
            </a:r>
            <a:r>
              <a:rPr lang="ru-RU" sz="2400" dirty="0" smtClean="0">
                <a:latin typeface="Arial" pitchFamily="34" charset="0"/>
                <a:cs typeface="Arial" pitchFamily="34" charset="0"/>
              </a:rPr>
              <a:t>при проведении экспертизы  представленной медицинской документации, экспертом не выявлено нарушений порядка оказании медицинской помощи, утвержденного приказом Минздрава России от 15.11.2012 №922н « Об утверждении Порядка оказания медицинской помощи взрослому населению по профилю «хирургия». Сроки, объемы и условия оказания медицинской помощи Вашему отцу врачами-хирургами БУЗ ОО «Больница скорой медицинской помощи им. Н.А. Семашко» соблюдены. Диагностические обследования и оперативное лечение выполнены своевременно, в необходимом объеме. </a:t>
            </a:r>
            <a:r>
              <a:rPr lang="ru-RU" sz="2400" b="1" dirty="0" smtClean="0">
                <a:latin typeface="Arial" pitchFamily="34" charset="0"/>
                <a:cs typeface="Arial" pitchFamily="34" charset="0"/>
              </a:rPr>
              <a:t>Экспертом установлены недостатки в ведении медицинской документации….». </a:t>
            </a:r>
            <a:endParaRPr lang="ru-RU" sz="2400" b="1"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
            <a:ext cx="8643998" cy="71096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b="1" dirty="0" smtClean="0">
                <a:latin typeface="Arial" pitchFamily="34" charset="0"/>
                <a:cs typeface="Arial" pitchFamily="34" charset="0"/>
              </a:rPr>
              <a:t>Из Заключения комиссионной судебно-медицинской экспертизы</a:t>
            </a:r>
            <a:r>
              <a:rPr lang="ru-RU" sz="2400" dirty="0" smtClean="0">
                <a:latin typeface="Arial" pitchFamily="34" charset="0"/>
                <a:cs typeface="Arial" pitchFamily="34" charset="0"/>
              </a:rPr>
              <a:t>: «При нахождении на стационарном лечении в БСМП гр-ну В. диагноз выставлен верно, медицинская помощь была оказана в соответствии с порядком оказания медицинской помощи по профилю «хирургия», утвержденным Приказом Министерства здравоохранения РФ от 15.11. 2012 г. №922н «Об утверждении порядка  оказания медицинской помощи взрослому населению «хирургия»  национальных клинических рекомендаций «острая кишечная непроходимость опухолевого генеза». </a:t>
            </a:r>
            <a:r>
              <a:rPr lang="ru-RU" sz="2400" b="1" dirty="0" smtClean="0">
                <a:latin typeface="Arial" pitchFamily="34" charset="0"/>
                <a:cs typeface="Arial" pitchFamily="34" charset="0"/>
              </a:rPr>
              <a:t>Выявлены дефекты в ведении  медицинской документации, которые не состоят в причинной связи с наступлением смерти гр-на В.</a:t>
            </a:r>
            <a:r>
              <a:rPr lang="ru-RU" sz="2400" dirty="0" smtClean="0">
                <a:latin typeface="Arial" pitchFamily="34" charset="0"/>
                <a:cs typeface="Arial" pitchFamily="34" charset="0"/>
              </a:rPr>
              <a:t> Смерть гр-на В. обусловлена поздним поступлением пациента, отказом от лечения при обращении ранее за медицинской помощью  в БСМП, раковой интоксикацией, нарушениями гомеостаза, обусловленными острой  </a:t>
            </a:r>
            <a:r>
              <a:rPr lang="ru-RU" sz="2400" dirty="0" err="1" smtClean="0">
                <a:latin typeface="Arial" pitchFamily="34" charset="0"/>
                <a:cs typeface="Arial" pitchFamily="34" charset="0"/>
              </a:rPr>
              <a:t>декомпенсированной</a:t>
            </a:r>
            <a:r>
              <a:rPr lang="ru-RU" sz="2400" dirty="0" smtClean="0">
                <a:latin typeface="Arial" pitchFamily="34" charset="0"/>
                <a:cs typeface="Arial" pitchFamily="34" charset="0"/>
              </a:rPr>
              <a:t> толстокишечной непроходимостью на фоне выраженной кардиологической патологии</a:t>
            </a:r>
            <a:endParaRPr lang="ru-RU" sz="2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6555641"/>
          </a:xfrm>
          <a:prstGeom prst="rect">
            <a:avLst/>
          </a:prstGeom>
        </p:spPr>
        <p:txBody>
          <a:bodyPr wrap="square">
            <a:spAutoFit/>
          </a:bodyPr>
          <a:lstStyle/>
          <a:p>
            <a:pPr algn="just"/>
            <a:r>
              <a:rPr lang="ru-RU" b="1" dirty="0" smtClean="0"/>
              <a:t>Установлены недостатки организационного характера и в ведении медицинской документации: </a:t>
            </a:r>
          </a:p>
          <a:p>
            <a:pPr algn="just"/>
            <a:r>
              <a:rPr lang="ru-RU" sz="1600" dirty="0" smtClean="0"/>
              <a:t>- отсутствие ознакомления больного со стандартами лечения (при поступлении в приемном покое и при поступлении в отделение не отражен должным образом план и тактика лечения, нет подписи больного);</a:t>
            </a:r>
          </a:p>
          <a:p>
            <a:pPr algn="just"/>
            <a:r>
              <a:rPr lang="ru-RU" sz="1600" dirty="0" smtClean="0"/>
              <a:t>- отсутствие хронологического порядка записей, в карте во многих дневниках отсутствие времени проведения осмотров;</a:t>
            </a:r>
          </a:p>
          <a:p>
            <a:pPr algn="just"/>
            <a:r>
              <a:rPr lang="ru-RU" sz="1600" dirty="0" smtClean="0"/>
              <a:t>- не оформлен протокол консилиума;</a:t>
            </a:r>
          </a:p>
          <a:p>
            <a:pPr algn="just"/>
            <a:r>
              <a:rPr lang="ru-RU" sz="1600" dirty="0" smtClean="0"/>
              <a:t>- в листах назначений не вынесены полностью назначения терапевта, </a:t>
            </a:r>
            <a:r>
              <a:rPr lang="ru-RU" sz="1600" dirty="0" err="1" smtClean="0"/>
              <a:t>инфузионная</a:t>
            </a:r>
            <a:r>
              <a:rPr lang="ru-RU" sz="1600" dirty="0" smtClean="0"/>
              <a:t> терапия, которая проводилась в отделении в послеоперационном периоде;</a:t>
            </a:r>
          </a:p>
          <a:p>
            <a:pPr algn="just"/>
            <a:r>
              <a:rPr lang="ru-RU" sz="1600" dirty="0" smtClean="0"/>
              <a:t>- нет указания, когда пациенту был установлен </a:t>
            </a:r>
            <a:r>
              <a:rPr lang="ru-RU" sz="1600" dirty="0" err="1" smtClean="0"/>
              <a:t>назогастральный</a:t>
            </a:r>
            <a:r>
              <a:rPr lang="ru-RU" sz="1600" dirty="0" smtClean="0"/>
              <a:t> зонд и объем отделяемого по нему;</a:t>
            </a:r>
          </a:p>
          <a:p>
            <a:pPr algn="just"/>
            <a:r>
              <a:rPr lang="ru-RU" sz="1600" dirty="0" smtClean="0"/>
              <a:t>- в протоколе операции № 109 от 20.05.2017 г. не отражен </a:t>
            </a:r>
            <a:r>
              <a:rPr lang="ru-RU" sz="1600" dirty="0" err="1" smtClean="0"/>
              <a:t>интраоперационный</a:t>
            </a:r>
            <a:r>
              <a:rPr lang="ru-RU" sz="1600" dirty="0" smtClean="0"/>
              <a:t> и послеоперационные диагнозы, не обоснован отказ от взятия биопсии </a:t>
            </a:r>
            <a:r>
              <a:rPr lang="ru-RU" sz="1600" dirty="0" err="1" smtClean="0"/>
              <a:t>интраоперационно</a:t>
            </a:r>
            <a:r>
              <a:rPr lang="ru-RU" sz="1600" dirty="0" smtClean="0"/>
              <a:t>, не описано состояние брюшины, сальника, брыжейки, </a:t>
            </a:r>
            <a:r>
              <a:rPr lang="ru-RU" sz="1600" dirty="0" err="1" smtClean="0"/>
              <a:t>лимфоузлов</a:t>
            </a:r>
            <a:r>
              <a:rPr lang="ru-RU" sz="1600" dirty="0" smtClean="0"/>
              <a:t>, крайне скудное описание опухоли;</a:t>
            </a:r>
          </a:p>
          <a:p>
            <a:pPr algn="just"/>
            <a:r>
              <a:rPr lang="ru-RU" sz="1600" dirty="0" smtClean="0"/>
              <a:t>- имеются противоречия между записью анестезиолога о характере операции (операция Гартмана) и хирургами (</a:t>
            </a:r>
            <a:r>
              <a:rPr lang="ru-RU" sz="1600" dirty="0" err="1" smtClean="0"/>
              <a:t>двухствольная</a:t>
            </a:r>
            <a:r>
              <a:rPr lang="ru-RU" sz="1600" dirty="0" smtClean="0"/>
              <a:t> </a:t>
            </a:r>
            <a:r>
              <a:rPr lang="ru-RU" sz="1600" dirty="0" err="1" smtClean="0"/>
              <a:t>илеостома</a:t>
            </a:r>
            <a:r>
              <a:rPr lang="ru-RU" sz="1600" dirty="0" smtClean="0"/>
              <a:t>);</a:t>
            </a:r>
          </a:p>
          <a:p>
            <a:pPr algn="just"/>
            <a:r>
              <a:rPr lang="ru-RU" sz="1600" dirty="0" smtClean="0"/>
              <a:t>- в протоколе операции не указан объем кровопотери;</a:t>
            </a:r>
          </a:p>
          <a:p>
            <a:pPr algn="just"/>
            <a:r>
              <a:rPr lang="ru-RU" sz="1600" dirty="0" smtClean="0"/>
              <a:t>- в дневниковых записях хирургов отсутствует описание состояния послеоперационной раны в динамике при перевязках, состояние </a:t>
            </a:r>
            <a:r>
              <a:rPr lang="ru-RU" sz="1600" dirty="0" err="1" smtClean="0"/>
              <a:t>колостомы</a:t>
            </a:r>
            <a:r>
              <a:rPr lang="ru-RU" sz="1600" dirty="0" smtClean="0"/>
              <a:t>; удалялись ли дренажи, повязки самостоятельно больным (как следует из показаний потерпевшего </a:t>
            </a:r>
            <a:r>
              <a:rPr lang="ru-RU" sz="1600" dirty="0" err="1" smtClean="0"/>
              <a:t>Ветрова</a:t>
            </a:r>
            <a:r>
              <a:rPr lang="ru-RU" sz="1600" dirty="0" smtClean="0"/>
              <a:t> А.А.); </a:t>
            </a:r>
          </a:p>
          <a:p>
            <a:pPr algn="just"/>
            <a:r>
              <a:rPr lang="ru-RU" sz="1600" dirty="0" smtClean="0"/>
              <a:t>- не во всех дневниках имеется указание на объем диуреза; </a:t>
            </a:r>
          </a:p>
          <a:p>
            <a:pPr algn="just"/>
            <a:r>
              <a:rPr lang="ru-RU" sz="1600" dirty="0" smtClean="0"/>
              <a:t>- отсутствует контроль </a:t>
            </a:r>
            <a:r>
              <a:rPr lang="ru-RU" sz="1600" dirty="0" err="1" smtClean="0"/>
              <a:t>коагулограммы</a:t>
            </a:r>
            <a:r>
              <a:rPr lang="ru-RU" sz="1600" dirty="0" smtClean="0"/>
              <a:t> при проведении </a:t>
            </a:r>
            <a:r>
              <a:rPr lang="ru-RU" sz="1600" dirty="0" err="1" smtClean="0"/>
              <a:t>гепаринотерапии</a:t>
            </a:r>
            <a:r>
              <a:rPr lang="ru-RU" sz="1600" dirty="0" smtClean="0"/>
              <a:t>;</a:t>
            </a:r>
          </a:p>
          <a:p>
            <a:pPr algn="just"/>
            <a:r>
              <a:rPr lang="ru-RU" sz="1600" dirty="0" smtClean="0"/>
              <a:t>- нечитабельные записи и др. </a:t>
            </a:r>
            <a:endParaRPr lang="ru-RU"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572560" cy="60631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b="1" dirty="0" smtClean="0">
                <a:latin typeface="Arial" pitchFamily="34" charset="0"/>
                <a:cs typeface="Arial" pitchFamily="34" charset="0"/>
              </a:rPr>
              <a:t>Выводы комиссионной судебно-медицинской экспертизы</a:t>
            </a:r>
            <a:r>
              <a:rPr lang="ru-RU" sz="2400" dirty="0" smtClean="0">
                <a:latin typeface="Arial" pitchFamily="34" charset="0"/>
                <a:cs typeface="Arial" pitchFamily="34" charset="0"/>
              </a:rPr>
              <a:t>: «…Формально-правовой подход к отказу от госпитализации и в последующем запоздалое обращение гр-на В. за медицинской помощью (20.05.2017 г.), явились одними из ряда существенных факторов, обусловившим неблагоприятный исход заболевания. …</a:t>
            </a:r>
          </a:p>
          <a:p>
            <a:pPr algn="just"/>
            <a:r>
              <a:rPr lang="ru-RU" sz="2400" dirty="0" smtClean="0">
                <a:latin typeface="Arial" pitchFamily="34" charset="0"/>
                <a:cs typeface="Arial" pitchFamily="34" charset="0"/>
              </a:rPr>
              <a:t>Комиссия экспертов отмечает, что в ходе оказания медицинской помощи гр-ну В. имели место недостатки организационного характера и в ведении медицинской документации:… </a:t>
            </a:r>
          </a:p>
          <a:p>
            <a:pPr algn="just"/>
            <a:r>
              <a:rPr lang="ru-RU" sz="2400" dirty="0" smtClean="0">
                <a:latin typeface="Arial" pitchFamily="34" charset="0"/>
                <a:cs typeface="Arial" pitchFamily="34" charset="0"/>
              </a:rPr>
              <a:t>Данные недостатки, по мнению экспертной комиссии, указывают на отсутствие должного внутреннего контроля качества оказания медицинской помощи (п. п. 4,5 «Положения о лицензировании медицинской деятельности»,  ст. 79 ФЗ №323-ФЗ), однако они в прямой причинной связи с наступлением смерти не находятся</a:t>
            </a:r>
            <a:r>
              <a:rPr lang="ru-RU" sz="2800" dirty="0" smtClean="0">
                <a:latin typeface="Arial" pitchFamily="34" charset="0"/>
                <a:cs typeface="Arial" pitchFamily="34" charset="0"/>
              </a:rPr>
              <a:t>.</a:t>
            </a:r>
            <a:endParaRPr lang="ru-RU" sz="2800"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
            <a:ext cx="8501154" cy="66787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800" b="1" dirty="0" smtClean="0">
                <a:solidFill>
                  <a:srgbClr val="FF0000"/>
                </a:solidFill>
                <a:latin typeface="Arial" pitchFamily="34" charset="0"/>
                <a:ea typeface="Times New Roman" pitchFamily="18" charset="0"/>
                <a:cs typeface="Arial" pitchFamily="34" charset="0"/>
              </a:rPr>
              <a:t>ИДС</a:t>
            </a:r>
            <a:r>
              <a:rPr lang="ru-RU" sz="2000" b="1" dirty="0" smtClean="0">
                <a:solidFill>
                  <a:srgbClr val="FF0000"/>
                </a:solidFill>
                <a:latin typeface="Arial" pitchFamily="34" charset="0"/>
                <a:ea typeface="Times New Roman" pitchFamily="18" charset="0"/>
                <a:cs typeface="Arial" pitchFamily="34" charset="0"/>
              </a:rPr>
              <a:t> – является  обязательным условием оказания медицинской помощи, отражает порядок  оказания медицинской помощи (лицензионное требование), документ для оценки качества и безопасности оказания медицинской помощи . </a:t>
            </a:r>
          </a:p>
          <a:p>
            <a:pPr algn="just"/>
            <a:endParaRPr lang="ru-RU" sz="2000" b="1" dirty="0" smtClean="0">
              <a:solidFill>
                <a:srgbClr val="FF0000"/>
              </a:solidFill>
              <a:latin typeface="Arial" pitchFamily="34" charset="0"/>
              <a:cs typeface="Arial" pitchFamily="34" charset="0"/>
            </a:endParaRPr>
          </a:p>
          <a:p>
            <a:pPr algn="just"/>
            <a:r>
              <a:rPr lang="ru-RU" sz="2000" b="1" dirty="0" smtClean="0">
                <a:latin typeface="Arial" pitchFamily="34" charset="0"/>
                <a:cs typeface="Arial" pitchFamily="34" charset="0"/>
              </a:rPr>
              <a:t>ИДС не должно носить общий характер, быть без относительной конкретизации неблагоприятных последствий. Конкретизация  информации относится к обязанностям  медицинского персонала (лечащего врача).</a:t>
            </a:r>
          </a:p>
          <a:p>
            <a:pPr algn="just"/>
            <a:endParaRPr lang="ru-RU" sz="2000" b="1" dirty="0" smtClean="0">
              <a:solidFill>
                <a:srgbClr val="FF0000"/>
              </a:solidFill>
              <a:latin typeface="Arial" pitchFamily="34" charset="0"/>
              <a:cs typeface="Arial" pitchFamily="34" charset="0"/>
            </a:endParaRPr>
          </a:p>
          <a:p>
            <a:pPr algn="just"/>
            <a:r>
              <a:rPr lang="ru-RU" sz="2000" b="1" dirty="0" smtClean="0">
                <a:latin typeface="Arial" pitchFamily="34" charset="0"/>
                <a:cs typeface="Arial" pitchFamily="34" charset="0"/>
              </a:rPr>
              <a:t>Факт отсутствия  правильно оформленного ИДС влечет за собой: </a:t>
            </a:r>
            <a:r>
              <a:rPr lang="ru-RU" sz="3200" b="1" dirty="0" smtClean="0">
                <a:solidFill>
                  <a:srgbClr val="FF0000"/>
                </a:solidFill>
                <a:latin typeface="Arial" pitchFamily="34" charset="0"/>
                <a:cs typeface="Arial" pitchFamily="34" charset="0"/>
              </a:rPr>
              <a:t>компенсацию морального вреда </a:t>
            </a:r>
            <a:r>
              <a:rPr lang="ru-RU" sz="2000" dirty="0" smtClean="0">
                <a:latin typeface="Arial" pitchFamily="34" charset="0"/>
                <a:cs typeface="Arial" pitchFamily="34" charset="0"/>
              </a:rPr>
              <a:t>(в том </a:t>
            </a:r>
            <a:r>
              <a:rPr lang="ru-RU" sz="2000" smtClean="0">
                <a:latin typeface="Arial" pitchFamily="34" charset="0"/>
                <a:cs typeface="Arial" pitchFamily="34" charset="0"/>
              </a:rPr>
              <a:t>числе вследствие </a:t>
            </a:r>
            <a:r>
              <a:rPr lang="ru-RU" sz="2000" dirty="0" smtClean="0">
                <a:latin typeface="Arial" pitchFamily="34" charset="0"/>
                <a:cs typeface="Arial" pitchFamily="34" charset="0"/>
              </a:rPr>
              <a:t>нарушения прав потребителей на получении информации об услуге согласно </a:t>
            </a:r>
            <a:r>
              <a:rPr lang="ru-RU" sz="2000" b="1" dirty="0" smtClean="0">
                <a:latin typeface="Arial" pitchFamily="34" charset="0"/>
                <a:cs typeface="Arial" pitchFamily="34" charset="0"/>
              </a:rPr>
              <a:t>ч. 1 ст. 10 Закона «О защите прав потребителей);</a:t>
            </a:r>
          </a:p>
          <a:p>
            <a:pPr algn="just"/>
            <a:r>
              <a:rPr lang="ru-RU" sz="2800" b="1" dirty="0" smtClean="0">
                <a:solidFill>
                  <a:srgbClr val="FF0000"/>
                </a:solidFill>
                <a:latin typeface="Arial" pitchFamily="34" charset="0"/>
                <a:cs typeface="Arial" pitchFamily="34" charset="0"/>
              </a:rPr>
              <a:t>Компенсацию штрафа </a:t>
            </a:r>
            <a:r>
              <a:rPr lang="ru-RU" sz="2000" b="1" dirty="0" smtClean="0">
                <a:latin typeface="Arial" pitchFamily="34" charset="0"/>
                <a:cs typeface="Arial" pitchFamily="34" charset="0"/>
              </a:rPr>
              <a:t>( п. 6 ст. 13 Закона о защите…)</a:t>
            </a:r>
          </a:p>
          <a:p>
            <a:pPr algn="just"/>
            <a:endParaRPr lang="ru-RU" sz="2000" b="1" dirty="0" smtClean="0">
              <a:latin typeface="Arial" pitchFamily="34" charset="0"/>
              <a:cs typeface="Arial" pitchFamily="34" charset="0"/>
            </a:endParaRPr>
          </a:p>
          <a:p>
            <a:pPr algn="just"/>
            <a:r>
              <a:rPr lang="ru-RU" sz="2000" b="1" dirty="0" smtClean="0">
                <a:latin typeface="Arial" pitchFamily="34" charset="0"/>
                <a:cs typeface="Arial" pitchFamily="34" charset="0"/>
              </a:rPr>
              <a:t>В случае признания правонарушения малозначительным, возможно устное замечание или замена </a:t>
            </a:r>
            <a:r>
              <a:rPr lang="ru-RU" sz="2000" b="1" dirty="0" smtClean="0">
                <a:solidFill>
                  <a:srgbClr val="FF0000"/>
                </a:solidFill>
                <a:latin typeface="Arial" pitchFamily="34" charset="0"/>
                <a:cs typeface="Arial" pitchFamily="34" charset="0"/>
              </a:rPr>
              <a:t>– дисциплинарным наказанием </a:t>
            </a:r>
            <a:r>
              <a:rPr lang="ru-RU" sz="2000" b="1" dirty="0" smtClean="0">
                <a:latin typeface="Arial" pitchFamily="34" charset="0"/>
                <a:cs typeface="Arial" pitchFamily="34" charset="0"/>
              </a:rPr>
              <a:t>(выговор, увольнение)</a:t>
            </a:r>
            <a:endParaRPr lang="ru-RU" sz="2000" b="1" dirty="0">
              <a:solidFill>
                <a:srgbClr val="FF000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2976" y="214290"/>
            <a:ext cx="7358114" cy="523220"/>
          </a:xfrm>
          <a:prstGeom prst="rect">
            <a:avLst/>
          </a:prstGeom>
        </p:spPr>
        <p:txBody>
          <a:bodyPr wrap="square">
            <a:spAutoFit/>
          </a:bodyPr>
          <a:lstStyle/>
          <a:p>
            <a:r>
              <a:rPr lang="ru-RU" sz="2800" b="1" dirty="0" smtClean="0">
                <a:latin typeface="Arial" pitchFamily="34" charset="0"/>
                <a:cs typeface="Arial" pitchFamily="34" charset="0"/>
              </a:rPr>
              <a:t>Отсутствие информации в форме ИДС </a:t>
            </a:r>
            <a:endParaRPr lang="ru-RU" sz="2800" b="1" dirty="0"/>
          </a:p>
        </p:txBody>
      </p:sp>
      <p:sp>
        <p:nvSpPr>
          <p:cNvPr id="4" name="Прямоугольник 3"/>
          <p:cNvSpPr/>
          <p:nvPr/>
        </p:nvSpPr>
        <p:spPr>
          <a:xfrm flipH="1">
            <a:off x="500034" y="1000108"/>
            <a:ext cx="8358246"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b="1" dirty="0" smtClean="0">
                <a:solidFill>
                  <a:prstClr val="black"/>
                </a:solidFill>
                <a:latin typeface="Arial" pitchFamily="34" charset="0"/>
                <a:cs typeface="Arial" pitchFamily="34" charset="0"/>
              </a:rPr>
              <a:t>Ст. 19.20</a:t>
            </a:r>
            <a:r>
              <a:rPr lang="ru-RU" sz="2000" b="1" dirty="0" smtClean="0">
                <a:latin typeface="Arial" pitchFamily="34" charset="0"/>
                <a:cs typeface="Arial" pitchFamily="34" charset="0"/>
              </a:rPr>
              <a:t>.</a:t>
            </a:r>
            <a:r>
              <a:rPr lang="ru-RU" sz="2000" dirty="0" smtClean="0">
                <a:latin typeface="Arial" pitchFamily="34" charset="0"/>
                <a:cs typeface="Arial" pitchFamily="34" charset="0"/>
              </a:rPr>
              <a:t> Осуществление деятельности, не связанной с извлечением прибыли, с грубым нарушением требований и условий, предусмотренных специальным разрешением (лицензией), если специальное разрешение (лицензия) обязательно (обязательна) </a:t>
            </a:r>
          </a:p>
          <a:p>
            <a:endParaRPr lang="ru-RU" sz="2000" b="1" dirty="0" smtClean="0">
              <a:solidFill>
                <a:prstClr val="black"/>
              </a:solidFill>
              <a:latin typeface="Arial" pitchFamily="34" charset="0"/>
              <a:cs typeface="Arial" pitchFamily="34" charset="0"/>
            </a:endParaRPr>
          </a:p>
          <a:p>
            <a:pPr algn="just"/>
            <a:r>
              <a:rPr lang="ru-RU" sz="2000" b="1" dirty="0" smtClean="0">
                <a:latin typeface="Arial" pitchFamily="34" charset="0"/>
                <a:cs typeface="Arial" pitchFamily="34" charset="0"/>
              </a:rPr>
              <a:t>Ст. 14.1., ч. 2. </a:t>
            </a:r>
            <a:r>
              <a:rPr lang="ru-RU" sz="2000" dirty="0" smtClean="0">
                <a:latin typeface="Arial" pitchFamily="34" charset="0"/>
                <a:cs typeface="Arial" pitchFamily="34" charset="0"/>
              </a:rPr>
              <a:t>Осуществление предпринимательской деятельности без специального разрешения (лицензии), если такое разрешение (такая лицензия) обязательно (обязательна)</a:t>
            </a:r>
            <a:endParaRPr lang="ru-RU" sz="2000" dirty="0" smtClean="0">
              <a:latin typeface="Arial" pitchFamily="34" charset="0"/>
              <a:ea typeface="Calibri"/>
              <a:cs typeface="Arial" pitchFamily="34" charset="0"/>
            </a:endParaRPr>
          </a:p>
          <a:p>
            <a:endParaRPr lang="ru-RU" sz="2000" b="1" dirty="0" smtClean="0">
              <a:latin typeface="Arial" pitchFamily="34" charset="0"/>
              <a:cs typeface="Arial" pitchFamily="34" charset="0"/>
            </a:endParaRPr>
          </a:p>
          <a:p>
            <a:pPr algn="just"/>
            <a:r>
              <a:rPr lang="ru-RU" sz="2000" b="1" dirty="0" smtClean="0">
                <a:latin typeface="Arial" pitchFamily="34" charset="0"/>
                <a:cs typeface="Arial" pitchFamily="34" charset="0"/>
              </a:rPr>
              <a:t>Ст.  14. 4, п. 1. </a:t>
            </a:r>
            <a:r>
              <a:rPr lang="ru-RU" sz="2000" dirty="0" smtClean="0">
                <a:latin typeface="Arial" pitchFamily="34" charset="0"/>
                <a:cs typeface="Arial" pitchFamily="34" charset="0"/>
              </a:rPr>
              <a:t>Выполнение работ либо оказание населению услуг, не соответствующих требованиям нормативных правовых актов, устанавливающих порядок (правила) выполнения работ либо оказания населению услуг</a:t>
            </a:r>
          </a:p>
          <a:p>
            <a:endParaRPr lang="ru-RU" sz="2000" b="1" dirty="0" smtClean="0">
              <a:latin typeface="Arial" pitchFamily="34" charset="0"/>
              <a:cs typeface="Arial" pitchFamily="34" charset="0"/>
            </a:endParaRPr>
          </a:p>
          <a:p>
            <a:r>
              <a:rPr lang="ru-RU" sz="2000" b="1" dirty="0" smtClean="0">
                <a:latin typeface="Arial" pitchFamily="34" charset="0"/>
                <a:cs typeface="Arial" pitchFamily="34" charset="0"/>
              </a:rPr>
              <a:t>Ст.  14.7 Обман потребителей</a:t>
            </a:r>
            <a:endParaRPr lang="ru-RU" sz="2000" b="1"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215370" cy="66171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ctr">
              <a:spcBef>
                <a:spcPts val="0"/>
              </a:spcBef>
              <a:buFont typeface="Arial" charset="0"/>
              <a:buNone/>
            </a:pPr>
            <a:r>
              <a:rPr lang="ru-RU" sz="2400" b="1" dirty="0" smtClean="0">
                <a:solidFill>
                  <a:srgbClr val="FF0000"/>
                </a:solidFill>
                <a:latin typeface="Arial" pitchFamily="34" charset="0"/>
                <a:cs typeface="Arial" pitchFamily="34" charset="0"/>
              </a:rPr>
              <a:t>Отсутствие ИДС без установленных дефектов диагностики и лечения -  удовлетворение иска пациентки о компенсации морального вреда</a:t>
            </a:r>
          </a:p>
          <a:p>
            <a:pPr marL="0" indent="0">
              <a:spcBef>
                <a:spcPts val="0"/>
              </a:spcBef>
              <a:buFont typeface="Arial" charset="0"/>
              <a:buNone/>
            </a:pPr>
            <a:endParaRPr lang="ru-RU" sz="1600" b="1" dirty="0" smtClean="0">
              <a:solidFill>
                <a:srgbClr val="002060"/>
              </a:solidFill>
              <a:latin typeface="Arial" pitchFamily="34" charset="0"/>
              <a:cs typeface="Arial" pitchFamily="34" charset="0"/>
            </a:endParaRPr>
          </a:p>
          <a:p>
            <a:pPr marL="0" indent="0" algn="just">
              <a:spcBef>
                <a:spcPts val="0"/>
              </a:spcBef>
              <a:buFont typeface="Arial" charset="0"/>
              <a:buNone/>
            </a:pPr>
            <a:r>
              <a:rPr lang="ru-RU" sz="1600" b="1" dirty="0" smtClean="0">
                <a:solidFill>
                  <a:srgbClr val="002060"/>
                </a:solidFill>
                <a:latin typeface="Arial" pitchFamily="34" charset="0"/>
                <a:cs typeface="Arial" pitchFamily="34" charset="0"/>
              </a:rPr>
              <a:t>Апелляционное определение СК по гражданским делам Санкт-Петербургского городского суда от 09 декабря 2015 г. по делу N 33-21325/2015</a:t>
            </a:r>
          </a:p>
          <a:p>
            <a:pPr marL="0" indent="0" algn="just">
              <a:spcBef>
                <a:spcPts val="0"/>
              </a:spcBef>
              <a:buFont typeface="Arial" charset="0"/>
              <a:buNone/>
            </a:pPr>
            <a:r>
              <a:rPr lang="ru-RU" sz="1600" b="1" i="1" dirty="0" smtClean="0">
                <a:solidFill>
                  <a:prstClr val="black"/>
                </a:solidFill>
                <a:latin typeface="Arial" pitchFamily="34" charset="0"/>
                <a:cs typeface="Arial" pitchFamily="34" charset="0"/>
              </a:rPr>
              <a:t>Решение суда: </a:t>
            </a:r>
            <a:r>
              <a:rPr lang="ru-RU" sz="1600" dirty="0" smtClean="0">
                <a:solidFill>
                  <a:prstClr val="black"/>
                </a:solidFill>
                <a:latin typeface="Arial" pitchFamily="34" charset="0"/>
                <a:cs typeface="Arial" pitchFamily="34" charset="0"/>
              </a:rPr>
              <a:t>Истец в отсутствии у него полной информации о методах оказания медицинской помощи, связанном с ними риске, возможных вариантах медицинского вмешательства, о его последствиях, а также о предполагаемых результатах оказания медицинской помощи, </a:t>
            </a:r>
            <a:r>
              <a:rPr lang="ru-RU" sz="1600" b="1" dirty="0" smtClean="0">
                <a:solidFill>
                  <a:prstClr val="black"/>
                </a:solidFill>
                <a:latin typeface="Arial" pitchFamily="34" charset="0"/>
                <a:cs typeface="Arial" pitchFamily="34" charset="0"/>
              </a:rPr>
              <a:t>был лишен права выбора оказываемых медицинских услуг с учетом его диагноза, в том числе, и права отказаться от ее получения, т.е. принять правильное решение.</a:t>
            </a:r>
          </a:p>
          <a:p>
            <a:pPr marL="0" indent="0" algn="just">
              <a:spcBef>
                <a:spcPts val="0"/>
              </a:spcBef>
              <a:buFont typeface="Arial" charset="0"/>
              <a:buNone/>
            </a:pPr>
            <a:r>
              <a:rPr lang="ru-RU" sz="1600" dirty="0" smtClean="0">
                <a:solidFill>
                  <a:prstClr val="black"/>
                </a:solidFill>
                <a:latin typeface="Arial" pitchFamily="34" charset="0"/>
                <a:cs typeface="Arial" pitchFamily="34" charset="0"/>
              </a:rPr>
              <a:t>Как разъяснено в пункте 45 Постановления Пленума Верховного Суда РФ от 28.06.2012 N 17 "О рассмотрении судами гражданских дел по спорам о защите прав потребителей" </a:t>
            </a:r>
            <a:r>
              <a:rPr lang="ru-RU" sz="1600" b="1" dirty="0" smtClean="0">
                <a:solidFill>
                  <a:prstClr val="black"/>
                </a:solidFill>
                <a:latin typeface="Arial" pitchFamily="34" charset="0"/>
                <a:cs typeface="Arial" pitchFamily="34" charset="0"/>
              </a:rPr>
              <a:t>при решении судом вопроса о компенсации потребителю морального вреда достаточным условием для удовлетворения иска является установленный факт нарушения прав потребителя.</a:t>
            </a:r>
          </a:p>
          <a:p>
            <a:pPr marL="0" indent="0" algn="just">
              <a:spcBef>
                <a:spcPts val="0"/>
              </a:spcBef>
              <a:buFont typeface="Arial" charset="0"/>
              <a:buNone/>
            </a:pPr>
            <a:r>
              <a:rPr lang="ru-RU" sz="1600" dirty="0" smtClean="0">
                <a:solidFill>
                  <a:prstClr val="black"/>
                </a:solidFill>
                <a:latin typeface="Arial" pitchFamily="34" charset="0"/>
                <a:cs typeface="Arial" pitchFamily="34" charset="0"/>
              </a:rPr>
              <a:t>Размер компенсации морального вреда определяется судом независимо от размера возмещения имущественного вреда….</a:t>
            </a:r>
          </a:p>
          <a:p>
            <a:pPr marL="0" indent="0" algn="just">
              <a:spcBef>
                <a:spcPts val="0"/>
              </a:spcBef>
              <a:buFont typeface="Arial" charset="0"/>
              <a:buNone/>
            </a:pPr>
            <a:r>
              <a:rPr lang="ru-RU" sz="1600" dirty="0" smtClean="0">
                <a:solidFill>
                  <a:prstClr val="black"/>
                </a:solidFill>
                <a:latin typeface="Arial" pitchFamily="34" charset="0"/>
                <a:cs typeface="Arial" pitchFamily="34" charset="0"/>
              </a:rPr>
              <a:t>Учитывая, что причиненные истцу по вине ответчика физические и нравственные страдания затрагивают его конституционное право на охрану здоровья и медицинскую помощь, требования разумности и справедливости, судебная коллегия определяет размер морального вреда, подлежащего взысканию в пользу А……., в сумме " ... " рублей. </a:t>
            </a:r>
            <a:endParaRPr lang="ru-RU" sz="1600" dirty="0">
              <a:solidFill>
                <a:prstClr val="black"/>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72560" cy="707886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a:spcBef>
                <a:spcPts val="0"/>
              </a:spcBef>
              <a:buFont typeface="Arial" charset="0"/>
              <a:buNone/>
            </a:pPr>
            <a:r>
              <a:rPr lang="ru-RU" sz="2000" b="1" dirty="0" smtClean="0">
                <a:solidFill>
                  <a:srgbClr val="C0504D">
                    <a:lumMod val="75000"/>
                  </a:srgbClr>
                </a:solidFill>
                <a:latin typeface="Arial" pitchFamily="34" charset="0"/>
                <a:cs typeface="Arial" pitchFamily="34" charset="0"/>
              </a:rPr>
              <a:t>Удовлетворение иска о компенсации морального вреда при отсутствии прямой </a:t>
            </a:r>
            <a:r>
              <a:rPr lang="ru-RU" sz="2000" b="1" dirty="0" err="1" smtClean="0">
                <a:solidFill>
                  <a:srgbClr val="C0504D">
                    <a:lumMod val="75000"/>
                  </a:srgbClr>
                </a:solidFill>
                <a:latin typeface="Arial" pitchFamily="34" charset="0"/>
                <a:cs typeface="Arial" pitchFamily="34" charset="0"/>
              </a:rPr>
              <a:t>причинной-следственной</a:t>
            </a:r>
            <a:r>
              <a:rPr lang="ru-RU" sz="2000" b="1" dirty="0" smtClean="0">
                <a:solidFill>
                  <a:srgbClr val="C0504D">
                    <a:lumMod val="75000"/>
                  </a:srgbClr>
                </a:solidFill>
                <a:latin typeface="Arial" pitchFamily="34" charset="0"/>
                <a:cs typeface="Arial" pitchFamily="34" charset="0"/>
              </a:rPr>
              <a:t> связи между дефектами оказания помощи и наступившими последствиями  </a:t>
            </a:r>
            <a:r>
              <a:rPr lang="ru-RU" sz="2000" b="1" dirty="0" smtClean="0">
                <a:solidFill>
                  <a:srgbClr val="4F81BD">
                    <a:lumMod val="50000"/>
                  </a:srgbClr>
                </a:solidFill>
                <a:latin typeface="Arial" pitchFamily="34" charset="0"/>
                <a:cs typeface="Arial" pitchFamily="34" charset="0"/>
              </a:rPr>
              <a:t>(нарушения при предоставлении информации пациенту)</a:t>
            </a:r>
          </a:p>
          <a:p>
            <a:pPr marL="0" indent="0" algn="just">
              <a:spcBef>
                <a:spcPts val="0"/>
              </a:spcBef>
              <a:buFont typeface="Arial" charset="0"/>
              <a:buNone/>
            </a:pPr>
            <a:endParaRPr lang="ru-RU" sz="2000" b="1" dirty="0" smtClean="0">
              <a:solidFill>
                <a:srgbClr val="1F497D">
                  <a:lumMod val="60000"/>
                  <a:lumOff val="40000"/>
                </a:srgbClr>
              </a:solidFill>
              <a:latin typeface="Arial" pitchFamily="34" charset="0"/>
              <a:cs typeface="Arial" pitchFamily="34" charset="0"/>
            </a:endParaRPr>
          </a:p>
          <a:p>
            <a:pPr marL="0" indent="0" algn="just">
              <a:spcBef>
                <a:spcPts val="0"/>
              </a:spcBef>
              <a:buFont typeface="Arial" charset="0"/>
              <a:buNone/>
            </a:pPr>
            <a:r>
              <a:rPr lang="ru-RU" sz="2000" b="1" dirty="0" smtClean="0">
                <a:solidFill>
                  <a:srgbClr val="002060"/>
                </a:solidFill>
                <a:latin typeface="Arial" pitchFamily="34" charset="0"/>
                <a:cs typeface="Arial" pitchFamily="34" charset="0"/>
              </a:rPr>
              <a:t>Апелляционное определение СК по гражданским делам Московского городского суда от 16 января 2018 г. по делу N 33-0935/2018:</a:t>
            </a:r>
            <a:r>
              <a:rPr lang="ru-RU" sz="2000" b="1" dirty="0" smtClean="0">
                <a:solidFill>
                  <a:prstClr val="black"/>
                </a:solidFill>
                <a:latin typeface="Arial" pitchFamily="34" charset="0"/>
                <a:cs typeface="Arial" pitchFamily="34" charset="0"/>
              </a:rPr>
              <a:t>«поскольку обстоятельство доведения до сведения пациента информации о возможном неудовлетворительном результате операции в виде пареза лицевой мускулатуры ответчиком не подтверждено, медицинские карты таких сведений не содержат, то они в данном случае не свидетельствует об отсутствии вины ответчика </a:t>
            </a:r>
            <a:r>
              <a:rPr lang="ru-RU" sz="2000" b="1" dirty="0" smtClean="0">
                <a:latin typeface="Arial" pitchFamily="34" charset="0"/>
                <a:cs typeface="Arial" pitchFamily="34" charset="0"/>
              </a:rPr>
              <a:t>в оказании медицинской услуги ненадлежащего качества,</a:t>
            </a:r>
          </a:p>
          <a:p>
            <a:pPr marL="0" indent="0" algn="just">
              <a:spcBef>
                <a:spcPts val="0"/>
              </a:spcBef>
              <a:buFont typeface="Arial" charset="0"/>
              <a:buNone/>
            </a:pPr>
            <a:r>
              <a:rPr lang="ru-RU" sz="2000" b="1" dirty="0" smtClean="0">
                <a:latin typeface="Arial" pitchFamily="34" charset="0"/>
                <a:cs typeface="Arial" pitchFamily="34" charset="0"/>
              </a:rPr>
              <a:t>Вопреки доводам апелляционной жалобы</a:t>
            </a:r>
            <a:r>
              <a:rPr lang="ru-RU" sz="2000" dirty="0" smtClean="0">
                <a:latin typeface="Arial" pitchFamily="34" charset="0"/>
                <a:cs typeface="Arial" pitchFamily="34" charset="0"/>
              </a:rPr>
              <a:t> </a:t>
            </a:r>
            <a:r>
              <a:rPr lang="ru-RU" sz="2000" b="1" dirty="0" smtClean="0">
                <a:solidFill>
                  <a:prstClr val="black"/>
                </a:solidFill>
                <a:latin typeface="Arial" pitchFamily="34" charset="0"/>
                <a:cs typeface="Arial" pitchFamily="34" charset="0"/>
              </a:rPr>
              <a:t>подписанное законным представителем до проведения операции информированное добровольное согласие на операцию, выводов суда по настоящему делу не опровергает, поскольку не содержит указанных разъяснений.</a:t>
            </a:r>
          </a:p>
          <a:p>
            <a:pPr marL="0" indent="0" algn="just">
              <a:spcBef>
                <a:spcPts val="0"/>
              </a:spcBef>
              <a:buFont typeface="Arial" charset="0"/>
              <a:buNone/>
            </a:pPr>
            <a:r>
              <a:rPr lang="ru-RU" sz="2000" b="1" dirty="0" smtClean="0">
                <a:solidFill>
                  <a:srgbClr val="FF0000"/>
                </a:solidFill>
                <a:latin typeface="Arial" pitchFamily="34" charset="0"/>
                <a:cs typeface="Arial" pitchFamily="34" charset="0"/>
              </a:rPr>
              <a:t>С учетом изложенного, выводы суда о наличии недостатка оказанной услуги, судебная коллегия считает обоснованными.</a:t>
            </a:r>
          </a:p>
          <a:p>
            <a:pPr marL="0" indent="0" algn="just">
              <a:spcBef>
                <a:spcPts val="0"/>
              </a:spcBef>
              <a:buFont typeface="Arial" charset="0"/>
              <a:buNone/>
            </a:pPr>
            <a:endParaRPr lang="ru-RU" sz="1600" dirty="0" smtClean="0">
              <a:solidFill>
                <a:prstClr val="black"/>
              </a:solidFill>
              <a:latin typeface="Book Antiqua" panose="02040602050305030304" pitchFamily="18" charset="0"/>
            </a:endParaRPr>
          </a:p>
          <a:p>
            <a:pPr marL="0" indent="0" algn="just">
              <a:spcBef>
                <a:spcPts val="0"/>
              </a:spcBef>
              <a:buFont typeface="Arial" charset="0"/>
              <a:buNone/>
            </a:pPr>
            <a:endParaRPr lang="ru-RU" dirty="0" smtClean="0">
              <a:solidFill>
                <a:prstClr val="black"/>
              </a:solidFill>
              <a:latin typeface="Book Antiqua" panose="0204060205030503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501122"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800" b="1" dirty="0" smtClean="0">
                <a:solidFill>
                  <a:srgbClr val="002060"/>
                </a:solidFill>
                <a:latin typeface="Book Antiqua" pitchFamily="18" charset="0"/>
              </a:rPr>
              <a:t>Административная ответственность медицинских работников и медицинских организаций (</a:t>
            </a:r>
            <a:r>
              <a:rPr lang="ru-RU" sz="2800" b="1" dirty="0" err="1" smtClean="0">
                <a:solidFill>
                  <a:srgbClr val="002060"/>
                </a:solidFill>
                <a:latin typeface="Book Antiqua" pitchFamily="18" charset="0"/>
              </a:rPr>
              <a:t>КоАП</a:t>
            </a:r>
            <a:r>
              <a:rPr lang="ru-RU" sz="2800" b="1" dirty="0" smtClean="0">
                <a:solidFill>
                  <a:srgbClr val="002060"/>
                </a:solidFill>
                <a:latin typeface="Book Antiqua" pitchFamily="18" charset="0"/>
              </a:rPr>
              <a:t> РФ)</a:t>
            </a:r>
            <a:endParaRPr lang="ru-RU" sz="2800" dirty="0"/>
          </a:p>
        </p:txBody>
      </p:sp>
      <p:sp>
        <p:nvSpPr>
          <p:cNvPr id="3" name="Прямоугольник 2"/>
          <p:cNvSpPr/>
          <p:nvPr/>
        </p:nvSpPr>
        <p:spPr>
          <a:xfrm>
            <a:off x="357158" y="1928802"/>
            <a:ext cx="850112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b="1" dirty="0" smtClean="0">
                <a:solidFill>
                  <a:schemeClr val="dk1"/>
                </a:solidFill>
                <a:latin typeface="Arial" pitchFamily="34" charset="0"/>
                <a:cs typeface="Arial" pitchFamily="34" charset="0"/>
              </a:rPr>
              <a:t>Статья 5.39.</a:t>
            </a:r>
            <a:r>
              <a:rPr lang="ru-RU" dirty="0" smtClean="0">
                <a:solidFill>
                  <a:schemeClr val="dk1"/>
                </a:solidFill>
                <a:latin typeface="Arial" pitchFamily="34" charset="0"/>
                <a:cs typeface="Arial" pitchFamily="34" charset="0"/>
              </a:rPr>
              <a:t> </a:t>
            </a:r>
            <a:r>
              <a:rPr lang="ru-RU" dirty="0" smtClean="0">
                <a:latin typeface="Arial" pitchFamily="34" charset="0"/>
                <a:cs typeface="Arial" pitchFamily="34" charset="0"/>
              </a:rPr>
              <a:t>Неправомерный отказ в предоставлении гражданину, в том числе адвокату в связи с поступившим от него адвокатским запросом, и (или) организации информации, предоставление которой предусмотрено федеральными законами,  несвоевременное ее предоставление либо предоставление заведомо недостоверной информации </a:t>
            </a:r>
          </a:p>
        </p:txBody>
      </p:sp>
      <p:sp>
        <p:nvSpPr>
          <p:cNvPr id="4" name="Прямоугольник 3"/>
          <p:cNvSpPr/>
          <p:nvPr/>
        </p:nvSpPr>
        <p:spPr>
          <a:xfrm>
            <a:off x="357158" y="3429000"/>
            <a:ext cx="842968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b="1" dirty="0" smtClean="0">
                <a:solidFill>
                  <a:schemeClr val="dk1"/>
                </a:solidFill>
                <a:latin typeface="Arial" pitchFamily="34" charset="0"/>
                <a:cs typeface="Arial" pitchFamily="34" charset="0"/>
              </a:rPr>
              <a:t>Статья 6.2.</a:t>
            </a:r>
            <a:r>
              <a:rPr lang="ru-RU" dirty="0" smtClean="0">
                <a:solidFill>
                  <a:schemeClr val="dk1"/>
                </a:solidFill>
                <a:latin typeface="Arial" pitchFamily="34" charset="0"/>
                <a:cs typeface="Arial" pitchFamily="34" charset="0"/>
              </a:rPr>
              <a:t> </a:t>
            </a:r>
            <a:r>
              <a:rPr lang="ru-RU" dirty="0" smtClean="0">
                <a:latin typeface="Arial" pitchFamily="34" charset="0"/>
                <a:cs typeface="Arial" pitchFamily="34" charset="0"/>
              </a:rPr>
              <a:t>Незаконное занятие народной медициной</a:t>
            </a:r>
          </a:p>
          <a:p>
            <a:pPr algn="just"/>
            <a:endParaRPr lang="ru-RU" b="1" dirty="0" smtClean="0">
              <a:solidFill>
                <a:schemeClr val="dk1"/>
              </a:solidFill>
              <a:latin typeface="Arial" pitchFamily="34" charset="0"/>
              <a:cs typeface="Arial" pitchFamily="34" charset="0"/>
            </a:endParaRPr>
          </a:p>
          <a:p>
            <a:pPr indent="0" algn="just">
              <a:lnSpc>
                <a:spcPct val="100000"/>
              </a:lnSpc>
              <a:spcBef>
                <a:spcPts val="0"/>
              </a:spcBef>
              <a:spcAft>
                <a:spcPts val="0"/>
              </a:spcAft>
            </a:pPr>
            <a:r>
              <a:rPr lang="ru-RU" b="1" dirty="0" smtClean="0">
                <a:solidFill>
                  <a:schemeClr val="dk1"/>
                </a:solidFill>
                <a:latin typeface="Arial" pitchFamily="34" charset="0"/>
                <a:cs typeface="Arial" pitchFamily="34" charset="0"/>
              </a:rPr>
              <a:t>Статья 6.3.</a:t>
            </a:r>
            <a:r>
              <a:rPr lang="ru-RU" dirty="0" smtClean="0">
                <a:solidFill>
                  <a:schemeClr val="dk1"/>
                </a:solidFill>
                <a:latin typeface="Arial" pitchFamily="34" charset="0"/>
                <a:cs typeface="Arial" pitchFamily="34" charset="0"/>
              </a:rPr>
              <a:t> Нарушение законодательства в области обеспечения санитарно-эпидемиологического благополучия населения</a:t>
            </a:r>
            <a:endParaRPr lang="ru-RU" dirty="0">
              <a:solidFill>
                <a:schemeClr val="dk1"/>
              </a:solidFill>
              <a:latin typeface="Arial" pitchFamily="34" charset="0"/>
              <a:cs typeface="Arial" pitchFamily="34" charset="0"/>
            </a:endParaRPr>
          </a:p>
        </p:txBody>
      </p:sp>
      <p:sp>
        <p:nvSpPr>
          <p:cNvPr id="5" name="Прямоугольник 4"/>
          <p:cNvSpPr/>
          <p:nvPr/>
        </p:nvSpPr>
        <p:spPr>
          <a:xfrm>
            <a:off x="357158" y="4714884"/>
            <a:ext cx="8429684"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0" algn="just">
              <a:lnSpc>
                <a:spcPct val="100000"/>
              </a:lnSpc>
              <a:spcBef>
                <a:spcPts val="0"/>
              </a:spcBef>
              <a:spcAft>
                <a:spcPts val="0"/>
              </a:spcAft>
            </a:pPr>
            <a:r>
              <a:rPr lang="ru-RU" b="1" dirty="0" smtClean="0">
                <a:solidFill>
                  <a:schemeClr val="dk1"/>
                </a:solidFill>
                <a:latin typeface="Arial" pitchFamily="34" charset="0"/>
                <a:cs typeface="Arial" pitchFamily="34" charset="0"/>
              </a:rPr>
              <a:t>Статья 6.16.</a:t>
            </a:r>
            <a:r>
              <a:rPr lang="ru-RU" dirty="0" smtClean="0">
                <a:solidFill>
                  <a:schemeClr val="dk1"/>
                </a:solidFill>
                <a:latin typeface="Arial" pitchFamily="34" charset="0"/>
                <a:cs typeface="Arial" pitchFamily="34" charset="0"/>
              </a:rPr>
              <a:t> Нарушение правил оборота наркотических средств, психотропных веществ и их </a:t>
            </a:r>
            <a:r>
              <a:rPr lang="ru-RU" dirty="0" err="1" smtClean="0">
                <a:solidFill>
                  <a:schemeClr val="dk1"/>
                </a:solidFill>
                <a:latin typeface="Arial" pitchFamily="34" charset="0"/>
                <a:cs typeface="Arial" pitchFamily="34" charset="0"/>
              </a:rPr>
              <a:t>прекурсоров</a:t>
            </a:r>
            <a:r>
              <a:rPr lang="ru-RU" dirty="0" smtClean="0">
                <a:solidFill>
                  <a:schemeClr val="dk1"/>
                </a:solidFill>
                <a:latin typeface="Arial" pitchFamily="34" charset="0"/>
                <a:cs typeface="Arial" pitchFamily="34" charset="0"/>
              </a:rPr>
              <a:t> либо хранения, учета, реализации, перевозки, приобретения, использования, ввоза, вывоза или уничтожения растений, содержащих наркотические средства или психотропные вещества либо их </a:t>
            </a:r>
            <a:r>
              <a:rPr lang="ru-RU" dirty="0" err="1" smtClean="0">
                <a:solidFill>
                  <a:schemeClr val="dk1"/>
                </a:solidFill>
                <a:latin typeface="Arial" pitchFamily="34" charset="0"/>
                <a:cs typeface="Arial" pitchFamily="34" charset="0"/>
              </a:rPr>
              <a:t>прекурсоры</a:t>
            </a:r>
            <a:r>
              <a:rPr lang="ru-RU" dirty="0" smtClean="0">
                <a:solidFill>
                  <a:schemeClr val="dk1"/>
                </a:solidFill>
                <a:latin typeface="Arial" pitchFamily="34" charset="0"/>
                <a:cs typeface="Arial" pitchFamily="34" charset="0"/>
              </a:rPr>
              <a:t>, и их частей, содержащих наркотические средства или психотропные вещества либо их </a:t>
            </a:r>
            <a:r>
              <a:rPr lang="ru-RU" dirty="0" err="1" smtClean="0">
                <a:solidFill>
                  <a:schemeClr val="dk1"/>
                </a:solidFill>
                <a:latin typeface="Arial" pitchFamily="34" charset="0"/>
                <a:cs typeface="Arial" pitchFamily="34" charset="0"/>
              </a:rPr>
              <a:t>прекурсоры</a:t>
            </a:r>
            <a:endParaRPr lang="ru-RU"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715436" cy="65864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a:spcBef>
                <a:spcPts val="0"/>
              </a:spcBef>
              <a:buFont typeface="Arial" charset="0"/>
              <a:buNone/>
              <a:tabLst>
                <a:tab pos="3235325" algn="l"/>
              </a:tabLst>
            </a:pPr>
            <a:r>
              <a:rPr lang="ru-RU" sz="1600" b="1" dirty="0" smtClean="0">
                <a:solidFill>
                  <a:srgbClr val="FF0000"/>
                </a:solidFill>
                <a:latin typeface="Arial" pitchFamily="34" charset="0"/>
                <a:cs typeface="Arial" pitchFamily="34" charset="0"/>
              </a:rPr>
              <a:t>Удовлетворение иска о компенсации морального вреда при отсутствии прямой </a:t>
            </a:r>
            <a:r>
              <a:rPr lang="ru-RU" sz="1600" b="1" dirty="0" err="1" smtClean="0">
                <a:solidFill>
                  <a:srgbClr val="FF0000"/>
                </a:solidFill>
                <a:latin typeface="Arial" pitchFamily="34" charset="0"/>
                <a:cs typeface="Arial" pitchFamily="34" charset="0"/>
              </a:rPr>
              <a:t>причинной-следственной</a:t>
            </a:r>
            <a:r>
              <a:rPr lang="ru-RU" sz="1600" b="1" dirty="0" smtClean="0">
                <a:solidFill>
                  <a:srgbClr val="FF0000"/>
                </a:solidFill>
                <a:latin typeface="Arial" pitchFamily="34" charset="0"/>
                <a:cs typeface="Arial" pitchFamily="34" charset="0"/>
              </a:rPr>
              <a:t> связи между дефектами оказания помощи и наступившими последствиями  </a:t>
            </a:r>
            <a:r>
              <a:rPr lang="ru-RU" sz="1600" b="1" dirty="0" smtClean="0">
                <a:solidFill>
                  <a:schemeClr val="tx1"/>
                </a:solidFill>
                <a:latin typeface="Arial" pitchFamily="34" charset="0"/>
                <a:cs typeface="Arial" pitchFamily="34" charset="0"/>
              </a:rPr>
              <a:t>(нарушения при предоставлении информации пациенту)</a:t>
            </a:r>
          </a:p>
          <a:p>
            <a:pPr marL="0" indent="0" algn="just">
              <a:spcBef>
                <a:spcPts val="0"/>
              </a:spcBef>
              <a:buFont typeface="Arial" charset="0"/>
              <a:buNone/>
              <a:tabLst>
                <a:tab pos="3235325" algn="l"/>
              </a:tabLst>
            </a:pPr>
            <a:endParaRPr lang="ru-RU" sz="1600" b="1" dirty="0" smtClean="0">
              <a:solidFill>
                <a:srgbClr val="002060"/>
              </a:solidFill>
              <a:latin typeface="Arial" pitchFamily="34" charset="0"/>
              <a:cs typeface="Arial" pitchFamily="34" charset="0"/>
            </a:endParaRPr>
          </a:p>
          <a:p>
            <a:pPr marL="0" indent="0" algn="just">
              <a:spcBef>
                <a:spcPts val="0"/>
              </a:spcBef>
              <a:buFont typeface="Arial" charset="0"/>
              <a:buNone/>
              <a:tabLst>
                <a:tab pos="3235325" algn="l"/>
              </a:tabLst>
            </a:pPr>
            <a:r>
              <a:rPr lang="ru-RU" b="1" dirty="0" smtClean="0">
                <a:solidFill>
                  <a:srgbClr val="002060"/>
                </a:solidFill>
                <a:latin typeface="Arial" pitchFamily="34" charset="0"/>
                <a:cs typeface="Arial" pitchFamily="34" charset="0"/>
              </a:rPr>
              <a:t>Апелляционное определение СК по гражданским делам Саратовского областного суда от 05 апреля 2016 г. по делу N 33-111/2016</a:t>
            </a:r>
          </a:p>
          <a:p>
            <a:pPr marL="0" indent="0" algn="just">
              <a:spcBef>
                <a:spcPts val="0"/>
              </a:spcBef>
              <a:buFont typeface="Arial" charset="0"/>
              <a:buNone/>
              <a:tabLst>
                <a:tab pos="3235325" algn="l"/>
              </a:tabLst>
            </a:pPr>
            <a:r>
              <a:rPr lang="ru-RU" b="1" dirty="0" smtClean="0">
                <a:solidFill>
                  <a:prstClr val="black"/>
                </a:solidFill>
                <a:latin typeface="Arial" pitchFamily="34" charset="0"/>
                <a:cs typeface="Arial" pitchFamily="34" charset="0"/>
              </a:rPr>
              <a:t>Судебная коллегия считает заслуживающим внимание довод апелляционной жалобы о том, что медицинское учреждение не исполнило свою обязанность по предоставлению достоверной информации, допустило искажение и неправильное ведение медицинской документации.</a:t>
            </a:r>
          </a:p>
          <a:p>
            <a:pPr marL="0" indent="0" algn="just">
              <a:spcBef>
                <a:spcPts val="0"/>
              </a:spcBef>
              <a:buFont typeface="Arial" charset="0"/>
              <a:buNone/>
              <a:tabLst>
                <a:tab pos="3235325" algn="l"/>
              </a:tabLst>
            </a:pPr>
            <a:r>
              <a:rPr lang="ru-RU" dirty="0" smtClean="0">
                <a:solidFill>
                  <a:prstClr val="black"/>
                </a:solidFill>
                <a:latin typeface="Arial" pitchFamily="34" charset="0"/>
                <a:cs typeface="Arial" pitchFamily="34" charset="0"/>
              </a:rPr>
              <a:t>В ходе проведения повторной судебно-медицинской экспертизы экспертами выявлены существенные недостатки в оформлении ответчиком медицинской документации. </a:t>
            </a:r>
          </a:p>
          <a:p>
            <a:pPr marL="0" indent="0" algn="just">
              <a:spcBef>
                <a:spcPts val="0"/>
              </a:spcBef>
              <a:buFont typeface="Arial" charset="0"/>
              <a:buNone/>
              <a:tabLst>
                <a:tab pos="3235325" algn="l"/>
              </a:tabLst>
            </a:pPr>
            <a:r>
              <a:rPr lang="ru-RU" dirty="0" smtClean="0">
                <a:solidFill>
                  <a:prstClr val="black"/>
                </a:solidFill>
                <a:latin typeface="Arial" pitchFamily="34" charset="0"/>
                <a:cs typeface="Arial" pitchFamily="34" charset="0"/>
              </a:rPr>
              <a:t>Так, в медицинской карте стационарного больного диагноз основного заболевания установлен не точно, в протоколе операции не указано количество узловых образований в правой доле щитовидной железы, их морфологические свойства (плотность, окраска и др.), в выписном эпикризе, имеющемся в медицинской карте стационарного больного, отсутствует обоснование выполненной операции </a:t>
            </a:r>
            <a:r>
              <a:rPr lang="ru-RU" dirty="0" err="1" smtClean="0">
                <a:solidFill>
                  <a:prstClr val="black"/>
                </a:solidFill>
                <a:latin typeface="Arial" pitchFamily="34" charset="0"/>
                <a:cs typeface="Arial" pitchFamily="34" charset="0"/>
              </a:rPr>
              <a:t>гемитиреоидэктомия</a:t>
            </a:r>
            <a:r>
              <a:rPr lang="ru-RU" dirty="0" smtClean="0">
                <a:solidFill>
                  <a:prstClr val="black"/>
                </a:solidFill>
                <a:latin typeface="Arial" pitchFamily="34" charset="0"/>
                <a:cs typeface="Arial" pitchFamily="34" charset="0"/>
              </a:rPr>
              <a:t> справа, не указан диагноз применительно к состоянию левой доли щитовидной железы.</a:t>
            </a:r>
          </a:p>
          <a:p>
            <a:pPr marL="0" indent="0" algn="just">
              <a:spcBef>
                <a:spcPts val="0"/>
              </a:spcBef>
              <a:buFont typeface="Arial" charset="0"/>
              <a:buNone/>
              <a:tabLst>
                <a:tab pos="3235325" algn="l"/>
              </a:tabLst>
            </a:pPr>
            <a:r>
              <a:rPr lang="ru-RU" b="1" dirty="0" smtClean="0">
                <a:solidFill>
                  <a:srgbClr val="FF0000"/>
                </a:solidFill>
                <a:latin typeface="Arial" pitchFamily="34" charset="0"/>
                <a:cs typeface="Arial" pitchFamily="34" charset="0"/>
              </a:rPr>
              <a:t>Таким образом, пациентке на руки был выдан выписной эпикриз с недостоверной информацией об объеме оперативного вмешательства.</a:t>
            </a:r>
            <a:endParaRPr lang="ru-RU" dirty="0" smtClean="0">
              <a:solidFill>
                <a:prstClr val="black"/>
              </a:solidFill>
              <a:latin typeface="Book Antiqua" panose="0204060205030503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715436" cy="59093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a:spcBef>
                <a:spcPts val="0"/>
              </a:spcBef>
              <a:buFont typeface="Arial" charset="0"/>
              <a:buNone/>
            </a:pPr>
            <a:r>
              <a:rPr lang="ru-RU" b="1" dirty="0" smtClean="0">
                <a:solidFill>
                  <a:srgbClr val="002060"/>
                </a:solidFill>
                <a:latin typeface="Arial" pitchFamily="34" charset="0"/>
                <a:cs typeface="Arial" pitchFamily="34" charset="0"/>
              </a:rPr>
              <a:t>Апелляционное определение СК по гражданским делам Тюменского областного суда от 20 июля 2016 г. по делу N 33-4508/2016</a:t>
            </a:r>
          </a:p>
          <a:p>
            <a:pPr marL="0" indent="0" algn="just">
              <a:spcBef>
                <a:spcPts val="0"/>
              </a:spcBef>
              <a:buFont typeface="Arial" charset="0"/>
              <a:buNone/>
            </a:pPr>
            <a:endParaRPr lang="ru-RU" dirty="0" smtClean="0">
              <a:solidFill>
                <a:prstClr val="black"/>
              </a:solidFill>
              <a:latin typeface="Arial" pitchFamily="34" charset="0"/>
              <a:cs typeface="Arial" pitchFamily="34" charset="0"/>
            </a:endParaRPr>
          </a:p>
          <a:p>
            <a:pPr marL="0" indent="0" algn="just">
              <a:spcBef>
                <a:spcPts val="0"/>
              </a:spcBef>
              <a:buFont typeface="Arial" charset="0"/>
              <a:buNone/>
            </a:pPr>
            <a:r>
              <a:rPr lang="ru-RU" dirty="0" smtClean="0">
                <a:solidFill>
                  <a:prstClr val="black"/>
                </a:solidFill>
                <a:latin typeface="Arial" pitchFamily="34" charset="0"/>
                <a:cs typeface="Arial" pitchFamily="34" charset="0"/>
              </a:rPr>
              <a:t>Л. обратилась </a:t>
            </a:r>
            <a:r>
              <a:rPr lang="ru-RU" dirty="0" smtClean="0">
                <a:solidFill>
                  <a:prstClr val="black"/>
                </a:solidFill>
                <a:latin typeface="Arial" pitchFamily="34" charset="0"/>
                <a:cs typeface="Arial" pitchFamily="34" charset="0"/>
              </a:rPr>
              <a:t>в суд с иском к Государственному бюджетному учреждению здравоохранения Тюменской области </a:t>
            </a:r>
            <a:r>
              <a:rPr lang="ru-RU" b="1" dirty="0" smtClean="0">
                <a:solidFill>
                  <a:prstClr val="black"/>
                </a:solidFill>
                <a:latin typeface="Arial" pitchFamily="34" charset="0"/>
                <a:cs typeface="Arial" pitchFamily="34" charset="0"/>
              </a:rPr>
              <a:t>о компенсации материального и морального вреда</a:t>
            </a:r>
            <a:r>
              <a:rPr lang="ru-RU" dirty="0" smtClean="0">
                <a:solidFill>
                  <a:prstClr val="black"/>
                </a:solidFill>
                <a:latin typeface="Arial" pitchFamily="34" charset="0"/>
                <a:cs typeface="Arial" pitchFamily="34" charset="0"/>
              </a:rPr>
              <a:t>, ссылаясь на следующее:</a:t>
            </a:r>
          </a:p>
          <a:p>
            <a:pPr marL="0" indent="0" algn="just">
              <a:spcBef>
                <a:spcPts val="0"/>
              </a:spcBef>
              <a:buFont typeface="Arial" charset="0"/>
              <a:buNone/>
            </a:pPr>
            <a:r>
              <a:rPr lang="ru-RU" dirty="0" smtClean="0">
                <a:solidFill>
                  <a:prstClr val="black"/>
                </a:solidFill>
                <a:latin typeface="Arial" pitchFamily="34" charset="0"/>
                <a:cs typeface="Arial" pitchFamily="34" charset="0"/>
              </a:rPr>
              <a:t>При проведении истице операции по </a:t>
            </a:r>
            <a:r>
              <a:rPr lang="ru-RU" dirty="0" err="1" smtClean="0">
                <a:solidFill>
                  <a:prstClr val="black"/>
                </a:solidFill>
                <a:latin typeface="Arial" pitchFamily="34" charset="0"/>
                <a:cs typeface="Arial" pitchFamily="34" charset="0"/>
              </a:rPr>
              <a:t>эндопротезированию</a:t>
            </a:r>
            <a:r>
              <a:rPr lang="ru-RU" dirty="0" smtClean="0">
                <a:solidFill>
                  <a:prstClr val="black"/>
                </a:solidFill>
                <a:latin typeface="Arial" pitchFamily="34" charset="0"/>
                <a:cs typeface="Arial" pitchFamily="34" charset="0"/>
              </a:rPr>
              <a:t> коленного сустава года был применен </a:t>
            </a:r>
            <a:r>
              <a:rPr lang="ru-RU" dirty="0" err="1" smtClean="0">
                <a:solidFill>
                  <a:prstClr val="black"/>
                </a:solidFill>
                <a:latin typeface="Arial" pitchFamily="34" charset="0"/>
                <a:cs typeface="Arial" pitchFamily="34" charset="0"/>
              </a:rPr>
              <a:t>эпидуральный</a:t>
            </a:r>
            <a:r>
              <a:rPr lang="ru-RU" dirty="0" smtClean="0">
                <a:solidFill>
                  <a:prstClr val="black"/>
                </a:solidFill>
                <a:latin typeface="Arial" pitchFamily="34" charset="0"/>
                <a:cs typeface="Arial" pitchFamily="34" charset="0"/>
              </a:rPr>
              <a:t> наркоз, приведший к парализации обеих ног и нарушению функций тазовых органов. На протяжении трех лет она не может самостоятельно передвигаться и обслуживать себя. Виновные действия врачей ей причинили моральный вред, который она оценивает в " ... " рублей и просит взыскать с ответчика.</a:t>
            </a:r>
          </a:p>
          <a:p>
            <a:pPr marL="0" indent="0" algn="just">
              <a:spcBef>
                <a:spcPts val="0"/>
              </a:spcBef>
              <a:buFont typeface="Arial" charset="0"/>
              <a:buNone/>
            </a:pPr>
            <a:r>
              <a:rPr lang="ru-RU" dirty="0" smtClean="0">
                <a:solidFill>
                  <a:prstClr val="black"/>
                </a:solidFill>
                <a:latin typeface="Arial" pitchFamily="34" charset="0"/>
                <a:cs typeface="Arial" pitchFamily="34" charset="0"/>
              </a:rPr>
              <a:t>Ответчик, в апелляционной жалобе, ссылаясь на положения ФЗ "Об основах охраны здоровья граждан в РФ", указывает, на то, что </a:t>
            </a:r>
            <a:r>
              <a:rPr lang="ru-RU" b="1" dirty="0" smtClean="0">
                <a:solidFill>
                  <a:prstClr val="black"/>
                </a:solidFill>
                <a:latin typeface="Arial" pitchFamily="34" charset="0"/>
                <a:cs typeface="Arial" pitchFamily="34" charset="0"/>
              </a:rPr>
              <a:t>вина врачей не установлена, а неправильное оформление медицинской документации не относится к медицинским услугам, поскольку не является медицинским вмешательством. </a:t>
            </a:r>
            <a:r>
              <a:rPr lang="ru-RU" dirty="0" smtClean="0">
                <a:solidFill>
                  <a:prstClr val="black"/>
                </a:solidFill>
                <a:latin typeface="Arial" pitchFamily="34" charset="0"/>
                <a:cs typeface="Arial" pitchFamily="34" charset="0"/>
              </a:rPr>
              <a:t>Просит учесть, что истец просила взыскать ущерб, причиненный в результате некачественной анестезии, а суд взыскал моральный вред за недостатки ведения медицинской документации, т.е. самостоятельно изменил основание иска и применил Закон "О защите прав потребителей".</a:t>
            </a:r>
            <a:endParaRPr lang="ru-RU" dirty="0">
              <a:solidFill>
                <a:prstClr val="black"/>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1"/>
            <a:ext cx="8643998" cy="618630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a:spcBef>
                <a:spcPts val="0"/>
              </a:spcBef>
              <a:buFont typeface="Arial" charset="0"/>
              <a:buNone/>
            </a:pPr>
            <a:r>
              <a:rPr lang="ru-RU" b="1" dirty="0" smtClean="0">
                <a:solidFill>
                  <a:srgbClr val="FF0000"/>
                </a:solidFill>
                <a:latin typeface="Arial" pitchFamily="34" charset="0"/>
                <a:cs typeface="Arial" pitchFamily="34" charset="0"/>
              </a:rPr>
              <a:t>Апелляционное определение СК по гражданским делам Тюменского областного суда от 20 июля 2016 г. по делу N 33-4508/2016</a:t>
            </a:r>
          </a:p>
          <a:p>
            <a:pPr marL="0" indent="0" algn="just">
              <a:spcBef>
                <a:spcPts val="0"/>
              </a:spcBef>
              <a:buFont typeface="Arial" charset="0"/>
              <a:buNone/>
            </a:pPr>
            <a:endParaRPr lang="ru-RU" b="1" dirty="0" smtClean="0">
              <a:solidFill>
                <a:prstClr val="black"/>
              </a:solidFill>
              <a:latin typeface="Arial" pitchFamily="34" charset="0"/>
              <a:cs typeface="Arial" pitchFamily="34" charset="0"/>
            </a:endParaRPr>
          </a:p>
          <a:p>
            <a:pPr marL="0" indent="0" algn="just">
              <a:spcBef>
                <a:spcPts val="0"/>
              </a:spcBef>
              <a:buFont typeface="Arial" charset="0"/>
              <a:buNone/>
            </a:pPr>
            <a:r>
              <a:rPr lang="ru-RU" b="1" dirty="0" smtClean="0">
                <a:solidFill>
                  <a:prstClr val="black"/>
                </a:solidFill>
                <a:latin typeface="Arial" pitchFamily="34" charset="0"/>
                <a:cs typeface="Arial" pitchFamily="34" charset="0"/>
              </a:rPr>
              <a:t>Решение суда: </a:t>
            </a:r>
            <a:r>
              <a:rPr lang="ru-RU" dirty="0" smtClean="0">
                <a:solidFill>
                  <a:prstClr val="black"/>
                </a:solidFill>
                <a:latin typeface="Arial" pitchFamily="34" charset="0"/>
                <a:cs typeface="Arial" pitchFamily="34" charset="0"/>
              </a:rPr>
              <a:t>Как указано в заключении экспертизы, при оказании медицинской помощи в ГБУЗ имели место следующие </a:t>
            </a:r>
            <a:r>
              <a:rPr lang="ru-RU" b="1" dirty="0" smtClean="0">
                <a:solidFill>
                  <a:prstClr val="black"/>
                </a:solidFill>
                <a:latin typeface="Arial" pitchFamily="34" charset="0"/>
                <a:cs typeface="Arial" pitchFamily="34" charset="0"/>
              </a:rPr>
              <a:t>недостатки в оформлении медицинской документации: </a:t>
            </a:r>
            <a:r>
              <a:rPr lang="ru-RU" dirty="0" smtClean="0">
                <a:solidFill>
                  <a:prstClr val="black"/>
                </a:solidFill>
                <a:latin typeface="Arial" pitchFamily="34" charset="0"/>
                <a:cs typeface="Arial" pitchFamily="34" charset="0"/>
              </a:rPr>
              <a:t>отсутствие дневниковой записи при поступлении, не заполнен лист медицинской карты стационарного больного (не вынесено осложнение); отсутствует роспись </a:t>
            </a:r>
            <a:r>
              <a:rPr lang="ru-RU" dirty="0" smtClean="0">
                <a:solidFill>
                  <a:prstClr val="black"/>
                </a:solidFill>
                <a:latin typeface="Arial" pitchFamily="34" charset="0"/>
                <a:cs typeface="Arial" pitchFamily="34" charset="0"/>
              </a:rPr>
              <a:t>Л. </a:t>
            </a:r>
            <a:r>
              <a:rPr lang="ru-RU" dirty="0" smtClean="0">
                <a:solidFill>
                  <a:prstClr val="black"/>
                </a:solidFill>
                <a:latin typeface="Arial" pitchFamily="34" charset="0"/>
                <a:cs typeface="Arial" pitchFamily="34" charset="0"/>
              </a:rPr>
              <a:t>(или ее представителя) в предоперационном осмотре анестезиолога под данным ею согласием на проведение анестезии. </a:t>
            </a:r>
            <a:r>
              <a:rPr lang="ru-RU" b="1" dirty="0" smtClean="0">
                <a:solidFill>
                  <a:prstClr val="black"/>
                </a:solidFill>
                <a:latin typeface="Arial" pitchFamily="34" charset="0"/>
                <a:cs typeface="Arial" pitchFamily="34" charset="0"/>
              </a:rPr>
              <a:t>Доводы жалобы о том, что все дефекты связаны только с неправильным оформлением документации, противоречат экспертному заключению, поскольку в нем прямо указано о том, что </a:t>
            </a:r>
            <a:r>
              <a:rPr lang="ru-RU" b="1" dirty="0" smtClean="0">
                <a:solidFill>
                  <a:prstClr val="black"/>
                </a:solidFill>
                <a:latin typeface="Arial" pitchFamily="34" charset="0"/>
                <a:cs typeface="Arial" pitchFamily="34" charset="0"/>
              </a:rPr>
              <a:t>Л. </a:t>
            </a:r>
            <a:r>
              <a:rPr lang="ru-RU" b="1" dirty="0" smtClean="0">
                <a:solidFill>
                  <a:prstClr val="black"/>
                </a:solidFill>
                <a:latin typeface="Arial" pitchFamily="34" charset="0"/>
                <a:cs typeface="Arial" pitchFamily="34" charset="0"/>
              </a:rPr>
              <a:t>или ее представитель не выражали согласия на проведение </a:t>
            </a:r>
            <a:r>
              <a:rPr lang="ru-RU" b="1" dirty="0" err="1" smtClean="0">
                <a:solidFill>
                  <a:prstClr val="black"/>
                </a:solidFill>
                <a:latin typeface="Arial" pitchFamily="34" charset="0"/>
                <a:cs typeface="Arial" pitchFamily="34" charset="0"/>
              </a:rPr>
              <a:t>эпидуральной</a:t>
            </a:r>
            <a:r>
              <a:rPr lang="ru-RU" b="1" dirty="0" smtClean="0">
                <a:solidFill>
                  <a:prstClr val="black"/>
                </a:solidFill>
                <a:latin typeface="Arial" pitchFamily="34" charset="0"/>
                <a:cs typeface="Arial" pitchFamily="34" charset="0"/>
              </a:rPr>
              <a:t> анестезии, а ее проведение без согласия пациента свидетельствует о некачественном оказании пациенту медицинской услуги по анестезии и ненадлежащем выяснении обстоятельств, связанных с возможностью применения </a:t>
            </a:r>
            <a:r>
              <a:rPr lang="ru-RU" b="1" dirty="0" err="1" smtClean="0">
                <a:solidFill>
                  <a:prstClr val="black"/>
                </a:solidFill>
                <a:latin typeface="Arial" pitchFamily="34" charset="0"/>
                <a:cs typeface="Arial" pitchFamily="34" charset="0"/>
              </a:rPr>
              <a:t>эпидуральной</a:t>
            </a:r>
            <a:r>
              <a:rPr lang="ru-RU" b="1" dirty="0" smtClean="0">
                <a:solidFill>
                  <a:prstClr val="black"/>
                </a:solidFill>
                <a:latin typeface="Arial" pitchFamily="34" charset="0"/>
                <a:cs typeface="Arial" pitchFamily="34" charset="0"/>
              </a:rPr>
              <a:t> анестезии. При решении судом вопроса о компенсации потребителю морального вреда достаточным условием для удовлетворения иска является установленный факт нарушения прав потребителя. </a:t>
            </a:r>
          </a:p>
          <a:p>
            <a:pPr marL="0" indent="0" algn="just">
              <a:spcBef>
                <a:spcPts val="0"/>
              </a:spcBef>
              <a:buFont typeface="Arial" charset="0"/>
              <a:buNone/>
            </a:pPr>
            <a:r>
              <a:rPr lang="ru-RU" dirty="0" smtClean="0">
                <a:solidFill>
                  <a:prstClr val="black"/>
                </a:solidFill>
                <a:latin typeface="Arial" pitchFamily="34" charset="0"/>
                <a:cs typeface="Arial" pitchFamily="34" charset="0"/>
              </a:rPr>
              <a:t>Таким образом, апелляционная жалоба не содержит предусмотренных законом оснований для отмены решения суда и удовлетворению не подлежит.</a:t>
            </a:r>
            <a:endParaRPr lang="ru-RU" b="1" dirty="0" smtClean="0">
              <a:solidFill>
                <a:srgbClr val="0070C0"/>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8286808"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b="1" dirty="0" smtClean="0">
                <a:latin typeface="Arial Narrow" pitchFamily="34" charset="0"/>
              </a:rPr>
              <a:t>Из материалов дела: </a:t>
            </a:r>
            <a:r>
              <a:rPr lang="ru-RU" sz="2400" dirty="0" smtClean="0">
                <a:latin typeface="Arial Narrow" pitchFamily="34" charset="0"/>
              </a:rPr>
              <a:t>В ходе расследования уголовного дела установлено, что 17.11.2016 в 13 часов 30 минут бригадой скорой медицинской помощи Н., доставлен в БСМП, после чего госпитализирован в 1 кардиологическое отделение с диагнозом: ишемическая болезнь сердца; нестабильная стенокардия, где находился на стационарном лечении до 25.11.2016. 25.11.2016 в 18 часов 30 минут Н.  выписан из 1 кардиологического отделения БСМП за нарушение режима. 26.11.2016 труп Новикова Ю.Е. обнаружен в помещении служебного туалета, расположенного на втором этаже главного  корпуса БСМП. Согласно акту судебно-медицинского исследования трупа от 07.12.2016, смерть Н. наступила от острой сердечной недостаточности, развившейся в результате  разрыва расслаивающейся аневризмы аорты с последующим кровотечением в полость сердечной сумки и </a:t>
            </a:r>
            <a:r>
              <a:rPr lang="ru-RU" sz="2400" dirty="0" err="1" smtClean="0">
                <a:latin typeface="Arial Narrow" pitchFamily="34" charset="0"/>
              </a:rPr>
              <a:t>сдавлением</a:t>
            </a:r>
            <a:r>
              <a:rPr lang="ru-RU" sz="2400" dirty="0" smtClean="0">
                <a:latin typeface="Arial Narrow" pitchFamily="34" charset="0"/>
              </a:rPr>
              <a:t> сердца излившейся кровью.</a:t>
            </a:r>
            <a:endParaRPr lang="ru-RU" sz="2400" dirty="0">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12845"/>
            <a:ext cx="8286808" cy="526297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b="1" dirty="0" smtClean="0">
                <a:latin typeface="Arial" pitchFamily="34" charset="0"/>
                <a:cs typeface="Arial" pitchFamily="34" charset="0"/>
              </a:rPr>
              <a:t>Из показаний жены гр-на Н</a:t>
            </a:r>
            <a:r>
              <a:rPr lang="ru-RU" sz="2400" dirty="0" smtClean="0">
                <a:latin typeface="Arial" pitchFamily="34" charset="0"/>
                <a:cs typeface="Arial" pitchFamily="34" charset="0"/>
              </a:rPr>
              <a:t>.: «Я была ознакомлена с медицинской картой стационарного больного на имя моего мужа Н. В данной карте имеется запись нарколога ОНД, который якобы 18.11.2016 в 15 часов 00 минут осматривал моего мужа и по результатам осмотра выставил диагноз: синдром алкогольной зависимости. При этом муж мне не говорил, что его осматривал нарколог. Кроме того, муж не злоупотреблял алкоголем, на учете в наркологическом диспансере не состоял, при этом постоянно проходил медицинские осмотры, поскольку является водителем. Кроме того в указанной медицинской карте имеются рукописные  записи и подписи, выполненные от имени моего мужа…которые выполнены не мужем Н., а другим лицом…»</a:t>
            </a:r>
            <a:endParaRPr lang="ru-RU" sz="24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785818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b="1" dirty="0" smtClean="0">
                <a:latin typeface="Arial" pitchFamily="34" charset="0"/>
                <a:cs typeface="Arial" pitchFamily="34" charset="0"/>
              </a:rPr>
              <a:t>Из протокола допроса врача нарколога</a:t>
            </a:r>
            <a:r>
              <a:rPr lang="ru-RU" sz="2400" dirty="0" smtClean="0">
                <a:latin typeface="Arial" pitchFamily="34" charset="0"/>
                <a:cs typeface="Arial" pitchFamily="34" charset="0"/>
              </a:rPr>
              <a:t>: «Для выставления Н. указанного диагноза, мне достаточно провести с ним беседу. Других обследований и исследований для выставления данного диагноза не требовалось». </a:t>
            </a:r>
            <a:endParaRPr lang="ru-RU" sz="2400" dirty="0">
              <a:latin typeface="Arial" pitchFamily="34" charset="0"/>
              <a:cs typeface="Arial" pitchFamily="34" charset="0"/>
            </a:endParaRPr>
          </a:p>
        </p:txBody>
      </p:sp>
      <p:sp>
        <p:nvSpPr>
          <p:cNvPr id="3" name="Прямоугольник 2"/>
          <p:cNvSpPr/>
          <p:nvPr/>
        </p:nvSpPr>
        <p:spPr>
          <a:xfrm>
            <a:off x="428596" y="3143248"/>
            <a:ext cx="7715304"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a:r>
              <a:rPr lang="ru-RU" sz="2400" dirty="0" smtClean="0">
                <a:solidFill>
                  <a:srgbClr val="FF0000"/>
                </a:solidFill>
                <a:latin typeface="Arial" pitchFamily="34" charset="0"/>
                <a:ea typeface="Times New Roman" pitchFamily="18" charset="0"/>
                <a:cs typeface="Arial" pitchFamily="34" charset="0"/>
              </a:rPr>
              <a:t>Неверный диагноз суд приравнял к оказанию медицинской услуги ненадлежащего качества. </a:t>
            </a:r>
            <a:r>
              <a:rPr lang="ru-RU" sz="2400" dirty="0" smtClean="0">
                <a:solidFill>
                  <a:srgbClr val="FF0000"/>
                </a:solidFill>
                <a:latin typeface="Arial" pitchFamily="34" charset="0"/>
                <a:ea typeface="Calibri" pitchFamily="34" charset="0"/>
                <a:cs typeface="Arial" pitchFamily="34" charset="0"/>
              </a:rPr>
              <a:t>С точки зрения административной ответственности, действия врача квалифицированы по части 2 статьи 19.20 </a:t>
            </a:r>
            <a:r>
              <a:rPr lang="ru-RU" sz="2400" dirty="0" err="1" smtClean="0">
                <a:solidFill>
                  <a:srgbClr val="FF0000"/>
                </a:solidFill>
                <a:latin typeface="Arial" pitchFamily="34" charset="0"/>
                <a:ea typeface="Calibri" pitchFamily="34" charset="0"/>
                <a:cs typeface="Arial" pitchFamily="34" charset="0"/>
              </a:rPr>
              <a:t>КоАП</a:t>
            </a:r>
            <a:r>
              <a:rPr lang="ru-RU" sz="2400" dirty="0" smtClean="0">
                <a:solidFill>
                  <a:srgbClr val="FF0000"/>
                </a:solidFill>
                <a:latin typeface="Arial" pitchFamily="34" charset="0"/>
                <a:ea typeface="Calibri" pitchFamily="34" charset="0"/>
                <a:cs typeface="Arial" pitchFamily="34" charset="0"/>
              </a:rPr>
              <a:t>  </a:t>
            </a:r>
            <a:endParaRPr lang="ru-RU" sz="2400" dirty="0" smtClean="0">
              <a:solidFill>
                <a:srgbClr val="FF0000"/>
              </a:solidFill>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358246"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b="1" dirty="0" smtClean="0">
                <a:latin typeface="Arial" pitchFamily="34" charset="0"/>
                <a:cs typeface="Arial" pitchFamily="34" charset="0"/>
              </a:rPr>
              <a:t>Из Заключения эксперта: </a:t>
            </a:r>
            <a:r>
              <a:rPr lang="ru-RU" sz="2400" dirty="0" smtClean="0">
                <a:latin typeface="Arial" pitchFamily="34" charset="0"/>
                <a:cs typeface="Arial" pitchFamily="34" charset="0"/>
              </a:rPr>
              <a:t>«на титульном листе в графе: «С режимом работы отделения и правилами хранения личных продуктов ознакомлен»; в документе под названием «Информационное согласие (между листом №30 и №32) в графе «Подпись пациента»; в документе «Информационное добровольное согласие на медицинское вмешательство» (лист №31) в графе «Подпись пациента /законного представителя» выполнены не самим </a:t>
            </a:r>
            <a:r>
              <a:rPr lang="ru-RU" sz="2400" dirty="0" err="1" smtClean="0">
                <a:latin typeface="Arial" pitchFamily="34" charset="0"/>
                <a:cs typeface="Arial" pitchFamily="34" charset="0"/>
              </a:rPr>
              <a:t>гр-ом</a:t>
            </a:r>
            <a:r>
              <a:rPr lang="ru-RU" sz="2400" dirty="0" smtClean="0">
                <a:latin typeface="Arial" pitchFamily="34" charset="0"/>
                <a:cs typeface="Arial" pitchFamily="34" charset="0"/>
              </a:rPr>
              <a:t> Н., а другим лицом.</a:t>
            </a:r>
          </a:p>
          <a:p>
            <a:pPr algn="just"/>
            <a:endParaRPr lang="ru-RU" sz="2800" dirty="0" smtClean="0">
              <a:latin typeface="Arial" pitchFamily="34" charset="0"/>
              <a:cs typeface="Arial" pitchFamily="34" charset="0"/>
            </a:endParaRPr>
          </a:p>
          <a:p>
            <a:pPr algn="just"/>
            <a:endParaRPr lang="ru-RU" sz="2800" dirty="0" smtClean="0">
              <a:latin typeface="Arial" pitchFamily="34" charset="0"/>
              <a:cs typeface="Arial" pitchFamily="34" charset="0"/>
            </a:endParaRPr>
          </a:p>
          <a:p>
            <a:pPr algn="just"/>
            <a:endParaRPr lang="ru-RU" sz="2800" dirty="0">
              <a:latin typeface="Arial" pitchFamily="34" charset="0"/>
              <a:cs typeface="Arial" pitchFamily="34" charset="0"/>
            </a:endParaRPr>
          </a:p>
        </p:txBody>
      </p:sp>
      <p:sp>
        <p:nvSpPr>
          <p:cNvPr id="3" name="Прямоугольник 2"/>
          <p:cNvSpPr/>
          <p:nvPr/>
        </p:nvSpPr>
        <p:spPr>
          <a:xfrm>
            <a:off x="428596" y="3643314"/>
            <a:ext cx="835824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a:spcBef>
                <a:spcPts val="0"/>
              </a:spcBef>
              <a:buNone/>
            </a:pPr>
            <a:r>
              <a:rPr lang="ru-RU" dirty="0" smtClean="0">
                <a:solidFill>
                  <a:srgbClr val="FF0000"/>
                </a:solidFill>
                <a:latin typeface="Book Antiqua" panose="02040602050305030304" pitchFamily="18" charset="0"/>
              </a:rPr>
              <a:t>В нарушение части 7 статьи 20 Федерального закона от 21.11.2011 N 323-ФЗ "Об основах охраны здоровья граждан в Российской Федерации", в представленной медицинской карте пациента: </a:t>
            </a:r>
          </a:p>
          <a:p>
            <a:pPr marL="0" algn="just">
              <a:spcBef>
                <a:spcPts val="0"/>
              </a:spcBef>
              <a:buFont typeface="Wingdings" panose="05000000000000000000" pitchFamily="2" charset="2"/>
              <a:buChar char="§"/>
            </a:pPr>
            <a:r>
              <a:rPr lang="ru-RU" dirty="0" smtClean="0">
                <a:solidFill>
                  <a:srgbClr val="FF0000"/>
                </a:solidFill>
                <a:latin typeface="Book Antiqua" panose="02040602050305030304" pitchFamily="18" charset="0"/>
              </a:rPr>
              <a:t>информированное добровольное согласие на виды медицинских вмешательств, включенные в Перечень определенных видов медицинских вмешательств, на которые граждане или их законные представители (родители, усыновители, опекуны или попечители) дают информированное добровольное </a:t>
            </a:r>
            <a:r>
              <a:rPr lang="ru-RU" b="1" dirty="0" smtClean="0">
                <a:solidFill>
                  <a:srgbClr val="FF0000"/>
                </a:solidFill>
                <a:latin typeface="Book Antiqua" panose="02040602050305030304" pitchFamily="18" charset="0"/>
              </a:rPr>
              <a:t>заполнено было медицинской сестрой. </a:t>
            </a:r>
            <a:endParaRPr lang="ru-RU" b="1" dirty="0">
              <a:solidFill>
                <a:srgbClr val="FF0000"/>
              </a:solidFill>
              <a:latin typeface="Book Antiqua" panose="0204060205030503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71480"/>
            <a:ext cx="8286808" cy="532453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u="sng" dirty="0" smtClean="0">
                <a:latin typeface="Arial" pitchFamily="34" charset="0"/>
                <a:cs typeface="Arial" pitchFamily="34" charset="0"/>
              </a:rPr>
              <a:t>Из представления о принятии мер по устранению обстоятельств, способствовавших совершению преступления (других нарушений закона) руководителю Департамента здравоохранения Орловской области :</a:t>
            </a:r>
            <a:r>
              <a:rPr lang="ru-RU" sz="2000" dirty="0" smtClean="0">
                <a:latin typeface="Arial" pitchFamily="34" charset="0"/>
                <a:cs typeface="Arial" pitchFamily="34" charset="0"/>
              </a:rPr>
              <a:t> «…Таким образом, в Орловской области отсутствуют какие-либо нормативно-правовые акты, регламентирующие порядок информирования персоналом медицинских организаций территориальных органов Министерства внутренних дел Российской Федерации о фактах безвестного исчезновения пациентов при отсутствии объективных данных о самовольном оставлении или лечебного учреждения, например, при внезапном исчезновении пациента, </a:t>
            </a:r>
            <a:r>
              <a:rPr lang="ru-RU" sz="2000" dirty="0" err="1" smtClean="0">
                <a:latin typeface="Arial" pitchFamily="34" charset="0"/>
                <a:cs typeface="Arial" pitchFamily="34" charset="0"/>
              </a:rPr>
              <a:t>неуведомлении</a:t>
            </a:r>
            <a:r>
              <a:rPr lang="ru-RU" sz="2000" dirty="0" smtClean="0">
                <a:latin typeface="Arial" pitchFamily="34" charset="0"/>
                <a:cs typeface="Arial" pitchFamily="34" charset="0"/>
              </a:rPr>
              <a:t> им близких родственников и персонала больницы о месте своего нахождения, оставлении пациентом в лечебном учреждении верхней одежды и теплой обуви в холодное время года, оставлении в палате ценных вещей, в том числе мобильного телефона и важных личных документов (паспорт, свидетельство о регистрации транспортного средства, водительское удостоверение, пенсионное удостоверение и т.п.). …»</a:t>
            </a:r>
            <a:endParaRPr lang="ru-RU" sz="20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428604"/>
            <a:ext cx="8643998" cy="48320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 следует из материалов дела, объективных фактов, подтверждающих самовольный уход гр-на Н., и отметок об уведомлении зав. отделением  об этом в медицинской карте стационарного больного не имеется. </a:t>
            </a:r>
          </a:p>
          <a:p>
            <a:pPr algn="just"/>
            <a:r>
              <a:rPr lang="ru-RU" sz="2800" dirty="0" smtClean="0">
                <a:latin typeface="Arial" pitchFamily="34" charset="0"/>
                <a:ea typeface="Times New Roman" pitchFamily="18" charset="0"/>
                <a:cs typeface="Arial" pitchFamily="34" charset="0"/>
              </a:rPr>
              <a:t>О</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существленную в таких условиях выписку гр-на Н. 25.11.2016 г. комиссия экспертов признала необоснованной, что правоохранительными органами может расцениваться как отказ от оказания медицинской помощи (ст. 124УК РФ).</a:t>
            </a:r>
            <a:r>
              <a:rPr lang="ru-RU" sz="2800" dirty="0" smtClean="0"/>
              <a:t> </a:t>
            </a:r>
          </a:p>
          <a:p>
            <a:pPr algn="just"/>
            <a:endParaRPr lang="ru-RU" sz="28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00042"/>
            <a:ext cx="8001056" cy="58631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0"/>
              </a:spcBef>
              <a:spcAft>
                <a:spcPts val="600"/>
              </a:spcAft>
            </a:pPr>
            <a:r>
              <a:rPr lang="ru-RU" sz="2400" b="1" dirty="0" smtClean="0">
                <a:solidFill>
                  <a:srgbClr val="FF0000"/>
                </a:solidFill>
                <a:latin typeface="Arial" pitchFamily="34" charset="0"/>
                <a:cs typeface="Arial" pitchFamily="34" charset="0"/>
              </a:rPr>
              <a:t>Статья 6.3.</a:t>
            </a:r>
            <a:r>
              <a:rPr lang="ru-RU" sz="2400" dirty="0" smtClean="0">
                <a:solidFill>
                  <a:srgbClr val="FF0000"/>
                </a:solidFill>
                <a:latin typeface="Arial" pitchFamily="34" charset="0"/>
                <a:cs typeface="Arial" pitchFamily="34" charset="0"/>
              </a:rPr>
              <a:t> Нарушение законодательства в области обеспечения санитарно-эпидемиологического благополучия населения</a:t>
            </a:r>
          </a:p>
          <a:p>
            <a:pPr algn="just">
              <a:spcBef>
                <a:spcPts val="0"/>
              </a:spcBef>
              <a:spcAft>
                <a:spcPts val="600"/>
              </a:spcAft>
            </a:pPr>
            <a:endParaRPr lang="ru-RU" dirty="0" smtClean="0">
              <a:solidFill>
                <a:prstClr val="black"/>
              </a:solidFill>
              <a:latin typeface="Book Antiqua" panose="02040602050305030304" pitchFamily="18" charset="0"/>
            </a:endParaRPr>
          </a:p>
          <a:p>
            <a:pPr algn="just">
              <a:spcBef>
                <a:spcPts val="0"/>
              </a:spcBef>
              <a:spcAft>
                <a:spcPts val="600"/>
              </a:spcAft>
            </a:pPr>
            <a:endParaRPr lang="ru-RU" dirty="0" smtClean="0">
              <a:solidFill>
                <a:prstClr val="black"/>
              </a:solidFill>
              <a:latin typeface="Book Antiqua" panose="02040602050305030304" pitchFamily="18" charset="0"/>
            </a:endParaRPr>
          </a:p>
          <a:p>
            <a:pPr algn="just">
              <a:spcBef>
                <a:spcPts val="0"/>
              </a:spcBef>
              <a:spcAft>
                <a:spcPts val="600"/>
              </a:spcAft>
            </a:pPr>
            <a:r>
              <a:rPr lang="ru-RU" sz="2800" b="1" dirty="0" smtClean="0">
                <a:solidFill>
                  <a:prstClr val="black"/>
                </a:solidFill>
                <a:latin typeface="Arial Narrow" pitchFamily="34" charset="0"/>
              </a:rPr>
              <a:t>Из определения суда</a:t>
            </a:r>
            <a:r>
              <a:rPr lang="ru-RU" sz="2800" dirty="0" smtClean="0">
                <a:solidFill>
                  <a:prstClr val="black"/>
                </a:solidFill>
                <a:latin typeface="Arial Narrow" pitchFamily="34" charset="0"/>
              </a:rPr>
              <a:t>: «право должностных лиц на беспрепятственный доступ на территорию проверяемой организации не обязывает, однако предполагает, в том числе и право на получение представителями административного органа у проверяемой организации, в случае необходимости, с учетом соблюдения </a:t>
            </a:r>
            <a:r>
              <a:rPr lang="ru-RU" sz="2800" dirty="0" err="1" smtClean="0">
                <a:solidFill>
                  <a:prstClr val="black"/>
                </a:solidFill>
                <a:latin typeface="Arial Narrow" pitchFamily="34" charset="0"/>
              </a:rPr>
              <a:t>СанПиН</a:t>
            </a:r>
            <a:r>
              <a:rPr lang="ru-RU" sz="2800" dirty="0" smtClean="0">
                <a:solidFill>
                  <a:prstClr val="black"/>
                </a:solidFill>
                <a:latin typeface="Arial Narrow" pitchFamily="34" charset="0"/>
              </a:rPr>
              <a:t> 2.1.3.2630-10 специальной медицинской одежды, необходимой для допуска в помещения с особым статусом»</a:t>
            </a:r>
            <a:endParaRPr lang="ru-RU" sz="2800" dirty="0">
              <a:solidFill>
                <a:prstClr val="black"/>
              </a:solidFill>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429684" cy="62170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defRPr/>
            </a:pPr>
            <a:r>
              <a:rPr lang="ru-RU" sz="2000" b="1" dirty="0" smtClean="0">
                <a:solidFill>
                  <a:schemeClr val="dk1"/>
                </a:solidFill>
                <a:latin typeface="Arial" pitchFamily="34" charset="0"/>
                <a:cs typeface="Arial" pitchFamily="34" charset="0"/>
              </a:rPr>
              <a:t>Статья 6.28. </a:t>
            </a:r>
            <a:r>
              <a:rPr lang="ru-RU" sz="2000" dirty="0" smtClean="0">
                <a:solidFill>
                  <a:schemeClr val="dk1"/>
                </a:solidFill>
                <a:latin typeface="Arial" pitchFamily="34" charset="0"/>
                <a:cs typeface="Arial" pitchFamily="34" charset="0"/>
              </a:rPr>
              <a:t>Нарушение установленных правил в сфере обращения медицинских изделий</a:t>
            </a:r>
            <a:endParaRPr lang="ru-RU" sz="2000" dirty="0" smtClean="0">
              <a:solidFill>
                <a:srgbClr val="000000"/>
              </a:solidFill>
              <a:latin typeface="Arial" pitchFamily="34" charset="0"/>
              <a:cs typeface="Arial" pitchFamily="34" charset="0"/>
            </a:endParaRPr>
          </a:p>
          <a:p>
            <a:pPr algn="just" fontAlgn="auto">
              <a:spcBef>
                <a:spcPts val="0"/>
              </a:spcBef>
              <a:spcAft>
                <a:spcPts val="0"/>
              </a:spcAft>
              <a:defRPr/>
            </a:pPr>
            <a:endParaRPr lang="ru-RU" sz="2000" dirty="0" smtClean="0">
              <a:solidFill>
                <a:schemeClr val="dk1"/>
              </a:solidFill>
              <a:latin typeface="Arial" pitchFamily="34" charset="0"/>
              <a:cs typeface="Arial" pitchFamily="34" charset="0"/>
            </a:endParaRPr>
          </a:p>
          <a:p>
            <a:pPr indent="0" algn="just">
              <a:lnSpc>
                <a:spcPct val="100000"/>
              </a:lnSpc>
              <a:spcBef>
                <a:spcPts val="0"/>
              </a:spcBef>
              <a:spcAft>
                <a:spcPts val="0"/>
              </a:spcAft>
            </a:pPr>
            <a:r>
              <a:rPr lang="ru-RU" sz="2000" b="1" dirty="0" smtClean="0">
                <a:solidFill>
                  <a:schemeClr val="dk1"/>
                </a:solidFill>
                <a:latin typeface="Arial" pitchFamily="34" charset="0"/>
                <a:cs typeface="Arial" pitchFamily="34" charset="0"/>
              </a:rPr>
              <a:t>Статья 6.29. </a:t>
            </a:r>
            <a:r>
              <a:rPr lang="ru-RU" sz="2000" dirty="0" smtClean="0">
                <a:solidFill>
                  <a:schemeClr val="dk1"/>
                </a:solidFill>
                <a:latin typeface="Arial" pitchFamily="34" charset="0"/>
                <a:cs typeface="Arial" pitchFamily="34" charset="0"/>
              </a:rPr>
              <a:t>Невыполнение обязанностей о представлении информации о конфликте интересов при осуществлении медицинской деятельности и фармацевтической деятельности</a:t>
            </a:r>
          </a:p>
          <a:p>
            <a:pPr indent="0" algn="just">
              <a:lnSpc>
                <a:spcPct val="100000"/>
              </a:lnSpc>
              <a:spcBef>
                <a:spcPts val="0"/>
              </a:spcBef>
              <a:spcAft>
                <a:spcPts val="0"/>
              </a:spcAft>
            </a:pPr>
            <a:endParaRPr lang="ru-RU" sz="2000" dirty="0" smtClean="0">
              <a:latin typeface="Arial" pitchFamily="34" charset="0"/>
              <a:cs typeface="Arial" pitchFamily="34" charset="0"/>
            </a:endParaRPr>
          </a:p>
          <a:p>
            <a:pPr algn="just"/>
            <a:r>
              <a:rPr lang="ru-RU" sz="2000" b="1" dirty="0" smtClean="0">
                <a:solidFill>
                  <a:schemeClr val="dk1"/>
                </a:solidFill>
                <a:latin typeface="Arial" pitchFamily="34" charset="0"/>
                <a:cs typeface="Arial" pitchFamily="34" charset="0"/>
              </a:rPr>
              <a:t>Статья 6.30. </a:t>
            </a:r>
            <a:r>
              <a:rPr lang="ru-RU" sz="2000" dirty="0" smtClean="0">
                <a:solidFill>
                  <a:schemeClr val="dk1"/>
                </a:solidFill>
                <a:latin typeface="Arial" pitchFamily="34" charset="0"/>
                <a:cs typeface="Arial" pitchFamily="34" charset="0"/>
              </a:rPr>
              <a:t>Невыполнение обязанностей об информировании граждан о получении медицинской помощи в рамках программы государственных гарантий бесплатного оказания гражданам медицинской помощи и территориальных программ государственных гарантий бесплатного оказания гражданам медицинской помощи</a:t>
            </a:r>
          </a:p>
          <a:p>
            <a:pPr algn="just"/>
            <a:endParaRPr lang="ru-RU" sz="2000" dirty="0" smtClean="0">
              <a:solidFill>
                <a:schemeClr val="dk1"/>
              </a:solidFill>
              <a:latin typeface="Arial" pitchFamily="34" charset="0"/>
              <a:cs typeface="Arial" pitchFamily="34" charset="0"/>
            </a:endParaRPr>
          </a:p>
          <a:p>
            <a:pPr algn="just"/>
            <a:r>
              <a:rPr lang="ru-RU" sz="2000" b="1" dirty="0" smtClean="0">
                <a:solidFill>
                  <a:schemeClr val="dk1"/>
                </a:solidFill>
                <a:latin typeface="Arial" pitchFamily="34" charset="0"/>
                <a:cs typeface="Arial" pitchFamily="34" charset="0"/>
              </a:rPr>
              <a:t>Статья 6.31. </a:t>
            </a:r>
            <a:r>
              <a:rPr lang="ru-RU" sz="2000" dirty="0" smtClean="0">
                <a:solidFill>
                  <a:schemeClr val="dk1"/>
                </a:solidFill>
                <a:latin typeface="Arial" pitchFamily="34" charset="0"/>
                <a:cs typeface="Arial" pitchFamily="34" charset="0"/>
              </a:rPr>
              <a:t>Нарушение законодательства о донорстве крови и ее компонентов</a:t>
            </a:r>
          </a:p>
          <a:p>
            <a:pPr algn="just"/>
            <a:endParaRPr lang="ru-RU" sz="2000" dirty="0" smtClean="0">
              <a:solidFill>
                <a:schemeClr val="dk1"/>
              </a:solidFill>
              <a:latin typeface="Arial" pitchFamily="34" charset="0"/>
              <a:cs typeface="Arial" pitchFamily="34" charset="0"/>
            </a:endParaRPr>
          </a:p>
          <a:p>
            <a:pPr algn="just"/>
            <a:r>
              <a:rPr lang="ru-RU" sz="2000" b="1" dirty="0" smtClean="0">
                <a:solidFill>
                  <a:schemeClr val="dk1"/>
                </a:solidFill>
                <a:latin typeface="Arial" pitchFamily="34" charset="0"/>
                <a:cs typeface="Arial" pitchFamily="34" charset="0"/>
              </a:rPr>
              <a:t>Статья 6.32. </a:t>
            </a:r>
            <a:r>
              <a:rPr lang="ru-RU" sz="2000" dirty="0" smtClean="0">
                <a:solidFill>
                  <a:schemeClr val="dk1"/>
                </a:solidFill>
                <a:latin typeface="Arial" pitchFamily="34" charset="0"/>
                <a:cs typeface="Arial" pitchFamily="34" charset="0"/>
              </a:rPr>
              <a:t>Нарушение требований законодательства в сфере охраны здоровья при проведении искусственного прерывания беременности</a:t>
            </a:r>
          </a:p>
          <a:p>
            <a:endParaRPr lang="ru-RU" b="1" dirty="0" smtClean="0">
              <a:solidFill>
                <a:schemeClr val="dk1"/>
              </a:solidFill>
              <a:latin typeface="Book Antiqua"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28596" y="357166"/>
            <a:ext cx="84296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r>
              <a:rPr lang="ru-RU" sz="2400" b="1" dirty="0" smtClean="0">
                <a:latin typeface="Arial" pitchFamily="34" charset="0"/>
                <a:ea typeface="Calibri" pitchFamily="34" charset="0"/>
                <a:cs typeface="Arial" pitchFamily="34" charset="0"/>
              </a:rPr>
              <a:t>Статья 13.4. </a:t>
            </a:r>
            <a:r>
              <a:rPr lang="ru-RU" sz="2400" b="1" dirty="0" err="1" smtClean="0">
                <a:latin typeface="Arial" pitchFamily="34" charset="0"/>
                <a:ea typeface="Calibri" pitchFamily="34" charset="0"/>
                <a:cs typeface="Arial" pitchFamily="34" charset="0"/>
              </a:rPr>
              <a:t>КоАП</a:t>
            </a:r>
            <a:r>
              <a:rPr lang="ru-RU" sz="2400" b="1" dirty="0" smtClean="0">
                <a:latin typeface="Arial" pitchFamily="34" charset="0"/>
                <a:ea typeface="Calibri" pitchFamily="34" charset="0"/>
                <a:cs typeface="Arial" pitchFamily="34" charset="0"/>
              </a:rPr>
              <a:t> «Нарушение правил проектирования, строительства, установки, регистрации или эксплуатации радиоэлектронных средств и (или) высокочастотных устройств»</a:t>
            </a:r>
            <a:endParaRPr lang="ru-RU" sz="2400" dirty="0" smtClean="0">
              <a:latin typeface="Arial"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медицине используются высокочастотные устройства (ВЧУ): магнитно-резонансные томографы (МРТ), ультразвуковые аппараты (УЗИ), приборы для исследования зрения, спектрометры, генераторы, микроволновые печи (СВЧ), индукторы и пр. Также используются радиоэлектронные  устройства, содержащие в себе беспроводные передатчики информации: телефоны, модемы, роутеры, спутниковые трансиверы и мн. др. При нарушении правил эксплуатации этих приборов наступает административная ответственность </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72560" cy="5524589"/>
          </a:xfrm>
          <a:prstGeom prst="rect">
            <a:avLst/>
          </a:prstGeom>
        </p:spPr>
        <p:txBody>
          <a:bodyPr wrap="square">
            <a:spAutoFit/>
          </a:bodyPr>
          <a:lstStyle/>
          <a:p>
            <a:pPr marL="0" indent="0" algn="just">
              <a:spcBef>
                <a:spcPts val="0"/>
              </a:spcBef>
              <a:buNone/>
            </a:pPr>
            <a:r>
              <a:rPr lang="ru-RU" sz="1600" b="1" dirty="0" smtClean="0">
                <a:solidFill>
                  <a:prstClr val="black"/>
                </a:solidFill>
                <a:latin typeface="Book Antiqua" panose="02040602050305030304" pitchFamily="18" charset="0"/>
              </a:rPr>
              <a:t>ОПРЕДЕЛЕНИЕ ВЕРХОВНОГО СУДА РФ от 21 февраля 2018 г. N 301-АД17-23240</a:t>
            </a:r>
          </a:p>
          <a:p>
            <a:pPr marL="0" indent="0" algn="just">
              <a:spcBef>
                <a:spcPts val="0"/>
              </a:spcBef>
              <a:buNone/>
            </a:pPr>
            <a:endParaRPr lang="ru-RU" sz="1600" dirty="0" smtClean="0">
              <a:solidFill>
                <a:prstClr val="black"/>
              </a:solidFill>
              <a:latin typeface="Book Antiqua" panose="02040602050305030304" pitchFamily="18" charset="0"/>
            </a:endParaRPr>
          </a:p>
          <a:p>
            <a:pPr algn="just">
              <a:spcBef>
                <a:spcPts val="0"/>
              </a:spcBef>
              <a:spcAft>
                <a:spcPts val="600"/>
              </a:spcAft>
            </a:pPr>
            <a:r>
              <a:rPr lang="ru-RU" dirty="0" smtClean="0">
                <a:solidFill>
                  <a:prstClr val="black"/>
                </a:solidFill>
                <a:latin typeface="Book Antiqua" panose="02040602050305030304" pitchFamily="18" charset="0"/>
              </a:rPr>
              <a:t>Согласно предписанию N 46 от 15.04.2016 (л.д.56 Т.1) ГБУЗ РК "Бюро СМЭ" в срок до 26.12.2016 должно было устранить выявленные нарушения и оснастить свои отделы, отделения, подразделения, дежурные экспертные бригады медицинскими приборами и оборудованием в соответствии со Стандартом, утвержденным приказом </a:t>
            </a:r>
            <a:r>
              <a:rPr lang="ru-RU" dirty="0" err="1" smtClean="0">
                <a:solidFill>
                  <a:prstClr val="black"/>
                </a:solidFill>
                <a:latin typeface="Book Antiqua" panose="02040602050305030304" pitchFamily="18" charset="0"/>
              </a:rPr>
              <a:t>Минздравсоцразвития</a:t>
            </a:r>
            <a:r>
              <a:rPr lang="ru-RU" dirty="0" smtClean="0">
                <a:solidFill>
                  <a:prstClr val="black"/>
                </a:solidFill>
                <a:latin typeface="Book Antiqua" panose="02040602050305030304" pitchFamily="18" charset="0"/>
              </a:rPr>
              <a:t> РФ от 12.05.2010 N 346н.</a:t>
            </a:r>
          </a:p>
          <a:p>
            <a:pPr algn="just">
              <a:spcBef>
                <a:spcPts val="0"/>
              </a:spcBef>
              <a:spcAft>
                <a:spcPts val="600"/>
              </a:spcAft>
            </a:pPr>
            <a:r>
              <a:rPr lang="ru-RU" b="1" dirty="0" smtClean="0">
                <a:solidFill>
                  <a:prstClr val="black"/>
                </a:solidFill>
                <a:latin typeface="Book Antiqua" panose="02040602050305030304" pitchFamily="18" charset="0"/>
              </a:rPr>
              <a:t>В установленный срок Заявитель указанное предписание не исполнил.</a:t>
            </a:r>
          </a:p>
          <a:p>
            <a:pPr algn="just">
              <a:spcBef>
                <a:spcPts val="0"/>
              </a:spcBef>
              <a:spcAft>
                <a:spcPts val="600"/>
              </a:spcAft>
            </a:pPr>
            <a:r>
              <a:rPr lang="ru-RU" dirty="0" smtClean="0">
                <a:solidFill>
                  <a:prstClr val="black"/>
                </a:solidFill>
                <a:latin typeface="Book Antiqua" panose="02040602050305030304" pitchFamily="18" charset="0"/>
              </a:rPr>
              <a:t>Согласно части 2 статьи 2.1 </a:t>
            </a:r>
            <a:r>
              <a:rPr lang="ru-RU" dirty="0" err="1" smtClean="0">
                <a:solidFill>
                  <a:prstClr val="black"/>
                </a:solidFill>
                <a:latin typeface="Book Antiqua" panose="02040602050305030304" pitchFamily="18" charset="0"/>
              </a:rPr>
              <a:t>КоАП</a:t>
            </a:r>
            <a:r>
              <a:rPr lang="ru-RU" dirty="0" smtClean="0">
                <a:solidFill>
                  <a:prstClr val="black"/>
                </a:solidFill>
                <a:latin typeface="Book Antiqua" panose="02040602050305030304" pitchFamily="18" charset="0"/>
              </a:rPr>
              <a:t> РФ юридическое лицо признается виновным в совершении административного правонарушения, если будет установлено, что у него имелась возможность для соблюдения правил и норм, за нарушение которых настоящим Кодексом или законами субъекта Российской Федерации предусмотрена административная ответственность, но данным лицом не были приняты все зависящие от него меры по их соблюдению.</a:t>
            </a:r>
          </a:p>
          <a:p>
            <a:pPr algn="just">
              <a:spcBef>
                <a:spcPts val="0"/>
              </a:spcBef>
              <a:spcAft>
                <a:spcPts val="600"/>
              </a:spcAft>
            </a:pPr>
            <a:r>
              <a:rPr lang="ru-RU" b="1" dirty="0" smtClean="0">
                <a:solidFill>
                  <a:srgbClr val="FF0000"/>
                </a:solidFill>
                <a:latin typeface="Book Antiqua" panose="02040602050305030304" pitchFamily="18" charset="0"/>
              </a:rPr>
              <a:t>Довод Заявителя о неисполнимости предписания в установленный срок в связи с отсутствием денежных средств (из-за недостаточности финансирования) судом отклоняется</a:t>
            </a:r>
            <a:r>
              <a:rPr lang="ru-RU" dirty="0" smtClean="0">
                <a:solidFill>
                  <a:srgbClr val="FF0000"/>
                </a:solidFill>
                <a:latin typeface="Book Antiqua" panose="02040602050305030304" pitchFamily="18" charset="0"/>
              </a:rPr>
              <a:t>.</a:t>
            </a:r>
            <a:endParaRPr lang="ru-RU" dirty="0">
              <a:solidFill>
                <a:srgbClr val="FF0000"/>
              </a:solidFill>
              <a:latin typeface="Book Antiqua" panose="0204060205030503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8429684" cy="6063198"/>
          </a:xfrm>
          <a:prstGeom prst="rect">
            <a:avLst/>
          </a:prstGeom>
        </p:spPr>
        <p:txBody>
          <a:bodyPr wrap="square">
            <a:spAutoFit/>
          </a:bodyPr>
          <a:lstStyle/>
          <a:p>
            <a:pPr marL="0" indent="0" algn="just">
              <a:spcBef>
                <a:spcPts val="0"/>
              </a:spcBef>
              <a:buNone/>
            </a:pPr>
            <a:r>
              <a:rPr lang="ru-RU" b="1" dirty="0" smtClean="0">
                <a:solidFill>
                  <a:prstClr val="black"/>
                </a:solidFill>
                <a:latin typeface="Book Antiqua" panose="02040602050305030304" pitchFamily="18" charset="0"/>
              </a:rPr>
              <a:t>ОПРЕДЕЛЕНИЕ ВЕРХОВНОГО СУДА РФ от 21 февраля 2018 г. N 301-АД17-23240</a:t>
            </a:r>
          </a:p>
          <a:p>
            <a:pPr marL="0" indent="0" algn="just">
              <a:spcBef>
                <a:spcPts val="0"/>
              </a:spcBef>
              <a:buNone/>
            </a:pPr>
            <a:endParaRPr lang="ru-RU" dirty="0" smtClean="0">
              <a:solidFill>
                <a:prstClr val="black"/>
              </a:solidFill>
              <a:latin typeface="Book Antiqua" panose="02040602050305030304" pitchFamily="18" charset="0"/>
            </a:endParaRPr>
          </a:p>
          <a:p>
            <a:pPr algn="just">
              <a:spcBef>
                <a:spcPts val="0"/>
              </a:spcBef>
              <a:spcAft>
                <a:spcPts val="600"/>
              </a:spcAft>
            </a:pPr>
            <a:r>
              <a:rPr lang="ru-RU" dirty="0" smtClean="0">
                <a:solidFill>
                  <a:prstClr val="black"/>
                </a:solidFill>
                <a:latin typeface="Arial" pitchFamily="34" charset="0"/>
                <a:cs typeface="Arial" pitchFamily="34" charset="0"/>
              </a:rPr>
              <a:t>изучила кассационную жалобу Государственного бюджетного учреждения здравоохранения Республики Коми "Бюро судебно-медицинской экспертизы" (г. Сыктывкар) на решение Арбитражного суда Республики Коми от 22.06.2017 по делу N А29-1764/2017 и постановление Второго арбитражного апелляционного суда от 20.10.2017 по тому же делу</a:t>
            </a:r>
          </a:p>
          <a:p>
            <a:pPr algn="just">
              <a:spcBef>
                <a:spcPts val="0"/>
              </a:spcBef>
              <a:spcAft>
                <a:spcPts val="600"/>
              </a:spcAft>
            </a:pPr>
            <a:r>
              <a:rPr lang="ru-RU" b="1" dirty="0" smtClean="0">
                <a:solidFill>
                  <a:prstClr val="black"/>
                </a:solidFill>
                <a:latin typeface="Arial" pitchFamily="34" charset="0"/>
                <a:cs typeface="Arial" pitchFamily="34" charset="0"/>
              </a:rPr>
              <a:t>Признавая вину заявителя в совершенном правонарушении, суды, принимая во внимание положения статьи 2.1 </a:t>
            </a:r>
            <a:r>
              <a:rPr lang="ru-RU" b="1" dirty="0" err="1" smtClean="0">
                <a:solidFill>
                  <a:prstClr val="black"/>
                </a:solidFill>
                <a:latin typeface="Arial" pitchFamily="34" charset="0"/>
                <a:cs typeface="Arial" pitchFamily="34" charset="0"/>
              </a:rPr>
              <a:t>КоАП</a:t>
            </a:r>
            <a:r>
              <a:rPr lang="ru-RU" b="1" dirty="0" smtClean="0">
                <a:solidFill>
                  <a:prstClr val="black"/>
                </a:solidFill>
                <a:latin typeface="Arial" pitchFamily="34" charset="0"/>
                <a:cs typeface="Arial" pitchFamily="34" charset="0"/>
              </a:rPr>
              <a:t> РФ, исходили из того, что им не были приняты все зависящие от него меры по соблюдению правил и норм, за нарушение которых предусмотрена административная ответственность. </a:t>
            </a:r>
            <a:r>
              <a:rPr lang="ru-RU" b="1" dirty="0" smtClean="0">
                <a:solidFill>
                  <a:srgbClr val="FF0000"/>
                </a:solidFill>
                <a:latin typeface="Arial" pitchFamily="34" charset="0"/>
                <a:cs typeface="Arial" pitchFamily="34" charset="0"/>
              </a:rPr>
              <a:t>Суды посчитали, что заявителем не представлено доказательств проявления необходимой и достаточной степени заботливости и осмотрительности, а также объективной невозможности соблюдения нарушенных правил и норм</a:t>
            </a:r>
            <a:r>
              <a:rPr lang="ru-RU" b="1" dirty="0" smtClean="0">
                <a:solidFill>
                  <a:prstClr val="black"/>
                </a:solidFill>
                <a:latin typeface="Arial" pitchFamily="34" charset="0"/>
                <a:cs typeface="Arial" pitchFamily="34" charset="0"/>
              </a:rPr>
              <a:t>.</a:t>
            </a:r>
          </a:p>
          <a:p>
            <a:pPr algn="just">
              <a:spcBef>
                <a:spcPts val="0"/>
              </a:spcBef>
              <a:spcAft>
                <a:spcPts val="600"/>
              </a:spcAft>
            </a:pPr>
            <a:r>
              <a:rPr lang="ru-RU" dirty="0" smtClean="0">
                <a:solidFill>
                  <a:prstClr val="black"/>
                </a:solidFill>
                <a:latin typeface="Arial" pitchFamily="34" charset="0"/>
                <a:cs typeface="Arial" pitchFamily="34" charset="0"/>
              </a:rPr>
              <a:t>Решение: отказать Государственному бюджетному учреждению здравоохранения Республики Коми "Бюро судебно-медицинской экспертизы" в передаче кассационной жалобы для рассмотрения в судебном заседании Судебной коллегии по экономическим спорам Верховного Суда Российской Федерации.</a:t>
            </a:r>
            <a:endParaRPr lang="ru-RU" dirty="0">
              <a:solidFill>
                <a:prstClr val="black"/>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ейзаж"/>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
        <p:nvSpPr>
          <p:cNvPr id="87042" name="Прямоугольник 2"/>
          <p:cNvSpPr>
            <a:spLocks noChangeArrowheads="1"/>
          </p:cNvSpPr>
          <p:nvPr/>
        </p:nvSpPr>
        <p:spPr bwMode="auto">
          <a:xfrm rot="10800000" flipV="1">
            <a:off x="1785938" y="5924550"/>
            <a:ext cx="6429375" cy="522288"/>
          </a:xfrm>
          <a:prstGeom prst="rect">
            <a:avLst/>
          </a:prstGeom>
          <a:noFill/>
          <a:ln w="9525">
            <a:noFill/>
            <a:miter lim="800000"/>
            <a:headEnd/>
            <a:tailEnd/>
          </a:ln>
        </p:spPr>
        <p:txBody>
          <a:bodyPr>
            <a:spAutoFit/>
          </a:bodyPr>
          <a:lstStyle/>
          <a:p>
            <a:pPr eaLnBrk="0" hangingPunct="0"/>
            <a:r>
              <a:rPr lang="ru-RU" sz="2800" b="1">
                <a:solidFill>
                  <a:schemeClr val="bg1"/>
                </a:solidFill>
                <a:latin typeface="Times New Roman" pitchFamily="18" charset="0"/>
                <a:cs typeface="Times New Roman" pitchFamily="18" charset="0"/>
              </a:rPr>
              <a:t>СПАСИБО ЗА ВНИМАНИЕ</a:t>
            </a:r>
            <a:endParaRPr lang="ru-RU"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715436" cy="614366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0" algn="just">
              <a:lnSpc>
                <a:spcPct val="100000"/>
              </a:lnSpc>
              <a:spcBef>
                <a:spcPts val="0"/>
              </a:spcBef>
              <a:spcAft>
                <a:spcPts val="0"/>
              </a:spcAft>
            </a:pPr>
            <a:r>
              <a:rPr lang="ru-RU" b="1" dirty="0" smtClean="0">
                <a:solidFill>
                  <a:schemeClr val="dk1"/>
                </a:solidFill>
                <a:latin typeface="Arial" pitchFamily="34" charset="0"/>
                <a:cs typeface="Arial" pitchFamily="34" charset="0"/>
              </a:rPr>
              <a:t>Статья 6.33. </a:t>
            </a:r>
            <a:r>
              <a:rPr lang="ru-RU" dirty="0" smtClean="0">
                <a:solidFill>
                  <a:schemeClr val="dk1"/>
                </a:solidFill>
                <a:latin typeface="Arial" pitchFamily="34" charset="0"/>
                <a:cs typeface="Arial" pitchFamily="34" charset="0"/>
              </a:rPr>
              <a:t>Обращение фальсифицированных, контрафактных, недоброкачественных и незарегистрированных лекарственных средств, медицинских изделий и оборот фальсифицированных биологически активных добавок</a:t>
            </a:r>
            <a:endParaRPr lang="ru-RU" dirty="0" smtClean="0">
              <a:latin typeface="Arial" pitchFamily="34" charset="0"/>
              <a:cs typeface="Arial" pitchFamily="34" charset="0"/>
            </a:endParaRPr>
          </a:p>
          <a:p>
            <a:pPr algn="just"/>
            <a:endParaRPr lang="ru-RU" b="1" dirty="0" smtClean="0">
              <a:solidFill>
                <a:schemeClr val="dk1"/>
              </a:solidFill>
              <a:latin typeface="Arial" pitchFamily="34" charset="0"/>
              <a:cs typeface="Arial" pitchFamily="34" charset="0"/>
            </a:endParaRPr>
          </a:p>
          <a:p>
            <a:pPr algn="just"/>
            <a:r>
              <a:rPr lang="ru-RU" b="1" dirty="0" smtClean="0">
                <a:solidFill>
                  <a:schemeClr val="dk1"/>
                </a:solidFill>
                <a:latin typeface="Arial" pitchFamily="34" charset="0"/>
                <a:cs typeface="Arial" pitchFamily="34" charset="0"/>
              </a:rPr>
              <a:t>Статья 13.11. </a:t>
            </a:r>
            <a:r>
              <a:rPr lang="ru-RU" dirty="0" smtClean="0">
                <a:solidFill>
                  <a:schemeClr val="dk1"/>
                </a:solidFill>
                <a:latin typeface="Arial" pitchFamily="34" charset="0"/>
                <a:cs typeface="Arial" pitchFamily="34" charset="0"/>
              </a:rPr>
              <a:t>Нарушение законодательства Российской Федерации в области персональных данных</a:t>
            </a:r>
          </a:p>
          <a:p>
            <a:pPr algn="just"/>
            <a:endParaRPr lang="ru-RU" b="1" dirty="0" smtClean="0">
              <a:solidFill>
                <a:schemeClr val="tx1">
                  <a:lumMod val="95000"/>
                  <a:lumOff val="5000"/>
                </a:schemeClr>
              </a:solidFill>
              <a:latin typeface="Arial" pitchFamily="34" charset="0"/>
              <a:cs typeface="Arial" pitchFamily="34" charset="0"/>
            </a:endParaRPr>
          </a:p>
          <a:p>
            <a:pPr indent="0" algn="just">
              <a:lnSpc>
                <a:spcPct val="100000"/>
              </a:lnSpc>
              <a:spcBef>
                <a:spcPts val="0"/>
              </a:spcBef>
              <a:spcAft>
                <a:spcPts val="0"/>
              </a:spcAft>
            </a:pPr>
            <a:r>
              <a:rPr lang="ru-RU" b="1" dirty="0" smtClean="0">
                <a:solidFill>
                  <a:schemeClr val="tx1">
                    <a:lumMod val="95000"/>
                    <a:lumOff val="5000"/>
                  </a:schemeClr>
                </a:solidFill>
                <a:latin typeface="Arial" pitchFamily="34" charset="0"/>
                <a:cs typeface="Arial" pitchFamily="34" charset="0"/>
              </a:rPr>
              <a:t>Статья 13.14. </a:t>
            </a:r>
            <a:r>
              <a:rPr lang="ru-RU" dirty="0" smtClean="0">
                <a:solidFill>
                  <a:schemeClr val="tx1">
                    <a:lumMod val="95000"/>
                    <a:lumOff val="5000"/>
                  </a:schemeClr>
                </a:solidFill>
                <a:latin typeface="Arial" pitchFamily="34" charset="0"/>
                <a:cs typeface="Arial" pitchFamily="34" charset="0"/>
              </a:rPr>
              <a:t>Разглашение информации с ограниченным доступом.</a:t>
            </a:r>
          </a:p>
          <a:p>
            <a:pPr algn="just" fontAlgn="auto">
              <a:spcBef>
                <a:spcPts val="0"/>
              </a:spcBef>
              <a:spcAft>
                <a:spcPts val="0"/>
              </a:spcAft>
              <a:defRPr/>
            </a:pPr>
            <a:endParaRPr lang="ru-RU" b="1" dirty="0" smtClean="0">
              <a:solidFill>
                <a:schemeClr val="dk1"/>
              </a:solidFill>
              <a:latin typeface="Arial" pitchFamily="34" charset="0"/>
              <a:cs typeface="Arial" pitchFamily="34" charset="0"/>
            </a:endParaRPr>
          </a:p>
          <a:p>
            <a:pPr algn="just" fontAlgn="auto">
              <a:spcBef>
                <a:spcPts val="0"/>
              </a:spcBef>
              <a:spcAft>
                <a:spcPts val="0"/>
              </a:spcAft>
              <a:defRPr/>
            </a:pPr>
            <a:r>
              <a:rPr lang="ru-RU" b="1" dirty="0" smtClean="0">
                <a:solidFill>
                  <a:schemeClr val="dk1"/>
                </a:solidFill>
                <a:latin typeface="Arial" pitchFamily="34" charset="0"/>
                <a:cs typeface="Arial" pitchFamily="34" charset="0"/>
              </a:rPr>
              <a:t>Статья 14.1.</a:t>
            </a:r>
            <a:r>
              <a:rPr lang="ru-RU" dirty="0" smtClean="0">
                <a:solidFill>
                  <a:schemeClr val="dk1"/>
                </a:solidFill>
                <a:latin typeface="Arial" pitchFamily="34" charset="0"/>
                <a:cs typeface="Arial" pitchFamily="34" charset="0"/>
              </a:rPr>
              <a:t> Осуществление предпринимательской деятельности без государственной регистрации или без специального разрешения (лицензии), осуществление предпринимательской деятельности с нарушением условий, предусмотренных специальным разрешением (лицензией)+ </a:t>
            </a:r>
            <a:r>
              <a:rPr lang="ru-RU" b="1" dirty="0" smtClean="0">
                <a:solidFill>
                  <a:schemeClr val="dk1"/>
                </a:solidFill>
                <a:latin typeface="Arial" pitchFamily="34" charset="0"/>
                <a:cs typeface="Arial" pitchFamily="34" charset="0"/>
              </a:rPr>
              <a:t>Статья 19.20. </a:t>
            </a:r>
            <a:r>
              <a:rPr lang="ru-RU" dirty="0" smtClean="0">
                <a:solidFill>
                  <a:schemeClr val="dk1"/>
                </a:solidFill>
                <a:latin typeface="Arial" pitchFamily="34" charset="0"/>
                <a:cs typeface="Arial" pitchFamily="34" charset="0"/>
              </a:rPr>
              <a:t>Осуществление деятельности, не связанной с извлечением прибыли, без специального разрешения (лицензии)</a:t>
            </a:r>
          </a:p>
          <a:p>
            <a:pPr algn="just" fontAlgn="auto">
              <a:spcBef>
                <a:spcPts val="0"/>
              </a:spcBef>
              <a:spcAft>
                <a:spcPts val="0"/>
              </a:spcAft>
              <a:defRPr/>
            </a:pPr>
            <a:endParaRPr lang="ru-RU" dirty="0" smtClean="0">
              <a:solidFill>
                <a:schemeClr val="dk1"/>
              </a:solidFill>
              <a:latin typeface="Arial" pitchFamily="34" charset="0"/>
              <a:cs typeface="Arial" pitchFamily="34" charset="0"/>
            </a:endParaRPr>
          </a:p>
          <a:p>
            <a:pPr algn="just" fontAlgn="auto">
              <a:spcBef>
                <a:spcPts val="0"/>
              </a:spcBef>
              <a:spcAft>
                <a:spcPts val="0"/>
              </a:spcAft>
              <a:defRPr/>
            </a:pPr>
            <a:r>
              <a:rPr lang="ru-RU" b="1" dirty="0" smtClean="0">
                <a:solidFill>
                  <a:schemeClr val="dk1"/>
                </a:solidFill>
                <a:latin typeface="Arial" pitchFamily="34" charset="0"/>
                <a:cs typeface="Arial" pitchFamily="34" charset="0"/>
              </a:rPr>
              <a:t>Статья 14.3. </a:t>
            </a:r>
            <a:r>
              <a:rPr lang="ru-RU" dirty="0" smtClean="0">
                <a:solidFill>
                  <a:schemeClr val="dk1"/>
                </a:solidFill>
                <a:latin typeface="Arial" pitchFamily="34" charset="0"/>
                <a:cs typeface="Arial" pitchFamily="34" charset="0"/>
              </a:rPr>
              <a:t>Нарушение законодательства о рекламе ч 5. Нарушение установленных законодательством о рекламе требований к рекламе лекарственных средств, медицинских изделий и медицинских услуг, в том числе методов лечения, а также биологически активных добавок </a:t>
            </a:r>
            <a:endParaRPr lang="ru-RU" dirty="0" smtClean="0">
              <a:solidFill>
                <a:schemeClr val="tx1">
                  <a:lumMod val="95000"/>
                  <a:lumOff val="5000"/>
                </a:schemeClr>
              </a:solidFill>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643998" cy="618630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defRPr/>
            </a:pPr>
            <a:r>
              <a:rPr lang="ru-RU" b="1" dirty="0" smtClean="0">
                <a:solidFill>
                  <a:schemeClr val="dk1"/>
                </a:solidFill>
                <a:latin typeface="Arial" pitchFamily="34" charset="0"/>
                <a:cs typeface="Arial" pitchFamily="34" charset="0"/>
              </a:rPr>
              <a:t>Статья 14.4. </a:t>
            </a:r>
            <a:r>
              <a:rPr lang="ru-RU" dirty="0" smtClean="0">
                <a:solidFill>
                  <a:schemeClr val="dk1"/>
                </a:solidFill>
                <a:latin typeface="Arial" pitchFamily="34" charset="0"/>
                <a:cs typeface="Arial" pitchFamily="34" charset="0"/>
              </a:rPr>
              <a:t>Продажа товаров, выполнение работ либо оказание населению услуг ненадлежащего качества или с нарушением установленных законодательством Российской Федерации требований</a:t>
            </a:r>
          </a:p>
          <a:p>
            <a:pPr algn="just"/>
            <a:endParaRPr lang="ru-RU" dirty="0" smtClean="0">
              <a:solidFill>
                <a:schemeClr val="dk1"/>
              </a:solidFill>
              <a:latin typeface="Arial" pitchFamily="34" charset="0"/>
              <a:cs typeface="Arial" pitchFamily="34" charset="0"/>
            </a:endParaRPr>
          </a:p>
          <a:p>
            <a:pPr algn="just"/>
            <a:r>
              <a:rPr lang="ru-RU" b="1" dirty="0" smtClean="0">
                <a:solidFill>
                  <a:schemeClr val="dk1"/>
                </a:solidFill>
                <a:latin typeface="Arial" pitchFamily="34" charset="0"/>
                <a:cs typeface="Arial" pitchFamily="34" charset="0"/>
              </a:rPr>
              <a:t>Статья 14.4.2. </a:t>
            </a:r>
            <a:r>
              <a:rPr lang="ru-RU" dirty="0" smtClean="0">
                <a:solidFill>
                  <a:schemeClr val="dk1"/>
                </a:solidFill>
                <a:latin typeface="Arial" pitchFamily="34" charset="0"/>
                <a:cs typeface="Arial" pitchFamily="34" charset="0"/>
              </a:rPr>
              <a:t>Нарушение законодательства об обращении лекарственных средств</a:t>
            </a:r>
            <a:endParaRPr lang="ru-RU" dirty="0" smtClean="0">
              <a:latin typeface="Arial" pitchFamily="34" charset="0"/>
              <a:cs typeface="Arial" pitchFamily="34" charset="0"/>
            </a:endParaRPr>
          </a:p>
          <a:p>
            <a:pPr indent="0" algn="just">
              <a:lnSpc>
                <a:spcPct val="100000"/>
              </a:lnSpc>
              <a:spcBef>
                <a:spcPts val="0"/>
              </a:spcBef>
              <a:spcAft>
                <a:spcPts val="0"/>
              </a:spcAft>
            </a:pPr>
            <a:endParaRPr lang="ru-RU" dirty="0" smtClean="0">
              <a:latin typeface="Arial" pitchFamily="34" charset="0"/>
              <a:cs typeface="Arial" pitchFamily="34" charset="0"/>
            </a:endParaRPr>
          </a:p>
          <a:p>
            <a:pPr indent="0" algn="just">
              <a:lnSpc>
                <a:spcPct val="100000"/>
              </a:lnSpc>
              <a:spcBef>
                <a:spcPts val="0"/>
              </a:spcBef>
              <a:spcAft>
                <a:spcPts val="0"/>
              </a:spcAft>
            </a:pPr>
            <a:r>
              <a:rPr lang="ru-RU" b="1" dirty="0" smtClean="0">
                <a:latin typeface="Arial" pitchFamily="34" charset="0"/>
                <a:cs typeface="Arial" pitchFamily="34" charset="0"/>
              </a:rPr>
              <a:t>Статья 14.5. </a:t>
            </a:r>
            <a:r>
              <a:rPr lang="ru-RU" dirty="0" smtClean="0">
                <a:latin typeface="Arial" pitchFamily="34" charset="0"/>
                <a:cs typeface="Arial" pitchFamily="34" charset="0"/>
              </a:rPr>
              <a:t>Продажа товаров, выполнение работ либо оказание услуг при отсутствии установленной информации либо неприменение в установленных федеральными законами случаях контрольно-кассовой техники</a:t>
            </a:r>
          </a:p>
          <a:p>
            <a:pPr indent="0" algn="just">
              <a:lnSpc>
                <a:spcPct val="100000"/>
              </a:lnSpc>
              <a:spcBef>
                <a:spcPts val="0"/>
              </a:spcBef>
              <a:spcAft>
                <a:spcPts val="0"/>
              </a:spcAft>
            </a:pPr>
            <a:endParaRPr lang="ru-RU" dirty="0" smtClean="0">
              <a:solidFill>
                <a:schemeClr val="dk1"/>
              </a:solidFill>
              <a:latin typeface="Arial" pitchFamily="34" charset="0"/>
              <a:cs typeface="Arial" pitchFamily="34" charset="0"/>
            </a:endParaRPr>
          </a:p>
          <a:p>
            <a:pPr indent="0" algn="just">
              <a:lnSpc>
                <a:spcPct val="100000"/>
              </a:lnSpc>
              <a:spcBef>
                <a:spcPts val="0"/>
              </a:spcBef>
              <a:spcAft>
                <a:spcPts val="0"/>
              </a:spcAft>
            </a:pPr>
            <a:r>
              <a:rPr lang="ru-RU" b="1" dirty="0" smtClean="0">
                <a:solidFill>
                  <a:schemeClr val="dk1"/>
                </a:solidFill>
                <a:latin typeface="Arial" pitchFamily="34" charset="0"/>
                <a:cs typeface="Arial" pitchFamily="34" charset="0"/>
              </a:rPr>
              <a:t>Статья 14.7. </a:t>
            </a:r>
            <a:r>
              <a:rPr lang="ru-RU" dirty="0" smtClean="0">
                <a:solidFill>
                  <a:schemeClr val="dk1"/>
                </a:solidFill>
                <a:latin typeface="Arial" pitchFamily="34" charset="0"/>
                <a:cs typeface="Arial" pitchFamily="34" charset="0"/>
              </a:rPr>
              <a:t>Обман потребителей (введение в заблуждение относительно потребительских свойств, качества товара (работы, услуги) или иной обман потребителей)</a:t>
            </a:r>
          </a:p>
          <a:p>
            <a:pPr algn="just">
              <a:buSzPct val="80000"/>
              <a:buFont typeface="Wingdings" pitchFamily="2" charset="2"/>
              <a:buNone/>
              <a:defRPr/>
            </a:pPr>
            <a:endParaRPr lang="ru-RU" dirty="0" smtClean="0">
              <a:latin typeface="Arial" pitchFamily="34" charset="0"/>
              <a:cs typeface="Arial" pitchFamily="34" charset="0"/>
            </a:endParaRPr>
          </a:p>
          <a:p>
            <a:pPr algn="just">
              <a:buSzPct val="80000"/>
              <a:buFont typeface="Wingdings" pitchFamily="2" charset="2"/>
              <a:buNone/>
              <a:defRPr/>
            </a:pPr>
            <a:r>
              <a:rPr lang="ru-RU" b="1" dirty="0" smtClean="0">
                <a:latin typeface="Arial" pitchFamily="34" charset="0"/>
                <a:cs typeface="Arial" pitchFamily="34" charset="0"/>
              </a:rPr>
              <a:t>Статья 14.8</a:t>
            </a:r>
            <a:r>
              <a:rPr lang="ru-RU" dirty="0" smtClean="0">
                <a:latin typeface="Arial" pitchFamily="34" charset="0"/>
                <a:cs typeface="Arial" pitchFamily="34" charset="0"/>
              </a:rPr>
              <a:t>. Нарушение иных прав потребителей</a:t>
            </a:r>
          </a:p>
          <a:p>
            <a:pPr algn="just">
              <a:buSzPct val="80000"/>
              <a:buFont typeface="Wingdings" pitchFamily="2" charset="2"/>
              <a:buNone/>
              <a:defRPr/>
            </a:pPr>
            <a:endParaRPr lang="ru-RU" dirty="0" smtClean="0">
              <a:latin typeface="Arial" pitchFamily="34" charset="0"/>
              <a:cs typeface="Arial" pitchFamily="34" charset="0"/>
            </a:endParaRPr>
          </a:p>
          <a:p>
            <a:pPr algn="just">
              <a:buSzPct val="80000"/>
              <a:defRPr/>
            </a:pPr>
            <a:r>
              <a:rPr lang="ru-RU" b="1" dirty="0" smtClean="0">
                <a:solidFill>
                  <a:schemeClr val="dk1"/>
                </a:solidFill>
                <a:latin typeface="Arial" pitchFamily="34" charset="0"/>
                <a:cs typeface="Arial" pitchFamily="34" charset="0"/>
              </a:rPr>
              <a:t>Статья 19.4.</a:t>
            </a:r>
            <a:r>
              <a:rPr lang="ru-RU" dirty="0" smtClean="0">
                <a:solidFill>
                  <a:schemeClr val="dk1"/>
                </a:solidFill>
                <a:latin typeface="Arial" pitchFamily="34" charset="0"/>
                <a:cs typeface="Arial" pitchFamily="34" charset="0"/>
              </a:rPr>
              <a:t> Неповиновение законному распоряжению должностного лица органа, осуществляющего государственный надзор (контроль), должностного лица организации, уполномоченной в соответствии с федеральными законами на осуществление государственного надзора, должностного лица органа, осуществляющего муниципальный контроль</a:t>
            </a:r>
            <a:endParaRPr lang="ru-RU" dirty="0" smtClean="0">
              <a:solidFill>
                <a:schemeClr val="tx1">
                  <a:lumMod val="95000"/>
                  <a:lumOff val="5000"/>
                </a:schemeClr>
              </a:solidFill>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643998" cy="646330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b="1" dirty="0" smtClean="0">
                <a:latin typeface="Arial" pitchFamily="34" charset="0"/>
                <a:cs typeface="Arial" pitchFamily="34" charset="0"/>
              </a:rPr>
              <a:t>Статья 19.4.1</a:t>
            </a:r>
            <a:r>
              <a:rPr lang="ru-RU" dirty="0" smtClean="0">
                <a:latin typeface="Arial" pitchFamily="34" charset="0"/>
                <a:cs typeface="Arial" pitchFamily="34" charset="0"/>
              </a:rPr>
              <a:t>. Воспрепятствование законной деятельности должностного лица органа государственного контроля (надзора), должностного лица организации, уполномоченной в соответствии с федеральными законами на осуществление государственного надзора, должностного лица органа муниципального контроля</a:t>
            </a:r>
          </a:p>
          <a:p>
            <a:pPr algn="just"/>
            <a:endParaRPr lang="ru-RU" dirty="0" smtClean="0">
              <a:solidFill>
                <a:schemeClr val="dk1"/>
              </a:solidFill>
              <a:latin typeface="Arial" pitchFamily="34" charset="0"/>
              <a:cs typeface="Arial" pitchFamily="34" charset="0"/>
            </a:endParaRPr>
          </a:p>
          <a:p>
            <a:pPr algn="just">
              <a:tabLst>
                <a:tab pos="2427288" algn="l"/>
              </a:tabLst>
            </a:pPr>
            <a:r>
              <a:rPr lang="ru-RU" b="1" dirty="0" smtClean="0">
                <a:solidFill>
                  <a:schemeClr val="dk1"/>
                </a:solidFill>
                <a:latin typeface="Arial" pitchFamily="34" charset="0"/>
                <a:cs typeface="Arial" pitchFamily="34" charset="0"/>
              </a:rPr>
              <a:t>Статья 19.5</a:t>
            </a:r>
            <a:r>
              <a:rPr lang="ru-RU" dirty="0" smtClean="0">
                <a:solidFill>
                  <a:schemeClr val="dk1"/>
                </a:solidFill>
                <a:latin typeface="Arial" pitchFamily="34" charset="0"/>
                <a:cs typeface="Arial" pitchFamily="34" charset="0"/>
              </a:rPr>
              <a:t>. Невыполнение в срок законного предписания (постановления, представления, решения) органа (должностного лица), осуществляющего государственный надзор (контроль), организации, уполномоченной в соответствии с федеральными законами на осуществление государственного надзора (должностного лица), органа (должностного лица), осуществляющего муниципальный контроль</a:t>
            </a:r>
          </a:p>
          <a:p>
            <a:pPr algn="just">
              <a:tabLst>
                <a:tab pos="2427288" algn="l"/>
              </a:tabLst>
            </a:pPr>
            <a:endParaRPr lang="ru-RU" dirty="0" smtClean="0">
              <a:solidFill>
                <a:schemeClr val="dk1"/>
              </a:solidFill>
              <a:latin typeface="Arial" pitchFamily="34" charset="0"/>
              <a:cs typeface="Arial" pitchFamily="34" charset="0"/>
            </a:endParaRPr>
          </a:p>
          <a:p>
            <a:pPr algn="just">
              <a:tabLst>
                <a:tab pos="2427288" algn="l"/>
              </a:tabLst>
            </a:pPr>
            <a:r>
              <a:rPr lang="ru-RU" b="1" dirty="0" smtClean="0">
                <a:solidFill>
                  <a:schemeClr val="dk1"/>
                </a:solidFill>
                <a:latin typeface="Arial" pitchFamily="34" charset="0"/>
                <a:cs typeface="Arial" pitchFamily="34" charset="0"/>
              </a:rPr>
              <a:t>Статья 19.7.8</a:t>
            </a:r>
            <a:r>
              <a:rPr lang="ru-RU" dirty="0" smtClean="0">
                <a:solidFill>
                  <a:schemeClr val="dk1"/>
                </a:solidFill>
                <a:latin typeface="Arial" pitchFamily="34" charset="0"/>
                <a:cs typeface="Arial" pitchFamily="34" charset="0"/>
              </a:rPr>
              <a:t>. Непредставление сведений или представление заведомо недостоверных сведений в федеральный орган исполнительной власти, осуществляющий функции по контролю и надзору в сфере здравоохранения</a:t>
            </a:r>
          </a:p>
          <a:p>
            <a:pPr algn="just">
              <a:tabLst>
                <a:tab pos="2427288" algn="l"/>
              </a:tabLst>
            </a:pPr>
            <a:endParaRPr lang="ru-RU" dirty="0" smtClean="0">
              <a:latin typeface="Arial" pitchFamily="34" charset="0"/>
              <a:cs typeface="Arial" pitchFamily="34" charset="0"/>
            </a:endParaRPr>
          </a:p>
          <a:p>
            <a:pPr algn="just">
              <a:tabLst>
                <a:tab pos="2427288" algn="l"/>
              </a:tabLst>
            </a:pPr>
            <a:r>
              <a:rPr lang="ru-RU" dirty="0" smtClean="0">
                <a:latin typeface="Arial" pitchFamily="34" charset="0"/>
                <a:cs typeface="Arial" pitchFamily="34" charset="0"/>
              </a:rPr>
              <a:t>Непредставление или несвоевременное представление в федеральный орган исполнительной власти, осуществляющий функции по контролю и надзору в сфере здравоохранения, его территориальный орган, если представление таких сведений является обязательным в соответствии с законодательством в сфере охраны здоровья, </a:t>
            </a:r>
            <a:r>
              <a:rPr lang="ru-RU" dirty="0" smtClean="0">
                <a:solidFill>
                  <a:schemeClr val="dk1"/>
                </a:solidFill>
                <a:latin typeface="Arial" pitchFamily="34" charset="0"/>
                <a:cs typeface="Arial" pitchFamily="34" charset="0"/>
              </a:rPr>
              <a:t> либо представление заведомо недостоверных сведений</a:t>
            </a:r>
            <a:endParaRPr lang="ru-RU" dirty="0" smtClean="0">
              <a:solidFill>
                <a:schemeClr val="dk1"/>
              </a:solidFill>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
          <a:ext cx="9144000" cy="6857999"/>
        </p:xfrm>
        <a:graphic>
          <a:graphicData uri="http://schemas.openxmlformats.org/drawingml/2006/table">
            <a:tbl>
              <a:tblPr firstRow="1" firstCol="1" bandRow="1"/>
              <a:tblGrid>
                <a:gridCol w="7149835"/>
                <a:gridCol w="1994165"/>
              </a:tblGrid>
              <a:tr h="10287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Правонарушения </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 </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Статьи Административного кодекса</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858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Употребление спиртных напитков на территории медицинской организации</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20.21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Курение табака</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6.24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858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П</a:t>
                      </a:r>
                      <a:r>
                        <a:rPr lang="ru-RU" sz="1800" b="1" dirty="0">
                          <a:effectLst/>
                          <a:latin typeface="Arial Narrow" panose="020B0606020202030204" pitchFamily="34" charset="0"/>
                          <a:ea typeface="Calibri" panose="020F0502020204030204" pitchFamily="34" charset="0"/>
                          <a:cs typeface="Tahoma" panose="020B0604030504040204" pitchFamily="34" charset="0"/>
                        </a:rPr>
                        <a:t>отребление наркотических средств или психотропных веществ без назначения врача</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Calibri" panose="020F0502020204030204" pitchFamily="34" charset="0"/>
                          <a:cs typeface="Tahoma" panose="020B0604030504040204" pitchFamily="34" charset="0"/>
                        </a:rPr>
                        <a:t>Ст. 6.29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П</a:t>
                      </a:r>
                      <a:r>
                        <a:rPr lang="ru-RU" sz="1800" b="1" dirty="0">
                          <a:effectLst/>
                          <a:latin typeface="Arial Narrow" panose="020B0606020202030204" pitchFamily="34" charset="0"/>
                          <a:ea typeface="Calibri" panose="020F0502020204030204" pitchFamily="34" charset="0"/>
                          <a:cs typeface="Times New Roman" panose="02020603050405020304" pitchFamily="18" charset="0"/>
                        </a:rPr>
                        <a:t>обои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Calibri" panose="020F0502020204030204" pitchFamily="34" charset="0"/>
                          <a:cs typeface="Times New Roman" panose="02020603050405020304" pitchFamily="18" charset="0"/>
                        </a:rPr>
                        <a:t>Ст. 6.1.1 КоАП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Оскорбления медицинского персонала</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5.61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Повреждение имущества</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7.17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Организация и участие в проведении азартных игр</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14.1.1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71599">
                <a:tc>
                  <a:txBody>
                    <a:bodyPr/>
                    <a:lstStyle/>
                    <a:p>
                      <a:pPr algn="ctr">
                        <a:lnSpc>
                          <a:spcPct val="107000"/>
                        </a:lnSpc>
                        <a:spcAft>
                          <a:spcPts val="0"/>
                        </a:spcAft>
                      </a:pPr>
                      <a:r>
                        <a:rPr lang="ru-RU" sz="1800" b="1" dirty="0">
                          <a:effectLst/>
                          <a:latin typeface="Arial Narrow" panose="020B0606020202030204" pitchFamily="34" charset="0"/>
                          <a:ea typeface="Calibri" panose="020F0502020204030204" pitchFamily="34" charset="0"/>
                          <a:cs typeface="Tahoma" panose="020B0604030504040204" pitchFamily="34" charset="0"/>
                        </a:rPr>
                        <a:t>Нарушение законодательства в области обеспечения санитарно-эпидемиологического благополучия населения, выразившееся в нарушении действующих санитарных правил и гигиенических нормативов</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Calibri" panose="020F0502020204030204" pitchFamily="34" charset="0"/>
                          <a:cs typeface="Arial" panose="020B0604020202020204" pitchFamily="34" charset="0"/>
                        </a:rPr>
                        <a:t>Ст. 6</a:t>
                      </a:r>
                      <a:r>
                        <a:rPr lang="ru-RU" sz="1800" b="1" dirty="0">
                          <a:effectLst/>
                          <a:latin typeface="Arial Narrow" panose="020B0606020202030204" pitchFamily="34" charset="0"/>
                          <a:ea typeface="Calibri" panose="020F0502020204030204" pitchFamily="34" charset="0"/>
                          <a:cs typeface="Times New Roman" panose="02020603050405020304" pitchFamily="18" charset="0"/>
                        </a:rPr>
                        <a:t>.3 КоАП РФ.</a:t>
                      </a:r>
                    </a:p>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 </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a:effectLst/>
                          <a:latin typeface="Arial Narrow" panose="020B0606020202030204" pitchFamily="34" charset="0"/>
                          <a:ea typeface="Times New Roman" panose="02020603050405020304" pitchFamily="18" charset="0"/>
                          <a:cs typeface="Arial" panose="020B0604020202020204" pitchFamily="34" charset="0"/>
                        </a:rPr>
                        <a:t>Выбрасывание мусора в местах, не предназначенных для этого</a:t>
                      </a:r>
                      <a:endParaRPr lang="ru-RU"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6.4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85800">
                <a:tc>
                  <a:txBody>
                    <a:bodyPr/>
                    <a:lstStyle/>
                    <a:p>
                      <a:pPr algn="ctr">
                        <a:lnSpc>
                          <a:spcPct val="107000"/>
                        </a:lnSpc>
                        <a:spcAft>
                          <a:spcPts val="0"/>
                        </a:spcAft>
                      </a:pPr>
                      <a:r>
                        <a:rPr lang="ru-RU" sz="1800" b="1">
                          <a:effectLst/>
                          <a:latin typeface="Arial Narrow" panose="020B0606020202030204" pitchFamily="34" charset="0"/>
                          <a:ea typeface="Times New Roman" panose="02020603050405020304" pitchFamily="18" charset="0"/>
                          <a:cs typeface="Arial" panose="020B0604020202020204" pitchFamily="34" charset="0"/>
                        </a:rPr>
                        <a:t>Использование электрических приборов, таких как утюг, плитки, кипятильники, телевизоры</a:t>
                      </a:r>
                      <a:endParaRPr lang="ru-RU"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Ст. 7.19 КоАП</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2900">
                <a:tc>
                  <a:txBody>
                    <a:bodyPr/>
                    <a:lstStyle/>
                    <a:p>
                      <a:pPr algn="ctr">
                        <a:lnSpc>
                          <a:spcPct val="107000"/>
                        </a:lnSpc>
                        <a:spcAft>
                          <a:spcPts val="0"/>
                        </a:spcAft>
                      </a:pPr>
                      <a:r>
                        <a:rPr lang="ru-RU" sz="1800" b="1">
                          <a:effectLst/>
                          <a:latin typeface="Arial Narrow" panose="020B0606020202030204" pitchFamily="34" charset="0"/>
                          <a:ea typeface="Times New Roman" panose="02020603050405020304" pitchFamily="18" charset="0"/>
                          <a:cs typeface="Arial" panose="020B0604020202020204" pitchFamily="34" charset="0"/>
                        </a:rPr>
                        <a:t>Драки с причинением вреда здоровью (преступление)</a:t>
                      </a:r>
                      <a:endParaRPr lang="ru-RU"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800" b="1" dirty="0">
                          <a:effectLst/>
                          <a:latin typeface="Arial Narrow" panose="020B0606020202030204" pitchFamily="34" charset="0"/>
                          <a:ea typeface="Times New Roman" panose="02020603050405020304" pitchFamily="18" charset="0"/>
                          <a:cs typeface="Arial" panose="020B0604020202020204" pitchFamily="34" charset="0"/>
                        </a:rPr>
                        <a:t>УК РФ</a:t>
                      </a:r>
                      <a:endParaRPr lang="ru-RU" sz="18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85729"/>
            <a:ext cx="8572560" cy="649408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3200" u="sng" dirty="0" smtClean="0">
                <a:latin typeface="Arial" pitchFamily="34" charset="0"/>
                <a:cs typeface="Arial" pitchFamily="34" charset="0"/>
              </a:rPr>
              <a:t>Из определения о назначении комиссионной судебно-медицинской экспертизы</a:t>
            </a:r>
            <a:r>
              <a:rPr lang="ru-RU" sz="3200" dirty="0" smtClean="0">
                <a:latin typeface="Arial" pitchFamily="34" charset="0"/>
                <a:cs typeface="Arial" pitchFamily="34" charset="0"/>
              </a:rPr>
              <a:t> следует, что гр-н М. из правого кармана брюк достал раскладной нож, рукоятка коричневого цвета, после чего правой рукой нанес удар ножом в область туловища одному из парней с которыми произошел конфликт. Согласно представленной выписке из истории болезни №27537 пострадавшему гр. Р., причинено телесное повреждение в виде колото-резаного ранения живота, проникающего в брюшную полость.  </a:t>
            </a:r>
            <a:endParaRPr lang="ru-RU" sz="32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7854</TotalTime>
  <Words>3591</Words>
  <Application>Microsoft Office PowerPoint</Application>
  <PresentationFormat>Экран (4:3)</PresentationFormat>
  <Paragraphs>200</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ОБОСНОВАНИЕ НОВОЙ МОДЕЛИ  ЭТИКО-ПРАВОВОГО ОБРАЗОВАНИЯ  В МЕДИЦИНСКИХ ВУЗАХ</dc:title>
  <dc:creator>Наталья Седова</dc:creator>
  <cp:lastModifiedBy>TravenkoEN</cp:lastModifiedBy>
  <cp:revision>661</cp:revision>
  <dcterms:created xsi:type="dcterms:W3CDTF">2011-06-01T07:23:54Z</dcterms:created>
  <dcterms:modified xsi:type="dcterms:W3CDTF">2018-12-24T04:37:30Z</dcterms:modified>
</cp:coreProperties>
</file>