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00" r:id="rId2"/>
    <p:sldId id="301" r:id="rId3"/>
    <p:sldId id="311" r:id="rId4"/>
    <p:sldId id="297" r:id="rId5"/>
    <p:sldId id="318" r:id="rId6"/>
    <p:sldId id="319" r:id="rId7"/>
    <p:sldId id="321" r:id="rId8"/>
    <p:sldId id="325" r:id="rId9"/>
    <p:sldId id="326" r:id="rId10"/>
    <p:sldId id="323" r:id="rId11"/>
    <p:sldId id="324" r:id="rId12"/>
    <p:sldId id="312" r:id="rId13"/>
    <p:sldId id="313" r:id="rId14"/>
    <p:sldId id="315" r:id="rId15"/>
    <p:sldId id="316" r:id="rId16"/>
    <p:sldId id="328" r:id="rId17"/>
    <p:sldId id="331" r:id="rId18"/>
    <p:sldId id="32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0C5D560-0E8A-4259-8239-E8A8336413F0}">
          <p14:sldIdLst>
            <p14:sldId id="300"/>
            <p14:sldId id="301"/>
            <p14:sldId id="311"/>
            <p14:sldId id="297"/>
            <p14:sldId id="318"/>
            <p14:sldId id="319"/>
            <p14:sldId id="321"/>
            <p14:sldId id="325"/>
            <p14:sldId id="326"/>
            <p14:sldId id="323"/>
            <p14:sldId id="324"/>
            <p14:sldId id="312"/>
            <p14:sldId id="313"/>
            <p14:sldId id="315"/>
            <p14:sldId id="316"/>
            <p14:sldId id="328"/>
            <p14:sldId id="331"/>
            <p14:sldId id="320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>
      <p:cViewPr>
        <p:scale>
          <a:sx n="70" d="100"/>
          <a:sy n="70" d="100"/>
        </p:scale>
        <p:origin x="-1733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28511931722691E-2"/>
          <c:y val="1.5009557537746947E-2"/>
          <c:w val="0.93250200495771363"/>
          <c:h val="0.842441022534786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лечебный 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0"/>
                  <c:y val="-2.97029702970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9603960396039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409</c:v>
                </c:pt>
                <c:pt idx="1">
                  <c:v>395</c:v>
                </c:pt>
                <c:pt idx="2">
                  <c:v>386</c:v>
                </c:pt>
                <c:pt idx="3">
                  <c:v>389</c:v>
                </c:pt>
                <c:pt idx="4">
                  <c:v>330</c:v>
                </c:pt>
                <c:pt idx="5">
                  <c:v>324</c:v>
                </c:pt>
                <c:pt idx="6">
                  <c:v>348</c:v>
                </c:pt>
                <c:pt idx="7">
                  <c:v>273</c:v>
                </c:pt>
                <c:pt idx="8">
                  <c:v>266</c:v>
                </c:pt>
                <c:pt idx="9">
                  <c:v>301</c:v>
                </c:pt>
                <c:pt idx="10">
                  <c:v>319</c:v>
                </c:pt>
                <c:pt idx="11">
                  <c:v>280</c:v>
                </c:pt>
                <c:pt idx="12">
                  <c:v>286</c:v>
                </c:pt>
                <c:pt idx="13">
                  <c:v>311</c:v>
                </c:pt>
                <c:pt idx="14">
                  <c:v>335</c:v>
                </c:pt>
                <c:pt idx="15">
                  <c:v>230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педиатрический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0092592592592591E-2"/>
                  <c:y val="-3.630389023154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1E-3"/>
                  <c:y val="-9.9009900990099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746445245746152E-2"/>
                  <c:y val="-4.2025501250213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90475755116E-2"/>
                  <c:y val="2.97029702970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833333333333332E-2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592592592592587E-3"/>
                  <c:y val="-9.9009900990099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546202225447508E-2"/>
                  <c:y val="2.97029702970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631278566814662E-2"/>
                  <c:y val="2.359036481386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906492996786616E-2"/>
                  <c:y val="3.34914348724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2305295950155761E-3"/>
                  <c:y val="1.972386587771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183431952662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9444444444444441E-3"/>
                  <c:y val="2.640264026402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9.2592592592592587E-3"/>
                  <c:y val="1.6501650165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85</c:v>
                </c:pt>
                <c:pt idx="1">
                  <c:v>75</c:v>
                </c:pt>
                <c:pt idx="2">
                  <c:v>11</c:v>
                </c:pt>
                <c:pt idx="3">
                  <c:v>82</c:v>
                </c:pt>
                <c:pt idx="4">
                  <c:v>96</c:v>
                </c:pt>
                <c:pt idx="5">
                  <c:v>112</c:v>
                </c:pt>
                <c:pt idx="6">
                  <c:v>104</c:v>
                </c:pt>
                <c:pt idx="7">
                  <c:v>82</c:v>
                </c:pt>
                <c:pt idx="8">
                  <c:v>125</c:v>
                </c:pt>
                <c:pt idx="9">
                  <c:v>150</c:v>
                </c:pt>
                <c:pt idx="10">
                  <c:v>95</c:v>
                </c:pt>
                <c:pt idx="11">
                  <c:v>129</c:v>
                </c:pt>
                <c:pt idx="12">
                  <c:v>109</c:v>
                </c:pt>
                <c:pt idx="13">
                  <c:v>132</c:v>
                </c:pt>
                <c:pt idx="14">
                  <c:v>142</c:v>
                </c:pt>
                <c:pt idx="15">
                  <c:v>103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стоматологический</c:v>
                </c:pt>
              </c:strCache>
            </c:strRef>
          </c:tx>
          <c:spPr>
            <a:ln w="38100"/>
          </c:spPr>
          <c:marker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1.9037509395170081E-17"/>
                  <c:y val="-2.366863905325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768431983386017E-3"/>
                  <c:y val="2.366863905325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92</c:v>
                </c:pt>
                <c:pt idx="1">
                  <c:v>92</c:v>
                </c:pt>
                <c:pt idx="2">
                  <c:v>126</c:v>
                </c:pt>
                <c:pt idx="3">
                  <c:v>123</c:v>
                </c:pt>
                <c:pt idx="4">
                  <c:v>116</c:v>
                </c:pt>
                <c:pt idx="5">
                  <c:v>169</c:v>
                </c:pt>
                <c:pt idx="6">
                  <c:v>170</c:v>
                </c:pt>
                <c:pt idx="7">
                  <c:v>158</c:v>
                </c:pt>
                <c:pt idx="8">
                  <c:v>135</c:v>
                </c:pt>
                <c:pt idx="9">
                  <c:v>144</c:v>
                </c:pt>
                <c:pt idx="10">
                  <c:v>158</c:v>
                </c:pt>
                <c:pt idx="11">
                  <c:v>139</c:v>
                </c:pt>
                <c:pt idx="12">
                  <c:v>158</c:v>
                </c:pt>
                <c:pt idx="13">
                  <c:v>150</c:v>
                </c:pt>
                <c:pt idx="14">
                  <c:v>70</c:v>
                </c:pt>
                <c:pt idx="15">
                  <c:v>138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 w="41275"/>
          </c:spPr>
          <c:dLbls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Лист1!$E$2:$E$17</c:f>
              <c:numCache>
                <c:formatCode>General</c:formatCode>
                <c:ptCount val="16"/>
                <c:pt idx="0">
                  <c:v>586</c:v>
                </c:pt>
                <c:pt idx="1">
                  <c:v>562</c:v>
                </c:pt>
                <c:pt idx="2">
                  <c:v>523</c:v>
                </c:pt>
                <c:pt idx="3">
                  <c:v>594</c:v>
                </c:pt>
                <c:pt idx="4">
                  <c:v>542</c:v>
                </c:pt>
                <c:pt idx="5">
                  <c:v>606</c:v>
                </c:pt>
                <c:pt idx="6">
                  <c:v>622</c:v>
                </c:pt>
                <c:pt idx="7">
                  <c:v>513</c:v>
                </c:pt>
                <c:pt idx="8">
                  <c:v>526</c:v>
                </c:pt>
                <c:pt idx="9">
                  <c:v>613</c:v>
                </c:pt>
                <c:pt idx="10">
                  <c:v>572</c:v>
                </c:pt>
                <c:pt idx="11">
                  <c:v>548</c:v>
                </c:pt>
                <c:pt idx="12">
                  <c:v>553</c:v>
                </c:pt>
                <c:pt idx="13">
                  <c:v>593</c:v>
                </c:pt>
                <c:pt idx="14">
                  <c:v>547</c:v>
                </c:pt>
                <c:pt idx="15">
                  <c:v>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31584"/>
        <c:axId val="130527616"/>
      </c:lineChart>
      <c:catAx>
        <c:axId val="1205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30527616"/>
        <c:crosses val="autoZero"/>
        <c:auto val="1"/>
        <c:lblAlgn val="ctr"/>
        <c:lblOffset val="100"/>
        <c:noMultiLvlLbl val="0"/>
      </c:catAx>
      <c:valAx>
        <c:axId val="13052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20531584"/>
        <c:crosses val="autoZero"/>
        <c:crossBetween val="between"/>
      </c:valAx>
      <c:spPr>
        <a:solidFill>
          <a:srgbClr val="FFFF00">
            <a:alpha val="16000"/>
          </a:srgbClr>
        </a:solidFill>
      </c:spPr>
    </c:plotArea>
    <c:legend>
      <c:legendPos val="b"/>
      <c:legendEntry>
        <c:idx val="3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403429244241666"/>
          <c:y val="0.90339149969366217"/>
          <c:w val="0.79775717287675485"/>
          <c:h val="7.1332991660066167E-2"/>
        </c:manualLayout>
      </c:layout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61FD-D4CB-4176-901B-5F759052217E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19BE-B5A4-4E68-88B9-68FFA145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1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408FD7-E9A0-4A6D-8EC7-B5021A4CEC90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131318-8D51-4282-BA01-0F28E4E19B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45" y="2492896"/>
            <a:ext cx="8978512" cy="286816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опыт, проблемы и перспективы образовательной и клинической деятельности на морфологических кафедрах  медицинского вуза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0" y="311273"/>
            <a:ext cx="710477" cy="73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619286"/>
            <a:ext cx="8812578" cy="57575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400" dirty="0">
                <a:solidFill>
                  <a:srgbClr val="C00000"/>
                </a:solidFill>
              </a:rPr>
              <a:t>федеральное </a:t>
            </a:r>
            <a:r>
              <a:rPr lang="ru-RU" sz="1400" dirty="0" err="1">
                <a:solidFill>
                  <a:srgbClr val="C00000"/>
                </a:solidFill>
              </a:rPr>
              <a:t>госуДарственное</a:t>
            </a:r>
            <a:r>
              <a:rPr lang="ru-RU" sz="1400" dirty="0">
                <a:solidFill>
                  <a:srgbClr val="C00000"/>
                </a:solidFill>
              </a:rPr>
              <a:t>  бюджетное образовательное </a:t>
            </a: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учреждение высшего </a:t>
            </a:r>
            <a:r>
              <a:rPr lang="ru-RU" sz="1400" dirty="0">
                <a:solidFill>
                  <a:srgbClr val="C00000"/>
                </a:solidFill>
              </a:rPr>
              <a:t>образования </a:t>
            </a:r>
          </a:p>
          <a:p>
            <a:pPr>
              <a:lnSpc>
                <a:spcPct val="114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«кубанский государственный медицинский университет»</a:t>
            </a:r>
          </a:p>
          <a:p>
            <a:pPr>
              <a:lnSpc>
                <a:spcPct val="114000"/>
              </a:lnSpc>
            </a:pPr>
            <a:r>
              <a:rPr lang="ru-RU" sz="1400" dirty="0" err="1" smtClean="0">
                <a:solidFill>
                  <a:srgbClr val="C00000"/>
                </a:solidFill>
              </a:rPr>
              <a:t>мИНИСТЕРСТВа</a:t>
            </a:r>
            <a:r>
              <a:rPr lang="ru-RU" sz="1400" dirty="0" smtClean="0">
                <a:solidFill>
                  <a:srgbClr val="C00000"/>
                </a:solidFill>
              </a:rPr>
              <a:t> ЗДРАВООХРАНЕНИЯ КРАСНОДАРСКОГО КРАЯ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700808"/>
            <a:ext cx="8812578" cy="419896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Кафедра судебной медицины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2088" y="590801"/>
            <a:ext cx="8784976" cy="779849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</a:rPr>
              <a:t>Динамика </a:t>
            </a:r>
            <a:r>
              <a:rPr lang="ru-RU" sz="1600" dirty="0">
                <a:solidFill>
                  <a:srgbClr val="C00000"/>
                </a:solidFill>
              </a:rPr>
              <a:t>летальных исходов в ЛПУ, явившихся объектами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клинико-экспертного анализа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на кафедре судебной медицины КубГМУ в </a:t>
            </a:r>
            <a:r>
              <a:rPr lang="ru-RU" sz="1600" dirty="0" smtClean="0">
                <a:solidFill>
                  <a:srgbClr val="C00000"/>
                </a:solidFill>
              </a:rPr>
              <a:t>2000-2015 гг. 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56792"/>
            <a:ext cx="86956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65" y="1484784"/>
            <a:ext cx="9108504" cy="3384376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Постановление </a:t>
            </a:r>
            <a:r>
              <a:rPr lang="ru-RU" sz="2200" dirty="0">
                <a:solidFill>
                  <a:srgbClr val="C00000"/>
                </a:solidFill>
              </a:rPr>
              <a:t>Правительства РФ 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от </a:t>
            </a:r>
            <a:r>
              <a:rPr lang="ru-RU" sz="2200" dirty="0">
                <a:solidFill>
                  <a:srgbClr val="C00000"/>
                </a:solidFill>
              </a:rPr>
              <a:t>21 июля 2012 г. </a:t>
            </a:r>
            <a:r>
              <a:rPr lang="ru-RU" sz="2200" dirty="0" smtClean="0">
                <a:solidFill>
                  <a:srgbClr val="C00000"/>
                </a:solidFill>
              </a:rPr>
              <a:t>№ 750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"Об утверждении Правил передачи невостребованного тела, органов и тканей умершего человека для использования в медицинских, научных и учебных целях, а также использования невостребованного тела, органов и тканей умершего человека в указанных целях"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3400" dirty="0">
                <a:solidFill>
                  <a:srgbClr val="C00000"/>
                </a:solidFill>
              </a:rPr>
              <a:t/>
            </a:r>
            <a:br>
              <a:rPr lang="ru-RU" sz="3400" dirty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/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900" dirty="0" smtClean="0">
                <a:solidFill>
                  <a:srgbClr val="C00000"/>
                </a:solidFill>
              </a:rPr>
              <a:t/>
            </a:r>
            <a:br>
              <a:rPr lang="ru-RU" sz="9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 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29000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</a:rPr>
              <a:t>«…Настоящие Правила определяют порядок и условия передачи невостребованного тела, органов и тканей умершего человека для использования в медицинских, научных и учебных целях, а также порядок использования невостребованного тела, органов и тканей умершего человека в медицинских, научных и учебных целях.</a:t>
            </a:r>
          </a:p>
          <a:p>
            <a:pPr algn="just"/>
            <a:endParaRPr lang="ru-RU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Настоящие Правила не регулируют отношения, связанные с проведением патологоанатомического вскрытия, судебно-медицинского исследования (экспертизы) трупа, а также с донорством органов и тканей человека и их трансплантацией (пересадкой</a:t>
            </a:r>
            <a:r>
              <a:rPr lang="ru-RU" sz="2000" dirty="0" smtClean="0">
                <a:solidFill>
                  <a:srgbClr val="C00000"/>
                </a:solidFill>
              </a:rPr>
              <a:t>)…».</a:t>
            </a:r>
            <a:endParaRPr lang="ru-RU" sz="2000" dirty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нференции\IMG_5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313102" cy="62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нференции\IMG_5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85109" cy="62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0918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7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нференции\РРРРРР\IMG_1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85"/>
            <a:ext cx="8568952" cy="64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онференции\РРРРРР\IMG_7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407"/>
            <a:ext cx="8712968" cy="65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Научная и клиническая активность </a:t>
            </a:r>
            <a:r>
              <a:rPr lang="ru-RU" sz="2400" dirty="0" smtClean="0">
                <a:solidFill>
                  <a:srgbClr val="FF0000"/>
                </a:solidFill>
              </a:rPr>
              <a:t>кафедр, заинтересованных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работе с трупным материалом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27794" y="5644166"/>
            <a:ext cx="2494561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 rot="16200000" flipV="1">
            <a:off x="1432594" y="5355998"/>
            <a:ext cx="54610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16200000" flipV="1">
            <a:off x="593108" y="5205413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033546" y="5918994"/>
            <a:ext cx="639919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010</a:t>
            </a:r>
            <a:endParaRPr lang="en-US" altLang="ru-RU" sz="16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9969" y="2365375"/>
            <a:ext cx="1238250" cy="1265237"/>
            <a:chOff x="1851" y="624"/>
            <a:chExt cx="812" cy="830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1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779743" y="2814638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F8F8F8"/>
                </a:solidFill>
                <a:latin typeface="Arial" charset="0"/>
              </a:rPr>
              <a:t>2013</a:t>
            </a:r>
            <a:endParaRPr lang="en-US" altLang="ru-RU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1990317" y="2726743"/>
            <a:ext cx="1264075" cy="442912"/>
          </a:xfrm>
          <a:prstGeom prst="rightArrow">
            <a:avLst>
              <a:gd name="adj1" fmla="val 49380"/>
              <a:gd name="adj2" fmla="val 3887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C0C0C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706232" y="2324100"/>
            <a:ext cx="1238250" cy="1265238"/>
            <a:chOff x="1851" y="624"/>
            <a:chExt cx="812" cy="830"/>
          </a:xfrm>
        </p:grpSpPr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17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3995112" y="2793394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F8F8F8"/>
                </a:solidFill>
                <a:latin typeface="Arial" charset="0"/>
              </a:rPr>
              <a:t>2012</a:t>
            </a:r>
            <a:endParaRPr lang="en-US" altLang="ru-RU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gray">
          <a:xfrm>
            <a:off x="5334303" y="2729706"/>
            <a:ext cx="1367328" cy="441325"/>
          </a:xfrm>
          <a:prstGeom prst="rightArrow">
            <a:avLst>
              <a:gd name="adj1" fmla="val 49380"/>
              <a:gd name="adj2" fmla="val 3901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C0C0C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990556" y="2345441"/>
            <a:ext cx="1236663" cy="1265238"/>
            <a:chOff x="1851" y="624"/>
            <a:chExt cx="812" cy="830"/>
          </a:xfrm>
        </p:grpSpPr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hlink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2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3"/>
          <p:cNvSpPr>
            <a:spLocks noChangeArrowheads="1"/>
          </p:cNvSpPr>
          <p:nvPr/>
        </p:nvSpPr>
        <p:spPr bwMode="gray">
          <a:xfrm>
            <a:off x="7269153" y="2804319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F8F8F8"/>
                </a:solidFill>
                <a:latin typeface="Arial" charset="0"/>
              </a:rPr>
              <a:t>2014</a:t>
            </a:r>
            <a:endParaRPr lang="en-US" altLang="ru-RU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2947211" y="5608638"/>
            <a:ext cx="273207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gray">
          <a:xfrm rot="16200000" flipV="1">
            <a:off x="3871332" y="5157788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gray">
          <a:xfrm rot="16200000" flipV="1">
            <a:off x="2840830" y="4905595"/>
            <a:ext cx="1427163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gray">
          <a:xfrm rot="16200000" flipV="1">
            <a:off x="6642100" y="4972050"/>
            <a:ext cx="13398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gray">
          <a:xfrm rot="16200000" flipV="1">
            <a:off x="5753894" y="4695031"/>
            <a:ext cx="1895475" cy="4429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gray">
          <a:xfrm>
            <a:off x="3937715" y="58991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12</a:t>
            </a:r>
            <a:endParaRPr lang="en-US" altLang="ru-R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gray">
          <a:xfrm>
            <a:off x="7214315" y="595032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14</a:t>
            </a:r>
            <a:endParaRPr lang="en-US" altLang="ru-R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gray">
          <a:xfrm>
            <a:off x="738447" y="4732125"/>
            <a:ext cx="782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ЛОР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gray">
          <a:xfrm>
            <a:off x="1269383" y="4993345"/>
            <a:ext cx="155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ТО и ВПХ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 rot="16200000" flipV="1">
            <a:off x="4918886" y="5479000"/>
            <a:ext cx="273051" cy="444500"/>
          </a:xfrm>
          <a:prstGeom prst="cube">
            <a:avLst>
              <a:gd name="adj" fmla="val 23792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 rot="16200000" flipV="1">
            <a:off x="7793096" y="4960651"/>
            <a:ext cx="1317053" cy="444500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 rot="16200000" flipV="1">
            <a:off x="7646589" y="5363405"/>
            <a:ext cx="546100" cy="444500"/>
          </a:xfrm>
          <a:prstGeom prst="cube">
            <a:avLst>
              <a:gd name="adj" fmla="val 23792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gray">
          <a:xfrm>
            <a:off x="4575725" y="5247082"/>
            <a:ext cx="1481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Хи</a:t>
            </a:r>
            <a:r>
              <a:rPr lang="ru-RU" altLang="ru-RU" sz="1600" b="1" dirty="0" smtClean="0">
                <a:latin typeface="Arial" charset="0"/>
              </a:rPr>
              <a:t>рур</a:t>
            </a:r>
            <a:r>
              <a:rPr lang="ru-RU" altLang="ru-RU" sz="1600" dirty="0" smtClean="0">
                <a:latin typeface="Arial" charset="0"/>
              </a:rPr>
              <a:t>гии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37" name="Text Box 35"/>
          <p:cNvSpPr txBox="1">
            <a:spLocks noGrp="1" noChangeArrowheads="1"/>
          </p:cNvSpPr>
          <p:nvPr>
            <p:ph idx="1"/>
          </p:nvPr>
        </p:nvSpPr>
        <p:spPr bwMode="gray">
          <a:xfrm>
            <a:off x="7697388" y="3673036"/>
            <a:ext cx="16612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37160" indent="0" algn="l">
              <a:spcBef>
                <a:spcPct val="50000"/>
              </a:spcBef>
              <a:buNone/>
            </a:pPr>
            <a:r>
              <a:rPr lang="ru-RU" altLang="ru-RU" sz="1600" dirty="0" smtClean="0">
                <a:latin typeface="Arial" charset="0"/>
              </a:rPr>
              <a:t> </a:t>
            </a:r>
          </a:p>
          <a:p>
            <a:pPr marL="137160" indent="0" algn="l">
              <a:spcBef>
                <a:spcPct val="50000"/>
              </a:spcBef>
              <a:buNone/>
            </a:pPr>
            <a:r>
              <a:rPr lang="ru-RU" altLang="ru-RU" sz="1600" dirty="0" smtClean="0">
                <a:latin typeface="Arial" charset="0"/>
              </a:rPr>
              <a:t>ФПК и ППС, БАГК и др. 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gray">
          <a:xfrm>
            <a:off x="6431377" y="3641855"/>
            <a:ext cx="782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ЛОР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gray">
          <a:xfrm>
            <a:off x="3254392" y="4098180"/>
            <a:ext cx="782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ЛОР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gray">
          <a:xfrm>
            <a:off x="3811453" y="4626011"/>
            <a:ext cx="155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ТО и ВПХ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gray">
          <a:xfrm>
            <a:off x="6819932" y="4524374"/>
            <a:ext cx="155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ТО и ВПХ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gray">
          <a:xfrm>
            <a:off x="7350865" y="5100250"/>
            <a:ext cx="1481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 dirty="0" smtClean="0">
                <a:latin typeface="Arial" charset="0"/>
              </a:rPr>
              <a:t>Хи</a:t>
            </a:r>
            <a:r>
              <a:rPr lang="ru-RU" altLang="ru-RU" sz="1600" b="1" dirty="0" smtClean="0">
                <a:latin typeface="Arial" charset="0"/>
              </a:rPr>
              <a:t>рур</a:t>
            </a:r>
            <a:r>
              <a:rPr lang="ru-RU" altLang="ru-RU" sz="1600" dirty="0" smtClean="0">
                <a:latin typeface="Arial" charset="0"/>
              </a:rPr>
              <a:t>гии</a:t>
            </a:r>
            <a:endParaRPr lang="en-US" altLang="ru-RU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" y="1556792"/>
            <a:ext cx="90671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2088" y="590801"/>
            <a:ext cx="8784976" cy="779849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</a:rPr>
              <a:t>Динамика </a:t>
            </a:r>
            <a:r>
              <a:rPr lang="ru-RU" sz="1600" dirty="0">
                <a:solidFill>
                  <a:srgbClr val="C00000"/>
                </a:solidFill>
              </a:rPr>
              <a:t>численности трупов, доставленных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на </a:t>
            </a:r>
            <a:r>
              <a:rPr lang="ru-RU" sz="1600" dirty="0">
                <a:solidFill>
                  <a:srgbClr val="C00000"/>
                </a:solidFill>
              </a:rPr>
              <a:t>кафедру судебной медицины КубГМУ в период 2000-2015 гг</a:t>
            </a:r>
            <a:r>
              <a:rPr lang="ru-RU" sz="1600" dirty="0" smtClean="0">
                <a:solidFill>
                  <a:srgbClr val="C00000"/>
                </a:solidFill>
              </a:rPr>
              <a:t>. 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4900" dirty="0">
                <a:solidFill>
                  <a:srgbClr val="C00000"/>
                </a:solidFill>
              </a:rPr>
              <a:t>СПАСИБО ЗА ВНИМАНИЕ!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8829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56" y="2420888"/>
            <a:ext cx="9108504" cy="144016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3400" dirty="0" smtClean="0">
                <a:solidFill>
                  <a:srgbClr val="C00000"/>
                </a:solidFill>
              </a:rPr>
              <a:t>К </a:t>
            </a:r>
            <a:r>
              <a:rPr lang="ru-RU" sz="3400" dirty="0">
                <a:solidFill>
                  <a:srgbClr val="C00000"/>
                </a:solidFill>
              </a:rPr>
              <a:t>О Н Ц Е П Ц И Я</a:t>
            </a:r>
            <a:br>
              <a:rPr lang="ru-RU" sz="3400" dirty="0">
                <a:solidFill>
                  <a:srgbClr val="C00000"/>
                </a:solidFill>
              </a:rPr>
            </a:br>
            <a:r>
              <a:rPr lang="ru-RU" sz="3400" dirty="0">
                <a:solidFill>
                  <a:srgbClr val="C00000"/>
                </a:solidFill>
              </a:rPr>
              <a:t>Федеральной целевой программы </a:t>
            </a:r>
            <a:r>
              <a:rPr lang="ru-RU" sz="3400" dirty="0" smtClean="0">
                <a:solidFill>
                  <a:srgbClr val="C00000"/>
                </a:solidFill>
              </a:rPr>
              <a:t/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>развития образования </a:t>
            </a:r>
            <a:r>
              <a:rPr lang="ru-RU" sz="3400" dirty="0">
                <a:solidFill>
                  <a:srgbClr val="C00000"/>
                </a:solidFill>
              </a:rPr>
              <a:t>на 2016 - 2020 </a:t>
            </a:r>
            <a:r>
              <a:rPr lang="ru-RU" sz="3400" dirty="0" smtClean="0">
                <a:solidFill>
                  <a:srgbClr val="C00000"/>
                </a:solidFill>
              </a:rPr>
              <a:t>годы</a:t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900" dirty="0" smtClean="0">
                <a:solidFill>
                  <a:srgbClr val="C00000"/>
                </a:solidFill>
              </a:rPr>
              <a:t/>
            </a:r>
            <a:br>
              <a:rPr lang="ru-RU" sz="9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(Утверждена распоряжением </a:t>
            </a:r>
            <a:r>
              <a:rPr lang="ru-RU" sz="2200" dirty="0">
                <a:solidFill>
                  <a:srgbClr val="C00000"/>
                </a:solidFill>
              </a:rPr>
              <a:t>Правительства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Российской </a:t>
            </a:r>
            <a:r>
              <a:rPr lang="ru-RU" sz="2200" dirty="0" smtClean="0">
                <a:solidFill>
                  <a:srgbClr val="C00000"/>
                </a:solidFill>
              </a:rPr>
              <a:t>Федерации от </a:t>
            </a:r>
            <a:r>
              <a:rPr lang="ru-RU" sz="2200" dirty="0">
                <a:solidFill>
                  <a:srgbClr val="C00000"/>
                </a:solidFill>
              </a:rPr>
              <a:t>29 декабря 2014 г. № </a:t>
            </a:r>
            <a:r>
              <a:rPr lang="ru-RU" sz="2200" dirty="0" smtClean="0">
                <a:solidFill>
                  <a:srgbClr val="C00000"/>
                </a:solidFill>
              </a:rPr>
              <a:t>2765-р)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 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360" y="28529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«…формирование уникального образовательного медицинского комплекса, осуществляющего непрерывное образование  для подготовки специалистов с высоким уровнем фундаментального медицинского образования, необходимыми знаниями, умениями в различных медицинских специальностях, навыками </a:t>
            </a:r>
            <a:r>
              <a:rPr lang="ru-RU" sz="2400" dirty="0" smtClean="0">
                <a:solidFill>
                  <a:srgbClr val="C00000"/>
                </a:solidFill>
              </a:rPr>
              <a:t>исследовательской </a:t>
            </a:r>
            <a:r>
              <a:rPr lang="ru-RU" sz="2400" dirty="0">
                <a:solidFill>
                  <a:srgbClr val="C00000"/>
                </a:solidFill>
              </a:rPr>
              <a:t>работы, развитым интеллектом и соответствующими лучшим традициям отечественной медицины духовными и нравственными </a:t>
            </a:r>
            <a:r>
              <a:rPr lang="ru-RU" sz="2400" dirty="0" smtClean="0">
                <a:solidFill>
                  <a:srgbClr val="C00000"/>
                </a:solidFill>
              </a:rPr>
              <a:t>качествами…».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7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 7"/>
          <p:cNvSpPr>
            <a:spLocks noChangeShapeType="1"/>
          </p:cNvSpPr>
          <p:nvPr/>
        </p:nvSpPr>
        <p:spPr bwMode="gray">
          <a:xfrm>
            <a:off x="5200617" y="3624264"/>
            <a:ext cx="106118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75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>
              <a:schemeClr val="accent1">
                <a:alpha val="28000"/>
              </a:schemeClr>
            </a:glow>
            <a:softEdge rad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76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77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78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79" name="Line 7"/>
          <p:cNvSpPr>
            <a:spLocks noChangeShapeType="1"/>
          </p:cNvSpPr>
          <p:nvPr/>
        </p:nvSpPr>
        <p:spPr bwMode="gray">
          <a:xfrm>
            <a:off x="5029199" y="3871913"/>
            <a:ext cx="421734" cy="781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80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5081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55083" name="Group 11"/>
          <p:cNvGrpSpPr>
            <a:grpSpLocks/>
          </p:cNvGrpSpPr>
          <p:nvPr/>
        </p:nvGrpSpPr>
        <p:grpSpPr bwMode="auto">
          <a:xfrm>
            <a:off x="2914654" y="1547813"/>
            <a:ext cx="1146176" cy="1384300"/>
            <a:chOff x="2064" y="1008"/>
            <a:chExt cx="722" cy="872"/>
          </a:xfrm>
        </p:grpSpPr>
        <p:sp>
          <p:nvSpPr>
            <p:cNvPr id="115508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5085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08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08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508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08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090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09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509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09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09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5100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01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0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0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0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0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106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07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08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09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10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55112" name="Group 40"/>
          <p:cNvGrpSpPr>
            <a:grpSpLocks/>
          </p:cNvGrpSpPr>
          <p:nvPr/>
        </p:nvGrpSpPr>
        <p:grpSpPr bwMode="auto">
          <a:xfrm>
            <a:off x="1830388" y="2830513"/>
            <a:ext cx="1146175" cy="1384300"/>
            <a:chOff x="2064" y="1008"/>
            <a:chExt cx="722" cy="872"/>
          </a:xfrm>
        </p:grpSpPr>
        <p:sp>
          <p:nvSpPr>
            <p:cNvPr id="115511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5114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115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11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511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11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11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12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512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12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2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5129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3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3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13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3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3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55141" name="Group 69"/>
          <p:cNvGrpSpPr>
            <a:grpSpLocks/>
          </p:cNvGrpSpPr>
          <p:nvPr/>
        </p:nvGrpSpPr>
        <p:grpSpPr bwMode="auto">
          <a:xfrm>
            <a:off x="2943225" y="5178425"/>
            <a:ext cx="1146175" cy="1384300"/>
            <a:chOff x="2064" y="1008"/>
            <a:chExt cx="722" cy="872"/>
          </a:xfrm>
        </p:grpSpPr>
        <p:sp>
          <p:nvSpPr>
            <p:cNvPr id="1155142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5143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14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14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514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14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14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14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5153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154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5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6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57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5158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5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6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164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6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6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55170" name="Group 98"/>
          <p:cNvGrpSpPr>
            <a:grpSpLocks/>
          </p:cNvGrpSpPr>
          <p:nvPr/>
        </p:nvGrpSpPr>
        <p:grpSpPr bwMode="auto">
          <a:xfrm>
            <a:off x="5077236" y="4372757"/>
            <a:ext cx="1146175" cy="1384300"/>
            <a:chOff x="2064" y="1008"/>
            <a:chExt cx="722" cy="872"/>
          </a:xfrm>
        </p:grpSpPr>
        <p:sp>
          <p:nvSpPr>
            <p:cNvPr id="1155171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5172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17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174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5175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176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177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178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79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80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81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5182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183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84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85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186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5187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8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89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0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1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2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193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94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5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6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197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55199" name="Group 127"/>
          <p:cNvGrpSpPr>
            <a:grpSpLocks/>
          </p:cNvGrpSpPr>
          <p:nvPr/>
        </p:nvGrpSpPr>
        <p:grpSpPr bwMode="auto">
          <a:xfrm>
            <a:off x="5181600" y="1557338"/>
            <a:ext cx="1146175" cy="1384300"/>
            <a:chOff x="2064" y="1008"/>
            <a:chExt cx="722" cy="872"/>
          </a:xfrm>
        </p:grpSpPr>
        <p:sp>
          <p:nvSpPr>
            <p:cNvPr id="1155200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5201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20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20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520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20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20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20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0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0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1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521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21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1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1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21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5521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21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21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1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2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2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22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22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2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2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2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55228" name="Group 156"/>
          <p:cNvGrpSpPr>
            <a:grpSpLocks/>
          </p:cNvGrpSpPr>
          <p:nvPr/>
        </p:nvGrpSpPr>
        <p:grpSpPr bwMode="auto">
          <a:xfrm rot="5199141" flipH="1">
            <a:off x="3963147" y="2863704"/>
            <a:ext cx="1259277" cy="1279453"/>
            <a:chOff x="1944" y="1111"/>
            <a:chExt cx="204" cy="196"/>
          </a:xfrm>
        </p:grpSpPr>
        <p:pic>
          <p:nvPicPr>
            <p:cNvPr id="1155229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5230" name="Oval 158"/>
            <p:cNvSpPr>
              <a:spLocks noChangeArrowheads="1"/>
            </p:cNvSpPr>
            <p:nvPr/>
          </p:nvSpPr>
          <p:spPr bwMode="gray">
            <a:xfrm rot="21399141" flipH="1">
              <a:off x="1955" y="1112"/>
              <a:ext cx="184" cy="18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r>
                <a:rPr lang="ru-RU" dirty="0" smtClean="0"/>
                <a:t>Специалис</a:t>
              </a:r>
              <a:r>
                <a:rPr lang="ru-RU" dirty="0" smtClean="0">
                  <a:solidFill>
                    <a:schemeClr val="bg1"/>
                  </a:solidFill>
                </a:rPr>
                <a:t>т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1155231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15523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233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34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35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36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523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23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3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4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524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55242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55243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" name="Заголовок 2"/>
          <p:cNvSpPr txBox="1">
            <a:spLocks/>
          </p:cNvSpPr>
          <p:nvPr/>
        </p:nvSpPr>
        <p:spPr>
          <a:xfrm>
            <a:off x="5424908" y="1733962"/>
            <a:ext cx="1872208" cy="7796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Arial"/>
              </a:rPr>
              <a:t>Нормальная анатомия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88" name="Заголовок 2"/>
          <p:cNvSpPr txBox="1">
            <a:spLocks/>
          </p:cNvSpPr>
          <p:nvPr/>
        </p:nvSpPr>
        <p:spPr>
          <a:xfrm>
            <a:off x="5325695" y="4663452"/>
            <a:ext cx="1872208" cy="120222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</a:rPr>
              <a:t>Патологическая анатомия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89" name="Заголовок 2"/>
          <p:cNvSpPr txBox="1">
            <a:spLocks/>
          </p:cNvSpPr>
          <p:nvPr/>
        </p:nvSpPr>
        <p:spPr>
          <a:xfrm>
            <a:off x="1818428" y="1637548"/>
            <a:ext cx="1872208" cy="7796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Arial"/>
              </a:rPr>
              <a:t>Судебная медицина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90" name="Заголовок 2"/>
          <p:cNvSpPr txBox="1">
            <a:spLocks/>
          </p:cNvSpPr>
          <p:nvPr/>
        </p:nvSpPr>
        <p:spPr>
          <a:xfrm>
            <a:off x="445496" y="3447036"/>
            <a:ext cx="2556559" cy="779636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ysClr val="windowText" lastClr="000000"/>
                </a:solidFill>
                <a:latin typeface="Arial"/>
              </a:rPr>
              <a:t>Оперативная хирургия и топографическая анатомия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173" name="Picture 45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>
            <a:off x="3516312" y="3119300"/>
            <a:ext cx="790783" cy="6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AutoShape 38"/>
          <p:cNvSpPr>
            <a:spLocks noChangeArrowheads="1"/>
          </p:cNvSpPr>
          <p:nvPr/>
        </p:nvSpPr>
        <p:spPr bwMode="white">
          <a:xfrm rot="4526350" flipH="1" flipV="1">
            <a:off x="4666305" y="3939164"/>
            <a:ext cx="125004" cy="508055"/>
          </a:xfrm>
          <a:prstGeom prst="moon">
            <a:avLst>
              <a:gd name="adj" fmla="val 49773"/>
            </a:avLst>
          </a:prstGeom>
          <a:solidFill>
            <a:srgbClr val="FFFFFF">
              <a:alpha val="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" name="Заголовок 2"/>
          <p:cNvSpPr txBox="1">
            <a:spLocks/>
          </p:cNvSpPr>
          <p:nvPr/>
        </p:nvSpPr>
        <p:spPr>
          <a:xfrm>
            <a:off x="1666685" y="5274315"/>
            <a:ext cx="1872208" cy="7796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Arial"/>
              </a:rPr>
              <a:t>Гистология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76" name="Заголовок 1"/>
          <p:cNvSpPr>
            <a:spLocks noGrp="1"/>
          </p:cNvSpPr>
          <p:nvPr>
            <p:ph type="title"/>
          </p:nvPr>
        </p:nvSpPr>
        <p:spPr>
          <a:xfrm>
            <a:off x="152628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Полноценное освоение морфологических дисциплин – необходимый фактор формирования современного врача</a:t>
            </a:r>
            <a:endParaRPr lang="ru-RU" sz="3200" dirty="0">
              <a:solidFill>
                <a:srgbClr val="C00000"/>
              </a:solidFill>
            </a:endParaRPr>
          </a:p>
        </p:txBody>
      </p:sp>
      <p:grpSp>
        <p:nvGrpSpPr>
          <p:cNvPr id="177" name="Group 98"/>
          <p:cNvGrpSpPr>
            <a:grpSpLocks/>
          </p:cNvGrpSpPr>
          <p:nvPr/>
        </p:nvGrpSpPr>
        <p:grpSpPr bwMode="auto">
          <a:xfrm>
            <a:off x="6079965" y="3084221"/>
            <a:ext cx="1146175" cy="1384300"/>
            <a:chOff x="2064" y="1008"/>
            <a:chExt cx="722" cy="872"/>
          </a:xfrm>
        </p:grpSpPr>
        <p:sp>
          <p:nvSpPr>
            <p:cNvPr id="178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5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5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1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0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1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2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3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10" name="Заголовок 2"/>
          <p:cNvSpPr txBox="1">
            <a:spLocks/>
          </p:cNvSpPr>
          <p:nvPr/>
        </p:nvSpPr>
        <p:spPr>
          <a:xfrm>
            <a:off x="6602725" y="3175257"/>
            <a:ext cx="1872208" cy="120222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</a:rPr>
              <a:t>Другие (ФПК и ППС, ФППВ)</a:t>
            </a: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1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4213"/>
            <a:ext cx="7560840" cy="56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3521"/>
            <a:ext cx="8784976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Судебно-медицинский морг кафедры судебной медицины</a:t>
            </a:r>
          </a:p>
          <a:p>
            <a:r>
              <a:rPr lang="ru-RU" sz="2100" dirty="0" smtClean="0">
                <a:solidFill>
                  <a:srgbClr val="C00000"/>
                </a:solidFill>
              </a:rPr>
              <a:t>ФГБОУ ВО </a:t>
            </a:r>
            <a:r>
              <a:rPr lang="ru-RU" sz="2100" dirty="0" err="1" smtClean="0">
                <a:solidFill>
                  <a:srgbClr val="C00000"/>
                </a:solidFill>
              </a:rPr>
              <a:t>КубгМУ</a:t>
            </a:r>
            <a:r>
              <a:rPr lang="ru-RU" sz="2100" dirty="0" smtClean="0">
                <a:solidFill>
                  <a:srgbClr val="C00000"/>
                </a:solidFill>
              </a:rPr>
              <a:t> Минздрава России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3521"/>
            <a:ext cx="8784976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Судебно-медицинский морг кафедры судебной медицины</a:t>
            </a:r>
          </a:p>
          <a:p>
            <a:r>
              <a:rPr lang="ru-RU" sz="2100" dirty="0" smtClean="0">
                <a:solidFill>
                  <a:srgbClr val="C00000"/>
                </a:solidFill>
              </a:rPr>
              <a:t>ФГБОУ ВО </a:t>
            </a:r>
            <a:r>
              <a:rPr lang="ru-RU" sz="2100" dirty="0" err="1" smtClean="0">
                <a:solidFill>
                  <a:srgbClr val="C00000"/>
                </a:solidFill>
              </a:rPr>
              <a:t>КубгМУ</a:t>
            </a:r>
            <a:r>
              <a:rPr lang="ru-RU" sz="2100" dirty="0" smtClean="0">
                <a:solidFill>
                  <a:srgbClr val="C00000"/>
                </a:solidFill>
              </a:rPr>
              <a:t> Минздрава России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7" y="980726"/>
            <a:ext cx="7420066" cy="556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92088" y="200877"/>
            <a:ext cx="8784976" cy="779849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Гистохимическая лаборатория 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ICT01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4" y="925555"/>
            <a:ext cx="777686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2088" y="590801"/>
            <a:ext cx="8784976" cy="779849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</a:rPr>
              <a:t>Количество студентов, прошедших обучение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на кафедре судебной медицины в период 2000-20016 гг. 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18166799"/>
              </p:ext>
            </p:extLst>
          </p:nvPr>
        </p:nvGraphicFramePr>
        <p:xfrm>
          <a:off x="192088" y="137065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3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92088" y="200878"/>
            <a:ext cx="8784976" cy="389924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Демонстрационное вскрытие проводит доцент </a:t>
            </a:r>
            <a:r>
              <a:rPr lang="ru-RU" sz="1800" dirty="0" err="1" smtClean="0">
                <a:solidFill>
                  <a:srgbClr val="C00000"/>
                </a:solidFill>
              </a:rPr>
              <a:t>Травенко</a:t>
            </a:r>
            <a:r>
              <a:rPr lang="ru-RU" sz="1800" dirty="0" smtClean="0">
                <a:solidFill>
                  <a:srgbClr val="C00000"/>
                </a:solidFill>
              </a:rPr>
              <a:t> Е.Н.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0" y="908720"/>
            <a:ext cx="7557592" cy="56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92088" y="200878"/>
            <a:ext cx="8784976" cy="389924"/>
          </a:xfrm>
          <a:prstGeom prst="rect">
            <a:avLst/>
          </a:prstGeom>
        </p:spPr>
        <p:txBody>
          <a:bodyPr vert="horz" lIns="45720" tIns="0" rIns="45720" bIns="0" anchor="b">
            <a:normAutofit fontScale="8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Самостоятельное вскрытие студентов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под руководством ассистента Ануприенко С.А.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Конференции\IMG_5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7" y="836712"/>
            <a:ext cx="7769218" cy="58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335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опыт, проблемы и перспективы образовательной и клинической деятельности на морфологических кафедрах  медицинского вуза</vt:lpstr>
      <vt:lpstr>К О Н Ц Е П Ц И Я Федеральной целевой программы  развития образования на 2016 - 2020 годы  (Утверждена распоряжением Правительства Российской Федерации от 29 декабря 2014 г. № 2765-р)        </vt:lpstr>
      <vt:lpstr>Полноценное освоение морфологических дисциплин – необходимый фактор формирования современного врача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Правительства РФ  от 21 июля 2012 г. № 750  "Об утверждении Правил передачи невостребованного тела, органов и тканей умершего человека для использования в медицинских, научных и учебных целях, а также использования невостребованного тела, органов и тканей умершего человека в указанных целях"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Научная и клиническая активность кафедр, заинтересованных в работе с трупным материалом</vt:lpstr>
      <vt:lpstr>Презентация PowerPoint</vt:lpstr>
      <vt:lpstr>                  СПАСИБО ЗА ВНИМАНИЕ!              </vt:lpstr>
    </vt:vector>
  </TitlesOfParts>
  <Company>ГОУ ВПО КГМУ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и перспективы рынка ритуальных услуг</dc:title>
  <dc:creator>TulendinovGR</dc:creator>
  <cp:lastModifiedBy>Expertiza</cp:lastModifiedBy>
  <cp:revision>168</cp:revision>
  <dcterms:created xsi:type="dcterms:W3CDTF">2013-04-06T09:00:48Z</dcterms:created>
  <dcterms:modified xsi:type="dcterms:W3CDTF">2017-12-06T10:29:36Z</dcterms:modified>
</cp:coreProperties>
</file>