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5"/>
  </p:notesMasterIdLst>
  <p:sldIdLst>
    <p:sldId id="300" r:id="rId2"/>
    <p:sldId id="359" r:id="rId3"/>
    <p:sldId id="366" r:id="rId4"/>
    <p:sldId id="301" r:id="rId5"/>
    <p:sldId id="310" r:id="rId6"/>
    <p:sldId id="312" r:id="rId7"/>
    <p:sldId id="313" r:id="rId8"/>
    <p:sldId id="369" r:id="rId9"/>
    <p:sldId id="373" r:id="rId10"/>
    <p:sldId id="348" r:id="rId11"/>
    <p:sldId id="368" r:id="rId12"/>
    <p:sldId id="364" r:id="rId13"/>
    <p:sldId id="371" r:id="rId14"/>
    <p:sldId id="372" r:id="rId15"/>
    <p:sldId id="365" r:id="rId16"/>
    <p:sldId id="370" r:id="rId17"/>
    <p:sldId id="367" r:id="rId18"/>
    <p:sldId id="325" r:id="rId19"/>
    <p:sldId id="326" r:id="rId20"/>
    <p:sldId id="327" r:id="rId21"/>
    <p:sldId id="319" r:id="rId22"/>
    <p:sldId id="320" r:id="rId23"/>
    <p:sldId id="321" r:id="rId24"/>
    <p:sldId id="322" r:id="rId25"/>
    <p:sldId id="323" r:id="rId26"/>
    <p:sldId id="324" r:id="rId27"/>
    <p:sldId id="328" r:id="rId28"/>
    <p:sldId id="329" r:id="rId29"/>
    <p:sldId id="336" r:id="rId30"/>
    <p:sldId id="337" r:id="rId31"/>
    <p:sldId id="338" r:id="rId32"/>
    <p:sldId id="314" r:id="rId33"/>
    <p:sldId id="318" r:id="rId34"/>
    <p:sldId id="330" r:id="rId35"/>
    <p:sldId id="342" r:id="rId36"/>
    <p:sldId id="316" r:id="rId37"/>
    <p:sldId id="339" r:id="rId38"/>
    <p:sldId id="340" r:id="rId39"/>
    <p:sldId id="341" r:id="rId40"/>
    <p:sldId id="344" r:id="rId41"/>
    <p:sldId id="343" r:id="rId42"/>
    <p:sldId id="345" r:id="rId43"/>
    <p:sldId id="27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F0C5D560-0E8A-4259-8239-E8A8336413F0}">
          <p14:sldIdLst>
            <p14:sldId id="300"/>
            <p14:sldId id="359"/>
            <p14:sldId id="366"/>
            <p14:sldId id="301"/>
            <p14:sldId id="310"/>
            <p14:sldId id="312"/>
            <p14:sldId id="313"/>
            <p14:sldId id="369"/>
            <p14:sldId id="373"/>
            <p14:sldId id="348"/>
            <p14:sldId id="368"/>
            <p14:sldId id="364"/>
            <p14:sldId id="371"/>
            <p14:sldId id="372"/>
            <p14:sldId id="365"/>
            <p14:sldId id="370"/>
            <p14:sldId id="367"/>
            <p14:sldId id="325"/>
            <p14:sldId id="326"/>
            <p14:sldId id="327"/>
            <p14:sldId id="319"/>
            <p14:sldId id="320"/>
            <p14:sldId id="321"/>
            <p14:sldId id="322"/>
            <p14:sldId id="323"/>
            <p14:sldId id="324"/>
            <p14:sldId id="328"/>
            <p14:sldId id="329"/>
            <p14:sldId id="336"/>
            <p14:sldId id="337"/>
            <p14:sldId id="338"/>
            <p14:sldId id="314"/>
            <p14:sldId id="318"/>
            <p14:sldId id="330"/>
            <p14:sldId id="342"/>
            <p14:sldId id="316"/>
            <p14:sldId id="339"/>
            <p14:sldId id="340"/>
            <p14:sldId id="341"/>
            <p14:sldId id="344"/>
            <p14:sldId id="343"/>
            <p14:sldId id="345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7" autoAdjust="0"/>
  </p:normalViewPr>
  <p:slideViewPr>
    <p:cSldViewPr>
      <p:cViewPr>
        <p:scale>
          <a:sx n="60" d="100"/>
          <a:sy n="60" d="100"/>
        </p:scale>
        <p:origin x="-2006" y="-6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Комиссионные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14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Комплексные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255680"/>
        <c:axId val="83257216"/>
        <c:axId val="0"/>
      </c:bar3DChart>
      <c:catAx>
        <c:axId val="8325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baseline="0">
                <a:solidFill>
                  <a:srgbClr val="002060"/>
                </a:solidFill>
              </a:defRPr>
            </a:pPr>
            <a:endParaRPr lang="ru-RU"/>
          </a:p>
        </c:txPr>
        <c:crossAx val="83257216"/>
        <c:crosses val="autoZero"/>
        <c:auto val="1"/>
        <c:lblAlgn val="ctr"/>
        <c:lblOffset val="100"/>
        <c:noMultiLvlLbl val="0"/>
      </c:catAx>
      <c:valAx>
        <c:axId val="83257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002060"/>
                </a:solidFill>
              </a:defRPr>
            </a:pPr>
            <a:endParaRPr lang="ru-RU"/>
          </a:p>
        </c:txPr>
        <c:crossAx val="832556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 i="0" baseline="0">
              <a:solidFill>
                <a:srgbClr val="002060"/>
              </a:solidFill>
              <a:latin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061FD-D4CB-4176-901B-5F759052217E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919BE-B5A4-4E68-88B9-68FFA145D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31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408FD7-E9A0-4A6D-8EC7-B5021A4CEC90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825" y="4365104"/>
            <a:ext cx="8978512" cy="178804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ru-RU" sz="3200" dirty="0" smtClean="0">
                <a:solidFill>
                  <a:srgbClr val="C00000"/>
                </a:solidFill>
              </a:rPr>
              <a:t>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АНАЛИЗ КОМИССИОННЫХ </a:t>
            </a:r>
            <a:b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и КОМПЛЕКСНЫХ ПОВТОРНЫХ СУДЕБНО-МЕДИЦИНСКИХ ЭКСПЕРТИЗ, ВЫПОЛНЕННЫХ </a:t>
            </a:r>
            <a:r>
              <a:rPr lang="ru-RU" sz="3200" dirty="0" err="1" smtClean="0">
                <a:solidFill>
                  <a:schemeClr val="accent5">
                    <a:lumMod val="75000"/>
                  </a:schemeClr>
                </a:solidFill>
              </a:rPr>
              <a:t>ПРОФЕсСОРСКО-ПРЕПОДАВАТЕЛЬСКИМ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 СОСТАВОМ УНИВЕРСИТЕТА В 2016-2018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гг.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984" cy="228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324544" y="1330132"/>
            <a:ext cx="5688632" cy="419896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2000" dirty="0" smtClean="0">
                <a:solidFill>
                  <a:srgbClr val="C00000"/>
                </a:solidFill>
              </a:rPr>
              <a:t>Кафедра судебной медицины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География экспертиз, направленных на кафедру в период 206-2018 гг.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84976" cy="594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3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85313"/>
              </p:ext>
            </p:extLst>
          </p:nvPr>
        </p:nvGraphicFramePr>
        <p:xfrm>
          <a:off x="395536" y="1484784"/>
          <a:ext cx="8640960" cy="3959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Динамика выполненных экспертиз </a:t>
            </a:r>
            <a:b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за 2016-2018 гг.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445224"/>
            <a:ext cx="9289032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                           </a:t>
            </a:r>
            <a:r>
              <a:rPr lang="ru-RU" sz="2400" u="sng" dirty="0" smtClean="0">
                <a:solidFill>
                  <a:srgbClr val="FF0000"/>
                </a:solidFill>
              </a:rPr>
              <a:t>В настоящее время: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</a:rPr>
              <a:t>экспертиз в работе – 4;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</a:rPr>
              <a:t>поступили ходатайства о приеме к производству – 8.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011859"/>
              </p:ext>
            </p:extLst>
          </p:nvPr>
        </p:nvGraphicFramePr>
        <p:xfrm>
          <a:off x="467544" y="2132856"/>
          <a:ext cx="8136903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255"/>
                <a:gridCol w="1043488"/>
                <a:gridCol w="1043488"/>
                <a:gridCol w="1043488"/>
                <a:gridCol w="1656184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800" dirty="0" smtClean="0"/>
                    </a:p>
                    <a:p>
                      <a:pPr algn="ctr"/>
                      <a:r>
                        <a:rPr lang="ru-RU" dirty="0" smtClean="0"/>
                        <a:t>Экспертизы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dirty="0" smtClean="0"/>
                    </a:p>
                    <a:p>
                      <a:pPr algn="ctr"/>
                      <a:r>
                        <a:rPr lang="ru-RU" dirty="0" smtClean="0"/>
                        <a:t>ВСЕГО</a:t>
                      </a:r>
                    </a:p>
                    <a:p>
                      <a:pPr algn="ctr"/>
                      <a:r>
                        <a:rPr lang="ru-RU" dirty="0" err="1" smtClean="0"/>
                        <a:t>абс</a:t>
                      </a:r>
                      <a:r>
                        <a:rPr lang="ru-RU" dirty="0" smtClean="0"/>
                        <a:t>./%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2018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 гражданским делам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18 / 43,9%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 уголовным делам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16 / 39%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По материалам </a:t>
                      </a:r>
                    </a:p>
                    <a:p>
                      <a:r>
                        <a:rPr lang="ru-RU" dirty="0" err="1" smtClean="0"/>
                        <a:t>доследственной</a:t>
                      </a:r>
                      <a:r>
                        <a:rPr lang="ru-RU" dirty="0" smtClean="0"/>
                        <a:t> проверки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 / 17,1%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Всего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41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i="1" dirty="0" smtClean="0"/>
                        <a:t>из них: по «врачебным делам»</a:t>
                      </a:r>
                      <a:endParaRPr lang="ru-RU" i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6</a:t>
                      </a:r>
                      <a:endParaRPr lang="ru-RU" b="1" i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4</a:t>
                      </a:r>
                      <a:endParaRPr lang="ru-RU" b="1" i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5</a:t>
                      </a:r>
                      <a:endParaRPr lang="ru-RU" b="1" i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/>
                        <a:t>15 / 36,6%</a:t>
                      </a:r>
                      <a:endParaRPr lang="ru-RU" sz="2000" b="1" i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Структура экспертиз, в зависимости от характера рассматриваемых дел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274776"/>
              </p:ext>
            </p:extLst>
          </p:nvPr>
        </p:nvGraphicFramePr>
        <p:xfrm>
          <a:off x="467544" y="2132856"/>
          <a:ext cx="8136903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255"/>
                <a:gridCol w="1043488"/>
                <a:gridCol w="1043488"/>
                <a:gridCol w="1043488"/>
                <a:gridCol w="1656184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800" dirty="0" smtClean="0"/>
                    </a:p>
                    <a:p>
                      <a:pPr algn="ctr"/>
                      <a:r>
                        <a:rPr lang="ru-RU" dirty="0" smtClean="0"/>
                        <a:t>Экспертиза назначена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dirty="0" smtClean="0"/>
                    </a:p>
                    <a:p>
                      <a:pPr algn="ctr"/>
                      <a:r>
                        <a:rPr lang="ru-RU" dirty="0" smtClean="0"/>
                        <a:t>ВСЕГО</a:t>
                      </a:r>
                    </a:p>
                    <a:p>
                      <a:pPr algn="ctr"/>
                      <a:r>
                        <a:rPr lang="ru-RU" dirty="0" err="1" smtClean="0"/>
                        <a:t>абс</a:t>
                      </a:r>
                      <a:r>
                        <a:rPr lang="ru-RU" dirty="0" smtClean="0"/>
                        <a:t>./%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2018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По определению суда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19 / 46,3%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По постановлению СКП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12 / 29,3%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По постановлению МВД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10 / 17,1%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Всего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41 / 24,4%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539552" y="332656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70C0"/>
                </a:solidFill>
              </a:rPr>
              <a:t>Учреждения, назначившие проведение экспертизы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580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029648"/>
              </p:ext>
            </p:extLst>
          </p:nvPr>
        </p:nvGraphicFramePr>
        <p:xfrm>
          <a:off x="467544" y="2132856"/>
          <a:ext cx="8136903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255"/>
                <a:gridCol w="1043488"/>
                <a:gridCol w="1043488"/>
                <a:gridCol w="1043488"/>
                <a:gridCol w="1656184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800" dirty="0" smtClean="0"/>
                    </a:p>
                    <a:p>
                      <a:pPr algn="ctr"/>
                      <a:r>
                        <a:rPr lang="ru-RU" dirty="0" smtClean="0"/>
                        <a:t>Экспертиза назначена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dirty="0" smtClean="0"/>
                    </a:p>
                    <a:p>
                      <a:pPr algn="ctr"/>
                      <a:r>
                        <a:rPr lang="ru-RU" dirty="0" smtClean="0"/>
                        <a:t>ВСЕГО</a:t>
                      </a:r>
                    </a:p>
                    <a:p>
                      <a:pPr algn="ctr"/>
                      <a:r>
                        <a:rPr lang="ru-RU" dirty="0" err="1" smtClean="0"/>
                        <a:t>абс</a:t>
                      </a:r>
                      <a:r>
                        <a:rPr lang="ru-RU" dirty="0" smtClean="0"/>
                        <a:t>./%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2018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Первичная комиссионная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 / 36,6%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Повторная комиссионная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 / 48,8%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Повторная комплексная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 / 9,7%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Дополнительная комиссионная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 / 4,9%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Всего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41 / 24,4%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539552" y="332656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70C0"/>
                </a:solidFill>
              </a:rPr>
              <a:t>Распределение выполненных экспертиз по видам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777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223412"/>
              </p:ext>
            </p:extLst>
          </p:nvPr>
        </p:nvGraphicFramePr>
        <p:xfrm>
          <a:off x="467544" y="1484784"/>
          <a:ext cx="8208912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255"/>
                <a:gridCol w="1211507"/>
                <a:gridCol w="1211507"/>
                <a:gridCol w="1211507"/>
                <a:gridCol w="1224136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800" dirty="0" smtClean="0"/>
                    </a:p>
                    <a:p>
                      <a:pPr algn="ctr"/>
                      <a:r>
                        <a:rPr lang="ru-RU" dirty="0" smtClean="0"/>
                        <a:t>Цель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экспертизы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/>
                    </a:p>
                    <a:p>
                      <a:pPr algn="ctr"/>
                      <a:r>
                        <a:rPr lang="ru-RU" dirty="0" smtClean="0"/>
                        <a:t>ВСЕГО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абс</a:t>
                      </a:r>
                      <a:r>
                        <a:rPr lang="ru-RU" dirty="0" smtClean="0"/>
                        <a:t>./%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2018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Определение тяжести вреда, причиненного здоровью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 / 41,5%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Наличие дефектов оказания медицинской помощи </a:t>
                      </a:r>
                      <a:r>
                        <a:rPr lang="ru-RU" i="1" baseline="0" dirty="0" smtClean="0"/>
                        <a:t>(по «врачебным делам»)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r>
                        <a:rPr lang="ru-RU" b="1" dirty="0" smtClean="0"/>
                        <a:t>15 / 36,6%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Определение механизма причинения повреждений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 / 31,7%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Установление причины и/или давности наступления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смерти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 / 24,4%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Установление давности причинения повреждений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 / 17,1%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Определение состояния здоровья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 / 12,2%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Цель назначения экспертиз</a:t>
            </a:r>
            <a:br>
              <a:rPr lang="ru-RU" sz="3200" dirty="0" smtClean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Основания для назначения экспертиз</a:t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(согласно направительному документу)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1520" y="2760642"/>
            <a:ext cx="8712968" cy="4097358"/>
          </a:xfrm>
          <a:prstGeom prst="rect">
            <a:avLst/>
          </a:prstGeom>
        </p:spPr>
        <p:txBody>
          <a:bodyPr vert="horz"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отсутствие в материалах дела заключения судебно-медицинской экспертизы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;</a:t>
            </a:r>
          </a:p>
          <a:p>
            <a:pPr algn="just"/>
            <a:endParaRPr lang="ru-RU" sz="6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наличие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противоречий между выводами ранее проведенных экспертиз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;</a:t>
            </a:r>
          </a:p>
          <a:p>
            <a:pPr marL="355600" indent="-355600" algn="just">
              <a:buFont typeface="Arial" panose="020B0604020202020204" pitchFamily="34" charset="0"/>
              <a:buChar char="•"/>
            </a:pPr>
            <a:endParaRPr lang="ru-RU" sz="6400" dirty="0" smtClean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участие в составе экспертной комиссии профильного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специалиста (клинициста),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ранее участвовавшего в лечении пострадавшего;</a:t>
            </a:r>
          </a:p>
          <a:p>
            <a:pPr marL="355600" indent="-355600" algn="just">
              <a:buFont typeface="Arial" panose="020B0604020202020204" pitchFamily="34" charset="0"/>
              <a:buChar char="•"/>
            </a:pPr>
            <a:endParaRPr lang="ru-RU" sz="6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осуществление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экспертом в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рамках экспертизы незаконного самостоятельного сбора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доказательств;</a:t>
            </a:r>
          </a:p>
          <a:p>
            <a:pPr marL="355600" indent="-355600" algn="just">
              <a:buFont typeface="Arial" panose="020B0604020202020204" pitchFamily="34" charset="0"/>
              <a:buChar char="•"/>
            </a:pPr>
            <a:endParaRPr lang="ru-RU" sz="6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необходимость установления причинно-следственной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связи между действиями медработников и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неблагоприятным исходом;</a:t>
            </a:r>
            <a:endParaRPr lang="ru-RU" sz="6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endParaRPr lang="ru-RU" sz="6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indent="-355600" algn="just">
              <a:buFont typeface="Arial" panose="020B0604020202020204" pitchFamily="34" charset="0"/>
              <a:buChar char="•"/>
            </a:pP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несогласие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с экспертной оценкой качества медицинской помощи; </a:t>
            </a:r>
            <a:endParaRPr lang="ru-RU" sz="6400" dirty="0" smtClean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/>
            <a:endParaRPr lang="ru-RU" sz="6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несогласие 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с установленным вредом, причиненным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здоровью;</a:t>
            </a:r>
          </a:p>
          <a:p>
            <a:pPr lvl="0" algn="just"/>
            <a:endParaRPr lang="ru-RU" sz="6400" dirty="0" smtClean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н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еполное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отражение в заключении  имеющихся повреждений,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неконкретный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вывод о механизме смертельного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повреждения;</a:t>
            </a: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endParaRPr lang="ru-RU" sz="6400" dirty="0" smtClean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определение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состояния здоровья и возможности осуществления конкретных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действий;</a:t>
            </a: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endParaRPr lang="ru-RU" sz="6400" dirty="0" smtClean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ходатайство ответчика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на несогласие с предписанием Гос.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Инспекции труда и </a:t>
            </a:r>
            <a:r>
              <a:rPr lang="ru-RU" sz="6400" dirty="0">
                <a:solidFill>
                  <a:srgbClr val="7030A0"/>
                </a:solidFill>
                <a:ea typeface="Calibri"/>
                <a:cs typeface="Times New Roman"/>
              </a:rPr>
              <a:t>установленным пострадавшему </a:t>
            </a: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диагнозом ;</a:t>
            </a: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endParaRPr lang="ru-RU" sz="6400" dirty="0" smtClean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55600" lvl="0" indent="-355600" algn="just">
              <a:buFont typeface="Arial" panose="020B0604020202020204" pitchFamily="34" charset="0"/>
              <a:buChar char="•"/>
            </a:pPr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др. </a:t>
            </a:r>
          </a:p>
          <a:p>
            <a:pPr lvl="0" algn="just"/>
            <a:r>
              <a:rPr lang="ru-RU" sz="6400" dirty="0" smtClean="0">
                <a:solidFill>
                  <a:srgbClr val="7030A0"/>
                </a:solidFill>
                <a:ea typeface="Calibri"/>
                <a:cs typeface="Times New Roman"/>
              </a:rPr>
              <a:t> </a:t>
            </a:r>
          </a:p>
          <a:p>
            <a:pPr marL="355600" lvl="0" indent="-355600" algn="l">
              <a:buFont typeface="Arial" panose="020B0604020202020204" pitchFamily="34" charset="0"/>
              <a:buChar char="•"/>
            </a:pPr>
            <a:endParaRPr lang="ru-RU" sz="6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lvl="0" algn="l"/>
            <a:endParaRPr lang="ru-RU" sz="32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lvl="0" algn="l"/>
            <a:endParaRPr lang="ru-RU" sz="32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lvl="0" algn="l"/>
            <a:endParaRPr lang="ru-RU" sz="3200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 algn="l"/>
            <a:endParaRPr lang="ru-RU" sz="3200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 algn="l"/>
            <a:endParaRPr lang="ru-RU" sz="3200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 algn="l"/>
            <a:endParaRPr lang="ru-RU" sz="3200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 algn="l"/>
            <a:endParaRPr lang="ru-RU" sz="3200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/>
            <a:endParaRPr lang="ru-RU" sz="3200" dirty="0" smtClean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/>
            <a:endParaRPr lang="ru-RU" sz="3200" dirty="0" smtClean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/>
            <a:endParaRPr lang="ru-RU" sz="3200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/>
            <a:endParaRPr lang="ru-RU" sz="3200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/>
            <a:endParaRPr lang="ru-RU" sz="3200" dirty="0" smtClean="0">
              <a:solidFill>
                <a:srgbClr val="00B0F0"/>
              </a:solidFill>
              <a:ea typeface="Calibri"/>
              <a:cs typeface="Times New Roman"/>
            </a:endParaRPr>
          </a:p>
          <a:p>
            <a:pPr lvl="0"/>
            <a:endParaRPr lang="ru-RU" sz="32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68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5732" y="54868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Результаты проведенных экспертиз</a:t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340768"/>
            <a:ext cx="8598024" cy="5661248"/>
          </a:xfrm>
          <a:prstGeom prst="rect">
            <a:avLst/>
          </a:prstGeom>
        </p:spPr>
        <p:txBody>
          <a:bodyPr vert="horz" anchor="ctr">
            <a:normAutofit fontScale="4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Установлен (уточнен) характер, механизм и давность образования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</a:rPr>
              <a:t>повреждений </a:t>
            </a: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                           – 18;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Выявлены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</a:rPr>
              <a:t>дефекты оказания медицинской помощи, повлиявшие на наступление неблагоприятного исхода                                                             – 7;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Определена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</a:rPr>
              <a:t>тяжесть вреда, причиненного здоровью                                    – 6;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Уточнена причина и давность смерти                                                               – 5;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Устранены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</a:rPr>
              <a:t>имевшиеся в тексте заключений противоречия                          – 4;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Изменена квалификация причиненного вреда здоровью                              – 3; </a:t>
            </a:r>
          </a:p>
          <a:p>
            <a:pPr marL="269875" indent="-269875" algn="l"/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Изменены механизм и этапы получения травмы, количество 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травматических воздействий                                                                              – 3;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Частично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</a:rPr>
              <a:t>изменены выводы о причинно-следственной связи </a:t>
            </a:r>
          </a:p>
          <a:p>
            <a:pPr marL="269875" indent="-269875" algn="l"/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     повреждений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</a:rPr>
              <a:t>и состоянием здоровья                                                      </a:t>
            </a: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         –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</a:rPr>
              <a:t>2;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Выводы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</a:rPr>
              <a:t>предшествующей экспертизы оставлены без существенных изменений                                                                                                               – </a:t>
            </a: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2;   </a:t>
            </a:r>
            <a:endParaRPr lang="ru-RU" sz="3400" dirty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Исключено влияние заболевания на состояние, повлекшее 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</a:rPr>
              <a:t>совершение ДТП                                                                                                    – 1. </a:t>
            </a:r>
          </a:p>
          <a:p>
            <a:pPr marL="444500" indent="-444500" algn="l">
              <a:buFont typeface="Arial" panose="020B0604020202020204" pitchFamily="34" charset="0"/>
              <a:buChar char="•"/>
            </a:pPr>
            <a:endParaRPr lang="ru-RU" sz="2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l"/>
            <a:r>
              <a:rPr lang="ru-RU" sz="29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endParaRPr lang="ru-RU" sz="29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2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79388" y="5949950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Общий </a:t>
            </a:r>
            <a:r>
              <a:rPr lang="ru-RU" altLang="ru-RU" dirty="0">
                <a:solidFill>
                  <a:schemeClr val="bg1"/>
                </a:solidFill>
              </a:rPr>
              <a:t>вид верхней части туловища с повреждениями (вид спереди</a:t>
            </a:r>
            <a:r>
              <a:rPr lang="ru-RU" altLang="ru-RU" dirty="0" smtClean="0">
                <a:solidFill>
                  <a:schemeClr val="bg1"/>
                </a:solidFill>
              </a:rPr>
              <a:t>).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9220" name="Picture 5" descr="C:\Документы\Организационная работа\Бланки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413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555170"/>
            <a:ext cx="7607300" cy="52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4084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078"/>
            <a:ext cx="7272808" cy="557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85403" y="6134616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Ссадины левой </a:t>
            </a:r>
            <a:r>
              <a:rPr lang="ru-RU" altLang="ru-RU" dirty="0" err="1" smtClean="0">
                <a:solidFill>
                  <a:schemeClr val="bg1"/>
                </a:solidFill>
              </a:rPr>
              <a:t>передне</a:t>
            </a:r>
            <a:r>
              <a:rPr lang="ru-RU" altLang="ru-RU" dirty="0" smtClean="0">
                <a:solidFill>
                  <a:schemeClr val="bg1"/>
                </a:solidFill>
              </a:rPr>
              <a:t>-боковой поверхности шеи.</a:t>
            </a:r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5" cy="11430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УПК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РФ, ст. 195, ч. 2. Порядок назначения судебной </a:t>
            </a: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экспертизы:</a:t>
            </a:r>
            <a:b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«…</a:t>
            </a:r>
            <a:r>
              <a:rPr lang="ru-RU" sz="1800" b="0" dirty="0" smtClean="0">
                <a:solidFill>
                  <a:srgbClr val="0070C0"/>
                </a:solidFill>
              </a:rPr>
              <a:t>Судебная </a:t>
            </a:r>
            <a:r>
              <a:rPr lang="ru-RU" sz="1800" b="0" dirty="0">
                <a:solidFill>
                  <a:srgbClr val="0070C0"/>
                </a:solidFill>
              </a:rPr>
              <a:t>экспертиза производится государственными судебными экспертами и иными экспертами из числа лиц, обладающих специальными </a:t>
            </a:r>
            <a:r>
              <a:rPr lang="ru-RU" sz="1800" b="0" dirty="0" smtClean="0">
                <a:solidFill>
                  <a:srgbClr val="0070C0"/>
                </a:solidFill>
              </a:rPr>
              <a:t>знаниями».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861048"/>
            <a:ext cx="8229600" cy="43204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0070C0"/>
                </a:solidFill>
              </a:rPr>
              <a:t> </a:t>
            </a:r>
            <a:endParaRPr lang="ru-RU" sz="1800" dirty="0">
              <a:solidFill>
                <a:srgbClr val="0070C0"/>
              </a:solidFill>
            </a:endParaRPr>
          </a:p>
          <a:p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Федеральный закон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№ 73-ФЗ </a:t>
            </a: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от 31.05.2001 г. «О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государственной судебно-экспертной деятельности в Российской </a:t>
            </a: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Федерации»: </a:t>
            </a:r>
          </a:p>
          <a:p>
            <a:endParaRPr lang="ru-RU" sz="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Статья 11: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b="0" dirty="0" smtClean="0">
                <a:solidFill>
                  <a:srgbClr val="0070C0"/>
                </a:solidFill>
              </a:rPr>
              <a:t>«…Организация </a:t>
            </a:r>
            <a:r>
              <a:rPr lang="ru-RU" sz="1800" b="0" dirty="0">
                <a:solidFill>
                  <a:srgbClr val="0070C0"/>
                </a:solidFill>
              </a:rPr>
              <a:t>и производство судебной экспертизы могут осуществляться также экспертными подразделениями, созданными федеральными органами исполнительной власти или органами исполнительной власти субъектов Российской Федерации. В случаях, если производство судебной экспертизы поручается указанным экспертным подразделениям, они осуществляют функции, исполняют обязанности, имеют права и несут ответственность как государственные судебно-экспертные </a:t>
            </a:r>
            <a:r>
              <a:rPr lang="ru-RU" sz="1800" b="0" dirty="0" smtClean="0">
                <a:solidFill>
                  <a:srgbClr val="0070C0"/>
                </a:solidFill>
              </a:rPr>
              <a:t>учреждения...»;</a:t>
            </a:r>
            <a:endParaRPr lang="ru-RU" sz="800" b="0" dirty="0" smtClean="0">
              <a:solidFill>
                <a:srgbClr val="0070C0"/>
              </a:solidFill>
            </a:endParaRPr>
          </a:p>
          <a:p>
            <a:pPr algn="just"/>
            <a:r>
              <a:rPr lang="ru-RU" sz="800" b="0" dirty="0" smtClean="0">
                <a:solidFill>
                  <a:srgbClr val="0070C0"/>
                </a:solidFill>
              </a:rPr>
              <a:t> </a:t>
            </a:r>
            <a:endParaRPr lang="ru-RU" sz="800" b="0" dirty="0">
              <a:solidFill>
                <a:srgbClr val="0070C0"/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Статья 41: </a:t>
            </a:r>
            <a:r>
              <a:rPr lang="ru-RU" sz="1800" b="0" dirty="0" smtClean="0">
                <a:solidFill>
                  <a:srgbClr val="0070C0"/>
                </a:solidFill>
              </a:rPr>
              <a:t>«В </a:t>
            </a:r>
            <a:r>
              <a:rPr lang="ru-RU" sz="1800" b="0" dirty="0">
                <a:solidFill>
                  <a:srgbClr val="0070C0"/>
                </a:solidFill>
              </a:rPr>
              <a:t>соответствии с нормами процессуального законодательства Российской Федерации судебная экспертиза может производиться вне государственных судебно-экспертных учреждений лицами, обладающими специальными знаниями в области науки, техники, искусства или ремесла, но не являющимися государственными судебными </a:t>
            </a:r>
            <a:r>
              <a:rPr lang="ru-RU" sz="1800" b="0" dirty="0" smtClean="0">
                <a:solidFill>
                  <a:srgbClr val="0070C0"/>
                </a:solidFill>
              </a:rPr>
              <a:t>экспертами». </a:t>
            </a:r>
            <a:endParaRPr lang="ru-RU" sz="18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401518" cy="545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85403" y="6134616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Ссадины левой </a:t>
            </a:r>
            <a:r>
              <a:rPr lang="ru-RU" altLang="ru-RU" dirty="0" err="1" smtClean="0">
                <a:solidFill>
                  <a:schemeClr val="bg1"/>
                </a:solidFill>
              </a:rPr>
              <a:t>передне</a:t>
            </a:r>
            <a:r>
              <a:rPr lang="ru-RU" altLang="ru-RU" dirty="0" smtClean="0">
                <a:solidFill>
                  <a:schemeClr val="bg1"/>
                </a:solidFill>
              </a:rPr>
              <a:t>-боковой поверхности грудной клетки.</a:t>
            </a:r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C:\Users\Expertiza\AppData\Local\Microsoft\Windows\Temporary Internet Files\Content.Word\V__7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8800"/>
            <a:ext cx="8450262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2484438" y="61833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Место обнаружения тела гр-на Б</a:t>
            </a:r>
            <a:r>
              <a:rPr lang="ru-RU" altLang="ru-RU" dirty="0"/>
              <a:t>.</a:t>
            </a:r>
          </a:p>
        </p:txBody>
      </p:sp>
      <p:pic>
        <p:nvPicPr>
          <p:cNvPr id="3076" name="Picture 5" descr="C:\Документы\Организационная работа\Бланки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413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872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C:\Users\Expertiza\AppData\Local\Microsoft\Windows\Temporary Internet Files\Content.Word\V__E9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13788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900113" y="6213475"/>
            <a:ext cx="7775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Общий вид канала с запрещающей купание надписью.</a:t>
            </a:r>
          </a:p>
        </p:txBody>
      </p:sp>
    </p:spTree>
    <p:extLst>
      <p:ext uri="{BB962C8B-B14F-4D97-AF65-F5344CB8AC3E}">
        <p14:creationId xmlns:p14="http://schemas.microsoft.com/office/powerpoint/2010/main" val="3965790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C:\Users\Expertiza\AppData\Local\Microsoft\Windows\Temporary Internet Files\Content.Word\DSC0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38163"/>
            <a:ext cx="8462962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468313" y="6207125"/>
            <a:ext cx="8424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Общий вид канала в месте купания гр-на Б. после </a:t>
            </a:r>
            <a:r>
              <a:rPr lang="ru-RU" altLang="ru-RU" dirty="0" smtClean="0">
                <a:solidFill>
                  <a:schemeClr val="bg1"/>
                </a:solidFill>
              </a:rPr>
              <a:t>сброса </a:t>
            </a:r>
            <a:r>
              <a:rPr lang="ru-RU" altLang="ru-RU" dirty="0">
                <a:solidFill>
                  <a:schemeClr val="bg1"/>
                </a:solidFill>
              </a:rPr>
              <a:t>воды.</a:t>
            </a:r>
          </a:p>
        </p:txBody>
      </p:sp>
      <p:pic>
        <p:nvPicPr>
          <p:cNvPr id="5124" name="Picture 5" descr="C:\Документы\Организационная работа\Бланки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413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465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I:\DCIM\101MLT15\DSC02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4175"/>
            <a:ext cx="849630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180975" y="6303963"/>
            <a:ext cx="8780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Подпорное сооружение с частично приподнятым правым затвором.</a:t>
            </a:r>
          </a:p>
        </p:txBody>
      </p:sp>
      <p:pic>
        <p:nvPicPr>
          <p:cNvPr id="6148" name="Picture 5" descr="C:\Документы\Организационная работа\Бланки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413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0352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C:\Users\Expertiza\AppData\Local\Microsoft\Windows\Temporary Internet Files\Content.Word\DSC028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2275"/>
            <a:ext cx="8488362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242888" y="6092825"/>
            <a:ext cx="8640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Вид правого тоннеля подпорного сооружения  при приподнятом затворе                                            (со стороны верхнего </a:t>
            </a:r>
            <a:r>
              <a:rPr lang="ru-RU" altLang="ru-RU" dirty="0" err="1">
                <a:solidFill>
                  <a:schemeClr val="bg1"/>
                </a:solidFill>
              </a:rPr>
              <a:t>бъефа</a:t>
            </a:r>
            <a:r>
              <a:rPr lang="ru-RU" altLang="ru-RU" dirty="0">
                <a:solidFill>
                  <a:schemeClr val="bg1"/>
                </a:solidFill>
              </a:rPr>
              <a:t> – по направлению тока воды).</a:t>
            </a:r>
          </a:p>
        </p:txBody>
      </p:sp>
      <p:pic>
        <p:nvPicPr>
          <p:cNvPr id="7172" name="Picture 5" descr="C:\Документы\Организационная работа\Бланки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413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9949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I:\DCIM\101MLT15\DSC02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1813"/>
            <a:ext cx="8424862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250825" y="5989638"/>
            <a:ext cx="8713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Общий вид канала в месте выхода воды из тоннелей подпорного сооружения 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и обнаружения тела гр-на Б. </a:t>
            </a:r>
          </a:p>
        </p:txBody>
      </p:sp>
      <p:pic>
        <p:nvPicPr>
          <p:cNvPr id="8196" name="Picture 5" descr="C:\Документы\Организационная работа\Бланки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413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8563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179387" y="50198"/>
            <a:ext cx="8785225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chemeClr val="bg1"/>
                </a:solidFill>
              </a:rPr>
              <a:t>Выводы…</a:t>
            </a:r>
          </a:p>
          <a:p>
            <a:pPr algn="ctr" eaLnBrk="1" hangingPunct="1"/>
            <a:endParaRPr lang="ru-RU" altLang="ru-RU" b="1" dirty="0" smtClean="0">
              <a:solidFill>
                <a:schemeClr val="bg1"/>
              </a:solidFill>
            </a:endParaRPr>
          </a:p>
          <a:p>
            <a:pPr algn="just" eaLnBrk="1" hangingPunct="1"/>
            <a:r>
              <a:rPr lang="ru-RU" altLang="ru-RU" b="1" dirty="0" smtClean="0">
                <a:solidFill>
                  <a:schemeClr val="bg1"/>
                </a:solidFill>
              </a:rPr>
              <a:t>Комплекс </a:t>
            </a:r>
            <a:r>
              <a:rPr lang="ru-RU" altLang="ru-RU" b="1" dirty="0">
                <a:solidFill>
                  <a:schemeClr val="bg1"/>
                </a:solidFill>
              </a:rPr>
              <a:t>признаков утопления в совокупности с признаками компрессии шеи и грудной клетки (ссадины шеи и грудной клетки с кровоизлияниями в подлежащие ткани) свидетельствует о смерти гр-на Б. от комбинированного воздействия – аспирации воды при утоплении в совокупности с </a:t>
            </a:r>
            <a:r>
              <a:rPr lang="ru-RU" altLang="ru-RU" b="1" dirty="0" err="1">
                <a:solidFill>
                  <a:schemeClr val="bg1"/>
                </a:solidFill>
              </a:rPr>
              <a:t>развившимся</a:t>
            </a:r>
            <a:r>
              <a:rPr lang="ru-RU" altLang="ru-RU" b="1" dirty="0">
                <a:solidFill>
                  <a:schemeClr val="bg1"/>
                </a:solidFill>
              </a:rPr>
              <a:t> </a:t>
            </a:r>
            <a:r>
              <a:rPr lang="ru-RU" altLang="ru-RU" b="1" dirty="0" err="1">
                <a:solidFill>
                  <a:schemeClr val="bg1"/>
                </a:solidFill>
              </a:rPr>
              <a:t>асфиктическим</a:t>
            </a:r>
            <a:r>
              <a:rPr lang="ru-RU" altLang="ru-RU" b="1" dirty="0">
                <a:solidFill>
                  <a:schemeClr val="bg1"/>
                </a:solidFill>
              </a:rPr>
              <a:t> состоянием вследствие прижатия его областью шеи и грудной клеткой к гидротехническому сооружению. Признаков других внешних воздействий, от которых могла наступить смерть гр-на Б. ни в ходе судебно-медицинского вскрытия и последующего исследования его эксгумированного трупа, ни результатами дополнительно проведенных лабораторных исследований не установлено.</a:t>
            </a:r>
          </a:p>
          <a:p>
            <a:pPr algn="just" eaLnBrk="1" hangingPunct="1"/>
            <a:r>
              <a:rPr lang="ru-RU" altLang="ru-RU" b="1" dirty="0" smtClean="0">
                <a:solidFill>
                  <a:schemeClr val="bg1"/>
                </a:solidFill>
              </a:rPr>
              <a:t>По </a:t>
            </a:r>
            <a:r>
              <a:rPr lang="ru-RU" altLang="ru-RU" b="1" dirty="0">
                <a:solidFill>
                  <a:schemeClr val="bg1"/>
                </a:solidFill>
              </a:rPr>
              <a:t>современным литературным данным, безусловно смертельных повреждений, равно как и повреждений, полностью исключающих способность пострадавшего к самостоятельным действиям после их получения, крайне мало. Ссадины, обнаруженные на теле трупа гр-на Б., сами по себе к таковым не относятся. Однако, часть из них – на левой </a:t>
            </a:r>
            <a:r>
              <a:rPr lang="ru-RU" altLang="ru-RU" b="1" dirty="0" err="1">
                <a:solidFill>
                  <a:schemeClr val="bg1"/>
                </a:solidFill>
              </a:rPr>
              <a:t>передне</a:t>
            </a:r>
            <a:r>
              <a:rPr lang="ru-RU" altLang="ru-RU" b="1" dirty="0">
                <a:solidFill>
                  <a:schemeClr val="bg1"/>
                </a:solidFill>
              </a:rPr>
              <a:t>-боковой поверхности шеи - образовалась от сдавления зоны сосудисто-нервного пучка с развитием </a:t>
            </a:r>
            <a:r>
              <a:rPr lang="ru-RU" altLang="ru-RU" b="1" dirty="0" err="1">
                <a:solidFill>
                  <a:schemeClr val="bg1"/>
                </a:solidFill>
              </a:rPr>
              <a:t>асфиктического</a:t>
            </a:r>
            <a:r>
              <a:rPr lang="ru-RU" altLang="ru-RU" b="1" dirty="0">
                <a:solidFill>
                  <a:schemeClr val="bg1"/>
                </a:solidFill>
              </a:rPr>
              <a:t> состояния. Это могло привести к быстрой потере сознания с невозможностью совершения активных действий по самостоятельному высвобождению от прижатия напором воды к затвору гидротехнического сооружения и всплытию. </a:t>
            </a:r>
          </a:p>
          <a:p>
            <a:pPr algn="just" eaLnBrk="1" hangingPunct="1"/>
            <a:endParaRPr lang="ru-RU" altLang="ru-RU" dirty="0"/>
          </a:p>
        </p:txBody>
      </p:sp>
      <p:pic>
        <p:nvPicPr>
          <p:cNvPr id="10243" name="Picture 5" descr="C:\Документы\Организационная работа\Бланки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413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17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85225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chemeClr val="bg1"/>
                </a:solidFill>
              </a:rPr>
              <a:t>Выводы (продолжение)…</a:t>
            </a:r>
          </a:p>
          <a:p>
            <a:pPr algn="ctr" eaLnBrk="1" hangingPunct="1"/>
            <a:endParaRPr lang="ru-RU" altLang="ru-RU" b="1" dirty="0">
              <a:solidFill>
                <a:schemeClr val="bg1"/>
              </a:solidFill>
            </a:endParaRPr>
          </a:p>
          <a:p>
            <a:pPr algn="just" eaLnBrk="1" hangingPunct="1"/>
            <a:r>
              <a:rPr lang="ru-RU" altLang="ru-RU" b="1" dirty="0" smtClean="0">
                <a:solidFill>
                  <a:schemeClr val="bg1"/>
                </a:solidFill>
              </a:rPr>
              <a:t>Гр-н </a:t>
            </a:r>
            <a:r>
              <a:rPr lang="ru-RU" altLang="ru-RU" b="1" dirty="0">
                <a:solidFill>
                  <a:schemeClr val="bg1"/>
                </a:solidFill>
              </a:rPr>
              <a:t>Б. с 2006 г. наблюдался у врача-гематолога по поводу с диагноза «Гемофилия А (стертая форма)». С 2008 года решением МСЭК признан инвалидом детства (3 группа). Несмотря на лечение, систематически отмечались гемартрозы, гематомы, множественные рецидивирующие </a:t>
            </a:r>
            <a:r>
              <a:rPr lang="ru-RU" altLang="ru-RU" b="1" dirty="0" err="1">
                <a:solidFill>
                  <a:schemeClr val="bg1"/>
                </a:solidFill>
              </a:rPr>
              <a:t>экхимозы</a:t>
            </a:r>
            <a:r>
              <a:rPr lang="ru-RU" altLang="ru-RU" b="1" dirty="0">
                <a:solidFill>
                  <a:schemeClr val="bg1"/>
                </a:solidFill>
              </a:rPr>
              <a:t> конечностей и туловища, гематомы волосистой части головы, хронические боли в суставах, быстрая утомляемость, раздражительность, головные боли. При осмотре в 2011 г. краевым </a:t>
            </a:r>
            <a:r>
              <a:rPr lang="ru-RU" altLang="ru-RU" b="1" dirty="0" err="1">
                <a:solidFill>
                  <a:schemeClr val="bg1"/>
                </a:solidFill>
              </a:rPr>
              <a:t>онкогематологом</a:t>
            </a:r>
            <a:r>
              <a:rPr lang="ru-RU" altLang="ru-RU" b="1" dirty="0">
                <a:solidFill>
                  <a:schemeClr val="bg1"/>
                </a:solidFill>
              </a:rPr>
              <a:t> установлен клинический диагноз: «геморрагический диатез. Гемофилия А, тяжелое течение. Осложнение: кровотечения в мягкие ткани конечностей, гематомы. Гемартроз коленных суставов…». Периодически находился на стационарном лечении и вынужден был осваивать программу школьного обучения на дому и дистанционно. </a:t>
            </a:r>
          </a:p>
          <a:p>
            <a:pPr algn="just" eaLnBrk="1" hangingPunct="1"/>
            <a:r>
              <a:rPr lang="ru-RU" altLang="ru-RU" b="1" dirty="0" smtClean="0">
                <a:solidFill>
                  <a:schemeClr val="bg1"/>
                </a:solidFill>
              </a:rPr>
              <a:t>Наряду </a:t>
            </a:r>
            <a:r>
              <a:rPr lang="ru-RU" altLang="ru-RU" b="1" dirty="0">
                <a:solidFill>
                  <a:schemeClr val="bg1"/>
                </a:solidFill>
              </a:rPr>
              <a:t>с этим, нахождение гр-на Б. перед смертью в алкогольном опьянении могло дополнительно сопровождаться неустойчивостью внимания, повышенной отвлекаемостью, эйфорией, снижением способности к критической оценке своих поступков, развитием незначительного нарушения координации движений, учащением сердечных сокращений и другими проявлениями, что, в совокупности с наследственным заболеванием, протекавшим в тяжелой форме, по мнению комиссии экспертов, способствовало более быстрому наступлению смерти.</a:t>
            </a:r>
          </a:p>
        </p:txBody>
      </p:sp>
      <p:pic>
        <p:nvPicPr>
          <p:cNvPr id="11267" name="Picture 5" descr="C:\Документы\Организационная работа\Бланки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413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66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X:\СМЭ\Тулендинов\Недашковская_ком\фото_МП\IMG_1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3375"/>
            <a:ext cx="7488237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900113" y="6165850"/>
            <a:ext cx="7488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Общий вид места ДТП.</a:t>
            </a:r>
          </a:p>
        </p:txBody>
      </p:sp>
    </p:spTree>
    <p:extLst>
      <p:ext uri="{BB962C8B-B14F-4D97-AF65-F5344CB8AC3E}">
        <p14:creationId xmlns:p14="http://schemas.microsoft.com/office/powerpoint/2010/main" val="38870733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784975" cy="11430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Комментарии Федерального межведомственного Координационно-методического  Совета по судебной экспертизе и экспертным исследованиям и Федерального Координационно-методического Совета при РЦСМЭ МЗ и СР РФ:</a:t>
            </a: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800" b="0" dirty="0" smtClean="0">
                <a:solidFill>
                  <a:srgbClr val="0070C0"/>
                </a:solidFill>
              </a:rPr>
              <a:t>«…Определяющими требованиями (для проведения судебно-медицинской экспертизы) являются: а) государственный статус медицинского учреждения</a:t>
            </a:r>
            <a:r>
              <a:rPr lang="ru-RU" sz="1800" b="0" smtClean="0">
                <a:solidFill>
                  <a:srgbClr val="0070C0"/>
                </a:solidFill>
              </a:rPr>
              <a:t>; </a:t>
            </a:r>
            <a:br>
              <a:rPr lang="ru-RU" sz="1800" b="0" smtClean="0">
                <a:solidFill>
                  <a:srgbClr val="0070C0"/>
                </a:solidFill>
              </a:rPr>
            </a:br>
            <a:r>
              <a:rPr lang="ru-RU" sz="1800" b="0" smtClean="0">
                <a:solidFill>
                  <a:srgbClr val="0070C0"/>
                </a:solidFill>
              </a:rPr>
              <a:t>б</a:t>
            </a:r>
            <a:r>
              <a:rPr lang="ru-RU" sz="1800" b="0" dirty="0" smtClean="0">
                <a:solidFill>
                  <a:srgbClr val="0070C0"/>
                </a:solidFill>
              </a:rPr>
              <a:t>) выполнение экспертизы судебно-медицинским экспертом. Это может быть государственный судебно-медицинский эксперт, имеющий соответствующий судебно-медицинский сертификат, сертифицированный врач государственного медицинского учреждения (например, преподаватель кафедры судебной медицины государственного медицинского вуза, имеющего лицензию на право заниматься судебно-медицинской экспертизой)…».</a:t>
            </a:r>
            <a:endParaRPr lang="ru-RU" sz="18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C:\Users\Expertiza\AppData\Local\Microsoft\Windows\Temporary Internet Files\Content.Word\IMG_1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663"/>
            <a:ext cx="74168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823913" y="6072188"/>
            <a:ext cx="813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Общий вид положения тела гр-ки Н. после ДТП.</a:t>
            </a:r>
          </a:p>
        </p:txBody>
      </p:sp>
    </p:spTree>
    <p:extLst>
      <p:ext uri="{BB962C8B-B14F-4D97-AF65-F5344CB8AC3E}">
        <p14:creationId xmlns:p14="http://schemas.microsoft.com/office/powerpoint/2010/main" val="23810320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X:\СМЭ\Тулендинов\Недашковская_ком\фото_МП\IMG_1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6075"/>
            <a:ext cx="7489825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1116013" y="6092825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Общий вид (спереди) повреждений на голове гр-ки Н.</a:t>
            </a:r>
          </a:p>
        </p:txBody>
      </p:sp>
    </p:spTree>
    <p:extLst>
      <p:ext uri="{BB962C8B-B14F-4D97-AF65-F5344CB8AC3E}">
        <p14:creationId xmlns:p14="http://schemas.microsoft.com/office/powerpoint/2010/main" val="38283974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ав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3" y="620688"/>
            <a:ext cx="3103805" cy="257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86563" y="3429000"/>
            <a:ext cx="878129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dirty="0" smtClean="0">
                <a:solidFill>
                  <a:schemeClr val="bg1"/>
                </a:solidFill>
              </a:rPr>
              <a:t>Повреждения автомобиля </a:t>
            </a:r>
            <a:r>
              <a:rPr lang="en-US" altLang="ru-RU" dirty="0" smtClean="0">
                <a:solidFill>
                  <a:schemeClr val="bg1"/>
                </a:solidFill>
              </a:rPr>
              <a:t>Honda Accord</a:t>
            </a:r>
            <a:r>
              <a:rPr lang="ru-RU" altLang="ru-RU" dirty="0" smtClean="0">
                <a:solidFill>
                  <a:schemeClr val="bg1"/>
                </a:solidFill>
              </a:rPr>
              <a:t> (А - вид спереди; Б – вид справа сбоку): в </a:t>
            </a:r>
            <a:r>
              <a:rPr lang="ru-RU" altLang="ru-RU" dirty="0">
                <a:solidFill>
                  <a:schemeClr val="bg1"/>
                </a:solidFill>
              </a:rPr>
              <a:t>районе арки </a:t>
            </a:r>
            <a:r>
              <a:rPr lang="ru-RU" altLang="ru-RU" dirty="0" smtClean="0">
                <a:solidFill>
                  <a:schemeClr val="bg1"/>
                </a:solidFill>
              </a:rPr>
              <a:t>правого переднего колеса на </a:t>
            </a:r>
            <a:r>
              <a:rPr lang="ru-RU" altLang="ru-RU" dirty="0">
                <a:solidFill>
                  <a:schemeClr val="bg1"/>
                </a:solidFill>
              </a:rPr>
              <a:t>поверхностном слое лакокрасочного покрытия </a:t>
            </a:r>
            <a:r>
              <a:rPr lang="ru-RU" altLang="ru-RU" dirty="0" smtClean="0">
                <a:solidFill>
                  <a:schemeClr val="bg1"/>
                </a:solidFill>
              </a:rPr>
              <a:t>- группы </a:t>
            </a:r>
            <a:r>
              <a:rPr lang="ru-RU" altLang="ru-RU" dirty="0">
                <a:solidFill>
                  <a:schemeClr val="bg1"/>
                </a:solidFill>
              </a:rPr>
              <a:t>продольных трасс, продолжающихся на заднюю часть </a:t>
            </a:r>
            <a:r>
              <a:rPr lang="ru-RU" altLang="ru-RU" dirty="0" smtClean="0">
                <a:solidFill>
                  <a:schemeClr val="bg1"/>
                </a:solidFill>
              </a:rPr>
              <a:t>крыла</a:t>
            </a:r>
            <a:r>
              <a:rPr lang="ru-RU" altLang="ru-RU" dirty="0">
                <a:solidFill>
                  <a:schemeClr val="bg1"/>
                </a:solidFill>
              </a:rPr>
              <a:t>, с переходом на поверхность правой передней двери, боковую поверхность правого переднего крыла с образованием над аркой колеса поперечной вогнутости со скругленной поверхностью, стертости в виде группы параллельных </a:t>
            </a:r>
            <a:r>
              <a:rPr lang="ru-RU" altLang="ru-RU" dirty="0" smtClean="0">
                <a:solidFill>
                  <a:schemeClr val="bg1"/>
                </a:solidFill>
              </a:rPr>
              <a:t>трасс в </a:t>
            </a:r>
            <a:r>
              <a:rPr lang="ru-RU" altLang="ru-RU" dirty="0">
                <a:solidFill>
                  <a:schemeClr val="bg1"/>
                </a:solidFill>
              </a:rPr>
              <a:t>нижней части правой передней стойки крыши </a:t>
            </a:r>
            <a:r>
              <a:rPr lang="ru-RU" altLang="ru-RU" dirty="0" smtClean="0">
                <a:solidFill>
                  <a:schemeClr val="bg1"/>
                </a:solidFill>
              </a:rPr>
              <a:t>с </a:t>
            </a:r>
            <a:r>
              <a:rPr lang="ru-RU" altLang="ru-RU" dirty="0">
                <a:solidFill>
                  <a:schemeClr val="bg1"/>
                </a:solidFill>
              </a:rPr>
              <a:t>расплющиванием металла и </a:t>
            </a:r>
            <a:r>
              <a:rPr lang="ru-RU" altLang="ru-RU" dirty="0" err="1">
                <a:solidFill>
                  <a:schemeClr val="bg1"/>
                </a:solidFill>
              </a:rPr>
              <a:t>скруглением</a:t>
            </a:r>
            <a:r>
              <a:rPr lang="ru-RU" altLang="ru-RU" dirty="0">
                <a:solidFill>
                  <a:schemeClr val="bg1"/>
                </a:solidFill>
              </a:rPr>
              <a:t> поверхности, срывом с кронштейна зеркала заднего вида, образованием локальных вмятин и царапин на правых передней и задней дверях.</a:t>
            </a:r>
          </a:p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5781175" y="251356"/>
            <a:ext cx="1469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Б)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137635" y="251356"/>
            <a:ext cx="15580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А)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743" y="486916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75" y="643091"/>
            <a:ext cx="5380948" cy="257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9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X:\СМЭ\Тулендинов\Недашковская_ком\фото_Кущевская\DSC013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512019" cy="563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49742" y="6325632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Осмотр нижней части автомобиля </a:t>
            </a:r>
            <a:r>
              <a:rPr lang="ru-RU" altLang="ru-RU" dirty="0">
                <a:solidFill>
                  <a:schemeClr val="bg1"/>
                </a:solidFill>
              </a:rPr>
              <a:t>ВАЗ </a:t>
            </a:r>
            <a:r>
              <a:rPr lang="ru-RU" altLang="ru-RU" dirty="0" smtClean="0">
                <a:solidFill>
                  <a:schemeClr val="bg1"/>
                </a:solidFill>
              </a:rPr>
              <a:t>21103 при помощи подъемника.</a:t>
            </a:r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X:\СМЭ\Тулендинов\Недашковская_ком\фото_Кущевская\DSC01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50838"/>
            <a:ext cx="745807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555625" y="6051769"/>
            <a:ext cx="8089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Пятна бурого цвета на поддоне картера </a:t>
            </a:r>
            <a:r>
              <a:rPr lang="ru-RU" altLang="ru-RU" dirty="0" smtClean="0">
                <a:solidFill>
                  <a:schemeClr val="bg1"/>
                </a:solidFill>
              </a:rPr>
              <a:t>двигателя а/м ВАЗ 21103                                          </a:t>
            </a:r>
            <a:r>
              <a:rPr lang="ru-RU" altLang="ru-RU" dirty="0">
                <a:solidFill>
                  <a:schemeClr val="bg1"/>
                </a:solidFill>
              </a:rPr>
              <a:t>с фиксированным человеческим волосом  (указан стрелкой).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483768" y="2348880"/>
            <a:ext cx="1440160" cy="57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9367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C:\СМЭ\Тулендинов\Недашковская_ком\фото_МП\IMG_18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3215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827088" y="5949950"/>
            <a:ext cx="7762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Следы крови, обнаруженные на бампере, 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по групповой принадлежности идентичные крови </a:t>
            </a:r>
            <a:r>
              <a:rPr lang="ru-RU" altLang="ru-RU" dirty="0" err="1">
                <a:solidFill>
                  <a:schemeClr val="bg1"/>
                </a:solidFill>
              </a:rPr>
              <a:t>гр-ки</a:t>
            </a:r>
            <a:r>
              <a:rPr lang="ru-RU" altLang="ru-RU" dirty="0">
                <a:solidFill>
                  <a:schemeClr val="bg1"/>
                </a:solidFill>
              </a:rPr>
              <a:t> Н.</a:t>
            </a:r>
          </a:p>
        </p:txBody>
      </p:sp>
    </p:spTree>
    <p:extLst>
      <p:ext uri="{BB962C8B-B14F-4D97-AF65-F5344CB8AC3E}">
        <p14:creationId xmlns:p14="http://schemas.microsoft.com/office/powerpoint/2010/main" val="1761353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C:\СМЭ\Тулендинов\Недашковская_ком\фото_МП\IMG_18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5673"/>
            <a:ext cx="768793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611188" y="6074159"/>
            <a:ext cx="7821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Следы разбрызгивания на колесе и </a:t>
            </a:r>
            <a:r>
              <a:rPr lang="ru-RU" altLang="ru-RU" dirty="0" smtClean="0">
                <a:solidFill>
                  <a:schemeClr val="bg1"/>
                </a:solidFill>
              </a:rPr>
              <a:t>кузове а/м ВАЗ  </a:t>
            </a:r>
            <a:endParaRPr lang="ru-RU" altLang="ru-RU" dirty="0">
              <a:solidFill>
                <a:schemeClr val="bg1"/>
              </a:solidFill>
            </a:endParaRP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после наезда лужу крови. </a:t>
            </a:r>
          </a:p>
        </p:txBody>
      </p:sp>
    </p:spTree>
    <p:extLst>
      <p:ext uri="{BB962C8B-B14F-4D97-AF65-F5344CB8AC3E}">
        <p14:creationId xmlns:p14="http://schemas.microsoft.com/office/powerpoint/2010/main" val="35692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C:\Users\Expertiza\AppData\Local\Microsoft\Windows\Temporary Internet Files\Content.Word\DSC01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88913"/>
            <a:ext cx="7632700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844550" y="5969000"/>
            <a:ext cx="7831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Повреждения и притертости (загрязнения) вещества черного цвета           на передней поверхности куртки.</a:t>
            </a:r>
          </a:p>
        </p:txBody>
      </p:sp>
    </p:spTree>
    <p:extLst>
      <p:ext uri="{BB962C8B-B14F-4D97-AF65-F5344CB8AC3E}">
        <p14:creationId xmlns:p14="http://schemas.microsoft.com/office/powerpoint/2010/main" val="327264794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C:\Users\Expertiza\AppData\Local\Microsoft\Windows\Temporary Internet Files\Content.Word\DSC01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15913"/>
            <a:ext cx="7632700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1001713" y="5992813"/>
            <a:ext cx="7602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Общий вид (спереди) жакета с участком загрязнения 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(указан стрелкой).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339752" y="3573016"/>
            <a:ext cx="1440160" cy="57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0623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I:\DCIM\101MLT15\DSC01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260350"/>
            <a:ext cx="75596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755650" y="6072188"/>
            <a:ext cx="777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Общий вид повреждений правого </a:t>
            </a:r>
            <a:r>
              <a:rPr lang="ru-RU" altLang="ru-RU" dirty="0" err="1">
                <a:solidFill>
                  <a:schemeClr val="bg1"/>
                </a:solidFill>
              </a:rPr>
              <a:t>полусапога</a:t>
            </a:r>
            <a:r>
              <a:rPr lang="ru-RU" alt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8954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5868"/>
            <a:ext cx="4269710" cy="6093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5869"/>
            <a:ext cx="4403953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0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20101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2399"/>
            <a:ext cx="4562772" cy="46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3105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7745"/>
            <a:ext cx="5688632" cy="66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9005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8712968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+mj-lt"/>
              </a:rPr>
              <a:t>Выводы…</a:t>
            </a:r>
          </a:p>
          <a:p>
            <a:pPr algn="ctr"/>
            <a:endParaRPr lang="ru-RU" altLang="ru-RU" sz="1600" dirty="0" smtClean="0">
              <a:solidFill>
                <a:schemeClr val="bg1"/>
              </a:solidFill>
              <a:latin typeface="+mj-lt"/>
            </a:endParaRPr>
          </a:p>
          <a:p>
            <a:pPr indent="361950" algn="just"/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Полученная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-кой Н. сочетанная тупая травма головы, туловища и конечностей сопровождалась наружным и внутренним кровотечением и осложнилась развитием травматического шока, который явился непосредственной причиной 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смерти..</a:t>
            </a:r>
          </a:p>
          <a:p>
            <a:pPr indent="361950" algn="just"/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…После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столкновения с автомобилем «Хонда» гр-ка Н. оставалась на дорожном покрытии в положении лежа на спине и несколько на левом боку в течение непродолжительного периода времени (от нескольких десятков секунд до нескольких минут), о чем свидетельствуют признаки наружного кровотечения из культи правой нижней конечности в виде сформировавшейся лужи крови. </a:t>
            </a:r>
          </a:p>
          <a:p>
            <a:pPr indent="361950" algn="just"/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В последующем тело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подверглось продольному неполному переезду автомобилем «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ВАЗ» со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стороны ног в направлении головы с придавливанием тела к дорожному полотну и перемещением (волочением, протаскиванием) тела в конечную точку эволюции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indent="361950" algn="just"/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Наличие 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данного этапа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автомобильной травмы подтверждается обнаружением на одежде трупа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микрочастиц лакокрасочного покрытия а/м «ВАЗ», выявлением на предметах одежды с трупа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повреждений и наслоений шлама смазочного материала по форме и расположению их притертости характерных для проезда а/м  «ВАЗ» над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-кой Н. вдоль ее тела с его придавливанием (результаты комплексной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трасологической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и физико-химической судебной экспертизы). Также на это может указывать указывает обнаружение на бампере а/м «ВАЗ» крови, соответствующей групповой принадлежности крови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Н., а на крышке картера указанного автомобиля волоса, по макро- и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микроморфологическим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признакам соответствующего волосу с головы человека (результаты биологической судебной экспертизы). Расположение потеков крови на лице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также характерно для её стекания из ран головы в точке окончания эволюции тела. </a:t>
            </a:r>
            <a:endParaRPr lang="ru-RU" altLang="ru-RU" sz="1500" dirty="0" smtClean="0">
              <a:solidFill>
                <a:schemeClr val="bg1"/>
              </a:solidFill>
              <a:latin typeface="+mj-lt"/>
            </a:endParaRPr>
          </a:p>
          <a:p>
            <a:pPr indent="361950" algn="just"/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Таким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образом, экспертная комиссия считает, что комплекс всех установленных на трупе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повреждений был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причинен в три последовательных этапа: первые два образовались от а/м «Хонда», третий – от контакта с а/м «ВАЗ». </a:t>
            </a:r>
          </a:p>
          <a:p>
            <a:pPr indent="361950" algn="just"/>
            <a:r>
              <a:rPr lang="ru-RU" altLang="ru-RU" sz="14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just"/>
            <a:endParaRPr lang="ru-RU" altLang="ru-RU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28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229600" cy="3917505"/>
          </a:xfrm>
        </p:spPr>
        <p:txBody>
          <a:bodyPr>
            <a:normAutofit/>
          </a:bodyPr>
          <a:lstStyle/>
          <a:p>
            <a:r>
              <a:rPr lang="ru-RU" sz="6700" dirty="0" smtClean="0">
                <a:solidFill>
                  <a:schemeClr val="accent4">
                    <a:lumMod val="50000"/>
                  </a:schemeClr>
                </a:solidFill>
              </a:rPr>
              <a:t>БЛАГОДАРЮ</a:t>
            </a:r>
            <a:br>
              <a:rPr lang="ru-RU" sz="67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6700" dirty="0" smtClean="0">
                <a:solidFill>
                  <a:schemeClr val="accent4">
                    <a:lumMod val="50000"/>
                  </a:schemeClr>
                </a:solidFill>
              </a:rPr>
              <a:t> ЗА ВНИМАНИЕ!</a:t>
            </a:r>
            <a:endParaRPr lang="ru-RU" sz="67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879"/>
            <a:ext cx="4404768" cy="6309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4879"/>
            <a:ext cx="4455411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" y="260647"/>
            <a:ext cx="4524609" cy="6396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30" y="260647"/>
            <a:ext cx="4513636" cy="63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2682772" y="224196"/>
            <a:ext cx="4129960" cy="633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2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361841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8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26" y="260648"/>
            <a:ext cx="4425582" cy="64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2172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5856</TotalTime>
  <Words>1696</Words>
  <Application>Microsoft Office PowerPoint</Application>
  <PresentationFormat>Экран (4:3)</PresentationFormat>
  <Paragraphs>270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Апекс</vt:lpstr>
      <vt:lpstr>  АНАЛИЗ КОМИССИОННЫХ  и КОМПЛЕКСНЫХ ПОВТОРНЫХ СУДЕБНО-МЕДИЦИНСКИХ ЭКСПЕРТИЗ, ВЫПОЛНЕННЫХ ПРОФЕсСОРСКО-ПРЕПОДАВАТЕЛЬСКИМ СОСТАВОМ УНИВЕРСИТЕТА В 2016-2018 гг.</vt:lpstr>
      <vt:lpstr>УПК РФ, ст. 195, ч. 2. Порядок назначения судебной экспертизы: «…Судебная экспертиза производится государственными судебными экспертами и иными экспертами из числа лиц, обладающих специальными знаниями».</vt:lpstr>
      <vt:lpstr>Комментарии Федерального межведомственного Координационно-методического  Совета по судебной экспертизе и экспертным исследованиям и Федерального Координационно-методического Совета при РЦСМЭ МЗ и СР РФ: «…Определяющими требованиями (для проведения судебно-медицинской экспертизы) являются: а) государственный статус медицинского учреждения;  б) выполнение экспертизы судебно-медицинским экспертом. Это может быть государственный судебно-медицинский эксперт, имеющий соответствующий судебно-медицинский сертификат, сертифицированный врач государственного медицинского учреждения (например, преподаватель кафедры судебной медицины государственного медицинского вуза, имеющего лицензию на право заниматься судебно-медицинской экспертизой)…».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География экспертиз, направленных на кафедру в период 206-2018 гг.</vt:lpstr>
      <vt:lpstr>Динамика выполненных экспертиз  за 2016-2018 гг.</vt:lpstr>
      <vt:lpstr>Структура экспертиз, в зависимости от характера рассматриваемых дел</vt:lpstr>
      <vt:lpstr>Презентация PowerPoint</vt:lpstr>
      <vt:lpstr>Презентация PowerPoint</vt:lpstr>
      <vt:lpstr>Цель назначения экспертиз </vt:lpstr>
      <vt:lpstr>Основания для назначения экспертиз (согласно направительному документу)</vt:lpstr>
      <vt:lpstr>Результаты проведенных экспертиз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 ЗА ВНИМАНИЕ!</vt:lpstr>
    </vt:vector>
  </TitlesOfParts>
  <Company>ГОУ ВПО КГМУ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 и перспективы рынка ритуальных услуг</dc:title>
  <dc:creator>TulendinovGR</dc:creator>
  <cp:lastModifiedBy>Expertiza</cp:lastModifiedBy>
  <cp:revision>244</cp:revision>
  <dcterms:created xsi:type="dcterms:W3CDTF">2013-04-06T09:00:48Z</dcterms:created>
  <dcterms:modified xsi:type="dcterms:W3CDTF">2018-12-24T05:28:28Z</dcterms:modified>
</cp:coreProperties>
</file>