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5" r:id="rId6"/>
    <p:sldId id="261" r:id="rId7"/>
    <p:sldId id="262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ихаил" initials="М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9-12T22:50:08.440" idx="1">
    <p:pos x="5239" y="562"/>
    <p:text>теперь 80</p:tex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24.10.2022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9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24.10.2022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24.10.2022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24.10.2022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7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24.10.2022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1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24.10.2022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7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24.10.2022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0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24.10.2022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5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24.10.2022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24.10.2022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24.10.2022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5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24.10.2022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away.php?to=https://fca-rosminzdrav.ru/status-zayavleniya-na-periodicheskuju-akkreditaciju/&amp;post=-130002306_52012&amp;cc_key=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-resurs.ru/news/tpost/rnlblip261-kak-podklyuchit-kliniku-k-egisz" TargetMode="External"/><Relationship Id="rId2" Type="http://schemas.openxmlformats.org/officeDocument/2006/relationships/hyperlink" Target="https://prof-resurs.ru/news/tpost/bke07p72h1-novaya-egisz-2022-u-medrabotnikov-poyavi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lkmr.egisz.rosminzdrav.ru/login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04665"/>
            <a:ext cx="7486600" cy="3024335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собенности проведения аккредитации специалистов </a:t>
            </a:r>
            <a:b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2022 -2023гг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645024"/>
            <a:ext cx="7560840" cy="21602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логотип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933056"/>
            <a:ext cx="25922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25144"/>
            <a:ext cx="403244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8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2351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268760"/>
            <a:ext cx="7200800" cy="4680520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Начиная с 1 января 2016 года начался новый порядок подтверждения квалификации. 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Сертификат специалиста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который выдавался сроком на пять лет после прохождения обучения,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ушел в прошлое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сменился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свидетельством об аккредитации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Аккредитация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врачей (медицинских сестер)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2016 года является одним из этапов начавшегося еще в 2011 году процесса обновления отрасли здравоохранения, когда были внедрены новые стандарты вузовского образования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72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9672" y="1019429"/>
            <a:ext cx="644059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1630" marR="5080" indent="889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Arial"/>
                <a:cs typeface="Arial"/>
              </a:rPr>
              <a:t>Изменение </a:t>
            </a:r>
            <a:r>
              <a:rPr sz="1800" spc="-10" dirty="0">
                <a:latin typeface="Arial"/>
                <a:cs typeface="Arial"/>
              </a:rPr>
              <a:t>системы </a:t>
            </a:r>
            <a:r>
              <a:rPr sz="1800" spc="-15" dirty="0">
                <a:latin typeface="Arial"/>
                <a:cs typeface="Arial"/>
              </a:rPr>
              <a:t>допуска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к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медицинской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деятельности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06892" y="1557930"/>
            <a:ext cx="5672455" cy="1136967"/>
            <a:chOff x="1806892" y="1312502"/>
            <a:chExt cx="5672455" cy="1382395"/>
          </a:xfrm>
        </p:grpSpPr>
        <p:sp>
          <p:nvSpPr>
            <p:cNvPr id="4" name="object 4"/>
            <p:cNvSpPr/>
            <p:nvPr/>
          </p:nvSpPr>
          <p:spPr>
            <a:xfrm>
              <a:off x="1821179" y="1326790"/>
              <a:ext cx="5643880" cy="1353820"/>
            </a:xfrm>
            <a:custGeom>
              <a:avLst/>
              <a:gdLst/>
              <a:ahLst/>
              <a:cxnLst/>
              <a:rect l="l" t="t" r="r" b="b"/>
              <a:pathLst>
                <a:path w="5643880" h="1353820">
                  <a:moveTo>
                    <a:pt x="5643880" y="1353820"/>
                  </a:moveTo>
                  <a:lnTo>
                    <a:pt x="5643880" y="0"/>
                  </a:lnTo>
                  <a:lnTo>
                    <a:pt x="1380489" y="0"/>
                  </a:lnTo>
                  <a:lnTo>
                    <a:pt x="1380489" y="1211579"/>
                  </a:lnTo>
                  <a:lnTo>
                    <a:pt x="2821940" y="1211579"/>
                  </a:lnTo>
                  <a:lnTo>
                    <a:pt x="2821940" y="980439"/>
                  </a:lnTo>
                </a:path>
                <a:path w="5643880" h="1353820">
                  <a:moveTo>
                    <a:pt x="2821940" y="1353820"/>
                  </a:moveTo>
                  <a:lnTo>
                    <a:pt x="2821940" y="980439"/>
                  </a:lnTo>
                </a:path>
                <a:path w="5643880" h="1353820">
                  <a:moveTo>
                    <a:pt x="0" y="1353820"/>
                  </a:moveTo>
                  <a:lnTo>
                    <a:pt x="0" y="0"/>
                  </a:lnTo>
                  <a:lnTo>
                    <a:pt x="4263390" y="0"/>
                  </a:lnTo>
                  <a:lnTo>
                    <a:pt x="4263390" y="1211579"/>
                  </a:lnTo>
                  <a:lnTo>
                    <a:pt x="2821940" y="1211579"/>
                  </a:lnTo>
                  <a:lnTo>
                    <a:pt x="2821940" y="980439"/>
                  </a:lnTo>
                </a:path>
              </a:pathLst>
            </a:custGeom>
            <a:ln w="283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4079" y="1557930"/>
              <a:ext cx="2419350" cy="749300"/>
            </a:xfrm>
            <a:custGeom>
              <a:avLst/>
              <a:gdLst/>
              <a:ahLst/>
              <a:cxnLst/>
              <a:rect l="l" t="t" r="r" b="b"/>
              <a:pathLst>
                <a:path w="2419350" h="749300">
                  <a:moveTo>
                    <a:pt x="2293620" y="0"/>
                  </a:moveTo>
                  <a:lnTo>
                    <a:pt x="124460" y="0"/>
                  </a:lnTo>
                  <a:lnTo>
                    <a:pt x="78759" y="10695"/>
                  </a:lnTo>
                  <a:lnTo>
                    <a:pt x="38893" y="38893"/>
                  </a:lnTo>
                  <a:lnTo>
                    <a:pt x="10695" y="78759"/>
                  </a:lnTo>
                  <a:lnTo>
                    <a:pt x="0" y="124460"/>
                  </a:lnTo>
                  <a:lnTo>
                    <a:pt x="0" y="623570"/>
                  </a:lnTo>
                  <a:lnTo>
                    <a:pt x="10695" y="669468"/>
                  </a:lnTo>
                  <a:lnTo>
                    <a:pt x="38893" y="709771"/>
                  </a:lnTo>
                  <a:lnTo>
                    <a:pt x="78759" y="738405"/>
                  </a:lnTo>
                  <a:lnTo>
                    <a:pt x="124460" y="749300"/>
                  </a:lnTo>
                  <a:lnTo>
                    <a:pt x="2293620" y="749300"/>
                  </a:lnTo>
                  <a:lnTo>
                    <a:pt x="2340054" y="738405"/>
                  </a:lnTo>
                  <a:lnTo>
                    <a:pt x="2380297" y="709771"/>
                  </a:lnTo>
                  <a:lnTo>
                    <a:pt x="2408634" y="669468"/>
                  </a:lnTo>
                  <a:lnTo>
                    <a:pt x="2419350" y="623570"/>
                  </a:lnTo>
                  <a:lnTo>
                    <a:pt x="2419350" y="124460"/>
                  </a:lnTo>
                  <a:lnTo>
                    <a:pt x="2408634" y="78759"/>
                  </a:lnTo>
                  <a:lnTo>
                    <a:pt x="2380297" y="38893"/>
                  </a:lnTo>
                  <a:lnTo>
                    <a:pt x="2340054" y="10695"/>
                  </a:lnTo>
                  <a:lnTo>
                    <a:pt x="2293620" y="0"/>
                  </a:lnTo>
                  <a:close/>
                </a:path>
              </a:pathLst>
            </a:custGeom>
            <a:solidFill>
              <a:srgbClr val="C9C6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4079" y="1557930"/>
              <a:ext cx="2419350" cy="749300"/>
            </a:xfrm>
            <a:custGeom>
              <a:avLst/>
              <a:gdLst/>
              <a:ahLst/>
              <a:cxnLst/>
              <a:rect l="l" t="t" r="r" b="b"/>
              <a:pathLst>
                <a:path w="2419350" h="749300">
                  <a:moveTo>
                    <a:pt x="124460" y="0"/>
                  </a:moveTo>
                  <a:lnTo>
                    <a:pt x="78759" y="10695"/>
                  </a:lnTo>
                  <a:lnTo>
                    <a:pt x="38893" y="38893"/>
                  </a:lnTo>
                  <a:lnTo>
                    <a:pt x="10695" y="78759"/>
                  </a:lnTo>
                  <a:lnTo>
                    <a:pt x="0" y="124460"/>
                  </a:lnTo>
                  <a:lnTo>
                    <a:pt x="0" y="623570"/>
                  </a:lnTo>
                  <a:lnTo>
                    <a:pt x="10695" y="669468"/>
                  </a:lnTo>
                  <a:lnTo>
                    <a:pt x="38893" y="709771"/>
                  </a:lnTo>
                  <a:lnTo>
                    <a:pt x="78759" y="738405"/>
                  </a:lnTo>
                  <a:lnTo>
                    <a:pt x="124460" y="749300"/>
                  </a:lnTo>
                  <a:lnTo>
                    <a:pt x="2293620" y="749300"/>
                  </a:lnTo>
                  <a:lnTo>
                    <a:pt x="2340054" y="738405"/>
                  </a:lnTo>
                  <a:lnTo>
                    <a:pt x="2380297" y="709771"/>
                  </a:lnTo>
                  <a:lnTo>
                    <a:pt x="2408634" y="669468"/>
                  </a:lnTo>
                  <a:lnTo>
                    <a:pt x="2419350" y="623570"/>
                  </a:lnTo>
                  <a:lnTo>
                    <a:pt x="2419350" y="124460"/>
                  </a:lnTo>
                  <a:lnTo>
                    <a:pt x="2408634" y="78759"/>
                  </a:lnTo>
                  <a:lnTo>
                    <a:pt x="2380297" y="38893"/>
                  </a:lnTo>
                  <a:lnTo>
                    <a:pt x="2340054" y="10695"/>
                  </a:lnTo>
                  <a:lnTo>
                    <a:pt x="2293620" y="0"/>
                  </a:lnTo>
                  <a:lnTo>
                    <a:pt x="124460" y="0"/>
                  </a:lnTo>
                  <a:close/>
                </a:path>
                <a:path w="2419350" h="749300">
                  <a:moveTo>
                    <a:pt x="0" y="0"/>
                  </a:moveTo>
                  <a:lnTo>
                    <a:pt x="0" y="0"/>
                  </a:lnTo>
                </a:path>
                <a:path w="2419350" h="749300">
                  <a:moveTo>
                    <a:pt x="2419350" y="749300"/>
                  </a:moveTo>
                  <a:lnTo>
                    <a:pt x="2419350" y="7493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07459" y="1767480"/>
            <a:ext cx="16719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Аккредитация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6107" y="2675847"/>
            <a:ext cx="2428875" cy="758825"/>
            <a:chOff x="606107" y="2675847"/>
            <a:chExt cx="2428875" cy="758825"/>
          </a:xfrm>
        </p:grpSpPr>
        <p:sp>
          <p:nvSpPr>
            <p:cNvPr id="9" name="object 9"/>
            <p:cNvSpPr/>
            <p:nvPr/>
          </p:nvSpPr>
          <p:spPr>
            <a:xfrm>
              <a:off x="610869" y="2680610"/>
              <a:ext cx="2419350" cy="749300"/>
            </a:xfrm>
            <a:custGeom>
              <a:avLst/>
              <a:gdLst/>
              <a:ahLst/>
              <a:cxnLst/>
              <a:rect l="l" t="t" r="r" b="b"/>
              <a:pathLst>
                <a:path w="2419350" h="749300">
                  <a:moveTo>
                    <a:pt x="2294890" y="0"/>
                  </a:moveTo>
                  <a:lnTo>
                    <a:pt x="124459" y="0"/>
                  </a:lnTo>
                  <a:lnTo>
                    <a:pt x="78759" y="10695"/>
                  </a:lnTo>
                  <a:lnTo>
                    <a:pt x="38893" y="38893"/>
                  </a:lnTo>
                  <a:lnTo>
                    <a:pt x="10695" y="78759"/>
                  </a:lnTo>
                  <a:lnTo>
                    <a:pt x="0" y="124459"/>
                  </a:lnTo>
                  <a:lnTo>
                    <a:pt x="0" y="623569"/>
                  </a:lnTo>
                  <a:lnTo>
                    <a:pt x="10695" y="669468"/>
                  </a:lnTo>
                  <a:lnTo>
                    <a:pt x="38893" y="709771"/>
                  </a:lnTo>
                  <a:lnTo>
                    <a:pt x="78759" y="738405"/>
                  </a:lnTo>
                  <a:lnTo>
                    <a:pt x="124459" y="749300"/>
                  </a:lnTo>
                  <a:lnTo>
                    <a:pt x="2294890" y="749300"/>
                  </a:lnTo>
                  <a:lnTo>
                    <a:pt x="2340590" y="738405"/>
                  </a:lnTo>
                  <a:lnTo>
                    <a:pt x="2380456" y="709771"/>
                  </a:lnTo>
                  <a:lnTo>
                    <a:pt x="2408654" y="669468"/>
                  </a:lnTo>
                  <a:lnTo>
                    <a:pt x="2419350" y="623569"/>
                  </a:lnTo>
                  <a:lnTo>
                    <a:pt x="2419350" y="124459"/>
                  </a:lnTo>
                  <a:lnTo>
                    <a:pt x="2408654" y="78759"/>
                  </a:lnTo>
                  <a:lnTo>
                    <a:pt x="2380456" y="38893"/>
                  </a:lnTo>
                  <a:lnTo>
                    <a:pt x="2340590" y="10695"/>
                  </a:lnTo>
                  <a:lnTo>
                    <a:pt x="2294890" y="0"/>
                  </a:lnTo>
                  <a:close/>
                </a:path>
              </a:pathLst>
            </a:custGeom>
            <a:solidFill>
              <a:srgbClr val="C9C6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869" y="2680610"/>
              <a:ext cx="2419350" cy="749300"/>
            </a:xfrm>
            <a:custGeom>
              <a:avLst/>
              <a:gdLst/>
              <a:ahLst/>
              <a:cxnLst/>
              <a:rect l="l" t="t" r="r" b="b"/>
              <a:pathLst>
                <a:path w="2419350" h="749300">
                  <a:moveTo>
                    <a:pt x="124459" y="0"/>
                  </a:moveTo>
                  <a:lnTo>
                    <a:pt x="78759" y="10695"/>
                  </a:lnTo>
                  <a:lnTo>
                    <a:pt x="38893" y="38893"/>
                  </a:lnTo>
                  <a:lnTo>
                    <a:pt x="10695" y="78759"/>
                  </a:lnTo>
                  <a:lnTo>
                    <a:pt x="0" y="124459"/>
                  </a:lnTo>
                  <a:lnTo>
                    <a:pt x="0" y="623569"/>
                  </a:lnTo>
                  <a:lnTo>
                    <a:pt x="10695" y="669468"/>
                  </a:lnTo>
                  <a:lnTo>
                    <a:pt x="38893" y="709771"/>
                  </a:lnTo>
                  <a:lnTo>
                    <a:pt x="78759" y="738405"/>
                  </a:lnTo>
                  <a:lnTo>
                    <a:pt x="124459" y="749300"/>
                  </a:lnTo>
                  <a:lnTo>
                    <a:pt x="2294890" y="749300"/>
                  </a:lnTo>
                  <a:lnTo>
                    <a:pt x="2340590" y="738405"/>
                  </a:lnTo>
                  <a:lnTo>
                    <a:pt x="2380456" y="709771"/>
                  </a:lnTo>
                  <a:lnTo>
                    <a:pt x="2408654" y="669468"/>
                  </a:lnTo>
                  <a:lnTo>
                    <a:pt x="2419350" y="623569"/>
                  </a:lnTo>
                  <a:lnTo>
                    <a:pt x="2419350" y="124459"/>
                  </a:lnTo>
                  <a:lnTo>
                    <a:pt x="2408654" y="78759"/>
                  </a:lnTo>
                  <a:lnTo>
                    <a:pt x="2380456" y="38893"/>
                  </a:lnTo>
                  <a:lnTo>
                    <a:pt x="2340590" y="10695"/>
                  </a:lnTo>
                  <a:lnTo>
                    <a:pt x="2294890" y="0"/>
                  </a:lnTo>
                  <a:lnTo>
                    <a:pt x="124459" y="0"/>
                  </a:lnTo>
                  <a:close/>
                </a:path>
                <a:path w="2419350" h="749300">
                  <a:moveTo>
                    <a:pt x="0" y="0"/>
                  </a:moveTo>
                  <a:lnTo>
                    <a:pt x="0" y="0"/>
                  </a:lnTo>
                </a:path>
                <a:path w="2419350" h="749300">
                  <a:moveTo>
                    <a:pt x="2419350" y="749300"/>
                  </a:moveTo>
                  <a:lnTo>
                    <a:pt x="2419350" y="7493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91260" y="2807610"/>
            <a:ext cx="1316355" cy="49530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indent="101600">
              <a:lnSpc>
                <a:spcPts val="1780"/>
              </a:lnSpc>
              <a:spcBef>
                <a:spcPts val="27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Первичная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а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кредитаци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429317" y="2675847"/>
            <a:ext cx="2428875" cy="758825"/>
            <a:chOff x="3429317" y="2675847"/>
            <a:chExt cx="2428875" cy="758825"/>
          </a:xfrm>
        </p:grpSpPr>
        <p:sp>
          <p:nvSpPr>
            <p:cNvPr id="13" name="object 13"/>
            <p:cNvSpPr/>
            <p:nvPr/>
          </p:nvSpPr>
          <p:spPr>
            <a:xfrm>
              <a:off x="3434079" y="2680610"/>
              <a:ext cx="2419350" cy="749300"/>
            </a:xfrm>
            <a:custGeom>
              <a:avLst/>
              <a:gdLst/>
              <a:ahLst/>
              <a:cxnLst/>
              <a:rect l="l" t="t" r="r" b="b"/>
              <a:pathLst>
                <a:path w="2419350" h="749300">
                  <a:moveTo>
                    <a:pt x="2293620" y="0"/>
                  </a:moveTo>
                  <a:lnTo>
                    <a:pt x="124460" y="0"/>
                  </a:lnTo>
                  <a:lnTo>
                    <a:pt x="78759" y="10695"/>
                  </a:lnTo>
                  <a:lnTo>
                    <a:pt x="38893" y="38893"/>
                  </a:lnTo>
                  <a:lnTo>
                    <a:pt x="10695" y="78759"/>
                  </a:lnTo>
                  <a:lnTo>
                    <a:pt x="0" y="124459"/>
                  </a:lnTo>
                  <a:lnTo>
                    <a:pt x="0" y="623569"/>
                  </a:lnTo>
                  <a:lnTo>
                    <a:pt x="10695" y="669468"/>
                  </a:lnTo>
                  <a:lnTo>
                    <a:pt x="38893" y="709771"/>
                  </a:lnTo>
                  <a:lnTo>
                    <a:pt x="78759" y="738405"/>
                  </a:lnTo>
                  <a:lnTo>
                    <a:pt x="124460" y="749300"/>
                  </a:lnTo>
                  <a:lnTo>
                    <a:pt x="2293620" y="749300"/>
                  </a:lnTo>
                  <a:lnTo>
                    <a:pt x="2340054" y="738405"/>
                  </a:lnTo>
                  <a:lnTo>
                    <a:pt x="2380297" y="709771"/>
                  </a:lnTo>
                  <a:lnTo>
                    <a:pt x="2408634" y="669468"/>
                  </a:lnTo>
                  <a:lnTo>
                    <a:pt x="2419350" y="623569"/>
                  </a:lnTo>
                  <a:lnTo>
                    <a:pt x="2419350" y="124459"/>
                  </a:lnTo>
                  <a:lnTo>
                    <a:pt x="2408634" y="78759"/>
                  </a:lnTo>
                  <a:lnTo>
                    <a:pt x="2380297" y="38893"/>
                  </a:lnTo>
                  <a:lnTo>
                    <a:pt x="2340054" y="10695"/>
                  </a:lnTo>
                  <a:lnTo>
                    <a:pt x="2293620" y="0"/>
                  </a:lnTo>
                  <a:close/>
                </a:path>
              </a:pathLst>
            </a:custGeom>
            <a:solidFill>
              <a:srgbClr val="C9C6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4079" y="2680610"/>
              <a:ext cx="2419350" cy="749300"/>
            </a:xfrm>
            <a:custGeom>
              <a:avLst/>
              <a:gdLst/>
              <a:ahLst/>
              <a:cxnLst/>
              <a:rect l="l" t="t" r="r" b="b"/>
              <a:pathLst>
                <a:path w="2419350" h="749300">
                  <a:moveTo>
                    <a:pt x="124460" y="0"/>
                  </a:moveTo>
                  <a:lnTo>
                    <a:pt x="78759" y="10695"/>
                  </a:lnTo>
                  <a:lnTo>
                    <a:pt x="38893" y="38893"/>
                  </a:lnTo>
                  <a:lnTo>
                    <a:pt x="10695" y="78759"/>
                  </a:lnTo>
                  <a:lnTo>
                    <a:pt x="0" y="124459"/>
                  </a:lnTo>
                  <a:lnTo>
                    <a:pt x="0" y="623569"/>
                  </a:lnTo>
                  <a:lnTo>
                    <a:pt x="10695" y="669468"/>
                  </a:lnTo>
                  <a:lnTo>
                    <a:pt x="38893" y="709771"/>
                  </a:lnTo>
                  <a:lnTo>
                    <a:pt x="78759" y="738405"/>
                  </a:lnTo>
                  <a:lnTo>
                    <a:pt x="124460" y="749300"/>
                  </a:lnTo>
                  <a:lnTo>
                    <a:pt x="2293620" y="749300"/>
                  </a:lnTo>
                  <a:lnTo>
                    <a:pt x="2340054" y="738405"/>
                  </a:lnTo>
                  <a:lnTo>
                    <a:pt x="2380297" y="709771"/>
                  </a:lnTo>
                  <a:lnTo>
                    <a:pt x="2408634" y="669468"/>
                  </a:lnTo>
                  <a:lnTo>
                    <a:pt x="2419350" y="623569"/>
                  </a:lnTo>
                  <a:lnTo>
                    <a:pt x="2419350" y="124459"/>
                  </a:lnTo>
                  <a:lnTo>
                    <a:pt x="2408634" y="78759"/>
                  </a:lnTo>
                  <a:lnTo>
                    <a:pt x="2380297" y="38893"/>
                  </a:lnTo>
                  <a:lnTo>
                    <a:pt x="2340054" y="10695"/>
                  </a:lnTo>
                  <a:lnTo>
                    <a:pt x="2293620" y="0"/>
                  </a:lnTo>
                  <a:lnTo>
                    <a:pt x="124460" y="0"/>
                  </a:lnTo>
                  <a:close/>
                </a:path>
                <a:path w="2419350" h="749300">
                  <a:moveTo>
                    <a:pt x="0" y="0"/>
                  </a:moveTo>
                  <a:lnTo>
                    <a:pt x="0" y="0"/>
                  </a:lnTo>
                </a:path>
                <a:path w="2419350" h="749300">
                  <a:moveTo>
                    <a:pt x="2419350" y="749300"/>
                  </a:moveTo>
                  <a:lnTo>
                    <a:pt x="2419350" y="7493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605529" y="2694580"/>
            <a:ext cx="2019935" cy="72136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indent="-635" algn="ctr">
              <a:lnSpc>
                <a:spcPts val="1780"/>
              </a:lnSpc>
              <a:spcBef>
                <a:spcPts val="27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Первичная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специализированная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аккредитация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251257" y="2675847"/>
            <a:ext cx="2428875" cy="758825"/>
            <a:chOff x="6251257" y="2675847"/>
            <a:chExt cx="2428875" cy="758825"/>
          </a:xfrm>
        </p:grpSpPr>
        <p:sp>
          <p:nvSpPr>
            <p:cNvPr id="17" name="object 17"/>
            <p:cNvSpPr/>
            <p:nvPr/>
          </p:nvSpPr>
          <p:spPr>
            <a:xfrm>
              <a:off x="6256020" y="2680610"/>
              <a:ext cx="2419350" cy="749300"/>
            </a:xfrm>
            <a:custGeom>
              <a:avLst/>
              <a:gdLst/>
              <a:ahLst/>
              <a:cxnLst/>
              <a:rect l="l" t="t" r="r" b="b"/>
              <a:pathLst>
                <a:path w="2419350" h="749300">
                  <a:moveTo>
                    <a:pt x="2294889" y="0"/>
                  </a:moveTo>
                  <a:lnTo>
                    <a:pt x="124459" y="0"/>
                  </a:lnTo>
                  <a:lnTo>
                    <a:pt x="78759" y="10695"/>
                  </a:lnTo>
                  <a:lnTo>
                    <a:pt x="38893" y="38893"/>
                  </a:lnTo>
                  <a:lnTo>
                    <a:pt x="10695" y="78759"/>
                  </a:lnTo>
                  <a:lnTo>
                    <a:pt x="0" y="124459"/>
                  </a:lnTo>
                  <a:lnTo>
                    <a:pt x="0" y="623569"/>
                  </a:lnTo>
                  <a:lnTo>
                    <a:pt x="10695" y="669468"/>
                  </a:lnTo>
                  <a:lnTo>
                    <a:pt x="38893" y="709771"/>
                  </a:lnTo>
                  <a:lnTo>
                    <a:pt x="78759" y="738405"/>
                  </a:lnTo>
                  <a:lnTo>
                    <a:pt x="124459" y="749300"/>
                  </a:lnTo>
                  <a:lnTo>
                    <a:pt x="2294889" y="749300"/>
                  </a:lnTo>
                  <a:lnTo>
                    <a:pt x="2340590" y="738405"/>
                  </a:lnTo>
                  <a:lnTo>
                    <a:pt x="2380456" y="709771"/>
                  </a:lnTo>
                  <a:lnTo>
                    <a:pt x="2408654" y="669468"/>
                  </a:lnTo>
                  <a:lnTo>
                    <a:pt x="2419350" y="623569"/>
                  </a:lnTo>
                  <a:lnTo>
                    <a:pt x="2419350" y="124459"/>
                  </a:lnTo>
                  <a:lnTo>
                    <a:pt x="2408654" y="78759"/>
                  </a:lnTo>
                  <a:lnTo>
                    <a:pt x="2380456" y="38893"/>
                  </a:lnTo>
                  <a:lnTo>
                    <a:pt x="2340590" y="10695"/>
                  </a:lnTo>
                  <a:lnTo>
                    <a:pt x="2294889" y="0"/>
                  </a:lnTo>
                  <a:close/>
                </a:path>
              </a:pathLst>
            </a:custGeom>
            <a:solidFill>
              <a:srgbClr val="C9C6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56020" y="2680610"/>
              <a:ext cx="2419350" cy="749300"/>
            </a:xfrm>
            <a:custGeom>
              <a:avLst/>
              <a:gdLst/>
              <a:ahLst/>
              <a:cxnLst/>
              <a:rect l="l" t="t" r="r" b="b"/>
              <a:pathLst>
                <a:path w="2419350" h="749300">
                  <a:moveTo>
                    <a:pt x="124459" y="0"/>
                  </a:moveTo>
                  <a:lnTo>
                    <a:pt x="78759" y="10695"/>
                  </a:lnTo>
                  <a:lnTo>
                    <a:pt x="38893" y="38893"/>
                  </a:lnTo>
                  <a:lnTo>
                    <a:pt x="10695" y="78759"/>
                  </a:lnTo>
                  <a:lnTo>
                    <a:pt x="0" y="124459"/>
                  </a:lnTo>
                  <a:lnTo>
                    <a:pt x="0" y="623569"/>
                  </a:lnTo>
                  <a:lnTo>
                    <a:pt x="10695" y="669468"/>
                  </a:lnTo>
                  <a:lnTo>
                    <a:pt x="38893" y="709771"/>
                  </a:lnTo>
                  <a:lnTo>
                    <a:pt x="78759" y="738405"/>
                  </a:lnTo>
                  <a:lnTo>
                    <a:pt x="124459" y="749300"/>
                  </a:lnTo>
                  <a:lnTo>
                    <a:pt x="2294889" y="749300"/>
                  </a:lnTo>
                  <a:lnTo>
                    <a:pt x="2340590" y="738405"/>
                  </a:lnTo>
                  <a:lnTo>
                    <a:pt x="2380456" y="709771"/>
                  </a:lnTo>
                  <a:lnTo>
                    <a:pt x="2408654" y="669468"/>
                  </a:lnTo>
                  <a:lnTo>
                    <a:pt x="2419350" y="623569"/>
                  </a:lnTo>
                  <a:lnTo>
                    <a:pt x="2419350" y="124459"/>
                  </a:lnTo>
                  <a:lnTo>
                    <a:pt x="2408654" y="78759"/>
                  </a:lnTo>
                  <a:lnTo>
                    <a:pt x="2380456" y="38893"/>
                  </a:lnTo>
                  <a:lnTo>
                    <a:pt x="2340590" y="10695"/>
                  </a:lnTo>
                  <a:lnTo>
                    <a:pt x="2294889" y="0"/>
                  </a:lnTo>
                  <a:lnTo>
                    <a:pt x="124459" y="0"/>
                  </a:lnTo>
                  <a:close/>
                </a:path>
                <a:path w="2419350" h="749300">
                  <a:moveTo>
                    <a:pt x="0" y="0"/>
                  </a:moveTo>
                  <a:lnTo>
                    <a:pt x="0" y="0"/>
                  </a:lnTo>
                </a:path>
                <a:path w="2419350" h="749300">
                  <a:moveTo>
                    <a:pt x="2419350" y="749300"/>
                  </a:moveTo>
                  <a:lnTo>
                    <a:pt x="2419350" y="7493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807200" y="2807610"/>
            <a:ext cx="1316355" cy="49530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indent="107950">
              <a:lnSpc>
                <a:spcPts val="1780"/>
              </a:lnSpc>
              <a:spcBef>
                <a:spcPts val="27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Повторная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ак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реди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96582" y="3631522"/>
            <a:ext cx="2333625" cy="2836545"/>
            <a:chOff x="596582" y="3631522"/>
            <a:chExt cx="2333625" cy="2836545"/>
          </a:xfrm>
        </p:grpSpPr>
        <p:sp>
          <p:nvSpPr>
            <p:cNvPr id="21" name="object 21"/>
            <p:cNvSpPr/>
            <p:nvPr/>
          </p:nvSpPr>
          <p:spPr>
            <a:xfrm>
              <a:off x="610869" y="3645810"/>
              <a:ext cx="2305050" cy="2807970"/>
            </a:xfrm>
            <a:custGeom>
              <a:avLst/>
              <a:gdLst/>
              <a:ahLst/>
              <a:cxnLst/>
              <a:rect l="l" t="t" r="r" b="b"/>
              <a:pathLst>
                <a:path w="2305050" h="2807970">
                  <a:moveTo>
                    <a:pt x="1921510" y="0"/>
                  </a:moveTo>
                  <a:lnTo>
                    <a:pt x="383539" y="0"/>
                  </a:lnTo>
                  <a:lnTo>
                    <a:pt x="339372" y="3316"/>
                  </a:lnTo>
                  <a:lnTo>
                    <a:pt x="295729" y="12918"/>
                  </a:lnTo>
                  <a:lnTo>
                    <a:pt x="253132" y="28281"/>
                  </a:lnTo>
                  <a:lnTo>
                    <a:pt x="212107" y="48880"/>
                  </a:lnTo>
                  <a:lnTo>
                    <a:pt x="173177" y="74194"/>
                  </a:lnTo>
                  <a:lnTo>
                    <a:pt x="136866" y="103697"/>
                  </a:lnTo>
                  <a:lnTo>
                    <a:pt x="103697" y="136866"/>
                  </a:lnTo>
                  <a:lnTo>
                    <a:pt x="74194" y="173177"/>
                  </a:lnTo>
                  <a:lnTo>
                    <a:pt x="48880" y="212107"/>
                  </a:lnTo>
                  <a:lnTo>
                    <a:pt x="28281" y="253132"/>
                  </a:lnTo>
                  <a:lnTo>
                    <a:pt x="12918" y="295729"/>
                  </a:lnTo>
                  <a:lnTo>
                    <a:pt x="3316" y="339372"/>
                  </a:lnTo>
                  <a:lnTo>
                    <a:pt x="0" y="383539"/>
                  </a:lnTo>
                  <a:lnTo>
                    <a:pt x="0" y="2424429"/>
                  </a:lnTo>
                  <a:lnTo>
                    <a:pt x="3316" y="2468597"/>
                  </a:lnTo>
                  <a:lnTo>
                    <a:pt x="12918" y="2512240"/>
                  </a:lnTo>
                  <a:lnTo>
                    <a:pt x="28281" y="2554837"/>
                  </a:lnTo>
                  <a:lnTo>
                    <a:pt x="48880" y="2595862"/>
                  </a:lnTo>
                  <a:lnTo>
                    <a:pt x="74194" y="2634792"/>
                  </a:lnTo>
                  <a:lnTo>
                    <a:pt x="103697" y="2671103"/>
                  </a:lnTo>
                  <a:lnTo>
                    <a:pt x="136866" y="2704272"/>
                  </a:lnTo>
                  <a:lnTo>
                    <a:pt x="173177" y="2733775"/>
                  </a:lnTo>
                  <a:lnTo>
                    <a:pt x="212107" y="2759089"/>
                  </a:lnTo>
                  <a:lnTo>
                    <a:pt x="253132" y="2779688"/>
                  </a:lnTo>
                  <a:lnTo>
                    <a:pt x="295729" y="2795051"/>
                  </a:lnTo>
                  <a:lnTo>
                    <a:pt x="339372" y="2804653"/>
                  </a:lnTo>
                  <a:lnTo>
                    <a:pt x="383539" y="2807969"/>
                  </a:lnTo>
                  <a:lnTo>
                    <a:pt x="1921510" y="2807969"/>
                  </a:lnTo>
                  <a:lnTo>
                    <a:pt x="1965677" y="2804653"/>
                  </a:lnTo>
                  <a:lnTo>
                    <a:pt x="2009320" y="2795051"/>
                  </a:lnTo>
                  <a:lnTo>
                    <a:pt x="2051917" y="2779688"/>
                  </a:lnTo>
                  <a:lnTo>
                    <a:pt x="2092942" y="2759089"/>
                  </a:lnTo>
                  <a:lnTo>
                    <a:pt x="2131872" y="2733775"/>
                  </a:lnTo>
                  <a:lnTo>
                    <a:pt x="2168183" y="2704272"/>
                  </a:lnTo>
                  <a:lnTo>
                    <a:pt x="2201352" y="2671103"/>
                  </a:lnTo>
                  <a:lnTo>
                    <a:pt x="2230855" y="2634792"/>
                  </a:lnTo>
                  <a:lnTo>
                    <a:pt x="2256169" y="2595862"/>
                  </a:lnTo>
                  <a:lnTo>
                    <a:pt x="2276768" y="2554837"/>
                  </a:lnTo>
                  <a:lnTo>
                    <a:pt x="2292131" y="2512240"/>
                  </a:lnTo>
                  <a:lnTo>
                    <a:pt x="2301733" y="2468597"/>
                  </a:lnTo>
                  <a:lnTo>
                    <a:pt x="2305050" y="2424429"/>
                  </a:lnTo>
                  <a:lnTo>
                    <a:pt x="2305050" y="383539"/>
                  </a:lnTo>
                  <a:lnTo>
                    <a:pt x="2301733" y="339372"/>
                  </a:lnTo>
                  <a:lnTo>
                    <a:pt x="2292131" y="295729"/>
                  </a:lnTo>
                  <a:lnTo>
                    <a:pt x="2276768" y="253132"/>
                  </a:lnTo>
                  <a:lnTo>
                    <a:pt x="2256169" y="212107"/>
                  </a:lnTo>
                  <a:lnTo>
                    <a:pt x="2230855" y="173177"/>
                  </a:lnTo>
                  <a:lnTo>
                    <a:pt x="2201352" y="136866"/>
                  </a:lnTo>
                  <a:lnTo>
                    <a:pt x="2168183" y="103697"/>
                  </a:lnTo>
                  <a:lnTo>
                    <a:pt x="2131872" y="74194"/>
                  </a:lnTo>
                  <a:lnTo>
                    <a:pt x="2092942" y="48880"/>
                  </a:lnTo>
                  <a:lnTo>
                    <a:pt x="2051917" y="28281"/>
                  </a:lnTo>
                  <a:lnTo>
                    <a:pt x="2009320" y="12918"/>
                  </a:lnTo>
                  <a:lnTo>
                    <a:pt x="1965677" y="3316"/>
                  </a:lnTo>
                  <a:lnTo>
                    <a:pt x="1921510" y="0"/>
                  </a:lnTo>
                  <a:close/>
                </a:path>
              </a:pathLst>
            </a:custGeom>
            <a:solidFill>
              <a:srgbClr val="A4B4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0869" y="3645810"/>
              <a:ext cx="2305050" cy="2807970"/>
            </a:xfrm>
            <a:custGeom>
              <a:avLst/>
              <a:gdLst/>
              <a:ahLst/>
              <a:cxnLst/>
              <a:rect l="l" t="t" r="r" b="b"/>
              <a:pathLst>
                <a:path w="2305050" h="2807970">
                  <a:moveTo>
                    <a:pt x="383539" y="0"/>
                  </a:moveTo>
                  <a:lnTo>
                    <a:pt x="339372" y="3316"/>
                  </a:lnTo>
                  <a:lnTo>
                    <a:pt x="295729" y="12918"/>
                  </a:lnTo>
                  <a:lnTo>
                    <a:pt x="253132" y="28281"/>
                  </a:lnTo>
                  <a:lnTo>
                    <a:pt x="212107" y="48880"/>
                  </a:lnTo>
                  <a:lnTo>
                    <a:pt x="173177" y="74194"/>
                  </a:lnTo>
                  <a:lnTo>
                    <a:pt x="136866" y="103697"/>
                  </a:lnTo>
                  <a:lnTo>
                    <a:pt x="103697" y="136866"/>
                  </a:lnTo>
                  <a:lnTo>
                    <a:pt x="74194" y="173177"/>
                  </a:lnTo>
                  <a:lnTo>
                    <a:pt x="48880" y="212107"/>
                  </a:lnTo>
                  <a:lnTo>
                    <a:pt x="28281" y="253132"/>
                  </a:lnTo>
                  <a:lnTo>
                    <a:pt x="12918" y="295729"/>
                  </a:lnTo>
                  <a:lnTo>
                    <a:pt x="3316" y="339372"/>
                  </a:lnTo>
                  <a:lnTo>
                    <a:pt x="0" y="383539"/>
                  </a:lnTo>
                  <a:lnTo>
                    <a:pt x="0" y="2424429"/>
                  </a:lnTo>
                  <a:lnTo>
                    <a:pt x="3316" y="2468597"/>
                  </a:lnTo>
                  <a:lnTo>
                    <a:pt x="12918" y="2512240"/>
                  </a:lnTo>
                  <a:lnTo>
                    <a:pt x="28281" y="2554837"/>
                  </a:lnTo>
                  <a:lnTo>
                    <a:pt x="48880" y="2595862"/>
                  </a:lnTo>
                  <a:lnTo>
                    <a:pt x="74194" y="2634792"/>
                  </a:lnTo>
                  <a:lnTo>
                    <a:pt x="103697" y="2671103"/>
                  </a:lnTo>
                  <a:lnTo>
                    <a:pt x="136866" y="2704272"/>
                  </a:lnTo>
                  <a:lnTo>
                    <a:pt x="173177" y="2733775"/>
                  </a:lnTo>
                  <a:lnTo>
                    <a:pt x="212107" y="2759089"/>
                  </a:lnTo>
                  <a:lnTo>
                    <a:pt x="253132" y="2779688"/>
                  </a:lnTo>
                  <a:lnTo>
                    <a:pt x="295729" y="2795051"/>
                  </a:lnTo>
                  <a:lnTo>
                    <a:pt x="339372" y="2804653"/>
                  </a:lnTo>
                  <a:lnTo>
                    <a:pt x="383539" y="2807969"/>
                  </a:lnTo>
                  <a:lnTo>
                    <a:pt x="1921510" y="2807969"/>
                  </a:lnTo>
                  <a:lnTo>
                    <a:pt x="1965677" y="2804653"/>
                  </a:lnTo>
                  <a:lnTo>
                    <a:pt x="2009320" y="2795051"/>
                  </a:lnTo>
                  <a:lnTo>
                    <a:pt x="2051917" y="2779688"/>
                  </a:lnTo>
                  <a:lnTo>
                    <a:pt x="2092942" y="2759089"/>
                  </a:lnTo>
                  <a:lnTo>
                    <a:pt x="2131872" y="2733775"/>
                  </a:lnTo>
                  <a:lnTo>
                    <a:pt x="2168183" y="2704272"/>
                  </a:lnTo>
                  <a:lnTo>
                    <a:pt x="2201352" y="2671103"/>
                  </a:lnTo>
                  <a:lnTo>
                    <a:pt x="2230855" y="2634792"/>
                  </a:lnTo>
                  <a:lnTo>
                    <a:pt x="2256169" y="2595862"/>
                  </a:lnTo>
                  <a:lnTo>
                    <a:pt x="2276768" y="2554837"/>
                  </a:lnTo>
                  <a:lnTo>
                    <a:pt x="2292131" y="2512240"/>
                  </a:lnTo>
                  <a:lnTo>
                    <a:pt x="2301733" y="2468597"/>
                  </a:lnTo>
                  <a:lnTo>
                    <a:pt x="2305050" y="2424429"/>
                  </a:lnTo>
                  <a:lnTo>
                    <a:pt x="2305050" y="383539"/>
                  </a:lnTo>
                  <a:lnTo>
                    <a:pt x="2301733" y="339372"/>
                  </a:lnTo>
                  <a:lnTo>
                    <a:pt x="2292131" y="295729"/>
                  </a:lnTo>
                  <a:lnTo>
                    <a:pt x="2276768" y="253132"/>
                  </a:lnTo>
                  <a:lnTo>
                    <a:pt x="2256169" y="212107"/>
                  </a:lnTo>
                  <a:lnTo>
                    <a:pt x="2230855" y="173177"/>
                  </a:lnTo>
                  <a:lnTo>
                    <a:pt x="2201352" y="136866"/>
                  </a:lnTo>
                  <a:lnTo>
                    <a:pt x="2168183" y="103697"/>
                  </a:lnTo>
                  <a:lnTo>
                    <a:pt x="2131872" y="74194"/>
                  </a:lnTo>
                  <a:lnTo>
                    <a:pt x="2092942" y="48880"/>
                  </a:lnTo>
                  <a:lnTo>
                    <a:pt x="2051917" y="28281"/>
                  </a:lnTo>
                  <a:lnTo>
                    <a:pt x="2009320" y="12918"/>
                  </a:lnTo>
                  <a:lnTo>
                    <a:pt x="1965677" y="3316"/>
                  </a:lnTo>
                  <a:lnTo>
                    <a:pt x="1921510" y="0"/>
                  </a:lnTo>
                  <a:lnTo>
                    <a:pt x="383539" y="0"/>
                  </a:lnTo>
                  <a:close/>
                </a:path>
                <a:path w="2305050" h="2807970">
                  <a:moveTo>
                    <a:pt x="0" y="0"/>
                  </a:moveTo>
                  <a:lnTo>
                    <a:pt x="0" y="0"/>
                  </a:lnTo>
                </a:path>
                <a:path w="2305050" h="2807970">
                  <a:moveTo>
                    <a:pt x="2305050" y="2807969"/>
                  </a:moveTo>
                  <a:lnTo>
                    <a:pt x="2305050" y="2807969"/>
                  </a:lnTo>
                </a:path>
              </a:pathLst>
            </a:custGeom>
            <a:ln w="28393">
              <a:solidFill>
                <a:srgbClr val="7984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57250" y="4626250"/>
            <a:ext cx="18116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Выпускники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высших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учебных </a:t>
            </a:r>
            <a:r>
              <a:rPr sz="1800" spc="-4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заведений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405822" y="3632792"/>
            <a:ext cx="2403475" cy="2834005"/>
            <a:chOff x="3405822" y="3632792"/>
            <a:chExt cx="2403475" cy="2834005"/>
          </a:xfrm>
        </p:grpSpPr>
        <p:sp>
          <p:nvSpPr>
            <p:cNvPr id="25" name="object 25"/>
            <p:cNvSpPr/>
            <p:nvPr/>
          </p:nvSpPr>
          <p:spPr>
            <a:xfrm>
              <a:off x="3418839" y="3645810"/>
              <a:ext cx="2377440" cy="2807970"/>
            </a:xfrm>
            <a:custGeom>
              <a:avLst/>
              <a:gdLst/>
              <a:ahLst/>
              <a:cxnLst/>
              <a:rect l="l" t="t" r="r" b="b"/>
              <a:pathLst>
                <a:path w="2377440" h="2807970">
                  <a:moveTo>
                    <a:pt x="1981200" y="0"/>
                  </a:moveTo>
                  <a:lnTo>
                    <a:pt x="396239" y="0"/>
                  </a:lnTo>
                  <a:lnTo>
                    <a:pt x="350610" y="3426"/>
                  </a:lnTo>
                  <a:lnTo>
                    <a:pt x="305521" y="13346"/>
                  </a:lnTo>
                  <a:lnTo>
                    <a:pt x="261514" y="29217"/>
                  </a:lnTo>
                  <a:lnTo>
                    <a:pt x="219131" y="50499"/>
                  </a:lnTo>
                  <a:lnTo>
                    <a:pt x="178912" y="76650"/>
                  </a:lnTo>
                  <a:lnTo>
                    <a:pt x="141398" y="107130"/>
                  </a:lnTo>
                  <a:lnTo>
                    <a:pt x="107130" y="141398"/>
                  </a:lnTo>
                  <a:lnTo>
                    <a:pt x="76650" y="178912"/>
                  </a:lnTo>
                  <a:lnTo>
                    <a:pt x="50499" y="219131"/>
                  </a:lnTo>
                  <a:lnTo>
                    <a:pt x="29217" y="261514"/>
                  </a:lnTo>
                  <a:lnTo>
                    <a:pt x="13346" y="305521"/>
                  </a:lnTo>
                  <a:lnTo>
                    <a:pt x="3426" y="350610"/>
                  </a:lnTo>
                  <a:lnTo>
                    <a:pt x="0" y="396239"/>
                  </a:lnTo>
                  <a:lnTo>
                    <a:pt x="0" y="2411729"/>
                  </a:lnTo>
                  <a:lnTo>
                    <a:pt x="3426" y="2457359"/>
                  </a:lnTo>
                  <a:lnTo>
                    <a:pt x="13346" y="2502448"/>
                  </a:lnTo>
                  <a:lnTo>
                    <a:pt x="29217" y="2546455"/>
                  </a:lnTo>
                  <a:lnTo>
                    <a:pt x="50499" y="2588838"/>
                  </a:lnTo>
                  <a:lnTo>
                    <a:pt x="76650" y="2629057"/>
                  </a:lnTo>
                  <a:lnTo>
                    <a:pt x="107130" y="2666571"/>
                  </a:lnTo>
                  <a:lnTo>
                    <a:pt x="141398" y="2700839"/>
                  </a:lnTo>
                  <a:lnTo>
                    <a:pt x="178912" y="2731319"/>
                  </a:lnTo>
                  <a:lnTo>
                    <a:pt x="219131" y="2757470"/>
                  </a:lnTo>
                  <a:lnTo>
                    <a:pt x="261514" y="2778752"/>
                  </a:lnTo>
                  <a:lnTo>
                    <a:pt x="305521" y="2794623"/>
                  </a:lnTo>
                  <a:lnTo>
                    <a:pt x="350610" y="2804543"/>
                  </a:lnTo>
                  <a:lnTo>
                    <a:pt x="396239" y="2807969"/>
                  </a:lnTo>
                  <a:lnTo>
                    <a:pt x="1981200" y="2807969"/>
                  </a:lnTo>
                  <a:lnTo>
                    <a:pt x="2026829" y="2804543"/>
                  </a:lnTo>
                  <a:lnTo>
                    <a:pt x="2071918" y="2794623"/>
                  </a:lnTo>
                  <a:lnTo>
                    <a:pt x="2115925" y="2778752"/>
                  </a:lnTo>
                  <a:lnTo>
                    <a:pt x="2158308" y="2757470"/>
                  </a:lnTo>
                  <a:lnTo>
                    <a:pt x="2198527" y="2731319"/>
                  </a:lnTo>
                  <a:lnTo>
                    <a:pt x="2236041" y="2700839"/>
                  </a:lnTo>
                  <a:lnTo>
                    <a:pt x="2270309" y="2666571"/>
                  </a:lnTo>
                  <a:lnTo>
                    <a:pt x="2300789" y="2629057"/>
                  </a:lnTo>
                  <a:lnTo>
                    <a:pt x="2326940" y="2588838"/>
                  </a:lnTo>
                  <a:lnTo>
                    <a:pt x="2348222" y="2546455"/>
                  </a:lnTo>
                  <a:lnTo>
                    <a:pt x="2364093" y="2502448"/>
                  </a:lnTo>
                  <a:lnTo>
                    <a:pt x="2374013" y="2457359"/>
                  </a:lnTo>
                  <a:lnTo>
                    <a:pt x="2377440" y="2411729"/>
                  </a:lnTo>
                  <a:lnTo>
                    <a:pt x="2377440" y="396239"/>
                  </a:lnTo>
                  <a:lnTo>
                    <a:pt x="2374013" y="350610"/>
                  </a:lnTo>
                  <a:lnTo>
                    <a:pt x="2364093" y="305521"/>
                  </a:lnTo>
                  <a:lnTo>
                    <a:pt x="2348222" y="261514"/>
                  </a:lnTo>
                  <a:lnTo>
                    <a:pt x="2326940" y="219131"/>
                  </a:lnTo>
                  <a:lnTo>
                    <a:pt x="2300789" y="178912"/>
                  </a:lnTo>
                  <a:lnTo>
                    <a:pt x="2270309" y="141398"/>
                  </a:lnTo>
                  <a:lnTo>
                    <a:pt x="2236041" y="107130"/>
                  </a:lnTo>
                  <a:lnTo>
                    <a:pt x="2198527" y="76650"/>
                  </a:lnTo>
                  <a:lnTo>
                    <a:pt x="2158308" y="50499"/>
                  </a:lnTo>
                  <a:lnTo>
                    <a:pt x="2115925" y="29217"/>
                  </a:lnTo>
                  <a:lnTo>
                    <a:pt x="2071918" y="13346"/>
                  </a:lnTo>
                  <a:lnTo>
                    <a:pt x="2026829" y="3426"/>
                  </a:lnTo>
                  <a:lnTo>
                    <a:pt x="1981200" y="0"/>
                  </a:lnTo>
                  <a:close/>
                </a:path>
              </a:pathLst>
            </a:custGeom>
            <a:solidFill>
              <a:srgbClr val="A4B4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418839" y="3645810"/>
              <a:ext cx="2377440" cy="2807970"/>
            </a:xfrm>
            <a:custGeom>
              <a:avLst/>
              <a:gdLst/>
              <a:ahLst/>
              <a:cxnLst/>
              <a:rect l="l" t="t" r="r" b="b"/>
              <a:pathLst>
                <a:path w="2377440" h="2807970">
                  <a:moveTo>
                    <a:pt x="396239" y="0"/>
                  </a:moveTo>
                  <a:lnTo>
                    <a:pt x="350610" y="3426"/>
                  </a:lnTo>
                  <a:lnTo>
                    <a:pt x="305521" y="13346"/>
                  </a:lnTo>
                  <a:lnTo>
                    <a:pt x="261514" y="29217"/>
                  </a:lnTo>
                  <a:lnTo>
                    <a:pt x="219131" y="50499"/>
                  </a:lnTo>
                  <a:lnTo>
                    <a:pt x="178912" y="76650"/>
                  </a:lnTo>
                  <a:lnTo>
                    <a:pt x="141398" y="107130"/>
                  </a:lnTo>
                  <a:lnTo>
                    <a:pt x="107130" y="141398"/>
                  </a:lnTo>
                  <a:lnTo>
                    <a:pt x="76650" y="178912"/>
                  </a:lnTo>
                  <a:lnTo>
                    <a:pt x="50499" y="219131"/>
                  </a:lnTo>
                  <a:lnTo>
                    <a:pt x="29217" y="261514"/>
                  </a:lnTo>
                  <a:lnTo>
                    <a:pt x="13346" y="305521"/>
                  </a:lnTo>
                  <a:lnTo>
                    <a:pt x="3426" y="350610"/>
                  </a:lnTo>
                  <a:lnTo>
                    <a:pt x="0" y="396239"/>
                  </a:lnTo>
                  <a:lnTo>
                    <a:pt x="0" y="2411729"/>
                  </a:lnTo>
                  <a:lnTo>
                    <a:pt x="3426" y="2457359"/>
                  </a:lnTo>
                  <a:lnTo>
                    <a:pt x="13346" y="2502448"/>
                  </a:lnTo>
                  <a:lnTo>
                    <a:pt x="29217" y="2546455"/>
                  </a:lnTo>
                  <a:lnTo>
                    <a:pt x="50499" y="2588838"/>
                  </a:lnTo>
                  <a:lnTo>
                    <a:pt x="76650" y="2629057"/>
                  </a:lnTo>
                  <a:lnTo>
                    <a:pt x="107130" y="2666571"/>
                  </a:lnTo>
                  <a:lnTo>
                    <a:pt x="141398" y="2700839"/>
                  </a:lnTo>
                  <a:lnTo>
                    <a:pt x="178912" y="2731319"/>
                  </a:lnTo>
                  <a:lnTo>
                    <a:pt x="219131" y="2757470"/>
                  </a:lnTo>
                  <a:lnTo>
                    <a:pt x="261514" y="2778752"/>
                  </a:lnTo>
                  <a:lnTo>
                    <a:pt x="305521" y="2794623"/>
                  </a:lnTo>
                  <a:lnTo>
                    <a:pt x="350610" y="2804543"/>
                  </a:lnTo>
                  <a:lnTo>
                    <a:pt x="396239" y="2807969"/>
                  </a:lnTo>
                  <a:lnTo>
                    <a:pt x="1981200" y="2807969"/>
                  </a:lnTo>
                  <a:lnTo>
                    <a:pt x="2026829" y="2804543"/>
                  </a:lnTo>
                  <a:lnTo>
                    <a:pt x="2071918" y="2794623"/>
                  </a:lnTo>
                  <a:lnTo>
                    <a:pt x="2115925" y="2778752"/>
                  </a:lnTo>
                  <a:lnTo>
                    <a:pt x="2158308" y="2757470"/>
                  </a:lnTo>
                  <a:lnTo>
                    <a:pt x="2198527" y="2731319"/>
                  </a:lnTo>
                  <a:lnTo>
                    <a:pt x="2236041" y="2700839"/>
                  </a:lnTo>
                  <a:lnTo>
                    <a:pt x="2270309" y="2666571"/>
                  </a:lnTo>
                  <a:lnTo>
                    <a:pt x="2300789" y="2629057"/>
                  </a:lnTo>
                  <a:lnTo>
                    <a:pt x="2326940" y="2588838"/>
                  </a:lnTo>
                  <a:lnTo>
                    <a:pt x="2348222" y="2546455"/>
                  </a:lnTo>
                  <a:lnTo>
                    <a:pt x="2364093" y="2502448"/>
                  </a:lnTo>
                  <a:lnTo>
                    <a:pt x="2374013" y="2457359"/>
                  </a:lnTo>
                  <a:lnTo>
                    <a:pt x="2377440" y="2411729"/>
                  </a:lnTo>
                  <a:lnTo>
                    <a:pt x="2377440" y="396239"/>
                  </a:lnTo>
                  <a:lnTo>
                    <a:pt x="2374013" y="350610"/>
                  </a:lnTo>
                  <a:lnTo>
                    <a:pt x="2364093" y="305521"/>
                  </a:lnTo>
                  <a:lnTo>
                    <a:pt x="2348222" y="261514"/>
                  </a:lnTo>
                  <a:lnTo>
                    <a:pt x="2326940" y="219131"/>
                  </a:lnTo>
                  <a:lnTo>
                    <a:pt x="2300789" y="178912"/>
                  </a:lnTo>
                  <a:lnTo>
                    <a:pt x="2270309" y="141398"/>
                  </a:lnTo>
                  <a:lnTo>
                    <a:pt x="2236041" y="107130"/>
                  </a:lnTo>
                  <a:lnTo>
                    <a:pt x="2198527" y="76650"/>
                  </a:lnTo>
                  <a:lnTo>
                    <a:pt x="2158308" y="50499"/>
                  </a:lnTo>
                  <a:lnTo>
                    <a:pt x="2115925" y="29217"/>
                  </a:lnTo>
                  <a:lnTo>
                    <a:pt x="2071918" y="13346"/>
                  </a:lnTo>
                  <a:lnTo>
                    <a:pt x="2026829" y="3426"/>
                  </a:lnTo>
                  <a:lnTo>
                    <a:pt x="1981200" y="0"/>
                  </a:lnTo>
                  <a:lnTo>
                    <a:pt x="396239" y="0"/>
                  </a:lnTo>
                  <a:close/>
                </a:path>
                <a:path w="2377440" h="2807970">
                  <a:moveTo>
                    <a:pt x="0" y="0"/>
                  </a:moveTo>
                  <a:lnTo>
                    <a:pt x="0" y="0"/>
                  </a:lnTo>
                </a:path>
                <a:path w="2377440" h="2807970">
                  <a:moveTo>
                    <a:pt x="2377440" y="2807969"/>
                  </a:moveTo>
                  <a:lnTo>
                    <a:pt x="2377440" y="2807969"/>
                  </a:lnTo>
                </a:path>
              </a:pathLst>
            </a:custGeom>
            <a:ln w="25518">
              <a:solidFill>
                <a:srgbClr val="7984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724909" y="3803290"/>
            <a:ext cx="1764030" cy="249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Специалисты,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освоившие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программу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ординатуры;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новую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иал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из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ац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ию, 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новый навык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рамках своей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специальности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213792" y="3632792"/>
            <a:ext cx="2548255" cy="2834005"/>
            <a:chOff x="6213792" y="3632792"/>
            <a:chExt cx="2548255" cy="2834005"/>
          </a:xfrm>
        </p:grpSpPr>
        <p:sp>
          <p:nvSpPr>
            <p:cNvPr id="29" name="object 29"/>
            <p:cNvSpPr/>
            <p:nvPr/>
          </p:nvSpPr>
          <p:spPr>
            <a:xfrm>
              <a:off x="6226809" y="3645810"/>
              <a:ext cx="2522220" cy="2807970"/>
            </a:xfrm>
            <a:custGeom>
              <a:avLst/>
              <a:gdLst/>
              <a:ahLst/>
              <a:cxnLst/>
              <a:rect l="l" t="t" r="r" b="b"/>
              <a:pathLst>
                <a:path w="2522220" h="2807970">
                  <a:moveTo>
                    <a:pt x="2101849" y="0"/>
                  </a:moveTo>
                  <a:lnTo>
                    <a:pt x="420369" y="0"/>
                  </a:lnTo>
                  <a:lnTo>
                    <a:pt x="375524" y="3131"/>
                  </a:lnTo>
                  <a:lnTo>
                    <a:pt x="331103" y="12222"/>
                  </a:lnTo>
                  <a:lnTo>
                    <a:pt x="287571" y="26817"/>
                  </a:lnTo>
                  <a:lnTo>
                    <a:pt x="245391" y="46460"/>
                  </a:lnTo>
                  <a:lnTo>
                    <a:pt x="205027" y="70696"/>
                  </a:lnTo>
                  <a:lnTo>
                    <a:pt x="166943" y="99071"/>
                  </a:lnTo>
                  <a:lnTo>
                    <a:pt x="131603" y="131127"/>
                  </a:lnTo>
                  <a:lnTo>
                    <a:pt x="99470" y="166410"/>
                  </a:lnTo>
                  <a:lnTo>
                    <a:pt x="71009" y="204465"/>
                  </a:lnTo>
                  <a:lnTo>
                    <a:pt x="46682" y="244836"/>
                  </a:lnTo>
                  <a:lnTo>
                    <a:pt x="26954" y="287067"/>
                  </a:lnTo>
                  <a:lnTo>
                    <a:pt x="12289" y="330703"/>
                  </a:lnTo>
                  <a:lnTo>
                    <a:pt x="3149" y="375289"/>
                  </a:lnTo>
                  <a:lnTo>
                    <a:pt x="0" y="420369"/>
                  </a:lnTo>
                  <a:lnTo>
                    <a:pt x="0" y="2387599"/>
                  </a:lnTo>
                  <a:lnTo>
                    <a:pt x="3149" y="2432680"/>
                  </a:lnTo>
                  <a:lnTo>
                    <a:pt x="12289" y="2477266"/>
                  </a:lnTo>
                  <a:lnTo>
                    <a:pt x="26954" y="2520902"/>
                  </a:lnTo>
                  <a:lnTo>
                    <a:pt x="46682" y="2563133"/>
                  </a:lnTo>
                  <a:lnTo>
                    <a:pt x="71009" y="2603504"/>
                  </a:lnTo>
                  <a:lnTo>
                    <a:pt x="99470" y="2641559"/>
                  </a:lnTo>
                  <a:lnTo>
                    <a:pt x="131603" y="2676842"/>
                  </a:lnTo>
                  <a:lnTo>
                    <a:pt x="166943" y="2708898"/>
                  </a:lnTo>
                  <a:lnTo>
                    <a:pt x="205027" y="2737273"/>
                  </a:lnTo>
                  <a:lnTo>
                    <a:pt x="245391" y="2761509"/>
                  </a:lnTo>
                  <a:lnTo>
                    <a:pt x="287571" y="2781152"/>
                  </a:lnTo>
                  <a:lnTo>
                    <a:pt x="331103" y="2795747"/>
                  </a:lnTo>
                  <a:lnTo>
                    <a:pt x="375524" y="2804838"/>
                  </a:lnTo>
                  <a:lnTo>
                    <a:pt x="420369" y="2807969"/>
                  </a:lnTo>
                  <a:lnTo>
                    <a:pt x="2101849" y="2807969"/>
                  </a:lnTo>
                  <a:lnTo>
                    <a:pt x="2146695" y="2804838"/>
                  </a:lnTo>
                  <a:lnTo>
                    <a:pt x="2191116" y="2795747"/>
                  </a:lnTo>
                  <a:lnTo>
                    <a:pt x="2234648" y="2781152"/>
                  </a:lnTo>
                  <a:lnTo>
                    <a:pt x="2276828" y="2761509"/>
                  </a:lnTo>
                  <a:lnTo>
                    <a:pt x="2317192" y="2737273"/>
                  </a:lnTo>
                  <a:lnTo>
                    <a:pt x="2355276" y="2708898"/>
                  </a:lnTo>
                  <a:lnTo>
                    <a:pt x="2390616" y="2676842"/>
                  </a:lnTo>
                  <a:lnTo>
                    <a:pt x="2422749" y="2641559"/>
                  </a:lnTo>
                  <a:lnTo>
                    <a:pt x="2451210" y="2603504"/>
                  </a:lnTo>
                  <a:lnTo>
                    <a:pt x="2475537" y="2563133"/>
                  </a:lnTo>
                  <a:lnTo>
                    <a:pt x="2495265" y="2520902"/>
                  </a:lnTo>
                  <a:lnTo>
                    <a:pt x="2509930" y="2477266"/>
                  </a:lnTo>
                  <a:lnTo>
                    <a:pt x="2519070" y="2432680"/>
                  </a:lnTo>
                  <a:lnTo>
                    <a:pt x="2522219" y="2387599"/>
                  </a:lnTo>
                  <a:lnTo>
                    <a:pt x="2522219" y="420369"/>
                  </a:lnTo>
                  <a:lnTo>
                    <a:pt x="2519070" y="375289"/>
                  </a:lnTo>
                  <a:lnTo>
                    <a:pt x="2509930" y="330703"/>
                  </a:lnTo>
                  <a:lnTo>
                    <a:pt x="2495265" y="287067"/>
                  </a:lnTo>
                  <a:lnTo>
                    <a:pt x="2475537" y="244836"/>
                  </a:lnTo>
                  <a:lnTo>
                    <a:pt x="2451210" y="204465"/>
                  </a:lnTo>
                  <a:lnTo>
                    <a:pt x="2422749" y="166410"/>
                  </a:lnTo>
                  <a:lnTo>
                    <a:pt x="2390616" y="131127"/>
                  </a:lnTo>
                  <a:lnTo>
                    <a:pt x="2355276" y="99071"/>
                  </a:lnTo>
                  <a:lnTo>
                    <a:pt x="2317192" y="70696"/>
                  </a:lnTo>
                  <a:lnTo>
                    <a:pt x="2276828" y="46460"/>
                  </a:lnTo>
                  <a:lnTo>
                    <a:pt x="2234648" y="26817"/>
                  </a:lnTo>
                  <a:lnTo>
                    <a:pt x="2191116" y="12222"/>
                  </a:lnTo>
                  <a:lnTo>
                    <a:pt x="2146695" y="3131"/>
                  </a:lnTo>
                  <a:lnTo>
                    <a:pt x="2101849" y="0"/>
                  </a:lnTo>
                  <a:close/>
                </a:path>
              </a:pathLst>
            </a:custGeom>
            <a:solidFill>
              <a:srgbClr val="A4B4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226809" y="3645810"/>
              <a:ext cx="2522220" cy="2807970"/>
            </a:xfrm>
            <a:custGeom>
              <a:avLst/>
              <a:gdLst/>
              <a:ahLst/>
              <a:cxnLst/>
              <a:rect l="l" t="t" r="r" b="b"/>
              <a:pathLst>
                <a:path w="2522220" h="2807970">
                  <a:moveTo>
                    <a:pt x="420369" y="0"/>
                  </a:moveTo>
                  <a:lnTo>
                    <a:pt x="375524" y="3131"/>
                  </a:lnTo>
                  <a:lnTo>
                    <a:pt x="331103" y="12222"/>
                  </a:lnTo>
                  <a:lnTo>
                    <a:pt x="287571" y="26817"/>
                  </a:lnTo>
                  <a:lnTo>
                    <a:pt x="245391" y="46460"/>
                  </a:lnTo>
                  <a:lnTo>
                    <a:pt x="205027" y="70696"/>
                  </a:lnTo>
                  <a:lnTo>
                    <a:pt x="166943" y="99071"/>
                  </a:lnTo>
                  <a:lnTo>
                    <a:pt x="131603" y="131127"/>
                  </a:lnTo>
                  <a:lnTo>
                    <a:pt x="99470" y="166410"/>
                  </a:lnTo>
                  <a:lnTo>
                    <a:pt x="71009" y="204465"/>
                  </a:lnTo>
                  <a:lnTo>
                    <a:pt x="46682" y="244836"/>
                  </a:lnTo>
                  <a:lnTo>
                    <a:pt x="26954" y="287067"/>
                  </a:lnTo>
                  <a:lnTo>
                    <a:pt x="12289" y="330703"/>
                  </a:lnTo>
                  <a:lnTo>
                    <a:pt x="3149" y="375289"/>
                  </a:lnTo>
                  <a:lnTo>
                    <a:pt x="0" y="420369"/>
                  </a:lnTo>
                  <a:lnTo>
                    <a:pt x="0" y="2387599"/>
                  </a:lnTo>
                  <a:lnTo>
                    <a:pt x="3149" y="2432680"/>
                  </a:lnTo>
                  <a:lnTo>
                    <a:pt x="12289" y="2477266"/>
                  </a:lnTo>
                  <a:lnTo>
                    <a:pt x="26954" y="2520902"/>
                  </a:lnTo>
                  <a:lnTo>
                    <a:pt x="46682" y="2563133"/>
                  </a:lnTo>
                  <a:lnTo>
                    <a:pt x="71009" y="2603504"/>
                  </a:lnTo>
                  <a:lnTo>
                    <a:pt x="99470" y="2641559"/>
                  </a:lnTo>
                  <a:lnTo>
                    <a:pt x="131603" y="2676842"/>
                  </a:lnTo>
                  <a:lnTo>
                    <a:pt x="166943" y="2708898"/>
                  </a:lnTo>
                  <a:lnTo>
                    <a:pt x="205027" y="2737273"/>
                  </a:lnTo>
                  <a:lnTo>
                    <a:pt x="245391" y="2761509"/>
                  </a:lnTo>
                  <a:lnTo>
                    <a:pt x="287571" y="2781152"/>
                  </a:lnTo>
                  <a:lnTo>
                    <a:pt x="331103" y="2795747"/>
                  </a:lnTo>
                  <a:lnTo>
                    <a:pt x="375524" y="2804838"/>
                  </a:lnTo>
                  <a:lnTo>
                    <a:pt x="420369" y="2807969"/>
                  </a:lnTo>
                  <a:lnTo>
                    <a:pt x="2101849" y="2807969"/>
                  </a:lnTo>
                  <a:lnTo>
                    <a:pt x="2146695" y="2804838"/>
                  </a:lnTo>
                  <a:lnTo>
                    <a:pt x="2191116" y="2795747"/>
                  </a:lnTo>
                  <a:lnTo>
                    <a:pt x="2234648" y="2781152"/>
                  </a:lnTo>
                  <a:lnTo>
                    <a:pt x="2276828" y="2761509"/>
                  </a:lnTo>
                  <a:lnTo>
                    <a:pt x="2317192" y="2737273"/>
                  </a:lnTo>
                  <a:lnTo>
                    <a:pt x="2355276" y="2708898"/>
                  </a:lnTo>
                  <a:lnTo>
                    <a:pt x="2390616" y="2676842"/>
                  </a:lnTo>
                  <a:lnTo>
                    <a:pt x="2422749" y="2641559"/>
                  </a:lnTo>
                  <a:lnTo>
                    <a:pt x="2451210" y="2603504"/>
                  </a:lnTo>
                  <a:lnTo>
                    <a:pt x="2475537" y="2563133"/>
                  </a:lnTo>
                  <a:lnTo>
                    <a:pt x="2495265" y="2520902"/>
                  </a:lnTo>
                  <a:lnTo>
                    <a:pt x="2509930" y="2477266"/>
                  </a:lnTo>
                  <a:lnTo>
                    <a:pt x="2519070" y="2432680"/>
                  </a:lnTo>
                  <a:lnTo>
                    <a:pt x="2522219" y="2387599"/>
                  </a:lnTo>
                  <a:lnTo>
                    <a:pt x="2522219" y="420369"/>
                  </a:lnTo>
                  <a:lnTo>
                    <a:pt x="2519070" y="375289"/>
                  </a:lnTo>
                  <a:lnTo>
                    <a:pt x="2509930" y="330703"/>
                  </a:lnTo>
                  <a:lnTo>
                    <a:pt x="2495265" y="287067"/>
                  </a:lnTo>
                  <a:lnTo>
                    <a:pt x="2475537" y="244836"/>
                  </a:lnTo>
                  <a:lnTo>
                    <a:pt x="2451210" y="204465"/>
                  </a:lnTo>
                  <a:lnTo>
                    <a:pt x="2422749" y="166410"/>
                  </a:lnTo>
                  <a:lnTo>
                    <a:pt x="2390616" y="131127"/>
                  </a:lnTo>
                  <a:lnTo>
                    <a:pt x="2355276" y="99071"/>
                  </a:lnTo>
                  <a:lnTo>
                    <a:pt x="2317192" y="70696"/>
                  </a:lnTo>
                  <a:lnTo>
                    <a:pt x="2276828" y="46460"/>
                  </a:lnTo>
                  <a:lnTo>
                    <a:pt x="2234648" y="26817"/>
                  </a:lnTo>
                  <a:lnTo>
                    <a:pt x="2191116" y="12222"/>
                  </a:lnTo>
                  <a:lnTo>
                    <a:pt x="2146695" y="3131"/>
                  </a:lnTo>
                  <a:lnTo>
                    <a:pt x="2101849" y="0"/>
                  </a:lnTo>
                  <a:lnTo>
                    <a:pt x="420369" y="0"/>
                  </a:lnTo>
                  <a:close/>
                </a:path>
                <a:path w="2522220" h="2807970">
                  <a:moveTo>
                    <a:pt x="0" y="0"/>
                  </a:moveTo>
                  <a:lnTo>
                    <a:pt x="0" y="0"/>
                  </a:lnTo>
                </a:path>
                <a:path w="2522220" h="2807970">
                  <a:moveTo>
                    <a:pt x="2522219" y="2807969"/>
                  </a:moveTo>
                  <a:lnTo>
                    <a:pt x="2522219" y="2807969"/>
                  </a:lnTo>
                </a:path>
              </a:pathLst>
            </a:custGeom>
            <a:ln w="25518">
              <a:solidFill>
                <a:srgbClr val="7984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534150" y="4214770"/>
            <a:ext cx="1908175" cy="167132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-2540" algn="ctr">
              <a:lnSpc>
                <a:spcPct val="102299"/>
              </a:lnSpc>
              <a:spcBef>
                <a:spcPts val="5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Специалисты,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осу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щ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ес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тв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ля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щ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ие 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профессиональную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деятельность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рамках своей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специальности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835150" y="3429910"/>
            <a:ext cx="5615940" cy="215900"/>
          </a:xfrm>
          <a:custGeom>
            <a:avLst/>
            <a:gdLst/>
            <a:ahLst/>
            <a:cxnLst/>
            <a:rect l="l" t="t" r="r" b="b"/>
            <a:pathLst>
              <a:path w="5615940" h="215900">
                <a:moveTo>
                  <a:pt x="0" y="0"/>
                </a:moveTo>
                <a:lnTo>
                  <a:pt x="0" y="215899"/>
                </a:lnTo>
              </a:path>
              <a:path w="5615940" h="215900">
                <a:moveTo>
                  <a:pt x="2807970" y="0"/>
                </a:moveTo>
                <a:lnTo>
                  <a:pt x="2807970" y="215899"/>
                </a:lnTo>
              </a:path>
              <a:path w="5615940" h="215900">
                <a:moveTo>
                  <a:pt x="5615940" y="0"/>
                </a:moveTo>
                <a:lnTo>
                  <a:pt x="5615940" y="215899"/>
                </a:lnTo>
              </a:path>
            </a:pathLst>
          </a:custGeom>
          <a:ln w="283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45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52318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63040" y="1628800"/>
            <a:ext cx="6196405" cy="4094269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/>
              <a:t>1 </a:t>
            </a:r>
            <a:r>
              <a:rPr lang="ru-RU" dirty="0" smtClean="0"/>
              <a:t>марта 2022 </a:t>
            </a:r>
            <a:r>
              <a:rPr lang="ru-RU" dirty="0"/>
              <a:t>вступило в силу новое Положение об аккредитации, утвержденное приказом Минздрава России от 22.11.2021 № 1081н. </a:t>
            </a:r>
          </a:p>
        </p:txBody>
      </p:sp>
    </p:spTree>
    <p:extLst>
      <p:ext uri="{BB962C8B-B14F-4D97-AF65-F5344CB8AC3E}">
        <p14:creationId xmlns:p14="http://schemas.microsoft.com/office/powerpoint/2010/main" val="6668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/>
              <a:t>NB! ВИДОВ аккредитации 3, </a:t>
            </a:r>
            <a:endParaRPr lang="ru-RU" dirty="0" smtClean="0"/>
          </a:p>
          <a:p>
            <a:pPr algn="just">
              <a:lnSpc>
                <a:spcPct val="150000"/>
              </a:lnSpc>
            </a:pPr>
            <a:r>
              <a:rPr lang="ru-RU" dirty="0" smtClean="0"/>
              <a:t>в </a:t>
            </a:r>
            <a:r>
              <a:rPr lang="ru-RU" dirty="0"/>
              <a:t>каждом из них разное количество ЭТАПОВ. </a:t>
            </a:r>
            <a:endParaRPr lang="ru-RU" dirty="0" smtClean="0"/>
          </a:p>
          <a:p>
            <a:pPr algn="just">
              <a:lnSpc>
                <a:spcPct val="150000"/>
              </a:lnSpc>
            </a:pPr>
            <a:r>
              <a:rPr lang="ru-RU" dirty="0" smtClean="0"/>
              <a:t>Подробнее </a:t>
            </a:r>
            <a:r>
              <a:rPr lang="ru-RU" dirty="0"/>
              <a:t>в таблице.</a:t>
            </a:r>
          </a:p>
        </p:txBody>
      </p:sp>
    </p:spTree>
    <p:extLst>
      <p:ext uri="{BB962C8B-B14F-4D97-AF65-F5344CB8AC3E}">
        <p14:creationId xmlns:p14="http://schemas.microsoft.com/office/powerpoint/2010/main" val="11925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 descr="C:\Users\Михаил\Desktop\дерматит\ulTWFIrWUMo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76673"/>
            <a:ext cx="8568952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67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1171257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и специализированная аккредитация врачей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204864"/>
            <a:ext cx="7416824" cy="3816424"/>
          </a:xfrm>
        </p:spPr>
        <p:txBody>
          <a:bodyPr/>
          <a:lstStyle/>
          <a:p>
            <a:r>
              <a:rPr lang="ru-RU" dirty="0"/>
              <a:t>Первичная и специализированная аккредитация врачей включает 3 этапа: </a:t>
            </a:r>
            <a:endParaRPr lang="ru-RU" dirty="0" smtClean="0"/>
          </a:p>
          <a:p>
            <a:r>
              <a:rPr lang="ru-RU" dirty="0" smtClean="0"/>
              <a:t>тесты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оценка </a:t>
            </a:r>
            <a:r>
              <a:rPr lang="ru-RU" dirty="0"/>
              <a:t>практических навыков на симуляторе, </a:t>
            </a:r>
            <a:endParaRPr lang="ru-RU" dirty="0" smtClean="0"/>
          </a:p>
          <a:p>
            <a:r>
              <a:rPr lang="ru-RU" dirty="0" smtClean="0"/>
              <a:t>решение </a:t>
            </a:r>
            <a:r>
              <a:rPr lang="ru-RU" dirty="0"/>
              <a:t>ситуационных задач. </a:t>
            </a:r>
            <a:endParaRPr lang="ru-RU" dirty="0" smtClean="0"/>
          </a:p>
          <a:p>
            <a:r>
              <a:rPr lang="ru-RU" dirty="0" smtClean="0"/>
              <a:t>Проходить </a:t>
            </a:r>
            <a:r>
              <a:rPr lang="ru-RU" dirty="0"/>
              <a:t>их надо по порядку. </a:t>
            </a:r>
            <a:endParaRPr lang="ru-RU" dirty="0" smtClean="0"/>
          </a:p>
          <a:p>
            <a:r>
              <a:rPr lang="ru-RU" dirty="0" smtClean="0"/>
              <a:t>Каждый </a:t>
            </a:r>
            <a:r>
              <a:rPr lang="ru-RU" dirty="0"/>
              <a:t>этап можно сдавать три раза</a:t>
            </a:r>
          </a:p>
        </p:txBody>
      </p:sp>
    </p:spTree>
    <p:extLst>
      <p:ext uri="{BB962C8B-B14F-4D97-AF65-F5344CB8AC3E}">
        <p14:creationId xmlns:p14="http://schemas.microsoft.com/office/powerpoint/2010/main" val="338270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3791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412776"/>
            <a:ext cx="7272808" cy="4464496"/>
          </a:xfrm>
        </p:spPr>
        <p:txBody>
          <a:bodyPr>
            <a:normAutofit/>
          </a:bodyPr>
          <a:lstStyle/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тестирования специалиста допустят ко второму этапу аккредитации, где будут оценивать его практические навыки.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 в симулированных условиях. Врачам - 10 мин на одно практическое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Правильность выполнения практических заданий оценивают члены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аккредитационной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подкомиссии, которые заполняют оценочные листы. Результаты формируются автоматически с указанием процента правильно выполненных практических действий от общего количества практических действий: "сдано" - 70 % и более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/>
              <a:t> </a:t>
            </a:r>
            <a:endParaRPr lang="ru-RU" sz="2000" dirty="0" smtClean="0"/>
          </a:p>
          <a:p>
            <a:pPr lvl="0" algn="just"/>
            <a:r>
              <a:rPr lang="ru-RU" sz="2000" dirty="0" smtClean="0"/>
              <a:t>Все </a:t>
            </a:r>
            <a:r>
              <a:rPr lang="ru-RU" sz="2000" dirty="0"/>
              <a:t>комиссии формируются Минздравом РФ (на срок в 1 год);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8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095023" y="692696"/>
            <a:ext cx="6965245" cy="12488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908720"/>
            <a:ext cx="7416824" cy="481434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станций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объективного структурированного клинического экзамена (ОСКЭ) для проверки освоения трудовых функций профессионального стандарта при первичной специализированной аккредитации специалистов по специальности 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«Психиатрия» «Психиатрия-наркология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 Паспорт станции «Базовая сердечно-легочная реанимация взрослых»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 Паспорт станции «Экстренная медицинская помощь»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Паспорт станции «Сбор жалоб и анамнеза»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Паспорт станции «Врачебная манипуляция: внутривенная инъекция»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Паспорт станции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 пациента (оценка неврологического статуса)»</a:t>
            </a:r>
          </a:p>
        </p:txBody>
      </p:sp>
    </p:spTree>
    <p:extLst>
      <p:ext uri="{BB962C8B-B14F-4D97-AF65-F5344CB8AC3E}">
        <p14:creationId xmlns:p14="http://schemas.microsoft.com/office/powerpoint/2010/main" val="151408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2351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268760"/>
            <a:ext cx="6196405" cy="4454309"/>
          </a:xfrm>
        </p:spPr>
        <p:txBody>
          <a:bodyPr/>
          <a:lstStyle/>
          <a:p>
            <a:r>
              <a:rPr lang="ru-RU" dirty="0"/>
              <a:t>Паспорта станций ОСКЭ</a:t>
            </a:r>
            <a:r>
              <a:rPr lang="ru-RU" dirty="0" smtClean="0"/>
              <a:t>: по </a:t>
            </a:r>
            <a:r>
              <a:rPr lang="ru-RU" dirty="0"/>
              <a:t>специальности </a:t>
            </a:r>
            <a:r>
              <a:rPr lang="ru-RU" dirty="0">
                <a:solidFill>
                  <a:srgbClr val="00B050"/>
                </a:solidFill>
              </a:rPr>
              <a:t>«Психотерапия»</a:t>
            </a:r>
          </a:p>
          <a:p>
            <a:endParaRPr lang="ru-RU" dirty="0"/>
          </a:p>
          <a:p>
            <a:r>
              <a:rPr lang="ru-RU" dirty="0"/>
              <a:t>1. Паспорт станции «Базовая сердечно-легочная реанимация взрослых»</a:t>
            </a:r>
          </a:p>
          <a:p>
            <a:endParaRPr lang="ru-RU" dirty="0"/>
          </a:p>
          <a:p>
            <a:r>
              <a:rPr lang="ru-RU" dirty="0"/>
              <a:t>2.  Паспорт станции «Сбор жалоб и анамнеза»</a:t>
            </a:r>
          </a:p>
        </p:txBody>
      </p:sp>
    </p:spTree>
    <p:extLst>
      <p:ext uri="{BB962C8B-B14F-4D97-AF65-F5344CB8AC3E}">
        <p14:creationId xmlns:p14="http://schemas.microsoft.com/office/powerpoint/2010/main" val="299106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11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052736"/>
            <a:ext cx="7272808" cy="4670333"/>
          </a:xfrm>
        </p:spPr>
        <p:txBody>
          <a:bodyPr>
            <a:normAutofit/>
          </a:bodyPr>
          <a:lstStyle/>
          <a:p>
            <a:r>
              <a:rPr lang="ru-RU" dirty="0"/>
              <a:t>по специальности </a:t>
            </a:r>
            <a:endParaRPr lang="ru-RU" dirty="0" smtClean="0"/>
          </a:p>
          <a:p>
            <a:r>
              <a:rPr lang="ru-RU" dirty="0" smtClean="0">
                <a:solidFill>
                  <a:srgbClr val="00B050"/>
                </a:solidFill>
              </a:rPr>
              <a:t>«</a:t>
            </a:r>
            <a:r>
              <a:rPr lang="ru-RU" dirty="0">
                <a:solidFill>
                  <a:srgbClr val="00B050"/>
                </a:solidFill>
              </a:rPr>
              <a:t>Судебно-психиатрическая экспертиза</a:t>
            </a:r>
            <a:r>
              <a:rPr lang="ru-RU" dirty="0" smtClean="0">
                <a:solidFill>
                  <a:srgbClr val="00B050"/>
                </a:solidFill>
              </a:rPr>
              <a:t>»</a:t>
            </a:r>
            <a:endParaRPr lang="ru-RU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r>
              <a:rPr lang="ru-RU" dirty="0"/>
              <a:t>1.    Паспорт станции «Базовая сердечно-легочная реанимация взрослых»</a:t>
            </a:r>
          </a:p>
          <a:p>
            <a:endParaRPr lang="ru-RU" dirty="0"/>
          </a:p>
          <a:p>
            <a:r>
              <a:rPr lang="ru-RU" dirty="0"/>
              <a:t>2.    Паспорт станции «Экстренная медицинская помощь»</a:t>
            </a:r>
          </a:p>
        </p:txBody>
      </p:sp>
    </p:spTree>
    <p:extLst>
      <p:ext uri="{BB962C8B-B14F-4D97-AF65-F5344CB8AC3E}">
        <p14:creationId xmlns:p14="http://schemas.microsoft.com/office/powerpoint/2010/main" val="36549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16314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052736"/>
            <a:ext cx="7200800" cy="467033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Мы пережили </a:t>
            </a:r>
            <a:endParaRPr lang="ru-RU" dirty="0" smtClean="0"/>
          </a:p>
          <a:p>
            <a:pPr algn="just">
              <a:lnSpc>
                <a:spcPct val="150000"/>
              </a:lnSpc>
            </a:pPr>
            <a:r>
              <a:rPr lang="ru-RU" dirty="0" smtClean="0"/>
              <a:t>несколько </a:t>
            </a:r>
            <a:r>
              <a:rPr lang="ru-RU" dirty="0"/>
              <a:t>мораториев, </a:t>
            </a:r>
            <a:r>
              <a:rPr lang="ru-RU" dirty="0" smtClean="0"/>
              <a:t> </a:t>
            </a:r>
          </a:p>
          <a:p>
            <a:pPr algn="just">
              <a:lnSpc>
                <a:spcPct val="150000"/>
              </a:lnSpc>
            </a:pPr>
            <a:r>
              <a:rPr lang="ru-RU" dirty="0" smtClean="0"/>
              <a:t>несколько </a:t>
            </a:r>
            <a:r>
              <a:rPr lang="ru-RU" dirty="0"/>
              <a:t>приказов, </a:t>
            </a:r>
            <a:endParaRPr lang="ru-RU" dirty="0" smtClean="0"/>
          </a:p>
          <a:p>
            <a:pPr algn="just">
              <a:lnSpc>
                <a:spcPct val="150000"/>
              </a:lnSpc>
            </a:pPr>
            <a:r>
              <a:rPr lang="ru-RU" dirty="0" smtClean="0"/>
              <a:t>которые </a:t>
            </a:r>
            <a:r>
              <a:rPr lang="ru-RU" dirty="0"/>
              <a:t>сдвигали сроки прохождения аккредитации, и если их все вместе объединить, то ответить на вопрос “Кто должен пройти периодическую аккредитацию в 2022 году”, можно очень </a:t>
            </a:r>
            <a:r>
              <a:rPr lang="ru-RU" dirty="0" smtClean="0"/>
              <a:t>просто: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5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3071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340768"/>
            <a:ext cx="7416824" cy="446790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ситуационных задач.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/>
              <a:t>Решение </a:t>
            </a:r>
            <a:r>
              <a:rPr lang="ru-RU" sz="2000" b="1" dirty="0"/>
              <a:t>ситуационных задач</a:t>
            </a:r>
            <a:r>
              <a:rPr lang="ru-RU" sz="2000" dirty="0"/>
              <a:t> - компьютерное решение кейсов - проводится путем ответа аккредитуемым на 24 вопроса, содержащихся </a:t>
            </a:r>
            <a:r>
              <a:rPr lang="ru-RU" sz="2000" b="1" dirty="0"/>
              <a:t>в двух ситуационных задачах (кейсах).</a:t>
            </a:r>
            <a:endParaRPr lang="ru-RU" sz="2000" dirty="0"/>
          </a:p>
          <a:p>
            <a:pPr algn="just">
              <a:lnSpc>
                <a:spcPct val="150000"/>
              </a:lnSpc>
            </a:pPr>
            <a:r>
              <a:rPr lang="ru-RU" sz="2000" dirty="0"/>
              <a:t>Комплектование набора из двух ситуационных задач осуществляется с использованием информационных систем. На решение </a:t>
            </a:r>
            <a:r>
              <a:rPr lang="ru-RU" sz="2000" b="1" dirty="0"/>
              <a:t>одной задачи</a:t>
            </a:r>
            <a:r>
              <a:rPr lang="ru-RU" sz="2000" dirty="0"/>
              <a:t> отводится </a:t>
            </a:r>
            <a:r>
              <a:rPr lang="ru-RU" sz="2000" b="1" dirty="0"/>
              <a:t>30 минут. </a:t>
            </a:r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46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2813">
              <a:spcBef>
                <a:spcPts val="0"/>
              </a:spcBef>
            </a:pPr>
            <a:r>
              <a:rPr lang="ru-RU" sz="900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</a:t>
            </a:r>
            <a:r>
              <a:rPr lang="en-US" sz="900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900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9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КУБАНСКИЙ ГОСУДАРСТВЕННЫЙ МЕДИЦИНСКИЙ УНИВЕРСИТЕТ</a:t>
            </a:r>
            <a:br>
              <a:rPr lang="ru-RU" sz="9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900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Министерства здравоохранения Российской Федерации</a:t>
            </a:r>
            <a:br>
              <a:rPr lang="ru-RU" sz="900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2" descr="C:\Users\ChabanecEA\Desktop\ЦПН 6 этаж\20180117_160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41682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:\Шаблоны документов\Делопроизводство\ЛОГОТИП ВУЗА, ЗДАНИЕ\Утвержденный логотип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598487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1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8FEE~1\AppData\Local\Temp\Rar$DIa6076.28908\IMG_0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63284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02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908720"/>
            <a:ext cx="6696744" cy="424032"/>
          </a:xfrm>
        </p:spPr>
        <p:txBody>
          <a:bodyPr>
            <a:normAutofit fontScale="90000"/>
          </a:bodyPr>
          <a:lstStyle/>
          <a:p>
            <a:endParaRPr lang="ru-RU" sz="3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16768" y="1124744"/>
            <a:ext cx="4331295" cy="230425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Техническая возможность записи видеоизображения и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аудиосигнала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процедуры 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п.36 Положения об аккредитации специалиста)</a:t>
            </a:r>
            <a:endParaRPr lang="ru-RU" sz="28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just">
              <a:buAutoNum type="arabicPeriod"/>
            </a:pPr>
            <a:endParaRPr lang="ru-RU" sz="3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ChabanecEA\Desktop\IMG-20180117-WA00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17640"/>
            <a:ext cx="7776865" cy="29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abanecEA\Desktop\IMG-20180117-WA0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302433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4"/>
          <p:cNvSpPr>
            <a:spLocks noChangeArrowheads="1"/>
          </p:cNvSpPr>
          <p:nvPr/>
        </p:nvSpPr>
        <p:spPr bwMode="auto">
          <a:xfrm>
            <a:off x="816769" y="116632"/>
            <a:ext cx="7510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2813"/>
            <a:endParaRPr lang="ru-RU" sz="9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9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8FEE~1\AppData\Local\Temp\Rar$DIa6076.11994\IMG_0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7048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70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8FEE~1\AppData\Local\Temp\Rar$DIa6076.20424\IMG_0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7686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3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8FEE~1\AppData\Local\Temp\Rar$DIa6840.1310\IMG_0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48883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27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8FEE~1\AppData\Local\Temp\Rar$DIa6076.44734\IMG_0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56084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39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8FEE~1\AppData\Local\Temp\Rar$DIa3236.9658\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12879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5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8FEE~1\AppData\Local\Temp\Rar$DIa6076.11536\IMG_0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56084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3791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12776"/>
            <a:ext cx="7128792" cy="431029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/>
              <a:t>пройти периодическую аккредитацию в 2022 году должны специалисты, у которых завершается срок действия сертификата специалиста или свидетельства об аккредитации до марта 2023 года. </a:t>
            </a:r>
          </a:p>
        </p:txBody>
      </p:sp>
    </p:spTree>
    <p:extLst>
      <p:ext uri="{BB962C8B-B14F-4D97-AF65-F5344CB8AC3E}">
        <p14:creationId xmlns:p14="http://schemas.microsoft.com/office/powerpoint/2010/main" val="134899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8FEE~1\AppData\Local\Temp\Rar$DIa6076.26017\IMG_0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56084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8FEE~1\AppData\Local\Temp\Rar$DIa3236.47157\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56084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67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8FEE~1\AppData\Local\Temp\Rar$DIa3236.8690\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2008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4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8FEE~1\AppData\Local\Temp\Rar$DIa6076.4764\IMG_0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48883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8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8FEE~1\AppData\Local\Temp\Rar$DIa3236.14697\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69674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49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8FEE~1\AppData\Local\Temp\Rar$DIa6076.15887\IMG_0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63284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91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8FEE~1\AppData\Local\Temp\Rar$DIa3236.33720\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27280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2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027241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ериодическая аккредитаци</a:t>
            </a:r>
            <a:r>
              <a:rPr lang="ru-RU" sz="2800" dirty="0" smtClean="0"/>
              <a:t>я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844824"/>
            <a:ext cx="7200800" cy="4176464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Для периодической аккредитации специалист формирует портфолио самостоятельно. </a:t>
            </a:r>
          </a:p>
          <a:p>
            <a:pPr algn="just"/>
            <a:r>
              <a:rPr lang="ru-RU" sz="1800" dirty="0" smtClean="0"/>
              <a:t>Обучение по программам повышения квалификации, стажировки, участие в научно-практических и иных мероприятиях нужно подтвердить документами (дипломами, свидетельствами, удостоверениями, сертификатами участника ). </a:t>
            </a:r>
          </a:p>
          <a:p>
            <a:pPr algn="just"/>
            <a:r>
              <a:rPr lang="ru-RU" sz="1800" dirty="0" err="1" smtClean="0"/>
              <a:t>Аккредитационная</a:t>
            </a:r>
            <a:r>
              <a:rPr lang="ru-RU" sz="1800" dirty="0" smtClean="0"/>
              <a:t> подкомиссия принимает решение: "сдано" или "не сдано". </a:t>
            </a:r>
          </a:p>
          <a:p>
            <a:pPr algn="just"/>
            <a:r>
              <a:rPr lang="ru-RU" sz="1800" dirty="0" smtClean="0"/>
              <a:t>Определяет, соответствует ли уровень квалификации и дополнительного профобразования врача нормативным требованиям.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13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3284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5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8FEE~1\AppData\Local\Temp\Rar$DIa6828.6063\IMG_0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57250"/>
            <a:ext cx="75608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3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2351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268760"/>
            <a:ext cx="7200800" cy="4454309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/>
              <a:t>С 01.06.2022 мораторий на аккредитацию, установленный при COVID-19, отменили. </a:t>
            </a:r>
            <a:endParaRPr lang="ru-RU" dirty="0" smtClean="0"/>
          </a:p>
          <a:p>
            <a:pPr algn="just">
              <a:lnSpc>
                <a:spcPct val="150000"/>
              </a:lnSpc>
            </a:pPr>
            <a:r>
              <a:rPr lang="ru-RU" dirty="0" smtClean="0"/>
              <a:t>С </a:t>
            </a:r>
            <a:r>
              <a:rPr lang="ru-RU" dirty="0"/>
              <a:t>этого момента медработники должны в обязательном порядке пройти аккредитацию для допуска к работе.</a:t>
            </a:r>
          </a:p>
        </p:txBody>
      </p:sp>
    </p:spTree>
    <p:extLst>
      <p:ext uri="{BB962C8B-B14F-4D97-AF65-F5344CB8AC3E}">
        <p14:creationId xmlns:p14="http://schemas.microsoft.com/office/powerpoint/2010/main" val="336505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8FEE~1\AppData\Local\Temp\Rar$DIa6828.13060\IMG_08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57250"/>
            <a:ext cx="74888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43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8FEE~1\AppData\Local\Temp\Rar$DIa6828.46099\IMG_088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57250"/>
            <a:ext cx="75608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69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8FEE~1\AppData\Local\Temp\Rar$DIa6828.17232\IMG_0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57250"/>
            <a:ext cx="74888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85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8FEE~1\AppData\Local\Temp\Rar$DIa6828.21266\IMG_088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57250"/>
            <a:ext cx="74888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2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8FEE~1\AppData\Local\Temp\Rar$DIa6828.25845\IMG_08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92243"/>
            <a:ext cx="7488832" cy="491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62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8FEE~1\AppData\Local\Temp\Rar$DIa6828.31144\IMG_089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57250"/>
            <a:ext cx="75608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5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8FEE~1\AppData\Local\Temp\Rar$DIa6828.38232\IMG_089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57250"/>
            <a:ext cx="75608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58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Если Вы являетесь специалистом с высшим медицинским или фармацевтическим образованием и подали документы на периодическую аккредитацию, то узнать о статусе заявления можно, заполнив форму по адресу: </a:t>
            </a:r>
          </a:p>
          <a:p>
            <a:pPr algn="just"/>
            <a:r>
              <a:rPr lang="ru-RU" dirty="0" smtClean="0">
                <a:hlinkClick r:id="rId2" tooltip="https://fca-rosminzdrav.ru/status-zayavleniya-na-periodicheskuju-akkreditaciju/"/>
              </a:rPr>
              <a:t>fca-rosminzdrav.ru/</a:t>
            </a:r>
            <a:r>
              <a:rPr lang="ru-RU" dirty="0" err="1" smtClean="0">
                <a:hlinkClick r:id="rId2" tooltip="https://fca-rosminzdrav.ru/status-zayavleniya-na-periodicheskuju-akkreditaciju/"/>
              </a:rPr>
              <a:t>status-zayavleniya-na-peri</a:t>
            </a:r>
            <a:r>
              <a:rPr lang="ru-RU" dirty="0">
                <a:hlinkClick r:id="rId2" tooltip="https://fca-rosminzdrav.ru/status-zayavleniya-na-periodicheskuju-akkreditaciju/"/>
              </a:rPr>
              <a:t>..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3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fca-rosminzdrav.ru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Михаил\Desktop\Лек в дист\фоСК\Снимок.PN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06" y="2066734"/>
            <a:ext cx="6001588" cy="373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7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Михаил\Desktop\Лек в дист\фоСК\Снимок.PNG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69" y="2100077"/>
            <a:ext cx="6354062" cy="26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45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3791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340768"/>
            <a:ext cx="7272808" cy="4382301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/>
              <a:t>Медики не могут работать без свидетельств об аккредитации 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с 1 июля Минздрав РФ не продлил приказ №1179н, которым с начала 2022 года и до 1 июля был введен специальный режим трудоустройства и работы медперсонала без прохождения аккредитации специалиста.</a:t>
            </a:r>
          </a:p>
        </p:txBody>
      </p:sp>
    </p:spTree>
    <p:extLst>
      <p:ext uri="{BB962C8B-B14F-4D97-AF65-F5344CB8AC3E}">
        <p14:creationId xmlns:p14="http://schemas.microsoft.com/office/powerpoint/2010/main" val="3645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3791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124744"/>
            <a:ext cx="7128792" cy="489654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Напоминаем, что в соответствии с приказом Минздрава России от 23 декабря 2021 г. № 1179н до 1 июля 2022 года допуск к работе </a:t>
            </a:r>
            <a:r>
              <a:rPr lang="ru-RU" dirty="0" smtClean="0"/>
              <a:t>мог </a:t>
            </a:r>
            <a:r>
              <a:rPr lang="ru-RU" dirty="0"/>
              <a:t>осуществляться без прохождения аккредитации специалиста</a:t>
            </a:r>
            <a:r>
              <a:rPr lang="ru-RU" dirty="0" smtClean="0"/>
              <a:t>.</a:t>
            </a:r>
            <a:r>
              <a:rPr lang="ru-RU" dirty="0">
                <a:solidFill>
                  <a:srgbClr val="FF0000"/>
                </a:solidFill>
              </a:rPr>
              <a:t> </a:t>
            </a:r>
            <a:endParaRPr lang="ru-RU" dirty="0" smtClean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FF0000"/>
                </a:solidFill>
              </a:rPr>
              <a:t>Минздрав </a:t>
            </a:r>
            <a:r>
              <a:rPr lang="ru-RU" dirty="0">
                <a:solidFill>
                  <a:srgbClr val="FF0000"/>
                </a:solidFill>
              </a:rPr>
              <a:t>РФ не  продлил приказ №1179н</a:t>
            </a:r>
          </a:p>
          <a:p>
            <a:pPr algn="just">
              <a:lnSpc>
                <a:spcPct val="150000"/>
              </a:lnSpc>
            </a:pPr>
            <a:endParaRPr lang="ru-RU" dirty="0" smtClean="0"/>
          </a:p>
          <a:p>
            <a:pPr algn="just"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2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836712"/>
            <a:ext cx="8003232" cy="5400600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С 1 марта 2022 года </a:t>
            </a:r>
            <a:r>
              <a:rPr lang="ru-RU" dirty="0" smtClean="0"/>
              <a:t>вступило </a:t>
            </a:r>
            <a:r>
              <a:rPr lang="ru-RU" dirty="0"/>
              <a:t>в силу постановление Правительства РФ от 9 февраля 2022 г. N 140 "О единой государственной информационной системе в сфере здравоохранения", которое заменит старый документ, действовавший с 2018 года.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 новом Положении о ЕГИСЗ закреплена норма ведения </a:t>
            </a:r>
            <a:r>
              <a:rPr lang="ru-RU" i="1" dirty="0"/>
              <a:t>личного кабинета </a:t>
            </a:r>
            <a:r>
              <a:rPr lang="ru-RU" dirty="0"/>
              <a:t>медицинского работника с целью обеспечения его информационного взаимодействия с ЕГИСЗ, а также для получения и передачи сведений и документов.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346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2351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340768"/>
            <a:ext cx="7200800" cy="4382301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/>
              <a:t>опция отправки документов через личный кабинет ФРМР доступна только тем, кого работодатель внес в ФРМР</a:t>
            </a:r>
            <a:r>
              <a:rPr lang="ru-RU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для отправки документов достаточно установить (если не установлены) </a:t>
            </a:r>
            <a:r>
              <a:rPr lang="ru-RU" dirty="0" err="1"/>
              <a:t>Яндекс.Браузер</a:t>
            </a:r>
            <a:r>
              <a:rPr lang="ru-RU" dirty="0"/>
              <a:t> (не поисковик Яндекс, а именно браузер) или </a:t>
            </a:r>
            <a:r>
              <a:rPr lang="ru-RU" dirty="0" err="1"/>
              <a:t>Atom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1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3071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1340768"/>
            <a:ext cx="7272808" cy="438230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Для прохождения периодической аккредитации аккредитуемые должны направить документы в Федеральный </a:t>
            </a:r>
            <a:r>
              <a:rPr lang="ru-RU" dirty="0" err="1"/>
              <a:t>аккредитационный</a:t>
            </a:r>
            <a:r>
              <a:rPr lang="ru-RU" dirty="0"/>
              <a:t> центр (ФАЦ) одним из способов:</a:t>
            </a:r>
            <a:br>
              <a:rPr lang="ru-RU" dirty="0"/>
            </a:br>
            <a:r>
              <a:rPr lang="ru-RU" dirty="0"/>
              <a:t>лично или через представителя на основании доверенности;</a:t>
            </a:r>
          </a:p>
          <a:p>
            <a:r>
              <a:rPr lang="ru-RU" dirty="0"/>
              <a:t>заказным письмом;</a:t>
            </a:r>
          </a:p>
          <a:p>
            <a:r>
              <a:rPr lang="ru-RU" dirty="0" err="1"/>
              <a:t>электронно</a:t>
            </a:r>
            <a:r>
              <a:rPr lang="ru-RU" dirty="0"/>
              <a:t> через </a:t>
            </a:r>
            <a:r>
              <a:rPr lang="ru-RU" dirty="0">
                <a:hlinkClick r:id="rId2"/>
              </a:rPr>
              <a:t>федеральный регистр медицинских и фармацевтических работников (ФРМР)</a:t>
            </a:r>
            <a:r>
              <a:rPr lang="ru-RU" dirty="0"/>
              <a:t>, являющегося подсистемой единой государственной информационной системы в сфере здравоохранения (</a:t>
            </a:r>
            <a:r>
              <a:rPr lang="ru-RU" dirty="0">
                <a:hlinkClick r:id="rId3"/>
              </a:rPr>
              <a:t>ЕГИСЗ</a:t>
            </a:r>
            <a:r>
              <a:rPr lang="ru-RU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81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Михаил\Desktop\дерматит\ChyBhH_md4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3675" y="2214802"/>
            <a:ext cx="6196013" cy="3412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71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3791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412776"/>
            <a:ext cx="6196405" cy="4310293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Перейдите </a:t>
            </a:r>
            <a:r>
              <a:rPr lang="ru-RU" dirty="0"/>
              <a:t>в личный кабинет ФРМР (ЕГИСЗ) — </a:t>
            </a:r>
            <a:r>
              <a:rPr lang="ru-RU" u="sng" dirty="0">
                <a:hlinkClick r:id="rId2"/>
              </a:rPr>
              <a:t>https://lkmr.egisz.rosminzdrav.ru/login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3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3071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124744"/>
            <a:ext cx="7344816" cy="4886357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2. Войдите в ЛК через аккаунт </a:t>
            </a:r>
            <a:r>
              <a:rPr lang="ru-RU" dirty="0" err="1"/>
              <a:t>Госуслуг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Обратите внимание, что без регистрации на </a:t>
            </a:r>
            <a:r>
              <a:rPr lang="ru-RU" dirty="0" err="1"/>
              <a:t>Госуслугах</a:t>
            </a:r>
            <a:r>
              <a:rPr lang="ru-RU" dirty="0"/>
              <a:t> войти в личный кабинет ФРМР не получится.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3. На только что открывшейся странице личного кабинета в меню выберете пункт «Заявление на периодическую аккредитацию».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77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16314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96752"/>
            <a:ext cx="7344816" cy="4526317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4. </a:t>
            </a:r>
            <a:r>
              <a:rPr lang="ru-RU" b="1" i="1" dirty="0" smtClean="0"/>
              <a:t>Заполните </a:t>
            </a:r>
            <a:r>
              <a:rPr lang="ru-RU" b="1" i="1" dirty="0"/>
              <a:t>анкету:</a:t>
            </a:r>
            <a:br>
              <a:rPr lang="ru-RU" b="1" i="1" dirty="0"/>
            </a:br>
            <a:endParaRPr lang="ru-RU" b="1" i="1" dirty="0"/>
          </a:p>
          <a:p>
            <a:pPr lvl="0" algn="just"/>
            <a:r>
              <a:rPr lang="ru-RU" dirty="0"/>
              <a:t>ФИО и другие данные автоматически выгрузятся из </a:t>
            </a:r>
            <a:r>
              <a:rPr lang="ru-RU" dirty="0" err="1"/>
              <a:t>Госуслуг</a:t>
            </a:r>
            <a:r>
              <a:rPr lang="ru-RU" dirty="0"/>
              <a:t>;</a:t>
            </a:r>
          </a:p>
          <a:p>
            <a:pPr lvl="0" algn="just"/>
            <a:r>
              <a:rPr lang="ru-RU" dirty="0"/>
              <a:t>телефон и электронная почта для взаимодействия с ФАЦ;</a:t>
            </a:r>
          </a:p>
          <a:p>
            <a:pPr lvl="0" algn="just"/>
            <a:r>
              <a:rPr lang="ru-RU" dirty="0"/>
              <a:t>уровень образования и специальность, по которой нужна аккредитация;</a:t>
            </a:r>
          </a:p>
          <a:p>
            <a:pPr lvl="0" algn="just"/>
            <a:r>
              <a:rPr lang="ru-RU" dirty="0"/>
              <a:t>информация о согласовании отчета о профессиональной деятельности — да или нет;</a:t>
            </a:r>
          </a:p>
          <a:p>
            <a:pPr lvl="0" algn="just"/>
            <a:r>
              <a:rPr lang="ru-RU" dirty="0"/>
              <a:t>согласие на обработку персональных данных.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3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64705"/>
            <a:ext cx="6965245" cy="648072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5. Прикрепите соответствующие </a:t>
            </a:r>
            <a:r>
              <a:rPr lang="ru-RU" sz="2700" dirty="0" smtClean="0"/>
              <a:t>документы</a:t>
            </a:r>
            <a:endParaRPr lang="ru-RU" dirty="0"/>
          </a:p>
        </p:txBody>
      </p:sp>
      <p:pic>
        <p:nvPicPr>
          <p:cNvPr id="4" name="Объект 3" descr="C:\Users\Михаил\Desktop\__2_prof-resursru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344816" cy="460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4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2351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96752"/>
            <a:ext cx="7632848" cy="4968552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Заявление отдельно прикреплять не нужно, поскольку оно и так заполняется онлайн в первом окне кабинета (где информация о ФИО, паспорте, СНИЛС, контактах и т.п.).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При необходимости в поле для комментария укажите дополнительную информацию. Например, если вы временно не работаете, являетесь руководителем </a:t>
            </a:r>
            <a:r>
              <a:rPr lang="ru-RU" dirty="0" err="1"/>
              <a:t>медорганизации</a:t>
            </a:r>
            <a:r>
              <a:rPr lang="ru-RU" dirty="0"/>
              <a:t>, находитесь в декретном отпуске и др.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9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16314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124744"/>
            <a:ext cx="7272808" cy="4598325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/>
              <a:t>С 1 марта 2022 года на основании приказа 1081н действует новое положение об аккредитации.</a:t>
            </a:r>
          </a:p>
          <a:p>
            <a:pPr algn="just">
              <a:lnSpc>
                <a:spcPct val="150000"/>
              </a:lnSpc>
            </a:pPr>
            <a:r>
              <a:rPr lang="ru-RU" dirty="0" smtClean="0"/>
              <a:t>По </a:t>
            </a:r>
            <a:r>
              <a:rPr lang="ru-RU" dirty="0"/>
              <a:t>новому приказу 1081н периодическая аккредитация, как и раньше, будет проходить в 2022 году в один этап.</a:t>
            </a:r>
          </a:p>
        </p:txBody>
      </p:sp>
    </p:spTree>
    <p:extLst>
      <p:ext uri="{BB962C8B-B14F-4D97-AF65-F5344CB8AC3E}">
        <p14:creationId xmlns:p14="http://schemas.microsoft.com/office/powerpoint/2010/main" val="352838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ru-RU" i="1" dirty="0"/>
              <a:t>Внимание! Через ФРМР можно отправить файлы только </a:t>
            </a:r>
            <a:r>
              <a:rPr lang="ru-RU" i="1" dirty="0">
                <a:solidFill>
                  <a:srgbClr val="FF0000"/>
                </a:solidFill>
              </a:rPr>
              <a:t>в формате PDF,</a:t>
            </a:r>
            <a:r>
              <a:rPr lang="ru-RU" i="1" dirty="0"/>
              <a:t> общим объемом не более 25 Мб.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41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2351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24744"/>
            <a:ext cx="7416824" cy="4896544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Если у вас при входе в личный кабинет появляется уведомление «Сотрудник с указанным СНИЛС не найден в системе ФРМР», это значит, что о вас нет записи в реестре и вы не сможете подать документы таким способом.</a:t>
            </a:r>
            <a:br>
              <a:rPr lang="ru-RU" dirty="0"/>
            </a:br>
            <a:r>
              <a:rPr lang="ru-RU" dirty="0"/>
              <a:t>В таком случае вам нужно обратиться к своему работодателю для внесения сведений о вас в ЕГИСЗ.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3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3791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484784"/>
            <a:ext cx="6196405" cy="4238285"/>
          </a:xfrm>
        </p:spPr>
        <p:txBody>
          <a:bodyPr/>
          <a:lstStyle/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>
              <a:lnSpc>
                <a:spcPct val="150000"/>
              </a:lnSpc>
            </a:pPr>
            <a:r>
              <a:rPr lang="ru-RU" dirty="0" smtClean="0"/>
              <a:t>Если </a:t>
            </a:r>
            <a:r>
              <a:rPr lang="ru-RU" dirty="0"/>
              <a:t>данные о вас в ЕГИСЗ внести не получается, при подаче документов воспользуйтесь другими способами: лично или заказным письмом.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40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3791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1412776"/>
            <a:ext cx="7128792" cy="431029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с 1 марта пакет документов для периодической аккредитации необходимо оформлять в соответствии с приказом Минздрава России от 22.11.2021 № 1081н</a:t>
            </a:r>
            <a:r>
              <a:rPr lang="ru-RU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/>
              <a:t>При этом подача документов по электронной почте с 1 марта приказом не предусмотрена.</a:t>
            </a:r>
          </a:p>
        </p:txBody>
      </p:sp>
    </p:spTree>
    <p:extLst>
      <p:ext uri="{BB962C8B-B14F-4D97-AF65-F5344CB8AC3E}">
        <p14:creationId xmlns:p14="http://schemas.microsoft.com/office/powerpoint/2010/main" val="413777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3071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1412776"/>
            <a:ext cx="6984776" cy="431029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/>
              <a:t>Ознакомиться с рекомендуемыми образцами заявления о допуске к периодической аккредитации, портфолио, а также с примерами их заполнения можно во вложении.</a:t>
            </a:r>
          </a:p>
        </p:txBody>
      </p:sp>
    </p:spTree>
    <p:extLst>
      <p:ext uri="{BB962C8B-B14F-4D97-AF65-F5344CB8AC3E}">
        <p14:creationId xmlns:p14="http://schemas.microsoft.com/office/powerpoint/2010/main" val="294603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4511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340768"/>
            <a:ext cx="7344816" cy="4382301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/>
              <a:t>для быстрого оформления образовательной части портфолио имеется возможность из личного кабинета на портале НМО выгрузить в формате </a:t>
            </a:r>
            <a:r>
              <a:rPr lang="ru-RU" dirty="0" err="1"/>
              <a:t>Excel</a:t>
            </a:r>
            <a:r>
              <a:rPr lang="ru-RU" dirty="0"/>
              <a:t> сведения об освоении программ повышения квалификации и сведения об иных образовательных активностях.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09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16314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1052736"/>
            <a:ext cx="7344816" cy="467033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/>
              <a:t>Для получения файла необходимо в разделе "Портфолио" личного кабинета нажать "Скачать портфолио", </a:t>
            </a:r>
            <a:endParaRPr lang="ru-RU" dirty="0" smtClean="0"/>
          </a:p>
          <a:p>
            <a:pPr algn="just">
              <a:lnSpc>
                <a:spcPct val="150000"/>
              </a:lnSpc>
            </a:pPr>
            <a:r>
              <a:rPr lang="ru-RU" dirty="0" smtClean="0"/>
              <a:t>в </a:t>
            </a:r>
            <a:r>
              <a:rPr lang="ru-RU" dirty="0"/>
              <a:t>отрывшейся форме выбрать "Для периодической аккредитации" и указать пятилетний цикл, </a:t>
            </a:r>
            <a:endParaRPr lang="ru-RU" dirty="0" smtClean="0"/>
          </a:p>
          <a:p>
            <a:pPr algn="just">
              <a:lnSpc>
                <a:spcPct val="150000"/>
              </a:lnSpc>
            </a:pPr>
            <a:r>
              <a:rPr lang="ru-RU" dirty="0" smtClean="0"/>
              <a:t>после </a:t>
            </a:r>
            <a:r>
              <a:rPr lang="ru-RU" dirty="0"/>
              <a:t>чего нажать "Скачать".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19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980728"/>
            <a:ext cx="7560840" cy="5026563"/>
          </a:xfrm>
        </p:spPr>
        <p:txBody>
          <a:bodyPr/>
          <a:lstStyle/>
          <a:p>
            <a:r>
              <a:rPr lang="ru-RU" b="1" dirty="0"/>
              <a:t>Приказ Министерства здравоохранения РФ от 22 ноября 2021 г. N 1081н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"Об утверждении Положения об аккредитации </a:t>
            </a:r>
            <a:r>
              <a:rPr lang="ru-RU" b="1" dirty="0" smtClean="0"/>
              <a:t>специалистов«</a:t>
            </a:r>
          </a:p>
          <a:p>
            <a:endParaRPr lang="ru-RU" b="1" dirty="0" smtClean="0"/>
          </a:p>
          <a:p>
            <a:r>
              <a:rPr lang="ru-RU" dirty="0"/>
              <a:t>Настоящий приказ </a:t>
            </a:r>
            <a:r>
              <a:rPr lang="ru-RU" dirty="0" smtClean="0"/>
              <a:t>вступил </a:t>
            </a:r>
            <a:r>
              <a:rPr lang="ru-RU" dirty="0"/>
              <a:t>в силу с 1 марта 2022 года и действует до 1 марта 2023 года.</a:t>
            </a:r>
          </a:p>
        </p:txBody>
      </p:sp>
    </p:spTree>
    <p:extLst>
      <p:ext uri="{BB962C8B-B14F-4D97-AF65-F5344CB8AC3E}">
        <p14:creationId xmlns:p14="http://schemas.microsoft.com/office/powerpoint/2010/main" val="214721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52318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268760"/>
            <a:ext cx="7344816" cy="4454309"/>
          </a:xfrm>
        </p:spPr>
        <p:txBody>
          <a:bodyPr/>
          <a:lstStyle/>
          <a:p>
            <a:pPr algn="just"/>
            <a:r>
              <a:rPr lang="ru-RU" dirty="0"/>
              <a:t>В указанном приказе Минздрава России установлены особенности проведения периодической аккредитации специалистов в течение </a:t>
            </a:r>
            <a:r>
              <a:rPr lang="ru-RU" dirty="0" smtClean="0"/>
              <a:t>2022 </a:t>
            </a:r>
            <a:r>
              <a:rPr lang="ru-RU" dirty="0"/>
              <a:t>года.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Содержание </a:t>
            </a:r>
            <a:r>
              <a:rPr lang="ru-RU" dirty="0"/>
              <a:t>которых заключается в следующем.</a:t>
            </a:r>
          </a:p>
        </p:txBody>
      </p:sp>
    </p:spTree>
    <p:extLst>
      <p:ext uri="{BB962C8B-B14F-4D97-AF65-F5344CB8AC3E}">
        <p14:creationId xmlns:p14="http://schemas.microsoft.com/office/powerpoint/2010/main" val="202218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3071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340768"/>
            <a:ext cx="7056784" cy="4382301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/>
              <a:t>Для прохождения периодической аккредитации специалиста аккредитуемый </a:t>
            </a:r>
            <a:r>
              <a:rPr lang="ru-RU" dirty="0" smtClean="0"/>
              <a:t>представляет </a:t>
            </a:r>
            <a:r>
              <a:rPr lang="ru-RU" dirty="0"/>
              <a:t>в федеральный </a:t>
            </a:r>
            <a:r>
              <a:rPr lang="ru-RU" dirty="0" err="1"/>
              <a:t>аккредитационный</a:t>
            </a:r>
            <a:r>
              <a:rPr lang="ru-RU" dirty="0"/>
              <a:t> центр заявление и установленный комплект документов.</a:t>
            </a:r>
          </a:p>
        </p:txBody>
      </p:sp>
    </p:spTree>
    <p:extLst>
      <p:ext uri="{BB962C8B-B14F-4D97-AF65-F5344CB8AC3E}">
        <p14:creationId xmlns:p14="http://schemas.microsoft.com/office/powerpoint/2010/main" val="17367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2351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124744"/>
            <a:ext cx="7416824" cy="4598325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endParaRPr lang="ru-RU" dirty="0" smtClean="0"/>
          </a:p>
          <a:p>
            <a:pPr algn="just">
              <a:lnSpc>
                <a:spcPct val="150000"/>
              </a:lnSpc>
            </a:pPr>
            <a:r>
              <a:rPr lang="ru-RU" dirty="0" smtClean="0"/>
              <a:t>Врачу </a:t>
            </a:r>
            <a:r>
              <a:rPr lang="ru-RU" dirty="0"/>
              <a:t>никуда не придется ехать очно, </a:t>
            </a:r>
            <a:endParaRPr lang="ru-RU" dirty="0" smtClean="0"/>
          </a:p>
          <a:p>
            <a:pPr algn="just">
              <a:lnSpc>
                <a:spcPct val="150000"/>
              </a:lnSpc>
            </a:pPr>
            <a:r>
              <a:rPr lang="ru-RU" dirty="0" smtClean="0"/>
              <a:t>сдавать </a:t>
            </a:r>
            <a:r>
              <a:rPr lang="ru-RU" dirty="0"/>
              <a:t>экзамены, </a:t>
            </a:r>
            <a:endParaRPr lang="ru-RU" dirty="0" smtClean="0"/>
          </a:p>
          <a:p>
            <a:pPr algn="just">
              <a:lnSpc>
                <a:spcPct val="150000"/>
              </a:lnSpc>
            </a:pPr>
            <a:r>
              <a:rPr lang="ru-RU" dirty="0" smtClean="0"/>
              <a:t>оказывать </a:t>
            </a:r>
            <a:r>
              <a:rPr lang="ru-RU" dirty="0"/>
              <a:t>практические навыки и </a:t>
            </a:r>
            <a:endParaRPr lang="ru-RU" dirty="0" smtClean="0"/>
          </a:p>
          <a:p>
            <a:pPr algn="just">
              <a:lnSpc>
                <a:spcPct val="150000"/>
              </a:lnSpc>
            </a:pPr>
            <a:r>
              <a:rPr lang="ru-RU" dirty="0" smtClean="0"/>
              <a:t>решать </a:t>
            </a:r>
            <a:r>
              <a:rPr lang="ru-RU" dirty="0"/>
              <a:t>тестовые задачи. </a:t>
            </a:r>
            <a:endParaRPr lang="ru-RU" dirty="0" smtClean="0"/>
          </a:p>
          <a:p>
            <a:pPr algn="just">
              <a:lnSpc>
                <a:spcPct val="150000"/>
              </a:lnSpc>
            </a:pPr>
            <a:r>
              <a:rPr lang="ru-RU" dirty="0" smtClean="0"/>
              <a:t>Требование </a:t>
            </a:r>
            <a:r>
              <a:rPr lang="ru-RU" dirty="0"/>
              <a:t>одно – подготовить отчет о проделанной работе и портфолио.</a:t>
            </a:r>
          </a:p>
        </p:txBody>
      </p:sp>
    </p:spTree>
    <p:extLst>
      <p:ext uri="{BB962C8B-B14F-4D97-AF65-F5344CB8AC3E}">
        <p14:creationId xmlns:p14="http://schemas.microsoft.com/office/powerpoint/2010/main" val="218761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3690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11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58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352928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5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3071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268760"/>
            <a:ext cx="6196405" cy="4454309"/>
          </a:xfrm>
        </p:spPr>
        <p:txBody>
          <a:bodyPr/>
          <a:lstStyle/>
          <a:p>
            <a:r>
              <a:rPr lang="ru-RU" b="1" i="1" u="sng" dirty="0">
                <a:solidFill>
                  <a:schemeClr val="bg1">
                    <a:lumMod val="50000"/>
                  </a:schemeClr>
                </a:solidFill>
              </a:rPr>
              <a:t>31.08.20. «Психиатрия</a:t>
            </a:r>
            <a:r>
              <a:rPr lang="ru-RU" b="1" i="1" u="sng" dirty="0" smtClean="0">
                <a:solidFill>
                  <a:schemeClr val="bg1">
                    <a:lumMod val="50000"/>
                  </a:schemeClr>
                </a:solidFill>
              </a:rPr>
              <a:t>»</a:t>
            </a:r>
          </a:p>
          <a:p>
            <a:endParaRPr lang="ru-RU" b="1" i="1" u="sng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b="1" i="1" u="sng" dirty="0">
                <a:solidFill>
                  <a:schemeClr val="bg1">
                    <a:lumMod val="50000"/>
                  </a:schemeClr>
                </a:solidFill>
              </a:rPr>
              <a:t>31.08.21 Психиатрия-наркология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b="1" i="1" u="sng" dirty="0">
                <a:solidFill>
                  <a:schemeClr val="bg1">
                    <a:lumMod val="50000"/>
                  </a:schemeClr>
                </a:solidFill>
              </a:rPr>
              <a:t>31.08.22 </a:t>
            </a:r>
            <a:r>
              <a:rPr lang="ru-RU" b="1" i="1" u="sng" dirty="0" smtClean="0">
                <a:solidFill>
                  <a:schemeClr val="bg1">
                    <a:lumMod val="50000"/>
                  </a:schemeClr>
                </a:solidFill>
              </a:rPr>
              <a:t>Психотерапия</a:t>
            </a:r>
          </a:p>
          <a:p>
            <a:endParaRPr lang="ru-RU" b="1" i="1" u="sng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b="1" i="1" u="sng" dirty="0">
                <a:solidFill>
                  <a:schemeClr val="bg1">
                    <a:lumMod val="50000"/>
                  </a:schemeClr>
                </a:solidFill>
              </a:rPr>
              <a:t>31.08.24 </a:t>
            </a:r>
            <a:r>
              <a:rPr lang="ru-RU" b="1" i="1" u="sng" dirty="0" smtClean="0">
                <a:solidFill>
                  <a:schemeClr val="bg1">
                    <a:lumMod val="50000"/>
                  </a:schemeClr>
                </a:solidFill>
              </a:rPr>
              <a:t>Судебно-психиатрическая </a:t>
            </a:r>
            <a:r>
              <a:rPr lang="ru-RU" b="1" i="1" u="sng" dirty="0">
                <a:solidFill>
                  <a:schemeClr val="bg1">
                    <a:lumMod val="50000"/>
                  </a:schemeClr>
                </a:solidFill>
              </a:rPr>
              <a:t>экспертиза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7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92088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47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08912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05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3071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1340768"/>
            <a:ext cx="7128792" cy="4382301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/>
              <a:t>лица, не работавшие по своей специальности более 5 лет и прошедшие обучение по ДПП, будут подлежать первичной специализированной аккредитации (ПСА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57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4511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1340768"/>
            <a:ext cx="7128792" cy="43823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>
                <a:solidFill>
                  <a:srgbClr val="FF0000"/>
                </a:solidFill>
              </a:rPr>
              <a:t>запрет</a:t>
            </a:r>
            <a:r>
              <a:rPr lang="ru-RU" dirty="0"/>
              <a:t> на подачу документов для прохождения аккредитации по одной и той же специальности (должности) в несколько </a:t>
            </a:r>
            <a:r>
              <a:rPr lang="ru-RU" dirty="0" err="1"/>
              <a:t>аккредитационных</a:t>
            </a:r>
            <a:r>
              <a:rPr lang="ru-RU" dirty="0"/>
              <a:t> </a:t>
            </a:r>
            <a:r>
              <a:rPr lang="ru-RU" dirty="0" smtClean="0"/>
              <a:t>подкомиссий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6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11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908720"/>
            <a:ext cx="7416824" cy="4814349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число тестов, практических заданий, ситуационных задач (для первичной и первичной специализированной аккредитации), а также время на их выполнение будет определяться Методическим центром аккредитации; изменяются критерии оценивания практических заданий ("сдано" будет выставляться за не менее 70% по КАЖДОМУ практическому заданию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3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/>
              <a:t>сведения о лицах, признанных прошедшими аккредитацию, будут вноситься Минздравом России в ЕГИСЗ, откуда работодатели смогут получать соответствующую информацию.</a:t>
            </a:r>
          </a:p>
        </p:txBody>
      </p:sp>
    </p:spTree>
    <p:extLst>
      <p:ext uri="{BB962C8B-B14F-4D97-AF65-F5344CB8AC3E}">
        <p14:creationId xmlns:p14="http://schemas.microsoft.com/office/powerpoint/2010/main" val="20971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16314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196752"/>
            <a:ext cx="7272808" cy="4526317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/>
              <a:t>Аккредитация </a:t>
            </a:r>
            <a:r>
              <a:rPr lang="ru-RU" dirty="0"/>
              <a:t>– принципиально новая для России образовательная система. </a:t>
            </a:r>
          </a:p>
          <a:p>
            <a:pPr algn="just">
              <a:lnSpc>
                <a:spcPct val="150000"/>
              </a:lnSpc>
            </a:pPr>
            <a:r>
              <a:rPr lang="ru-RU" dirty="0" smtClean="0"/>
              <a:t>Поэтому </a:t>
            </a:r>
            <a:r>
              <a:rPr lang="ru-RU" dirty="0"/>
              <a:t>не удивительно, что у медицинских работников возникает немало организационных вопросов.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026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980728"/>
            <a:ext cx="7488832" cy="5400600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20000"/>
              </a:lnSpc>
            </a:pPr>
            <a:r>
              <a:rPr lang="ru-RU" dirty="0"/>
              <a:t>Зарегистрирован приказ о выдаче бумажных свидетельств об аккредитации и выписок о прохождении аккредитации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r>
              <a:rPr lang="ru-RU" dirty="0"/>
              <a:t>с 1 октября 2021 года вступили в силу изменения в ФЗ № 323-ФЗ, согласно которым основанием допуска к работе является не наличие бумажного свидетельства об аккредитации, а факт прохождения аккредитации, зафиксированный в Федеральном регистре медицинских работников (ФРМР) ЕГИСЗ. Это призвано в том числе позволить специалистам трудоустраиваться (а уже работающим не испытывать проблем с продолжением трудовой деятельности) сразу после успешного прохождения аккредитации - работодатели имеют право получать информацию об этом из ФРМР.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050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980728"/>
            <a:ext cx="7560840" cy="5026563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dirty="0"/>
              <a:t>получать документ о прохождении аккредитации необязательно. </a:t>
            </a:r>
            <a:endParaRPr lang="ru-RU" dirty="0" smtClean="0"/>
          </a:p>
          <a:p>
            <a:pPr algn="just"/>
            <a:r>
              <a:rPr lang="ru-RU" dirty="0" smtClean="0"/>
              <a:t> </a:t>
            </a:r>
            <a:r>
              <a:rPr lang="ru-RU" dirty="0"/>
              <a:t>в законе сохранена возможность выдачи бумажных свидетельств об аккредитации, а также выписок о прохождении аккредитации (они имеют одинаковую юридическую силу), что будет реализовываться в заявительном порядке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 </a:t>
            </a:r>
            <a:r>
              <a:rPr lang="ru-RU" dirty="0"/>
              <a:t>Регламенты их получения утверждены приказом Минздрава России от 22.11.2021 № 1082н, который вступает в силу с 1 марта 2022 года.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9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4511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1484784"/>
            <a:ext cx="6912768" cy="4238285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dirty="0"/>
              <a:t>согласно приказу самый простой и быстрый способ получить документ о прохождении аккредитации - подать заявление через портал </a:t>
            </a:r>
            <a:r>
              <a:rPr lang="ru-RU" dirty="0" err="1"/>
              <a:t>Госуслуги</a:t>
            </a:r>
            <a:r>
              <a:rPr lang="ru-RU" dirty="0"/>
              <a:t> о выдаче выписки о прохождении аккредитации</a:t>
            </a:r>
            <a:r>
              <a:rPr lang="ru-RU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/>
              <a:t>Такая опция </a:t>
            </a:r>
            <a:r>
              <a:rPr lang="ru-RU" dirty="0" smtClean="0"/>
              <a:t> заработала </a:t>
            </a:r>
            <a:r>
              <a:rPr lang="ru-RU" dirty="0"/>
              <a:t>с</a:t>
            </a:r>
            <a:r>
              <a:rPr lang="ru-RU" dirty="0" smtClean="0"/>
              <a:t> </a:t>
            </a:r>
            <a:r>
              <a:rPr lang="ru-RU" dirty="0"/>
              <a:t>1 марта 2022 года (дата начала действия приказа).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6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/>
              <a:t>бумажное свидетельство и выписка о прохождении аккредитации будут иметь юридическую силу только в том случае, если данные о прохождении аккредитации внесены в ФРМР.</a:t>
            </a:r>
          </a:p>
        </p:txBody>
      </p:sp>
    </p:spTree>
    <p:extLst>
      <p:ext uri="{BB962C8B-B14F-4D97-AF65-F5344CB8AC3E}">
        <p14:creationId xmlns:p14="http://schemas.microsoft.com/office/powerpoint/2010/main" val="387583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V="1">
            <a:off x="1095023" y="764705"/>
            <a:ext cx="6965245" cy="528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908720"/>
            <a:ext cx="7344816" cy="481434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Министр здравоохранения России предложил взимать госпошлину за периодическую аккредитацию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15.02.2022 г. состоялось очередное аппаратное совещание </a:t>
            </a:r>
            <a:r>
              <a:rPr lang="ru-RU" dirty="0" err="1"/>
              <a:t>Нацмедпалаты</a:t>
            </a:r>
            <a:r>
              <a:rPr lang="ru-RU" dirty="0"/>
              <a:t>, в ходе которого Л.М. Рошаль проинформировал о встрече с М.А. Мурашко и его помощниками по вопросам аккредитации. Министр предложил взимать госпошлину за периодическую аккредитацию, мнения участников совещания по этому поводу разделились практически пополам.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О предполагаемом размере госпошлины не сообщается.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50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Благодарю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58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16314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196752"/>
            <a:ext cx="7200800" cy="4526317"/>
          </a:xfrm>
        </p:spPr>
        <p:txBody>
          <a:bodyPr>
            <a:normAutofit fontScale="92500" lnSpcReduction="10000"/>
          </a:bodyPr>
          <a:lstStyle/>
          <a:p>
            <a:pPr marL="216000" lvl="0" indent="457200" algn="just">
              <a:lnSpc>
                <a:spcPct val="120000"/>
              </a:lnSpc>
              <a:spcBef>
                <a:spcPts val="2400"/>
              </a:spcBef>
              <a:buClrTx/>
              <a:buSzTx/>
              <a:buNone/>
            </a:pPr>
            <a:r>
              <a:rPr lang="ru-RU" dirty="0"/>
              <a:t>1 января 2016 года вступила в силу статья69 323 Федерального закона «Об основах охраны здоровья граждан в Российской Федерации</a:t>
            </a:r>
            <a:r>
              <a:rPr lang="ru-RU" dirty="0" smtClean="0"/>
              <a:t>»</a:t>
            </a:r>
            <a:r>
              <a:rPr lang="ru-RU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lvl="0" indent="457200" algn="just">
              <a:lnSpc>
                <a:spcPct val="120000"/>
              </a:lnSpc>
              <a:spcBef>
                <a:spcPts val="2400"/>
              </a:spcBef>
              <a:buClrTx/>
              <a:buSzTx/>
              <a:buNone/>
            </a:pPr>
            <a:r>
              <a:rPr lang="ru-RU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</a:t>
            </a:r>
            <a:r>
              <a:rPr lang="ru-RU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осуществление медицинской деятельности в Российской Федерации имеют лица, получившие медицинское или иное образование в Российской Федерации в соответствии с федеральными государственными образовательными стандартами и имеющие свидетельство об аккредитации специалиста </a:t>
            </a:r>
            <a:r>
              <a:rPr lang="ru-RU" i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69 ФЗ 21.11.2011 № 323-ФЗ «Об основах охраны здоровья граждан в РФ»)</a:t>
            </a:r>
          </a:p>
          <a:p>
            <a:pPr algn="just"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1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1421</Words>
  <Application>Microsoft Office PowerPoint</Application>
  <PresentationFormat>Экран (4:3)</PresentationFormat>
  <Paragraphs>147</Paragraphs>
  <Slides>85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Кнопка</vt:lpstr>
      <vt:lpstr> Особенности проведения аккредитации специалистов  в 2022 -2023гг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Изменение системы допуска  к медицинской деятельности</vt:lpstr>
      <vt:lpstr>Презентация PowerPoint</vt:lpstr>
      <vt:lpstr>Презентация PowerPoint</vt:lpstr>
      <vt:lpstr>Презентация PowerPoint</vt:lpstr>
      <vt:lpstr>Первичная и специализированная аккредитация врачей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Федеральное государственное бюджетное образовательное учреждение высшего образования КУБАНСКИЙ ГОСУДАРСТВЕННЫЙ МЕДИЦИНСКИЙ УНИВЕРСИТЕТ Министерства здравоохранения Российской Федерации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Периодическая аккредитация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fca-rosminzdrav.ru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Прикрепите соответствующие документы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Особенности проведения аккредитации специалистов  в 2022 -2023гг</dc:title>
  <dc:creator>Михаил</dc:creator>
  <cp:lastModifiedBy>Михаил</cp:lastModifiedBy>
  <cp:revision>12</cp:revision>
  <dcterms:created xsi:type="dcterms:W3CDTF">2022-10-16T15:02:47Z</dcterms:created>
  <dcterms:modified xsi:type="dcterms:W3CDTF">2022-10-24T18:15:20Z</dcterms:modified>
</cp:coreProperties>
</file>