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7" r:id="rId16"/>
    <p:sldId id="278" r:id="rId17"/>
    <p:sldId id="280" r:id="rId18"/>
    <p:sldId id="281" r:id="rId19"/>
    <p:sldId id="283" r:id="rId20"/>
    <p:sldId id="284" r:id="rId21"/>
    <p:sldId id="286" r:id="rId22"/>
    <p:sldId id="287" r:id="rId23"/>
    <p:sldId id="288" r:id="rId24"/>
    <p:sldId id="292" r:id="rId25"/>
    <p:sldId id="296" r:id="rId26"/>
    <p:sldId id="337" r:id="rId27"/>
    <p:sldId id="338" r:id="rId28"/>
    <p:sldId id="361" r:id="rId29"/>
    <p:sldId id="340" r:id="rId30"/>
    <p:sldId id="341" r:id="rId31"/>
    <p:sldId id="362" r:id="rId32"/>
    <p:sldId id="363" r:id="rId33"/>
    <p:sldId id="344" r:id="rId34"/>
    <p:sldId id="380" r:id="rId35"/>
    <p:sldId id="345" r:id="rId36"/>
    <p:sldId id="364" r:id="rId37"/>
    <p:sldId id="346" r:id="rId38"/>
    <p:sldId id="365" r:id="rId39"/>
    <p:sldId id="381" r:id="rId40"/>
    <p:sldId id="366" r:id="rId41"/>
    <p:sldId id="367" r:id="rId42"/>
    <p:sldId id="368" r:id="rId43"/>
    <p:sldId id="347" r:id="rId44"/>
    <p:sldId id="378" r:id="rId45"/>
    <p:sldId id="379" r:id="rId46"/>
    <p:sldId id="369" r:id="rId47"/>
    <p:sldId id="374" r:id="rId48"/>
    <p:sldId id="375" r:id="rId49"/>
    <p:sldId id="376" r:id="rId50"/>
    <p:sldId id="373" r:id="rId51"/>
    <p:sldId id="358" r:id="rId52"/>
    <p:sldId id="382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?><Relationships xmlns="http://schemas.openxmlformats.org/package/2006/relationships"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slides/slide38.xml" Type="http://schemas.openxmlformats.org/officeDocument/2006/relationships/slide" Id="rId39"></Relationship><Relationship Target="slides/slide20.xml" Type="http://schemas.openxmlformats.org/officeDocument/2006/relationships/slide" Id="rId21"></Relationship><Relationship Target="slides/slide33.xml" Type="http://schemas.openxmlformats.org/officeDocument/2006/relationships/slide" Id="rId34"></Relationship><Relationship Target="slides/slide41.xml" Type="http://schemas.openxmlformats.org/officeDocument/2006/relationships/slide" Id="rId42"></Relationship><Relationship Target="slides/slide46.xml" Type="http://schemas.openxmlformats.org/officeDocument/2006/relationships/slide" Id="rId47"></Relationship><Relationship Target="slides/slide49.xml" Type="http://schemas.openxmlformats.org/officeDocument/2006/relationships/slide" Id="rId50"></Relationship><Relationship Target="presProps.xml" Type="http://schemas.openxmlformats.org/officeDocument/2006/relationships/presProps" Id="rId55"></Relationship><Relationship Target="slides/slide6.xml" Type="http://schemas.openxmlformats.org/officeDocument/2006/relationships/slide" Id="rId7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28.xml" Type="http://schemas.openxmlformats.org/officeDocument/2006/relationships/slide" Id="rId29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slides/slide31.xml" Type="http://schemas.openxmlformats.org/officeDocument/2006/relationships/slide" Id="rId32"></Relationship><Relationship Target="slides/slide36.xml" Type="http://schemas.openxmlformats.org/officeDocument/2006/relationships/slide" Id="rId37"></Relationship><Relationship Target="slides/slide39.xml" Type="http://schemas.openxmlformats.org/officeDocument/2006/relationships/slide" Id="rId40"></Relationship><Relationship Target="slides/slide44.xml" Type="http://schemas.openxmlformats.org/officeDocument/2006/relationships/slide" Id="rId45"></Relationship><Relationship Target="slides/slide52.xml" Type="http://schemas.openxmlformats.org/officeDocument/2006/relationships/slide" Id="rId53"></Relationship><Relationship Target="tableStyles.xml" Type="http://schemas.openxmlformats.org/officeDocument/2006/relationships/tableStyles" Id="rId58"></Relationship><Relationship Target="slides/slide4.xml" Type="http://schemas.openxmlformats.org/officeDocument/2006/relationships/slide" Id="rId5"></Relationship><Relationship Target="slides/slide18.xml" Type="http://schemas.openxmlformats.org/officeDocument/2006/relationships/slid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slides/slide26.xml" Type="http://schemas.openxmlformats.org/officeDocument/2006/relationships/slide" Id="rId27"></Relationship><Relationship Target="slides/slide29.xml" Type="http://schemas.openxmlformats.org/officeDocument/2006/relationships/slide" Id="rId30"></Relationship><Relationship Target="slides/slide34.xml" Type="http://schemas.openxmlformats.org/officeDocument/2006/relationships/slide" Id="rId35"></Relationship><Relationship Target="slides/slide42.xml" Type="http://schemas.openxmlformats.org/officeDocument/2006/relationships/slide" Id="rId43"></Relationship><Relationship Target="slides/slide47.xml" Type="http://schemas.openxmlformats.org/officeDocument/2006/relationships/slide" Id="rId48"></Relationship><Relationship Target="viewProps.xml" Type="http://schemas.openxmlformats.org/officeDocument/2006/relationships/viewProps" Id="rId56"></Relationship><Relationship Target="slides/slide7.xml" Type="http://schemas.openxmlformats.org/officeDocument/2006/relationships/slide" Id="rId8"></Relationship><Relationship Target="slides/slide50.xml" Type="http://schemas.openxmlformats.org/officeDocument/2006/relationships/slide" Id="rId51"></Relationship><Relationship Target="slides/slide2.xml" Type="http://schemas.openxmlformats.org/officeDocument/2006/relationships/slide" Id="rId3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32.xml" Type="http://schemas.openxmlformats.org/officeDocument/2006/relationships/slide" Id="rId33"></Relationship><Relationship Target="slides/slide37.xml" Type="http://schemas.openxmlformats.org/officeDocument/2006/relationships/slide" Id="rId38"></Relationship><Relationship Target="slides/slide45.xml" Type="http://schemas.openxmlformats.org/officeDocument/2006/relationships/slide" Id="rId46"></Relationship><Relationship Target="slides/slide19.xml" Type="http://schemas.openxmlformats.org/officeDocument/2006/relationships/slide" Id="rId20"></Relationship><Relationship Target="slides/slide40.xml" Type="http://schemas.openxmlformats.org/officeDocument/2006/relationships/slide" Id="rId41"></Relationship><Relationship Target="notesMasters/notesMaster1.xml" Type="http://schemas.openxmlformats.org/officeDocument/2006/relationships/notesMaster" Id="rId54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slides/slide27.xml" Type="http://schemas.openxmlformats.org/officeDocument/2006/relationships/slide" Id="rId28"></Relationship><Relationship Target="slides/slide35.xml" Type="http://schemas.openxmlformats.org/officeDocument/2006/relationships/slide" Id="rId36"></Relationship><Relationship Target="slides/slide48.xml" Type="http://schemas.openxmlformats.org/officeDocument/2006/relationships/slide" Id="rId49"></Relationship><Relationship Target="theme/theme1.xml" Type="http://schemas.openxmlformats.org/officeDocument/2006/relationships/theme" Id="rId57"></Relationship><Relationship Target="slides/slide9.xml" Type="http://schemas.openxmlformats.org/officeDocument/2006/relationships/slide" Id="rId10"></Relationship><Relationship Target="slides/slide30.xml" Type="http://schemas.openxmlformats.org/officeDocument/2006/relationships/slide" Id="rId31"></Relationship><Relationship Target="slides/slide43.xml" Type="http://schemas.openxmlformats.org/officeDocument/2006/relationships/slide" Id="rId44"></Relationship><Relationship Target="slides/slide51.xml" Type="http://schemas.openxmlformats.org/officeDocument/2006/relationships/slide" Id="rId52"></Relationship></Relationships>
</file>

<file path=ppt/charts/_rels/chart1.xml.rels><?xml version="1.0" encoding="UTF-8" ?><Relationships xmlns="http://schemas.openxmlformats.org/package/2006/relationships"><Relationship Target="colors1.xml" Type="http://schemas.microsoft.com/office/2011/relationships/chartColorStyle" Id="rId2"></Relationship><Relationship Target="style1.xml" Type="http://schemas.microsoft.com/office/2011/relationships/chartStyle" Id="rId1"></Relationship></Relationships>
</file>

<file path=ppt/charts/_rels/chart2.xml.rels><?xml version="1.0" encoding="UTF-8" ?><Relationships xmlns="http://schemas.openxmlformats.org/package/2006/relationships"><Relationship Target="colors2.xml" Type="http://schemas.microsoft.com/office/2011/relationships/chartColorStyle" Id="rId2"></Relationship><Relationship Target="style2.xml" Type="http://schemas.microsoft.com/office/2011/relationships/chartStyle" Id="rId1"></Relationship></Relationships>
</file>

<file path=ppt/charts/_rels/chart3.xml.rels><?xml version="1.0" encoding="UTF-8" ?><Relationships xmlns="http://schemas.openxmlformats.org/package/2006/relationships"><Relationship Target="colors3.xml" Type="http://schemas.microsoft.com/office/2011/relationships/chartColorStyle" Id="rId2"></Relationship><Relationship Target="style3.xml" Type="http://schemas.microsoft.com/office/2011/relationships/chartStyle" Id="rId1"></Relationship></Relationships>
</file>

<file path=ppt/charts/_rels/chart4.xml.rels><?xml version="1.0" encoding="UTF-8" ?><Relationships xmlns="http://schemas.openxmlformats.org/package/2006/relationships"><Relationship Target="colors4.xml" Type="http://schemas.microsoft.com/office/2011/relationships/chartColorStyle" Id="rId2"></Relationship><Relationship Target="style4.xml" Type="http://schemas.microsoft.com/office/2011/relationships/chartStyle" Id="rId1"></Relationship></Relationships>
</file>

<file path=ppt/charts/_rels/chart5.xml.rels><?xml version="1.0" encoding="UTF-8" ?><Relationships xmlns="http://schemas.openxmlformats.org/package/2006/relationships"><Relationship Target="colors5.xml" Type="http://schemas.microsoft.com/office/2011/relationships/chartColorStyle" Id="rId2"></Relationship><Relationship Target="style5.xml" Type="http://schemas.microsoft.com/office/2011/relationships/chartStyle" Id="rId1"></Relationship></Relationships>
</file>

<file path=ppt/charts/_rels/chart6.xml.rels><?xml version="1.0" encoding="UTF-8" ?><Relationships xmlns="http://schemas.openxmlformats.org/package/2006/relationships"><Relationship Target="colors6.xml" Type="http://schemas.microsoft.com/office/2011/relationships/chartColorStyle" Id="rId2"></Relationship><Relationship Target="style6.xml" Type="http://schemas.microsoft.com/office/2011/relationships/chartStyle" Id="rId1"></Relationship></Relationships>
</file>

<file path=ppt/charts/_rels/chart7.xml.rels><?xml version="1.0" encoding="UTF-8" ?><Relationships xmlns="http://schemas.openxmlformats.org/package/2006/relationships"><Relationship Target="colors7.xml" Type="http://schemas.microsoft.com/office/2011/relationships/chartColorStyle" Id="rId2"></Relationship><Relationship Target="style7.xml" Type="http://schemas.microsoft.com/office/2011/relationships/chartStyle" Id="rId1"></Relationship></Relationships>
</file>

<file path=ppt/charts/_rels/chart8.xml.rels><?xml version="1.0" encoding="UTF-8" ?><Relationships xmlns="http://schemas.openxmlformats.org/package/2006/relationships"><Relationship Target="colors8.xml" Type="http://schemas.microsoft.com/office/2011/relationships/chartColorStyle" Id="rId2"></Relationship><Relationship Target="style8.xml" Type="http://schemas.microsoft.com/office/2011/relationships/chartStyle" Id="rId1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79729379743057E-3"/>
          <c:y val="0.24314199267702055"/>
          <c:w val="0.93840452304279198"/>
          <c:h val="0.6760662565374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терапии</c:v>
                </c:pt>
              </c:strCache>
            </c:strRef>
          </c:tx>
          <c:spPr>
            <a:solidFill>
              <a:srgbClr val="9CC03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Стандартная терапия+нимодипин</c:v>
                </c:pt>
              </c:strCache>
            </c:strRef>
          </c:cat>
          <c:val>
            <c:numRef>
              <c:f>Лист1!$B$2</c:f>
              <c:numCache>
                <c:formatCode>0.000</c:formatCode>
                <c:ptCount val="1"/>
                <c:pt idx="0">
                  <c:v>-0.17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B-42DD-888C-7DE8E7984F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терапии</c:v>
                </c:pt>
              </c:strCache>
            </c:strRef>
          </c:tx>
          <c:spPr>
            <a:solidFill>
              <a:srgbClr val="9CC03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Стандартная терапия+нимодипин</c:v>
                </c:pt>
              </c:strCache>
            </c:strRef>
          </c:cat>
          <c:val>
            <c:numRef>
              <c:f>Лист1!$C$2</c:f>
              <c:numCache>
                <c:formatCode>0.000</c:formatCode>
                <c:ptCount val="1"/>
                <c:pt idx="0">
                  <c:v>-0.01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6-4446-86B3-F590FD0CE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235145688"/>
        <c:axId val="235146080"/>
      </c:barChart>
      <c:catAx>
        <c:axId val="235145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146080"/>
        <c:crosses val="autoZero"/>
        <c:auto val="1"/>
        <c:lblAlgn val="ctr"/>
        <c:lblOffset val="100"/>
        <c:noMultiLvlLbl val="0"/>
      </c:catAx>
      <c:valAx>
        <c:axId val="235146080"/>
        <c:scaling>
          <c:orientation val="minMax"/>
          <c:max val="0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ru-RU"/>
          </a:p>
        </c:txPr>
        <c:crossAx val="235145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95065640943109E-2"/>
          <c:y val="0.17571574490306477"/>
          <c:w val="0.9093049343590569"/>
          <c:h val="0.79260977313896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1A-40C7-97F9-D4598178D826}"/>
              </c:ext>
            </c:extLst>
          </c:dPt>
          <c:dPt>
            <c:idx val="1"/>
            <c:invertIfNegative val="0"/>
            <c:bubble3D val="0"/>
            <c:spPr>
              <a:solidFill>
                <a:srgbClr val="9CC0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D1A-40C7-97F9-D4598178D826}"/>
              </c:ext>
            </c:extLst>
          </c:dPt>
          <c:dLbls>
            <c:dLbl>
              <c:idx val="0"/>
              <c:layout>
                <c:manualLayout>
                  <c:x val="-2.7813097735225442E-3"/>
                  <c:y val="0.2658582573875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1A-40C7-97F9-D4598178D826}"/>
                </c:ext>
              </c:extLst>
            </c:dLbl>
            <c:dLbl>
              <c:idx val="1"/>
              <c:layout>
                <c:manualLayout>
                  <c:x val="-5.5626195470451899E-3"/>
                  <c:y val="0.21995229986546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1A-40C7-97F9-D4598178D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Плацебо</c:v>
                </c:pt>
                <c:pt idx="1">
                  <c:v>Нимодипин 90 МГ/СУТКИ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A-40C7-97F9-D4598178D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47"/>
        <c:axId val="146848384"/>
        <c:axId val="146858368"/>
      </c:barChart>
      <c:catAx>
        <c:axId val="14684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858368"/>
        <c:crosses val="autoZero"/>
        <c:auto val="1"/>
        <c:lblAlgn val="ctr"/>
        <c:lblOffset val="100"/>
        <c:noMultiLvlLbl val="0"/>
      </c:catAx>
      <c:valAx>
        <c:axId val="14685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8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21470591044467E-2"/>
          <c:y val="5.2347395706389181E-2"/>
          <c:w val="0.87372859271445402"/>
          <c:h val="0.58176700925650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Нимодипин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5D-4A67-BC7B-57D76A16AEE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% пациентов с отсутствием существенного ухудшения по гериатрической шкале Sandoz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8-4E11-BC3F-222DF86740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Плацебо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BA-479C-B0B8-D1577A654E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% пациентов с отсутствием существенного ухудшения по гериатрической шкале Sandoz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8-4E11-BC3F-222DF8674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34813296"/>
        <c:axId val="234813688"/>
      </c:barChart>
      <c:catAx>
        <c:axId val="23481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4813688"/>
        <c:crosses val="autoZero"/>
        <c:auto val="1"/>
        <c:lblAlgn val="ctr"/>
        <c:lblOffset val="100"/>
        <c:noMultiLvlLbl val="0"/>
      </c:catAx>
      <c:valAx>
        <c:axId val="234813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34813296"/>
        <c:crosses val="autoZero"/>
        <c:crossBetween val="between"/>
        <c:majorUnit val="0.1"/>
      </c:valAx>
      <c:spPr>
        <a:solidFill>
          <a:schemeClr val="bg1">
            <a:alpha val="14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0427720018916"/>
          <c:y val="5.0925925925925923E-2"/>
          <c:w val="0.81969572279981084"/>
          <c:h val="0.79575285440395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Плацебо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7D6-41AA-8110-4C1661E01B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7D6-41AA-8110-4C1661E01BCF}"/>
                </c:ext>
              </c:extLst>
            </c:dLbl>
            <c:dLbl>
              <c:idx val="3"/>
              <c:layout>
                <c:manualLayout>
                  <c:x val="0"/>
                  <c:y val="7.1074292796733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D6-41AA-8110-4C1661E0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Лист1!$A$3:$A$6</c:f>
              <c:numCache>
                <c:formatCode>General</c:formatCode>
                <c:ptCount val="1"/>
              </c:numCache>
            </c:numRef>
          </c:cat>
          <c:val>
            <c:numRef>
              <c:f>Лист1!$B$3:$B$6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6-41AA-8110-4C1661E01BCF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Нимодипин</c:v>
                </c:pt>
              </c:strCache>
            </c:strRef>
          </c:tx>
          <c:spPr>
            <a:gradFill flip="none" rotWithShape="1">
              <a:gsLst>
                <a:gs pos="0">
                  <a:srgbClr val="88C832">
                    <a:shade val="30000"/>
                    <a:satMod val="115000"/>
                  </a:srgbClr>
                </a:gs>
                <a:gs pos="50000">
                  <a:srgbClr val="88C832">
                    <a:shade val="67500"/>
                    <a:satMod val="115000"/>
                  </a:srgbClr>
                </a:gs>
                <a:gs pos="100000">
                  <a:srgbClr val="88C832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3668563237624818E-3"/>
                  <c:y val="2.36588842452140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D6-41AA-8110-4C1661E0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Лист1!$A$3:$A$6</c:f>
              <c:numCache>
                <c:formatCode>General</c:formatCode>
                <c:ptCount val="1"/>
              </c:numCache>
            </c:numRef>
          </c:cat>
          <c:val>
            <c:numRef>
              <c:f>Лист1!$C$3:$C$6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6-41AA-8110-4C1661E0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29"/>
        <c:axId val="234816432"/>
        <c:axId val="234816824"/>
      </c:barChart>
      <c:catAx>
        <c:axId val="2348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16824"/>
        <c:crosses val="autoZero"/>
        <c:auto val="1"/>
        <c:lblAlgn val="ctr"/>
        <c:lblOffset val="100"/>
        <c:noMultiLvlLbl val="0"/>
      </c:catAx>
      <c:valAx>
        <c:axId val="234816824"/>
        <c:scaling>
          <c:orientation val="minMax"/>
          <c:max val="0.7500000000000001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rgbClr val="92D050">
                  <a:alpha val="71000"/>
                </a:srgb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16432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3851915605551"/>
          <c:y val="0.17834501753688245"/>
          <c:w val="0.38274851450027086"/>
          <c:h val="0.22491132058151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39606189393687E-2"/>
          <c:y val="5.0925925925925923E-2"/>
          <c:w val="0.904220842334439"/>
          <c:h val="0.63043792818561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Плацебо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2"/>
                <c:pt idx="0">
                  <c:v>Неблагоприятные кардиоваскулярные события</c:v>
                </c:pt>
                <c:pt idx="1">
                  <c:v>Неблагоприятные цереброваскулярные события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2"/>
                <c:pt idx="0">
                  <c:v>0.27522935779816515</c:v>
                </c:pt>
                <c:pt idx="1">
                  <c:v>0.25688073394495414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2-4A9B-BF4E-E2B7E5B5548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Нимодипин</c:v>
                </c:pt>
              </c:strCache>
            </c:strRef>
          </c:tx>
          <c:spPr>
            <a:solidFill>
              <a:srgbClr val="88C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2"/>
                <c:pt idx="0">
                  <c:v>Неблагоприятные кардиоваскулярные события</c:v>
                </c:pt>
                <c:pt idx="1">
                  <c:v>Неблагоприятные цереброваскулярные события</c:v>
                </c:pt>
              </c:strCache>
            </c:strRef>
          </c:cat>
          <c:val>
            <c:numRef>
              <c:f>Лист1!$C$3:$C$6</c:f>
              <c:numCache>
                <c:formatCode>0%</c:formatCode>
                <c:ptCount val="2"/>
                <c:pt idx="0">
                  <c:v>0.10743801652892562</c:v>
                </c:pt>
                <c:pt idx="1">
                  <c:v>8.2644628099173556E-2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02-4A9B-BF4E-E2B7E5B55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29"/>
        <c:axId val="223361576"/>
        <c:axId val="223363144"/>
      </c:barChart>
      <c:catAx>
        <c:axId val="22336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6699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63144"/>
        <c:crosses val="autoZero"/>
        <c:auto val="1"/>
        <c:lblAlgn val="ctr"/>
        <c:lblOffset val="100"/>
        <c:noMultiLvlLbl val="0"/>
      </c:catAx>
      <c:valAx>
        <c:axId val="22336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6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23056029777021"/>
          <c:y val="0.21116848344913874"/>
          <c:w val="0.4677424080684960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7224627947995"/>
          <c:y val="2.9524333647574997E-2"/>
          <c:w val="0.70162775372052011"/>
          <c:h val="0.65632789646326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Нимодипин 90 мг/сут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Сохранение речи без отрицательной динамики по MMSE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8-4E11-BC3F-222DF86740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Плацебо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Сохранение речи без отрицательной динамики по MMSE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8-4E11-BC3F-222DF8674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813296"/>
        <c:axId val="234813688"/>
      </c:barChart>
      <c:catAx>
        <c:axId val="2348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13688"/>
        <c:crosses val="autoZero"/>
        <c:auto val="1"/>
        <c:lblAlgn val="ctr"/>
        <c:lblOffset val="100"/>
        <c:noMultiLvlLbl val="0"/>
      </c:catAx>
      <c:valAx>
        <c:axId val="23481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13296"/>
        <c:crosses val="autoZero"/>
        <c:crossBetween val="between"/>
        <c:majorUnit val="0.2"/>
      </c:valAx>
      <c:spPr>
        <a:solidFill>
          <a:schemeClr val="bg1">
            <a:alpha val="43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21468031314521"/>
          <c:y val="0"/>
          <c:w val="0.20807351387356848"/>
          <c:h val="0.36575422611614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148367061364"/>
          <c:y val="5.0925846691461413E-2"/>
          <c:w val="0.79595194725964746"/>
          <c:h val="0.66148878290651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Плацебо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7.1074292796733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BE-4409-AAF7-332BBAE07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1"/>
                <c:pt idx="0">
                  <c:v>Нарушения поведения, требующие вмешательства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1"/>
                <c:pt idx="0">
                  <c:v>0.20183486238532111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E-4409-AAF7-332BBAE07DD4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Нимодипин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3668563237624818E-3"/>
                  <c:y val="2.36588842452140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BE-4409-AAF7-332BBAE07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1"/>
                <c:pt idx="0">
                  <c:v>Нарушения поведения, требующие вмешательства</c:v>
                </c:pt>
              </c:strCache>
            </c:strRef>
          </c:cat>
          <c:val>
            <c:numRef>
              <c:f>Лист1!$C$3:$C$6</c:f>
              <c:numCache>
                <c:formatCode>0%</c:formatCode>
                <c:ptCount val="1"/>
                <c:pt idx="0">
                  <c:v>4.1322314049586778E-2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E-4409-AAF7-332BBAE07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29"/>
        <c:axId val="234816432"/>
        <c:axId val="234816824"/>
      </c:barChart>
      <c:catAx>
        <c:axId val="2348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16824"/>
        <c:crosses val="autoZero"/>
        <c:auto val="1"/>
        <c:lblAlgn val="ctr"/>
        <c:lblOffset val="100"/>
        <c:noMultiLvlLbl val="0"/>
      </c:catAx>
      <c:valAx>
        <c:axId val="23481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1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878833711635675"/>
          <c:y val="0.19987726355063082"/>
          <c:w val="0.46774240806849604"/>
          <c:h val="0.3124182747949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7251817388894"/>
          <c:y val="3.4576833291250372E-2"/>
          <c:w val="0.8291295830815012"/>
          <c:h val="0.84391474148464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Флуоксетин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A-4627-A478-4B2453ED610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BA-4627-A478-4B2453ED6107}"/>
              </c:ext>
            </c:extLst>
          </c:dPt>
          <c:dLbls>
            <c:dLbl>
              <c:idx val="0"/>
              <c:layout>
                <c:manualLayout>
                  <c:x val="-4.412561435821612E-3"/>
                  <c:y val="0.231244796285598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BA-4627-A478-4B2453ED6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РЕЦИДИВ В ПЕРВЫЕ 60 ДНЕЙ ТЕРАПИИ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1"/>
                <c:pt idx="0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BA-4627-A478-4B2453ED61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Флуоксетин+нимодипин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РЕЦИДИВ В ПЕРВЫЕ 60 ДНЕЙ ТЕРАПИИ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1"/>
                <c:pt idx="0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BA-4627-A478-4B2453ED6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88479631"/>
        <c:axId val="288483375"/>
      </c:barChart>
      <c:catAx>
        <c:axId val="28847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spc="20" normalizeH="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88483375"/>
        <c:crosses val="autoZero"/>
        <c:auto val="1"/>
        <c:lblAlgn val="ctr"/>
        <c:lblOffset val="100"/>
        <c:noMultiLvlLbl val="0"/>
      </c:catAx>
      <c:valAx>
        <c:axId val="28848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spc="20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8847963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054153041417761"/>
          <c:y val="0.13142996933935061"/>
          <c:w val="0.35321495788087676"/>
          <c:h val="0.38452516087906841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accent6">
              <a:lumMod val="40000"/>
              <a:lumOff val="6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?><Relationships xmlns="http://schemas.openxmlformats.org/package/2006/relationships"><Relationship Target="../media/image4.png" Type="http://schemas.openxmlformats.org/officeDocument/2006/relationships/image" Id="rId1"></Relationship></Relationships>
</file>

<file path=ppt/diagrams/_rels/data2.xml.rels><?xml version="1.0" encoding="UTF-8" ?><Relationships xmlns="http://schemas.openxmlformats.org/package/2006/relationships"><Relationship Target="../media/image4.png" Type="http://schemas.openxmlformats.org/officeDocument/2006/relationships/image" Id="rId1"></Relationship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55204-5686-4EBC-8532-358810867207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BF73334-4D98-455D-8416-05A8CC628E1E}">
      <dgm:prSet phldrT="[Текст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Когнитивные нарушения</a:t>
          </a:r>
          <a:endParaRPr lang="ru-RU" sz="40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C439C1DA-ED8A-462A-A565-BAA89D80CE36}" type="parTrans" cxnId="{3652052F-28AA-4771-AA5B-DD342D6CA52D}">
      <dgm:prSet/>
      <dgm:spPr/>
      <dgm:t>
        <a:bodyPr/>
        <a:lstStyle/>
        <a:p>
          <a:endParaRPr lang="ru-RU" sz="2400">
            <a:solidFill>
              <a:srgbClr val="C00000"/>
            </a:solidFill>
          </a:endParaRPr>
        </a:p>
      </dgm:t>
    </dgm:pt>
    <dgm:pt modelId="{8AEB40D3-87C2-4067-8F29-3E9808C180EA}" type="sibTrans" cxnId="{3652052F-28AA-4771-AA5B-DD342D6CA52D}">
      <dgm:prSet/>
      <dgm:spPr/>
      <dgm:t>
        <a:bodyPr/>
        <a:lstStyle/>
        <a:p>
          <a:endParaRPr lang="ru-RU" sz="2400">
            <a:solidFill>
              <a:srgbClr val="C00000"/>
            </a:solidFill>
          </a:endParaRPr>
        </a:p>
      </dgm:t>
    </dgm:pt>
    <dgm:pt modelId="{6AF825E3-344F-42AB-A619-153E2CD552D7}" type="pres">
      <dgm:prSet presAssocID="{41855204-5686-4EBC-8532-3588108672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CCEFB-9F06-4683-BDAD-22C633D66FA1}" type="pres">
      <dgm:prSet presAssocID="{6BF73334-4D98-455D-8416-05A8CC628E1E}" presName="comp" presStyleCnt="0"/>
      <dgm:spPr/>
    </dgm:pt>
    <dgm:pt modelId="{501CFE5A-DFB5-490B-82D3-B76A0195C477}" type="pres">
      <dgm:prSet presAssocID="{6BF73334-4D98-455D-8416-05A8CC628E1E}" presName="box" presStyleLbl="node1" presStyleIdx="0" presStyleCnt="1" custScaleY="100000"/>
      <dgm:spPr/>
      <dgm:t>
        <a:bodyPr/>
        <a:lstStyle/>
        <a:p>
          <a:endParaRPr lang="ru-RU"/>
        </a:p>
      </dgm:t>
    </dgm:pt>
    <dgm:pt modelId="{77435EFF-AF1B-419A-81C9-C4CF4195C8F4}" type="pres">
      <dgm:prSet presAssocID="{6BF73334-4D98-455D-8416-05A8CC628E1E}" presName="img" presStyleLbl="fgImgPlace1" presStyleIdx="0" presStyleCnt="1" custScaleX="79535" custScaleY="125000" custLinFactNeighborX="-29536" custLinFactNeighborY="36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48A227-B64C-4FE1-BF25-D0802CC4C5A2}" type="pres">
      <dgm:prSet presAssocID="{6BF73334-4D98-455D-8416-05A8CC628E1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E1789-8E80-41D9-8478-D5D193151AA4}" type="presOf" srcId="{41855204-5686-4EBC-8532-358810867207}" destId="{6AF825E3-344F-42AB-A619-153E2CD552D7}" srcOrd="0" destOrd="0" presId="urn:microsoft.com/office/officeart/2005/8/layout/vList4#1"/>
    <dgm:cxn modelId="{36E19A3C-1B14-440D-9221-05046D15C46D}" type="presOf" srcId="{6BF73334-4D98-455D-8416-05A8CC628E1E}" destId="{E548A227-B64C-4FE1-BF25-D0802CC4C5A2}" srcOrd="1" destOrd="0" presId="urn:microsoft.com/office/officeart/2005/8/layout/vList4#1"/>
    <dgm:cxn modelId="{3652052F-28AA-4771-AA5B-DD342D6CA52D}" srcId="{41855204-5686-4EBC-8532-358810867207}" destId="{6BF73334-4D98-455D-8416-05A8CC628E1E}" srcOrd="0" destOrd="0" parTransId="{C439C1DA-ED8A-462A-A565-BAA89D80CE36}" sibTransId="{8AEB40D3-87C2-4067-8F29-3E9808C180EA}"/>
    <dgm:cxn modelId="{0EF27FE7-0AD1-4239-BBDA-7D17249828DF}" type="presOf" srcId="{6BF73334-4D98-455D-8416-05A8CC628E1E}" destId="{501CFE5A-DFB5-490B-82D3-B76A0195C477}" srcOrd="0" destOrd="0" presId="urn:microsoft.com/office/officeart/2005/8/layout/vList4#1"/>
    <dgm:cxn modelId="{2997D16A-0494-4A22-8647-175B0BD78FA0}" type="presParOf" srcId="{6AF825E3-344F-42AB-A619-153E2CD552D7}" destId="{09BCCEFB-9F06-4683-BDAD-22C633D66FA1}" srcOrd="0" destOrd="0" presId="urn:microsoft.com/office/officeart/2005/8/layout/vList4#1"/>
    <dgm:cxn modelId="{503CBF85-079B-4B05-A8F5-446FFCECCB76}" type="presParOf" srcId="{09BCCEFB-9F06-4683-BDAD-22C633D66FA1}" destId="{501CFE5A-DFB5-490B-82D3-B76A0195C477}" srcOrd="0" destOrd="0" presId="urn:microsoft.com/office/officeart/2005/8/layout/vList4#1"/>
    <dgm:cxn modelId="{77D6F6F3-8734-48E1-9A76-6FCA57DDC67E}" type="presParOf" srcId="{09BCCEFB-9F06-4683-BDAD-22C633D66FA1}" destId="{77435EFF-AF1B-419A-81C9-C4CF4195C8F4}" srcOrd="1" destOrd="0" presId="urn:microsoft.com/office/officeart/2005/8/layout/vList4#1"/>
    <dgm:cxn modelId="{C0814A3F-6A80-4C0F-8C9B-C0BCAFA525D8}" type="presParOf" srcId="{09BCCEFB-9F06-4683-BDAD-22C633D66FA1}" destId="{E548A227-B64C-4FE1-BF25-D0802CC4C5A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55204-5686-4EBC-8532-358810867207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BF73334-4D98-455D-8416-05A8CC628E1E}">
      <dgm:prSet phldrT="[Текст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2800" b="1" dirty="0" smtClean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Возрастная когнитивная дисфункция</a:t>
          </a:r>
          <a:r>
            <a: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2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C439C1DA-ED8A-462A-A565-BAA89D80CE36}" type="parTrans" cxnId="{3652052F-28AA-4771-AA5B-DD342D6CA52D}">
      <dgm:prSet/>
      <dgm:spPr/>
      <dgm:t>
        <a:bodyPr/>
        <a:lstStyle/>
        <a:p>
          <a:endParaRPr lang="ru-RU" sz="2400"/>
        </a:p>
      </dgm:t>
    </dgm:pt>
    <dgm:pt modelId="{8AEB40D3-87C2-4067-8F29-3E9808C180EA}" type="sibTrans" cxnId="{3652052F-28AA-4771-AA5B-DD342D6CA52D}">
      <dgm:prSet/>
      <dgm:spPr/>
      <dgm:t>
        <a:bodyPr/>
        <a:lstStyle/>
        <a:p>
          <a:endParaRPr lang="ru-RU" sz="2400"/>
        </a:p>
      </dgm:t>
    </dgm:pt>
    <dgm:pt modelId="{6AF825E3-344F-42AB-A619-153E2CD552D7}" type="pres">
      <dgm:prSet presAssocID="{41855204-5686-4EBC-8532-3588108672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CCEFB-9F06-4683-BDAD-22C633D66FA1}" type="pres">
      <dgm:prSet presAssocID="{6BF73334-4D98-455D-8416-05A8CC628E1E}" presName="comp" presStyleCnt="0"/>
      <dgm:spPr/>
    </dgm:pt>
    <dgm:pt modelId="{501CFE5A-DFB5-490B-82D3-B76A0195C477}" type="pres">
      <dgm:prSet presAssocID="{6BF73334-4D98-455D-8416-05A8CC628E1E}" presName="box" presStyleLbl="node1" presStyleIdx="0" presStyleCnt="1" custScaleX="78135" custScaleY="100000" custLinFactY="-64520" custLinFactNeighborX="-1092" custLinFactNeighborY="-100000"/>
      <dgm:spPr/>
      <dgm:t>
        <a:bodyPr/>
        <a:lstStyle/>
        <a:p>
          <a:endParaRPr lang="ru-RU"/>
        </a:p>
      </dgm:t>
    </dgm:pt>
    <dgm:pt modelId="{77435EFF-AF1B-419A-81C9-C4CF4195C8F4}" type="pres">
      <dgm:prSet presAssocID="{6BF73334-4D98-455D-8416-05A8CC628E1E}" presName="img" presStyleLbl="fgImgPlace1" presStyleIdx="0" presStyleCnt="1" custScaleX="79535" custScaleY="125000" custLinFactX="-10990" custLinFactNeighborX="-100000" custLinFactNeighborY="-45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48A227-B64C-4FE1-BF25-D0802CC4C5A2}" type="pres">
      <dgm:prSet presAssocID="{6BF73334-4D98-455D-8416-05A8CC628E1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2052F-28AA-4771-AA5B-DD342D6CA52D}" srcId="{41855204-5686-4EBC-8532-358810867207}" destId="{6BF73334-4D98-455D-8416-05A8CC628E1E}" srcOrd="0" destOrd="0" parTransId="{C439C1DA-ED8A-462A-A565-BAA89D80CE36}" sibTransId="{8AEB40D3-87C2-4067-8F29-3E9808C180EA}"/>
    <dgm:cxn modelId="{6A0F5B9C-728F-4764-ABF3-1C46F683C741}" type="presOf" srcId="{6BF73334-4D98-455D-8416-05A8CC628E1E}" destId="{501CFE5A-DFB5-490B-82D3-B76A0195C477}" srcOrd="0" destOrd="0" presId="urn:microsoft.com/office/officeart/2005/8/layout/vList4#1"/>
    <dgm:cxn modelId="{57858388-1D78-432E-B0CD-6EDF6652150A}" type="presOf" srcId="{6BF73334-4D98-455D-8416-05A8CC628E1E}" destId="{E548A227-B64C-4FE1-BF25-D0802CC4C5A2}" srcOrd="1" destOrd="0" presId="urn:microsoft.com/office/officeart/2005/8/layout/vList4#1"/>
    <dgm:cxn modelId="{11F32044-7D12-45F5-9039-AF6AE02A7A59}" type="presOf" srcId="{41855204-5686-4EBC-8532-358810867207}" destId="{6AF825E3-344F-42AB-A619-153E2CD552D7}" srcOrd="0" destOrd="0" presId="urn:microsoft.com/office/officeart/2005/8/layout/vList4#1"/>
    <dgm:cxn modelId="{D23E39FB-E7B9-403B-BE05-8AFDFA95E7FF}" type="presParOf" srcId="{6AF825E3-344F-42AB-A619-153E2CD552D7}" destId="{09BCCEFB-9F06-4683-BDAD-22C633D66FA1}" srcOrd="0" destOrd="0" presId="urn:microsoft.com/office/officeart/2005/8/layout/vList4#1"/>
    <dgm:cxn modelId="{EAF9ED71-C368-495D-8280-28A84E1372C4}" type="presParOf" srcId="{09BCCEFB-9F06-4683-BDAD-22C633D66FA1}" destId="{501CFE5A-DFB5-490B-82D3-B76A0195C477}" srcOrd="0" destOrd="0" presId="urn:microsoft.com/office/officeart/2005/8/layout/vList4#1"/>
    <dgm:cxn modelId="{474C2F95-D37E-44D6-87CA-E6A978DA9810}" type="presParOf" srcId="{09BCCEFB-9F06-4683-BDAD-22C633D66FA1}" destId="{77435EFF-AF1B-419A-81C9-C4CF4195C8F4}" srcOrd="1" destOrd="0" presId="urn:microsoft.com/office/officeart/2005/8/layout/vList4#1"/>
    <dgm:cxn modelId="{8E2FA65D-47B6-4CEF-AC94-8452DF74D9CA}" type="presParOf" srcId="{09BCCEFB-9F06-4683-BDAD-22C633D66FA1}" destId="{E548A227-B64C-4FE1-BF25-D0802CC4C5A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A472A-8E9B-450C-88B0-A73672FFE10A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6573A5-E53D-41E8-B7E7-8C826EEAA0B3}">
      <dgm:prSet/>
      <dgm:spPr/>
      <dgm:t>
        <a:bodyPr/>
        <a:lstStyle/>
        <a:p>
          <a:pPr rtl="0"/>
          <a:r>
            <a:rPr lang="ru-RU" b="1" dirty="0" smtClean="0"/>
            <a:t>Легкая степень</a:t>
          </a:r>
          <a:endParaRPr lang="ru-RU" dirty="0"/>
        </a:p>
      </dgm:t>
    </dgm:pt>
    <dgm:pt modelId="{9941257D-AA04-4789-A7B2-63DFE193E6AF}" type="parTrans" cxnId="{56625A90-05AA-4E1A-AD1B-0DA90A68087E}">
      <dgm:prSet/>
      <dgm:spPr/>
      <dgm:t>
        <a:bodyPr/>
        <a:lstStyle/>
        <a:p>
          <a:endParaRPr lang="ru-RU"/>
        </a:p>
      </dgm:t>
    </dgm:pt>
    <dgm:pt modelId="{956B0CB6-3B06-438A-A47E-EC7EFCCE74CD}" type="sibTrans" cxnId="{56625A90-05AA-4E1A-AD1B-0DA90A68087E}">
      <dgm:prSet/>
      <dgm:spPr/>
      <dgm:t>
        <a:bodyPr/>
        <a:lstStyle/>
        <a:p>
          <a:endParaRPr lang="ru-RU"/>
        </a:p>
      </dgm:t>
    </dgm:pt>
    <dgm:pt modelId="{76EF9E6D-9439-43B8-81D7-FBE2AB31CE2A}">
      <dgm:prSet/>
      <dgm:spPr/>
      <dgm:t>
        <a:bodyPr/>
        <a:lstStyle/>
        <a:p>
          <a:pPr rtl="0"/>
          <a:r>
            <a:rPr lang="ru-RU" b="1" dirty="0" smtClean="0"/>
            <a:t>Умеренная степень</a:t>
          </a:r>
          <a:endParaRPr lang="ru-RU" dirty="0"/>
        </a:p>
      </dgm:t>
    </dgm:pt>
    <dgm:pt modelId="{F043C6E9-947E-42B2-B859-C946A7AE9E9E}" type="parTrans" cxnId="{DCDD9BBA-5EAC-4F15-B953-BC2663698572}">
      <dgm:prSet/>
      <dgm:spPr/>
      <dgm:t>
        <a:bodyPr/>
        <a:lstStyle/>
        <a:p>
          <a:endParaRPr lang="ru-RU"/>
        </a:p>
      </dgm:t>
    </dgm:pt>
    <dgm:pt modelId="{07522588-F509-4D4C-87BF-35B8473C8F04}" type="sibTrans" cxnId="{DCDD9BBA-5EAC-4F15-B953-BC2663698572}">
      <dgm:prSet/>
      <dgm:spPr/>
      <dgm:t>
        <a:bodyPr/>
        <a:lstStyle/>
        <a:p>
          <a:endParaRPr lang="ru-RU"/>
        </a:p>
      </dgm:t>
    </dgm:pt>
    <dgm:pt modelId="{4BE41703-462C-446E-B4B8-7894252F9862}">
      <dgm:prSet/>
      <dgm:spPr/>
      <dgm:t>
        <a:bodyPr/>
        <a:lstStyle/>
        <a:p>
          <a:pPr rtl="0"/>
          <a:r>
            <a:rPr lang="ru-RU" b="1" dirty="0" smtClean="0"/>
            <a:t>Выраженная степень – деменция</a:t>
          </a:r>
          <a:endParaRPr lang="ru-RU" dirty="0"/>
        </a:p>
      </dgm:t>
    </dgm:pt>
    <dgm:pt modelId="{7E643B72-8770-466C-BCEB-69AA0F27C498}" type="parTrans" cxnId="{9E4727A8-364C-443D-9D6B-815E55B83023}">
      <dgm:prSet/>
      <dgm:spPr/>
      <dgm:t>
        <a:bodyPr/>
        <a:lstStyle/>
        <a:p>
          <a:endParaRPr lang="ru-RU"/>
        </a:p>
      </dgm:t>
    </dgm:pt>
    <dgm:pt modelId="{45AFF404-81F8-46CD-9088-365DCDBA9A99}" type="sibTrans" cxnId="{9E4727A8-364C-443D-9D6B-815E55B83023}">
      <dgm:prSet/>
      <dgm:spPr/>
      <dgm:t>
        <a:bodyPr/>
        <a:lstStyle/>
        <a:p>
          <a:endParaRPr lang="ru-RU"/>
        </a:p>
      </dgm:t>
    </dgm:pt>
    <dgm:pt modelId="{CFEA17C6-9B26-4EC2-AAB6-0E0F8A25C522}">
      <dgm:prSet/>
      <dgm:spPr/>
      <dgm:t>
        <a:bodyPr/>
        <a:lstStyle/>
        <a:p>
          <a:pPr rtl="0"/>
          <a:r>
            <a:rPr lang="ru-RU" b="1" dirty="0" smtClean="0"/>
            <a:t> минимальный когнитивный дефицит – больной полностью ориентирован, хорошо выполняет тесты, определяющие состояние оперативной памяти, контролирует свое поведение и эмоции, легко выполняет 2-3 сложные инструкции, но вместе с тем у больного отмечается определенное снижение концентрации внимания, снижение умственной работоспособности, запоминания нового материала</a:t>
          </a:r>
          <a:endParaRPr lang="ru-RU" dirty="0"/>
        </a:p>
      </dgm:t>
    </dgm:pt>
    <dgm:pt modelId="{AE56661F-BB59-4CAE-B981-5037AC11A746}" type="parTrans" cxnId="{1575E4B3-68D3-4FF3-9CC9-E70EDFA00073}">
      <dgm:prSet/>
      <dgm:spPr/>
      <dgm:t>
        <a:bodyPr/>
        <a:lstStyle/>
        <a:p>
          <a:endParaRPr lang="ru-RU"/>
        </a:p>
      </dgm:t>
    </dgm:pt>
    <dgm:pt modelId="{9F485F76-DC0D-49AB-8687-D367268EAE46}" type="sibTrans" cxnId="{1575E4B3-68D3-4FF3-9CC9-E70EDFA00073}">
      <dgm:prSet/>
      <dgm:spPr/>
      <dgm:t>
        <a:bodyPr/>
        <a:lstStyle/>
        <a:p>
          <a:endParaRPr lang="ru-RU"/>
        </a:p>
      </dgm:t>
    </dgm:pt>
    <dgm:pt modelId="{5A8D7213-B47C-4319-A113-BBC9AA7AB29C}">
      <dgm:prSet/>
      <dgm:spPr/>
      <dgm:t>
        <a:bodyPr/>
        <a:lstStyle/>
        <a:p>
          <a:pPr rtl="0"/>
          <a:r>
            <a:rPr lang="ru-RU" b="1" smtClean="0"/>
            <a:t>больной </a:t>
          </a:r>
          <a:r>
            <a:rPr lang="ru-RU" b="1" dirty="0" smtClean="0"/>
            <a:t>периодически путается во времени и пространстве, отмечается умеренное снижение оперативной памяти, при выполнении двусложных инструкций допускает ошибки</a:t>
          </a:r>
          <a:endParaRPr lang="ru-RU" dirty="0"/>
        </a:p>
      </dgm:t>
    </dgm:pt>
    <dgm:pt modelId="{BBCAF0C4-A679-4C0A-B0DC-F09AE2723C5C}" type="parTrans" cxnId="{A362098C-D715-4985-86A4-D401AE0C7962}">
      <dgm:prSet/>
      <dgm:spPr/>
      <dgm:t>
        <a:bodyPr/>
        <a:lstStyle/>
        <a:p>
          <a:endParaRPr lang="ru-RU"/>
        </a:p>
      </dgm:t>
    </dgm:pt>
    <dgm:pt modelId="{4D78A2DE-9EC1-4424-A7F3-5B014E2FDEBE}" type="sibTrans" cxnId="{A362098C-D715-4985-86A4-D401AE0C7962}">
      <dgm:prSet/>
      <dgm:spPr/>
      <dgm:t>
        <a:bodyPr/>
        <a:lstStyle/>
        <a:p>
          <a:endParaRPr lang="ru-RU"/>
        </a:p>
      </dgm:t>
    </dgm:pt>
    <dgm:pt modelId="{7A81D1FF-B28D-49F8-BACA-C9A48C73FD60}">
      <dgm:prSet/>
      <dgm:spPr/>
      <dgm:t>
        <a:bodyPr/>
        <a:lstStyle/>
        <a:p>
          <a:pPr rtl="0"/>
          <a:r>
            <a:rPr lang="ru-RU" b="1" dirty="0" smtClean="0"/>
            <a:t>отмечаются различной степени нарушения памяти и интеллекта в сочетании с различной степенью </a:t>
          </a:r>
          <a:r>
            <a:rPr lang="ru-RU" b="1" u="sng" dirty="0" smtClean="0"/>
            <a:t>социальной </a:t>
          </a:r>
          <a:r>
            <a:rPr lang="ru-RU" b="1" u="sng" dirty="0" err="1" smtClean="0"/>
            <a:t>дезадаптации</a:t>
          </a:r>
          <a:endParaRPr lang="ru-RU" dirty="0"/>
        </a:p>
      </dgm:t>
    </dgm:pt>
    <dgm:pt modelId="{9C15D985-1DAD-4423-966A-D3F8ADFB97D0}" type="parTrans" cxnId="{74652DF5-D89E-403E-B5A0-AA57D076369A}">
      <dgm:prSet/>
      <dgm:spPr/>
      <dgm:t>
        <a:bodyPr/>
        <a:lstStyle/>
        <a:p>
          <a:endParaRPr lang="ru-RU"/>
        </a:p>
      </dgm:t>
    </dgm:pt>
    <dgm:pt modelId="{2FE4DA5C-9FEC-45FD-9F86-47C8AC1DC526}" type="sibTrans" cxnId="{74652DF5-D89E-403E-B5A0-AA57D076369A}">
      <dgm:prSet/>
      <dgm:spPr/>
      <dgm:t>
        <a:bodyPr/>
        <a:lstStyle/>
        <a:p>
          <a:endParaRPr lang="ru-RU"/>
        </a:p>
      </dgm:t>
    </dgm:pt>
    <dgm:pt modelId="{3317D8B4-F859-4B43-BC30-867FB72EC299}" type="pres">
      <dgm:prSet presAssocID="{F3EA472A-8E9B-450C-88B0-A73672FFE1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9AD4C-E70C-4259-9857-F3DC805BAEBA}" type="pres">
      <dgm:prSet presAssocID="{F3EA472A-8E9B-450C-88B0-A73672FFE10A}" presName="dummyMaxCanvas" presStyleCnt="0">
        <dgm:presLayoutVars/>
      </dgm:prSet>
      <dgm:spPr/>
    </dgm:pt>
    <dgm:pt modelId="{ADDAA48D-4E04-4C42-AD63-AE0F99C90792}" type="pres">
      <dgm:prSet presAssocID="{F3EA472A-8E9B-450C-88B0-A73672FFE10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31238-A66C-4B25-B942-67D1892A1A46}" type="pres">
      <dgm:prSet presAssocID="{F3EA472A-8E9B-450C-88B0-A73672FFE10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6F89E-0E82-4EE4-AEB9-9E0B7467DB5A}" type="pres">
      <dgm:prSet presAssocID="{F3EA472A-8E9B-450C-88B0-A73672FFE10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BA480-BFCE-4FD1-8584-02D84A7295FF}" type="pres">
      <dgm:prSet presAssocID="{F3EA472A-8E9B-450C-88B0-A73672FFE10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08390-3722-441A-9E15-630FBE1004BF}" type="pres">
      <dgm:prSet presAssocID="{F3EA472A-8E9B-450C-88B0-A73672FFE10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7F2FD-4C64-4660-9BDA-1E81D6F3BFF2}" type="pres">
      <dgm:prSet presAssocID="{F3EA472A-8E9B-450C-88B0-A73672FFE10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DCBAF-7887-4F7A-BBD0-2C628BA30E3F}" type="pres">
      <dgm:prSet presAssocID="{F3EA472A-8E9B-450C-88B0-A73672FFE10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1BBF4-EC88-431E-B7D9-7B7D8A02B2FD}" type="pres">
      <dgm:prSet presAssocID="{F3EA472A-8E9B-450C-88B0-A73672FFE10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2F104-C09F-4C4F-9FFC-45134B19410E}" type="presOf" srcId="{4BE41703-462C-446E-B4B8-7894252F9862}" destId="{6981BBF4-EC88-431E-B7D9-7B7D8A02B2FD}" srcOrd="1" destOrd="0" presId="urn:microsoft.com/office/officeart/2005/8/layout/vProcess5"/>
    <dgm:cxn modelId="{4AC93BCA-2066-409C-986C-721C9384ADD8}" type="presOf" srcId="{5A8D7213-B47C-4319-A113-BBC9AA7AB29C}" destId="{458DCBAF-7887-4F7A-BBD0-2C628BA30E3F}" srcOrd="1" destOrd="1" presId="urn:microsoft.com/office/officeart/2005/8/layout/vProcess5"/>
    <dgm:cxn modelId="{AC4FBAFF-0328-47D2-8221-F1699E23608D}" type="presOf" srcId="{07522588-F509-4D4C-87BF-35B8473C8F04}" destId="{44508390-3722-441A-9E15-630FBE1004BF}" srcOrd="0" destOrd="0" presId="urn:microsoft.com/office/officeart/2005/8/layout/vProcess5"/>
    <dgm:cxn modelId="{3FCA24DE-38E4-45C5-84AB-48D68EDC4C68}" type="presOf" srcId="{4BE41703-462C-446E-B4B8-7894252F9862}" destId="{21C6F89E-0E82-4EE4-AEB9-9E0B7467DB5A}" srcOrd="0" destOrd="0" presId="urn:microsoft.com/office/officeart/2005/8/layout/vProcess5"/>
    <dgm:cxn modelId="{56625A90-05AA-4E1A-AD1B-0DA90A68087E}" srcId="{F3EA472A-8E9B-450C-88B0-A73672FFE10A}" destId="{5A6573A5-E53D-41E8-B7E7-8C826EEAA0B3}" srcOrd="0" destOrd="0" parTransId="{9941257D-AA04-4789-A7B2-63DFE193E6AF}" sibTransId="{956B0CB6-3B06-438A-A47E-EC7EFCCE74CD}"/>
    <dgm:cxn modelId="{77E77921-46B6-4D90-A9E7-2E328DDDEF0B}" type="presOf" srcId="{F3EA472A-8E9B-450C-88B0-A73672FFE10A}" destId="{3317D8B4-F859-4B43-BC30-867FB72EC299}" srcOrd="0" destOrd="0" presId="urn:microsoft.com/office/officeart/2005/8/layout/vProcess5"/>
    <dgm:cxn modelId="{6ECD6A71-19C1-4009-99E3-8787AD745A4C}" type="presOf" srcId="{5A6573A5-E53D-41E8-B7E7-8C826EEAA0B3}" destId="{ADDAA48D-4E04-4C42-AD63-AE0F99C90792}" srcOrd="0" destOrd="0" presId="urn:microsoft.com/office/officeart/2005/8/layout/vProcess5"/>
    <dgm:cxn modelId="{1FCC5D65-014D-4853-B54A-DC96DE0ABE1D}" type="presOf" srcId="{76EF9E6D-9439-43B8-81D7-FBE2AB31CE2A}" destId="{458DCBAF-7887-4F7A-BBD0-2C628BA30E3F}" srcOrd="1" destOrd="0" presId="urn:microsoft.com/office/officeart/2005/8/layout/vProcess5"/>
    <dgm:cxn modelId="{1FBFFB8D-A2AC-4FE0-BB45-A679DFCFE1EF}" type="presOf" srcId="{7A81D1FF-B28D-49F8-BACA-C9A48C73FD60}" destId="{6981BBF4-EC88-431E-B7D9-7B7D8A02B2FD}" srcOrd="1" destOrd="1" presId="urn:microsoft.com/office/officeart/2005/8/layout/vProcess5"/>
    <dgm:cxn modelId="{131580F3-51EF-4DC9-9E21-EC6C84320210}" type="presOf" srcId="{CFEA17C6-9B26-4EC2-AAB6-0E0F8A25C522}" destId="{8D07F2FD-4C64-4660-9BDA-1E81D6F3BFF2}" srcOrd="1" destOrd="1" presId="urn:microsoft.com/office/officeart/2005/8/layout/vProcess5"/>
    <dgm:cxn modelId="{1575E4B3-68D3-4FF3-9CC9-E70EDFA00073}" srcId="{5A6573A5-E53D-41E8-B7E7-8C826EEAA0B3}" destId="{CFEA17C6-9B26-4EC2-AAB6-0E0F8A25C522}" srcOrd="0" destOrd="0" parTransId="{AE56661F-BB59-4CAE-B981-5037AC11A746}" sibTransId="{9F485F76-DC0D-49AB-8687-D367268EAE46}"/>
    <dgm:cxn modelId="{17B9D6BF-2772-4EEA-8940-FA24D39C4440}" type="presOf" srcId="{CFEA17C6-9B26-4EC2-AAB6-0E0F8A25C522}" destId="{ADDAA48D-4E04-4C42-AD63-AE0F99C90792}" srcOrd="0" destOrd="1" presId="urn:microsoft.com/office/officeart/2005/8/layout/vProcess5"/>
    <dgm:cxn modelId="{09B4CC36-B85E-40BC-823D-14255123A68E}" type="presOf" srcId="{956B0CB6-3B06-438A-A47E-EC7EFCCE74CD}" destId="{AB7BA480-BFCE-4FD1-8584-02D84A7295FF}" srcOrd="0" destOrd="0" presId="urn:microsoft.com/office/officeart/2005/8/layout/vProcess5"/>
    <dgm:cxn modelId="{3B0EEFEA-BF6E-4156-A72D-B35BBE5A70AA}" type="presOf" srcId="{5A6573A5-E53D-41E8-B7E7-8C826EEAA0B3}" destId="{8D07F2FD-4C64-4660-9BDA-1E81D6F3BFF2}" srcOrd="1" destOrd="0" presId="urn:microsoft.com/office/officeart/2005/8/layout/vProcess5"/>
    <dgm:cxn modelId="{8DA38E72-F979-42A7-A8CD-C7B2A73DFC6D}" type="presOf" srcId="{5A8D7213-B47C-4319-A113-BBC9AA7AB29C}" destId="{DE831238-A66C-4B25-B942-67D1892A1A46}" srcOrd="0" destOrd="1" presId="urn:microsoft.com/office/officeart/2005/8/layout/vProcess5"/>
    <dgm:cxn modelId="{74652DF5-D89E-403E-B5A0-AA57D076369A}" srcId="{4BE41703-462C-446E-B4B8-7894252F9862}" destId="{7A81D1FF-B28D-49F8-BACA-C9A48C73FD60}" srcOrd="0" destOrd="0" parTransId="{9C15D985-1DAD-4423-966A-D3F8ADFB97D0}" sibTransId="{2FE4DA5C-9FEC-45FD-9F86-47C8AC1DC526}"/>
    <dgm:cxn modelId="{9E4727A8-364C-443D-9D6B-815E55B83023}" srcId="{F3EA472A-8E9B-450C-88B0-A73672FFE10A}" destId="{4BE41703-462C-446E-B4B8-7894252F9862}" srcOrd="2" destOrd="0" parTransId="{7E643B72-8770-466C-BCEB-69AA0F27C498}" sibTransId="{45AFF404-81F8-46CD-9088-365DCDBA9A99}"/>
    <dgm:cxn modelId="{A362098C-D715-4985-86A4-D401AE0C7962}" srcId="{76EF9E6D-9439-43B8-81D7-FBE2AB31CE2A}" destId="{5A8D7213-B47C-4319-A113-BBC9AA7AB29C}" srcOrd="0" destOrd="0" parTransId="{BBCAF0C4-A679-4C0A-B0DC-F09AE2723C5C}" sibTransId="{4D78A2DE-9EC1-4424-A7F3-5B014E2FDEBE}"/>
    <dgm:cxn modelId="{DCDD9BBA-5EAC-4F15-B953-BC2663698572}" srcId="{F3EA472A-8E9B-450C-88B0-A73672FFE10A}" destId="{76EF9E6D-9439-43B8-81D7-FBE2AB31CE2A}" srcOrd="1" destOrd="0" parTransId="{F043C6E9-947E-42B2-B859-C946A7AE9E9E}" sibTransId="{07522588-F509-4D4C-87BF-35B8473C8F04}"/>
    <dgm:cxn modelId="{0B08D890-4E4E-47E8-AB35-091C12D04E82}" type="presOf" srcId="{7A81D1FF-B28D-49F8-BACA-C9A48C73FD60}" destId="{21C6F89E-0E82-4EE4-AEB9-9E0B7467DB5A}" srcOrd="0" destOrd="1" presId="urn:microsoft.com/office/officeart/2005/8/layout/vProcess5"/>
    <dgm:cxn modelId="{7B195CDF-96F9-4C90-A084-31EA055E0938}" type="presOf" srcId="{76EF9E6D-9439-43B8-81D7-FBE2AB31CE2A}" destId="{DE831238-A66C-4B25-B942-67D1892A1A46}" srcOrd="0" destOrd="0" presId="urn:microsoft.com/office/officeart/2005/8/layout/vProcess5"/>
    <dgm:cxn modelId="{E348B98E-440F-4F66-8F39-7C8CF5EE7FE6}" type="presParOf" srcId="{3317D8B4-F859-4B43-BC30-867FB72EC299}" destId="{6FD9AD4C-E70C-4259-9857-F3DC805BAEBA}" srcOrd="0" destOrd="0" presId="urn:microsoft.com/office/officeart/2005/8/layout/vProcess5"/>
    <dgm:cxn modelId="{9009E196-FD0E-4CA4-97EE-B2DAA897301D}" type="presParOf" srcId="{3317D8B4-F859-4B43-BC30-867FB72EC299}" destId="{ADDAA48D-4E04-4C42-AD63-AE0F99C90792}" srcOrd="1" destOrd="0" presId="urn:microsoft.com/office/officeart/2005/8/layout/vProcess5"/>
    <dgm:cxn modelId="{97A9F7D2-5032-4A42-AF69-41F57FB77C13}" type="presParOf" srcId="{3317D8B4-F859-4B43-BC30-867FB72EC299}" destId="{DE831238-A66C-4B25-B942-67D1892A1A46}" srcOrd="2" destOrd="0" presId="urn:microsoft.com/office/officeart/2005/8/layout/vProcess5"/>
    <dgm:cxn modelId="{A46069F2-69AA-4DC4-A127-6A315EFF2C1E}" type="presParOf" srcId="{3317D8B4-F859-4B43-BC30-867FB72EC299}" destId="{21C6F89E-0E82-4EE4-AEB9-9E0B7467DB5A}" srcOrd="3" destOrd="0" presId="urn:microsoft.com/office/officeart/2005/8/layout/vProcess5"/>
    <dgm:cxn modelId="{24733E2C-FAB7-462C-AF9F-3949A794584B}" type="presParOf" srcId="{3317D8B4-F859-4B43-BC30-867FB72EC299}" destId="{AB7BA480-BFCE-4FD1-8584-02D84A7295FF}" srcOrd="4" destOrd="0" presId="urn:microsoft.com/office/officeart/2005/8/layout/vProcess5"/>
    <dgm:cxn modelId="{9F0CD3B3-14EA-4AE9-8720-7DB12253418D}" type="presParOf" srcId="{3317D8B4-F859-4B43-BC30-867FB72EC299}" destId="{44508390-3722-441A-9E15-630FBE1004BF}" srcOrd="5" destOrd="0" presId="urn:microsoft.com/office/officeart/2005/8/layout/vProcess5"/>
    <dgm:cxn modelId="{A780E4F4-2702-4F06-8325-6183F4B0C0BF}" type="presParOf" srcId="{3317D8B4-F859-4B43-BC30-867FB72EC299}" destId="{8D07F2FD-4C64-4660-9BDA-1E81D6F3BFF2}" srcOrd="6" destOrd="0" presId="urn:microsoft.com/office/officeart/2005/8/layout/vProcess5"/>
    <dgm:cxn modelId="{9C128C9A-D87B-4602-9ADD-8EEF785E54AD}" type="presParOf" srcId="{3317D8B4-F859-4B43-BC30-867FB72EC299}" destId="{458DCBAF-7887-4F7A-BBD0-2C628BA30E3F}" srcOrd="7" destOrd="0" presId="urn:microsoft.com/office/officeart/2005/8/layout/vProcess5"/>
    <dgm:cxn modelId="{C23404D5-2193-41BC-A4E1-3DFEB6223D2F}" type="presParOf" srcId="{3317D8B4-F859-4B43-BC30-867FB72EC299}" destId="{6981BBF4-EC88-431E-B7D9-7B7D8A02B2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CFE5A-DFB5-490B-82D3-B76A0195C477}">
      <dsp:nvSpPr>
        <dsp:cNvPr id="0" name=""/>
        <dsp:cNvSpPr/>
      </dsp:nvSpPr>
      <dsp:spPr>
        <a:xfrm>
          <a:off x="0" y="0"/>
          <a:ext cx="8715436" cy="110330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Когнитивные нарушения</a:t>
          </a:r>
          <a:endParaRPr lang="ru-RU" sz="40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853417" y="0"/>
        <a:ext cx="6862018" cy="1103306"/>
      </dsp:txXfrm>
    </dsp:sp>
    <dsp:sp modelId="{77435EFF-AF1B-419A-81C9-C4CF4195C8F4}">
      <dsp:nvSpPr>
        <dsp:cNvPr id="0" name=""/>
        <dsp:cNvSpPr/>
      </dsp:nvSpPr>
      <dsp:spPr>
        <a:xfrm>
          <a:off x="0" y="0"/>
          <a:ext cx="1386364" cy="11033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CFE5A-DFB5-490B-82D3-B76A0195C477}">
      <dsp:nvSpPr>
        <dsp:cNvPr id="0" name=""/>
        <dsp:cNvSpPr/>
      </dsp:nvSpPr>
      <dsp:spPr>
        <a:xfrm>
          <a:off x="1653593" y="0"/>
          <a:ext cx="9374665" cy="12029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b="1" kern="1200" dirty="0" smtClean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Возрастная когнитивная дисфункция</a:t>
          </a:r>
          <a:r>
            <a:rPr lang="ru-RU" sz="2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2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28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3622516" y="0"/>
        <a:ext cx="7405741" cy="1202928"/>
      </dsp:txXfrm>
    </dsp:sp>
    <dsp:sp modelId="{77435EFF-AF1B-419A-81C9-C4CF4195C8F4}">
      <dsp:nvSpPr>
        <dsp:cNvPr id="0" name=""/>
        <dsp:cNvSpPr/>
      </dsp:nvSpPr>
      <dsp:spPr>
        <a:xfrm>
          <a:off x="0" y="0"/>
          <a:ext cx="1908527" cy="1202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AA48D-4E04-4C42-AD63-AE0F99C90792}">
      <dsp:nvSpPr>
        <dsp:cNvPr id="0" name=""/>
        <dsp:cNvSpPr/>
      </dsp:nvSpPr>
      <dsp:spPr>
        <a:xfrm>
          <a:off x="0" y="0"/>
          <a:ext cx="7335962" cy="1749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Легкая степень</a:t>
          </a:r>
          <a:endParaRPr lang="ru-RU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минимальный когнитивный дефицит – больной полностью ориентирован, хорошо выполняет тесты, определяющие состояние оперативной памяти, контролирует свое поведение и эмоции, легко выполняет 2-3 сложные инструкции, но вместе с тем у больного отмечается определенное снижение концентрации внимания, снижение умственной работоспособности, запоминания нового материала</a:t>
          </a:r>
          <a:endParaRPr lang="ru-RU" sz="1200" kern="1200" dirty="0"/>
        </a:p>
      </dsp:txBody>
      <dsp:txXfrm>
        <a:off x="51250" y="51250"/>
        <a:ext cx="5447797" cy="1647294"/>
      </dsp:txXfrm>
    </dsp:sp>
    <dsp:sp modelId="{DE831238-A66C-4B25-B942-67D1892A1A46}">
      <dsp:nvSpPr>
        <dsp:cNvPr id="0" name=""/>
        <dsp:cNvSpPr/>
      </dsp:nvSpPr>
      <dsp:spPr>
        <a:xfrm>
          <a:off x="647290" y="2041426"/>
          <a:ext cx="7335962" cy="1749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Умеренная степень</a:t>
          </a:r>
          <a:endParaRPr lang="ru-RU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больной </a:t>
          </a:r>
          <a:r>
            <a:rPr lang="ru-RU" sz="1200" b="1" kern="1200" dirty="0" smtClean="0"/>
            <a:t>периодически путается во времени и пространстве, отмечается умеренное снижение оперативной памяти, при выполнении двусложных инструкций допускает ошибки</a:t>
          </a:r>
          <a:endParaRPr lang="ru-RU" sz="1200" kern="1200" dirty="0"/>
        </a:p>
      </dsp:txBody>
      <dsp:txXfrm>
        <a:off x="698540" y="2092676"/>
        <a:ext cx="5448805" cy="1647294"/>
      </dsp:txXfrm>
    </dsp:sp>
    <dsp:sp modelId="{21C6F89E-0E82-4EE4-AEB9-9E0B7467DB5A}">
      <dsp:nvSpPr>
        <dsp:cNvPr id="0" name=""/>
        <dsp:cNvSpPr/>
      </dsp:nvSpPr>
      <dsp:spPr>
        <a:xfrm>
          <a:off x="1294581" y="4082853"/>
          <a:ext cx="7335962" cy="1749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Выраженная степень – деменция</a:t>
          </a:r>
          <a:endParaRPr lang="ru-RU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отмечаются различной степени нарушения памяти и интеллекта в сочетании с различной степенью </a:t>
          </a:r>
          <a:r>
            <a:rPr lang="ru-RU" sz="1200" b="1" u="sng" kern="1200" dirty="0" smtClean="0"/>
            <a:t>социальной </a:t>
          </a:r>
          <a:r>
            <a:rPr lang="ru-RU" sz="1200" b="1" u="sng" kern="1200" dirty="0" err="1" smtClean="0"/>
            <a:t>дезадаптации</a:t>
          </a:r>
          <a:endParaRPr lang="ru-RU" sz="1200" kern="1200" dirty="0"/>
        </a:p>
      </dsp:txBody>
      <dsp:txXfrm>
        <a:off x="1345831" y="4134103"/>
        <a:ext cx="5448805" cy="1647294"/>
      </dsp:txXfrm>
    </dsp:sp>
    <dsp:sp modelId="{AB7BA480-BFCE-4FD1-8584-02D84A7295FF}">
      <dsp:nvSpPr>
        <dsp:cNvPr id="0" name=""/>
        <dsp:cNvSpPr/>
      </dsp:nvSpPr>
      <dsp:spPr>
        <a:xfrm>
          <a:off x="6198596" y="1326927"/>
          <a:ext cx="1137366" cy="1137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54503" y="1326927"/>
        <a:ext cx="625552" cy="855868"/>
      </dsp:txXfrm>
    </dsp:sp>
    <dsp:sp modelId="{44508390-3722-441A-9E15-630FBE1004BF}">
      <dsp:nvSpPr>
        <dsp:cNvPr id="0" name=""/>
        <dsp:cNvSpPr/>
      </dsp:nvSpPr>
      <dsp:spPr>
        <a:xfrm>
          <a:off x="6845886" y="3356688"/>
          <a:ext cx="1137366" cy="1137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01793" y="3356688"/>
        <a:ext cx="625552" cy="85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092B-8CE5-4E79-8323-B153D856E3E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14DD-B7EA-497A-850D-366567E9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DAA63C-196D-4841-93BE-6F7AE6041237}" type="slidenum">
              <a:rPr lang="ru-RU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" y="762000"/>
            <a:ext cx="6638925" cy="3735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02188"/>
            <a:ext cx="4953000" cy="449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 smtClean="0">
                <a:latin typeface="Arial" panose="020B0604020202020204" pitchFamily="34" charset="0"/>
              </a:rPr>
              <a:t>Во всем мире отмечается увеличение продолжительности жизни населения, что способствует увеличению количества заболеваний ассоциированных с возрастом. </a:t>
            </a:r>
            <a:r>
              <a:rPr lang="ru-RU" altLang="ru-RU" sz="1000" dirty="0" err="1" smtClean="0">
                <a:latin typeface="Arial" panose="020B0604020202020204" pitchFamily="34" charset="0"/>
              </a:rPr>
              <a:t>Когнитивне</a:t>
            </a:r>
            <a:r>
              <a:rPr lang="ru-RU" altLang="ru-RU" sz="1000" dirty="0" smtClean="0">
                <a:latin typeface="Arial" panose="020B0604020202020204" pitchFamily="34" charset="0"/>
              </a:rPr>
              <a:t> нарушения (УКР и деменция) являются </a:t>
            </a:r>
            <a:r>
              <a:rPr lang="ru-RU" altLang="ru-RU" sz="1000" dirty="0" err="1" smtClean="0">
                <a:latin typeface="Arial" panose="020B0604020202020204" pitchFamily="34" charset="0"/>
              </a:rPr>
              <a:t>возрастзависимыми</a:t>
            </a:r>
            <a:r>
              <a:rPr lang="ru-RU" altLang="ru-RU" sz="1000" dirty="0" smtClean="0">
                <a:latin typeface="Arial" panose="020B0604020202020204" pitchFamily="34" charset="0"/>
              </a:rPr>
              <a:t>, поэтому количество пациентов с когнитивными нарушениями неуклонно прогрессирует</a:t>
            </a:r>
            <a:endParaRPr lang="en-GB" altLang="ru-RU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9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0C0B-335C-43D3-A6B3-F890BF5943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7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Мемантин блокирует синаптические NMDA-рецепторы, которые активируются медиатором глутаматом что ведёт к притоку в клетку Na+ и, в небольшом объёме, Ca2+, а K+ покидает клетку. Так генерируется первичный вброс кальция в клетку и на него нацелены блокаторы NMDA рецепторов – в частности – мемантин.</a:t>
            </a:r>
          </a:p>
          <a:p>
            <a:r>
              <a:rPr lang="ru-RU" dirty="0"/>
              <a:t>(В иностранных источниках также  отмечается, что  первичный поток кальция через NMDA-каналы не велик, а составляет небольшую часть от общего потока кальция через другие каналы.)</a:t>
            </a:r>
          </a:p>
          <a:p>
            <a:r>
              <a:rPr lang="ru-RU" dirty="0"/>
              <a:t>Далее - эти ионные перемещения вызывают выраженную деполяризацию мембраны нейрона, достигающую значений, при которых открываются уже потенциал – зависимые кальциевые каналы (включительно -  L-типа) и возникает вторичная волна массивного поступления кальция в клетку, обусловленная открытием мембранных (уже не синаптических) каналов кальция.</a:t>
            </a:r>
          </a:p>
          <a:p>
            <a:r>
              <a:rPr lang="ru-RU" dirty="0"/>
              <a:t>Поэтому, применение нимодипина в высокой степени обосновано, так как позволяет существенно снизить общий приток кальция, что было продемонстрировано в экспериментальных данных.</a:t>
            </a:r>
          </a:p>
          <a:p>
            <a:endParaRPr lang="ru-RU" dirty="0"/>
          </a:p>
          <a:p>
            <a:r>
              <a:rPr lang="ru-RU" dirty="0"/>
              <a:t>Потенциал – зависимые кальциевые каналы  L-типа широко представлены в мембранах нейронов </a:t>
            </a:r>
            <a:r>
              <a:rPr lang="ru-RU" dirty="0" err="1"/>
              <a:t>коры,гиппокампа</a:t>
            </a:r>
            <a:r>
              <a:rPr lang="ru-RU" dirty="0"/>
              <a:t> – которые как известно регулируют когнитивные функции и высшую нервную деятельность, а также нейронов базальных ядер – регулирующих «когнитивное обеспечение» алгоритмов движения – неслучайно есть работы по эффективности нимодипина при болезни Паркинсона – характеризующейся </a:t>
            </a:r>
            <a:r>
              <a:rPr lang="ru-RU" dirty="0" err="1"/>
              <a:t>нейродегенерацией</a:t>
            </a:r>
            <a:r>
              <a:rPr lang="ru-RU" dirty="0"/>
              <a:t> одного из этих подкорковых образований.</a:t>
            </a:r>
          </a:p>
          <a:p>
            <a:r>
              <a:rPr lang="ru-RU" dirty="0"/>
              <a:t>Поэтому актуальность Нимопина может рассматриваться при широком спектре неврологической и психиатрической патологии.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0C0B-335C-43D3-A6B3-F890BF5943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7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0C0B-335C-43D3-A6B3-F890BF5943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8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0C0B-335C-43D3-A6B3-F890BF5943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6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активном распросе 3210 пациентов, пришедших в поликлинику по разным причинам в возрасте старше 60 лет, на предмет нарушения памяти 83,4% предъявили жалобы на расстройства мнестической сферы, при объективном нейропсихологическом тестировании и сборе анамнестических данных больше чем у половины из них выявлено УКР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E0645-B41F-48E7-98C4-E3A78CF24FCB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05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0C2BB-28C1-4A40-8D9B-5555C2437DB8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07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6F5B1-D089-4515-9B55-795A188320DC}" type="slidenum">
              <a:rPr lang="en-US" smtClean="0">
                <a:solidFill>
                  <a:srgbClr val="000000"/>
                </a:solidFill>
                <a:latin typeface="News Gothic MT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9650" cy="3425825"/>
          </a:xfrm>
          <a:ln w="12700" cap="flat"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43" y="4342605"/>
            <a:ext cx="6561116" cy="4115481"/>
          </a:xfrm>
          <a:noFill/>
          <a:ln/>
        </p:spPr>
        <p:txBody>
          <a:bodyPr lIns="77459" tIns="38728" rIns="77459" bIns="38728"/>
          <a:lstStyle/>
          <a:p>
            <a:pPr marL="152400" indent="-152400" defTabSz="762000"/>
            <a:r>
              <a:rPr lang="ru-RU" sz="1100" dirty="0" smtClean="0">
                <a:latin typeface="News Gothic MT"/>
              </a:rPr>
              <a:t>Клиническая картина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Развитие деменции – без патогенетического лечения абсолютная зависимость от ухода наступает в среднем через 5-6 лет от момента начала заболевания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MMSE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Годы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Мягкая деменция, Умеренная деменция, Тяжелая деменция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Когнитивные нарушения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(Частичная) Зависимость (нарушение, 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снижение независимости)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Поведенческие нарушения</a:t>
            </a:r>
          </a:p>
          <a:p>
            <a:pPr marL="152400" indent="-152400" defTabSz="762000"/>
            <a:r>
              <a:rPr lang="ru-RU" sz="1100" dirty="0" smtClean="0">
                <a:latin typeface="News Gothic MT"/>
              </a:rPr>
              <a:t>Абсолютная зависимость от ухода</a:t>
            </a:r>
          </a:p>
          <a:p>
            <a:pPr marL="152400" indent="-152400" defTabSz="762000"/>
            <a:endParaRPr lang="ru-RU" sz="1100" dirty="0" smtClean="0"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3974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Нарушение гомеостаза и метаболизма кальция являются главным повреждающим фактором, обусловливающим конечные стадии нейродегенеративного процесса. Поэтому – если на начальных стадиях когнитивного снижения эффект дают сосудистые и </a:t>
            </a:r>
            <a:r>
              <a:rPr lang="ru-RU" dirty="0" err="1"/>
              <a:t>нейрометаболические</a:t>
            </a:r>
            <a:r>
              <a:rPr lang="ru-RU" dirty="0"/>
              <a:t> препараты, обладающие ноотропным и антипсихоастеническим эффектом и воздействующие на превалирующие в этот период драйверы болезни, то </a:t>
            </a:r>
            <a:r>
              <a:rPr lang="ru-RU" b="1" dirty="0">
                <a:solidFill>
                  <a:srgbClr val="FF0000"/>
                </a:solidFill>
              </a:rPr>
              <a:t>в более поздних стадиях развития когнитивной дисфункции приоритетными становятся другие препараты – в частности препараты с воздействием на кальциевый фактор гибели нейронов </a:t>
            </a:r>
            <a:r>
              <a:rPr lang="ru-RU" dirty="0"/>
              <a:t>– ингибиторы </a:t>
            </a:r>
            <a:r>
              <a:rPr lang="en-US" dirty="0"/>
              <a:t>NMDA </a:t>
            </a:r>
            <a:r>
              <a:rPr lang="ru-RU" dirty="0"/>
              <a:t>рецепторов и также – малоизвестный в РФ, но широко применяемый в других странах - нимодипин. Нимодипин – как селективный блокатор кальциевых каналов нейронов, актуален как на преддементных стадиях – в случаях признаков высокого риска конверсии в деменцию – когда ноотропы уже не работают, а </a:t>
            </a:r>
            <a:r>
              <a:rPr lang="ru-RU" dirty="0" err="1"/>
              <a:t>противодементная</a:t>
            </a:r>
            <a:r>
              <a:rPr lang="ru-RU" dirty="0"/>
              <a:t> терапия ещё не показана, так и в стадии деменции, где он может внести существенный вклад , блокируя кальций-индуцированный </a:t>
            </a:r>
            <a:r>
              <a:rPr lang="ru-RU" dirty="0" err="1"/>
              <a:t>нейроапоптоз</a:t>
            </a:r>
            <a:r>
              <a:rPr lang="ru-RU" dirty="0"/>
              <a:t> в зонах мозга, ответственных за регуляцию когнитивных функций, </a:t>
            </a:r>
            <a:r>
              <a:rPr lang="ru-RU" dirty="0" err="1"/>
              <a:t>тропность</a:t>
            </a:r>
            <a:r>
              <a:rPr lang="ru-RU" dirty="0"/>
              <a:t> к которым была зафиксирована у нимодипина в ходе исследований.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933F-4AAF-4F8F-8B21-B664545642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1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9900-2DE5-4CDD-9192-0FC793265F9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7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Нарушение гомеостаза и метаболизма кальция являются главным повреждающим фактором, обусловливающим конечные стадии нейродегенеративного процесса. Поэтому – если на начальных стадиях когнитивного снижения эффект дают сосудистые и </a:t>
            </a:r>
            <a:r>
              <a:rPr lang="ru-RU" dirty="0" err="1"/>
              <a:t>нейрометаболические</a:t>
            </a:r>
            <a:r>
              <a:rPr lang="ru-RU" dirty="0"/>
              <a:t> препараты, обладающие ноотропным и антипсихоастеническим эффектом и воздействующие на превалирующие в этот период драйверы болезни, то в более поздних стадиях развития когнитивной дисфункции приоритетными становятся другие препараты – в частности препараты с воздействием на кальциевый фактор гибели нейронов – ингибиторы </a:t>
            </a:r>
            <a:r>
              <a:rPr lang="en-US" dirty="0"/>
              <a:t>NMDA </a:t>
            </a:r>
            <a:r>
              <a:rPr lang="ru-RU" dirty="0"/>
              <a:t>рецепторов и также – малоизвестный в РФ, но широко применяемый в других странах - нимодипин. </a:t>
            </a:r>
            <a:r>
              <a:rPr lang="ru-RU" b="1" dirty="0"/>
              <a:t>Нимодипин – как селективный блокатор кальциевых каналов нейронов, актуален как на преддементных стадиях – в случаях признаков высокого риска конверсии в деменцию – когда ноотропы уже не работают, а </a:t>
            </a:r>
            <a:r>
              <a:rPr lang="ru-RU" b="1" dirty="0" err="1"/>
              <a:t>противодементная</a:t>
            </a:r>
            <a:r>
              <a:rPr lang="ru-RU" b="1" dirty="0"/>
              <a:t> терапия ещё не показана, так и в стадии деменции, где он может внести существенный вклад , блокируя кальций-индуцированный </a:t>
            </a:r>
            <a:r>
              <a:rPr lang="ru-RU" b="1" dirty="0" err="1"/>
              <a:t>нейроапоптоз</a:t>
            </a:r>
            <a:r>
              <a:rPr lang="ru-RU" b="1" dirty="0"/>
              <a:t> в зонах мозга, ответственных за регуляцию когнитивных функций, </a:t>
            </a:r>
            <a:r>
              <a:rPr lang="ru-RU" b="1" dirty="0" err="1"/>
              <a:t>тропность</a:t>
            </a:r>
            <a:r>
              <a:rPr lang="ru-RU" b="1" dirty="0"/>
              <a:t> к которым была зафиксирована у нимодипина в ходе исследований.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933F-4AAF-4F8F-8B21-B664545642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4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9900-2DE5-4CDD-9192-0FC793265F9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2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9900-2DE5-4CDD-9192-0FC793265F9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7413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6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9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33" y="1366838"/>
            <a:ext cx="10871200" cy="519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6233" y="2159000"/>
            <a:ext cx="5080000" cy="9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49433" y="2159000"/>
            <a:ext cx="5080000" cy="9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7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2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9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88860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theme/theme1.xml" Type="http://schemas.openxmlformats.org/officeDocument/2006/relationships/theme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81000">
              <a:schemeClr val="accent6">
                <a:lumMod val="45000"/>
                <a:lumOff val="55000"/>
              </a:schemeClr>
            </a:gs>
            <a:gs pos="91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86A6-777B-4CEA-93C9-D09743C661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F50A-452D-4D0E-BCE9-9848DBC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jpg" Type="http://schemas.openxmlformats.org/officeDocument/2006/relationships/image" Id="rId2"></Relationship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notesSlides/notesSlide4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slideLayouts/slideLayout12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slideLayouts/slideLayout12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_rels/slide20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21.xml.rels><?xml version="1.0" encoding="UTF-8" ?><Relationships xmlns="http://schemas.openxmlformats.org/package/2006/relationships"><Relationship Target="../slideLayouts/slideLayout12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6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7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8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9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notesSlides/notesSlide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30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31.xml.rels><?xml version="1.0" encoding="UTF-8" ?><Relationships xmlns="http://schemas.openxmlformats.org/package/2006/relationships"><Relationship Target="../media/image7.jpeg" Type="http://schemas.openxmlformats.org/officeDocument/2006/relationships/image" Id="rId3"></Relationship><Relationship Target="../notesSlides/notesSlide5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0.png" Type="http://schemas.openxmlformats.org/officeDocument/2006/relationships/image" Id="rId6"></Relationship><Relationship Target="../media/image9.png" Type="http://schemas.openxmlformats.org/officeDocument/2006/relationships/image" Id="rId5"></Relationship><Relationship Target="../media/image8.jpeg" Type="http://schemas.openxmlformats.org/officeDocument/2006/relationships/image" Id="rId4"></Relationship></Relationships>
</file>

<file path=ppt/slides/_rels/slide32.xml.rels><?xml version="1.0" encoding="UTF-8" ?><Relationships xmlns="http://schemas.openxmlformats.org/package/2006/relationships"><Relationship Target="../media/image12.jpeg" Type="http://schemas.openxmlformats.org/officeDocument/2006/relationships/image" Id="rId3"></Relationship><Relationship Target="../media/image11.jpe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9.png" Type="http://schemas.openxmlformats.org/officeDocument/2006/relationships/image" Id="rId5"></Relationship><Relationship Target="../media/image13.jpeg" Type="http://schemas.openxmlformats.org/officeDocument/2006/relationships/image" Id="rId4"></Relationship></Relationships>
</file>

<file path=ppt/slides/_rels/slide33.xml.rels><?xml version="1.0" encoding="UTF-8" ?><Relationships xmlns="http://schemas.openxmlformats.org/package/2006/relationships"><Relationship Target="../media/image15.png" Type="http://schemas.openxmlformats.org/officeDocument/2006/relationships/image" Id="rId3"></Relationship><Relationship Target="../media/image14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16.png" Type="http://schemas.openxmlformats.org/officeDocument/2006/relationships/image" Id="rId4"></Relationship></Relationships>
</file>

<file path=ppt/slides/_rels/slide34.xml.rels><?xml version="1.0" encoding="UTF-8" ?><Relationships xmlns="http://schemas.openxmlformats.org/package/2006/relationships"><Relationship Target="../charts/chart2.xml" Type="http://schemas.openxmlformats.org/officeDocument/2006/relationships/chart" Id="rId3"></Relationship><Relationship Target="../charts/chart1.xml" Type="http://schemas.openxmlformats.org/officeDocument/2006/relationships/chart" Id="rId2"></Relationship><Relationship Target="../slideLayouts/slideLayout7.xml" Type="http://schemas.openxmlformats.org/officeDocument/2006/relationships/slideLayout" Id="rId1"></Relationship></Relationships>
</file>

<file path=ppt/slides/_rels/slide35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36.xml.rels><?xml version="1.0" encoding="UTF-8" ?><Relationships xmlns="http://schemas.openxmlformats.org/package/2006/relationships"><Relationship Target="../media/image17.jpeg" Type="http://schemas.openxmlformats.org/officeDocument/2006/relationships/image" Id="rId3"></Relationship><Relationship Target="../notesSlides/notesSlide6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media/image18.png" Type="http://schemas.openxmlformats.org/officeDocument/2006/relationships/image" Id="rId4"></Relationship></Relationships>
</file>

<file path=ppt/slides/_rels/slide37.xml.rels><?xml version="1.0" encoding="UTF-8" ?><Relationships xmlns="http://schemas.openxmlformats.org/package/2006/relationships"><Relationship Target="../media/image19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8.xml.rels><?xml version="1.0" encoding="UTF-8" ?><Relationships xmlns="http://schemas.openxmlformats.org/package/2006/relationships"><Relationship Target="../media/image20.jpeg" Type="http://schemas.openxmlformats.org/officeDocument/2006/relationships/image" Id="rId3"></Relationship><Relationship Target="../notesSlides/notesSlide7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39.xml.rels><?xml version="1.0" encoding="UTF-8" ?><Relationships xmlns="http://schemas.openxmlformats.org/package/2006/relationships"><Relationship TargetMode="External" Target="https://pubmed.ncbi.nlm.nih.gov/?term=Ma+L&amp;cauthor_id=16780670" Type="http://schemas.openxmlformats.org/officeDocument/2006/relationships/hyperlink" Id="rId8"></Relationship><Relationship Target="../media/image21.png" Type="http://schemas.openxmlformats.org/officeDocument/2006/relationships/image" Id="rId3"></Relationship><Relationship TargetMode="External" Target="https://pubmed.ncbi.nlm.nih.gov/?term=Zhang+XH&amp;cauthor_id=16780670" Type="http://schemas.openxmlformats.org/officeDocument/2006/relationships/hyperlink" Id="rId7"></Relationship><Relationship Target="../notesSlides/notesSlide8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Mode="External" Target="https://pubmed.ncbi.nlm.nih.gov/?term=Wang+LN&amp;cauthor_id=16780670" Type="http://schemas.openxmlformats.org/officeDocument/2006/relationships/hyperlink" Id="rId6"></Relationship><Relationship TargetMode="External" Target="https://pubmed.ncbi.nlm.nih.gov/16780670/#affiliation-1" Type="http://schemas.openxmlformats.org/officeDocument/2006/relationships/hyperlink" Id="rId5"></Relationship><Relationship TargetMode="External" Target="https://pubmed.ncbi.nlm.nih.gov/?term=Wang+W&amp;cauthor_id=16780670" Type="http://schemas.openxmlformats.org/officeDocument/2006/relationships/hyperlink" Id="rId4"></Relationship><Relationship TargetMode="External" Target="https://pubmed.ncbi.nlm.nih.gov/?term=Li+DJ&amp;cauthor_id=16780670" Type="http://schemas.openxmlformats.org/officeDocument/2006/relationships/hyperlink" Id="rId9"></Relationship></Relationships>
</file>

<file path=ppt/slides/_rels/slide4.xml.rels><?xml version="1.0" encoding="UTF-8" ?><Relationships xmlns="http://schemas.openxmlformats.org/package/2006/relationships"><Relationship Target="../diagrams/drawing1.xml" Type="http://schemas.microsoft.com/office/2007/relationships/diagramDrawing" Id="rId8"></Relationship><Relationship Target="../media/image3.png" Type="http://schemas.openxmlformats.org/officeDocument/2006/relationships/image" Id="rId3"></Relationship><Relationship Target="../diagrams/colors1.xml" Type="http://schemas.openxmlformats.org/officeDocument/2006/relationships/diagramColors" Id="rId7"></Relationship><Relationship Target="../media/image2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diagrams/quickStyle1.xml" Type="http://schemas.openxmlformats.org/officeDocument/2006/relationships/diagramQuickStyle" Id="rId6"></Relationship><Relationship Target="../diagrams/layout1.xml" Type="http://schemas.openxmlformats.org/officeDocument/2006/relationships/diagramLayout" Id="rId5"></Relationship><Relationship Target="../media/image5.jpeg" Type="http://schemas.openxmlformats.org/officeDocument/2006/relationships/image" Id="rId10"></Relationship><Relationship Target="../diagrams/data1.xml" Type="http://schemas.openxmlformats.org/officeDocument/2006/relationships/diagramData" Id="rId4"></Relationship><Relationship TargetMode="External" Target="http://images.yandex.ru/yandsearch?p=5&amp;text=%D1%81%D1%82%D0%B0%D1%80%D0%BE%D1%81%D1%82%D1%8C&amp;fp=5&amp;img_url=http://www.ufolog.ru/files/main/pict_c27ead798e5543faa146bc9e27600ed0.jpg&amp;pos=176&amp;uinfo=ww-1263-wh-633-fw-1038-fh-448-pd-1.5&amp;rpt=simage" Type="http://schemas.openxmlformats.org/officeDocument/2006/relationships/hyperlink" Id="rId9"></Relationship></Relationships>
</file>

<file path=ppt/slides/_rels/slide40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41.xml.rels><?xml version="1.0" encoding="UTF-8" ?><Relationships xmlns="http://schemas.openxmlformats.org/package/2006/relationships"><Relationship Target="../media/image22.png" Type="http://schemas.openxmlformats.org/officeDocument/2006/relationships/image" Id="rId3"></Relationship><Relationship Target="../notesSlides/notesSlide9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charts/chart3.xml" Type="http://schemas.openxmlformats.org/officeDocument/2006/relationships/chart" Id="rId4"></Relationship></Relationships>
</file>

<file path=ppt/slides/_rels/slide42.xml.rels><?xml version="1.0" encoding="UTF-8" ?><Relationships xmlns="http://schemas.openxmlformats.org/package/2006/relationships"><Relationship Target="../media/image23.jpeg" Type="http://schemas.openxmlformats.org/officeDocument/2006/relationships/image" Id="rId3"></Relationship><Relationship Target="../notesSlides/notesSlide10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charts/chart4.xml" Type="http://schemas.openxmlformats.org/officeDocument/2006/relationships/chart" Id="rId4"></Relationship></Relationships>
</file>

<file path=ppt/slides/_rels/slide43.xml.rels><?xml version="1.0" encoding="UTF-8" ?><Relationships xmlns="http://schemas.openxmlformats.org/package/2006/relationships"><Relationship Target="../charts/chart5.xml" Type="http://schemas.openxmlformats.org/officeDocument/2006/relationships/chart" Id="rId2"></Relationship><Relationship Target="../slideLayouts/slideLayout7.xml" Type="http://schemas.openxmlformats.org/officeDocument/2006/relationships/slideLayout" Id="rId1"></Relationship></Relationships>
</file>

<file path=ppt/slides/_rels/slide44.xml.rels><?xml version="1.0" encoding="UTF-8" ?><Relationships xmlns="http://schemas.openxmlformats.org/package/2006/relationships"><Relationship Target="../media/image24.png" Type="http://schemas.openxmlformats.org/officeDocument/2006/relationships/image" Id="rId3"></Relationship><Relationship Target="../notesSlides/notesSlide11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media/image9.png" Type="http://schemas.openxmlformats.org/officeDocument/2006/relationships/image" Id="rId4"></Relationship></Relationships>
</file>

<file path=ppt/slides/_rels/slide45.xml.rels><?xml version="1.0" encoding="UTF-8" ?><Relationships xmlns="http://schemas.openxmlformats.org/package/2006/relationships"><Relationship Target="../media/image9.png" Type="http://schemas.openxmlformats.org/officeDocument/2006/relationships/image" Id="rId3"></Relationship><Relationship Target="../media/image24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46.xml.rels><?xml version="1.0" encoding="UTF-8" ?><Relationships xmlns="http://schemas.openxmlformats.org/package/2006/relationships"><Relationship Target="../media/image25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47.xml.rels><?xml version="1.0" encoding="UTF-8" ?><Relationships xmlns="http://schemas.openxmlformats.org/package/2006/relationships"><Relationship Target="../charts/chart6.xml" Type="http://schemas.openxmlformats.org/officeDocument/2006/relationships/chart" Id="rId3"></Relationship><Relationship Target="../notesSlides/notesSlide12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media/image26.png" Type="http://schemas.openxmlformats.org/officeDocument/2006/relationships/image" Id="rId4"></Relationship></Relationships>
</file>

<file path=ppt/slides/_rels/slide48.xml.rels><?xml version="1.0" encoding="UTF-8" ?><Relationships xmlns="http://schemas.openxmlformats.org/package/2006/relationships"><Relationship Target="../media/image26.png" Type="http://schemas.openxmlformats.org/officeDocument/2006/relationships/image" Id="rId3"></Relationship><Relationship Target="../notesSlides/notesSlide13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charts/chart7.xml" Type="http://schemas.openxmlformats.org/officeDocument/2006/relationships/chart" Id="rId4"></Relationship></Relationships>
</file>

<file path=ppt/slides/_rels/slide49.xml.rels><?xml version="1.0" encoding="UTF-8" ?><Relationships xmlns="http://schemas.openxmlformats.org/package/2006/relationships"><Relationship Target="../charts/chart8.xml" Type="http://schemas.openxmlformats.org/officeDocument/2006/relationships/chart" Id="rId3"></Relationship><Relationship Target="../media/image27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6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50.xml.rels><?xml version="1.0" encoding="UTF-8" ?><Relationships xmlns="http://schemas.openxmlformats.org/package/2006/relationships"><Relationship Target="../media/image9.png" Type="http://schemas.openxmlformats.org/officeDocument/2006/relationships/image" Id="rId3"></Relationship><Relationship Target="../media/image28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51.xml.rels><?xml version="1.0" encoding="UTF-8" ?><Relationships xmlns="http://schemas.openxmlformats.org/package/2006/relationships"><Relationship Target="../media/image29.png" Type="http://schemas.openxmlformats.org/officeDocument/2006/relationships/image" Id="rId2"></Relationship><Relationship Target="../slideLayouts/slideLayout12.xml" Type="http://schemas.openxmlformats.org/officeDocument/2006/relationships/slideLayout" Id="rId1"></Relationship></Relationships>
</file>

<file path=ppt/slides/_rels/slide52.xml.rels><?xml version="1.0" encoding="UTF-8" ?><Relationships xmlns="http://schemas.openxmlformats.org/package/2006/relationships"><Relationship Target="../media/image31.png" Type="http://schemas.openxmlformats.org/officeDocument/2006/relationships/image" Id="rId3"></Relationship><Relationship Target="../media/image30.png" Type="http://schemas.openxmlformats.org/officeDocument/2006/relationships/image" Id="rId2"></Relationship><Relationship Target="../slideLayouts/slideLayout6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diagrams/layout2.xml" Type="http://schemas.openxmlformats.org/officeDocument/2006/relationships/diagramLayout" Id="rId3"></Relationship><Relationship Target="../diagrams/data2.xml" Type="http://schemas.openxmlformats.org/officeDocument/2006/relationships/diagramData" Id="rId2"></Relationship><Relationship Target="../slideLayouts/slideLayout7.xml" Type="http://schemas.openxmlformats.org/officeDocument/2006/relationships/slideLayout" Id="rId1"></Relationship><Relationship Target="../diagrams/drawing2.xml" Type="http://schemas.microsoft.com/office/2007/relationships/diagramDrawing" Id="rId6"></Relationship><Relationship Target="../diagrams/colors2.xml" Type="http://schemas.openxmlformats.org/officeDocument/2006/relationships/diagramColors" Id="rId5"></Relationship><Relationship Target="../diagrams/quickStyle2.xml" Type="http://schemas.openxmlformats.org/officeDocument/2006/relationships/diagramQuickStyle" Id="rId4"></Relationship></Relationships>
</file>

<file path=ppt/slides/_rels/slide7.xml.rels><?xml version="1.0" encoding="UTF-8" ?><Relationships xmlns="http://schemas.openxmlformats.org/package/2006/relationships"><Relationship Target="../notesSlides/notesSlide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diagrams/layout3.xml" Type="http://schemas.openxmlformats.org/officeDocument/2006/relationships/diagramLayout" Id="rId3"></Relationship><Relationship Target="../diagrams/data3.xml" Type="http://schemas.openxmlformats.org/officeDocument/2006/relationships/diagramData" Id="rId2"></Relationship><Relationship Target="../slideLayouts/slideLayout2.xml" Type="http://schemas.openxmlformats.org/officeDocument/2006/relationships/slideLayout" Id="rId1"></Relationship><Relationship Target="../diagrams/drawing3.xml" Type="http://schemas.microsoft.com/office/2007/relationships/diagramDrawing" Id="rId6"></Relationship><Relationship Target="../diagrams/colors3.xml" Type="http://schemas.openxmlformats.org/officeDocument/2006/relationships/diagramColors" Id="rId5"></Relationship><Relationship Target="../diagrams/quickStyle3.xml" Type="http://schemas.openxmlformats.org/officeDocument/2006/relationships/diagramQuickStyle" Id="rId4"></Relationship></Relationships>
</file>

<file path=ppt/slides/_rels/slide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85818" y="0"/>
            <a:ext cx="7924800" cy="47382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фокусе – когнитивные расстройства:</a:t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расширяем горизонт возможностей.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2291" y="4812145"/>
            <a:ext cx="7158182" cy="153323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Врач-психиатр МБУЗ КДЦ «Здоровье» г. Ростов-на-Дону, </a:t>
            </a:r>
          </a:p>
          <a:p>
            <a:r>
              <a:rPr lang="ru-RU" sz="3200" b="1" dirty="0" smtClean="0"/>
              <a:t>к.м.н.   Бойко Татьяна Сергеевна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0662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/>
          </p:cNvSpPr>
          <p:nvPr>
            <p:ph type="title"/>
          </p:nvPr>
        </p:nvSpPr>
        <p:spPr>
          <a:xfrm>
            <a:off x="323273" y="315913"/>
            <a:ext cx="1175789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700" b="1" dirty="0" smtClean="0">
                <a:solidFill>
                  <a:srgbClr val="FF0000"/>
                </a:solidFill>
              </a:rPr>
              <a:t>Критерии умеренного</a:t>
            </a:r>
            <a:r>
              <a:rPr lang="ru-RU" altLang="ru-RU" sz="4700" b="1" dirty="0">
                <a:solidFill>
                  <a:srgbClr val="FF0000"/>
                </a:solidFill>
              </a:rPr>
              <a:t> </a:t>
            </a:r>
            <a:r>
              <a:rPr lang="ru-RU" altLang="ru-RU" sz="4700" b="1" dirty="0" smtClean="0">
                <a:solidFill>
                  <a:srgbClr val="FF0000"/>
                </a:solidFill>
              </a:rPr>
              <a:t>когнитивного расстройства</a:t>
            </a:r>
            <a:r>
              <a:rPr lang="ru-RU" altLang="ru-RU" sz="4700" dirty="0" smtClean="0">
                <a:solidFill>
                  <a:srgbClr val="FF0000"/>
                </a:solidFill>
              </a:rPr>
              <a:t/>
            </a:r>
            <a:br>
              <a:rPr lang="ru-RU" altLang="ru-RU" sz="4700" dirty="0" smtClean="0">
                <a:solidFill>
                  <a:srgbClr val="FF0000"/>
                </a:solidFill>
              </a:rPr>
            </a:br>
            <a:r>
              <a:rPr lang="ru-RU" altLang="ru-RU" sz="2000" b="1" dirty="0"/>
              <a:t>(Европейский консорциум по болезни Альцгеймера, 2010</a:t>
            </a:r>
            <a:r>
              <a:rPr lang="en-US" altLang="ru-RU" sz="2000" b="1" dirty="0"/>
              <a:t>)</a:t>
            </a:r>
            <a:endParaRPr lang="ru-RU" altLang="ru-RU" sz="2000" b="1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044516C-AC90-4C3E-B485-FE7984149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699491"/>
            <a:ext cx="10668000" cy="5429972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Жалобы на снижение памяти и другие когнитивные нарушения (со слов больного или знающих его людей)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Указания со стороны пациента или знающих его людей на снижение в течение последнего года когнитивных функций по сравнению с предшествующим уровнем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Объективно выявляемое снижение по крайней мере в одной когнитивной сфере по сравнению с возрастной нормой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Отсутствие существенного влияния когнитивного дефекта на повседневные действия (за исключением наиболее сложных)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/>
              <a:t>Отсутствие деменции</a:t>
            </a:r>
          </a:p>
          <a:p>
            <a:pPr marL="274320" indent="-274320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6091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УКР с высоким риском конверсии в деменци</a:t>
            </a:r>
            <a:r>
              <a:rPr lang="ru-RU" sz="40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Быстрое прогрессирование когнитивного дефицита, прежде всего по </a:t>
            </a:r>
            <a:r>
              <a:rPr lang="ru-RU" dirty="0" err="1" smtClean="0"/>
              <a:t>гиппокампальному</a:t>
            </a:r>
            <a:r>
              <a:rPr lang="ru-RU" dirty="0" smtClean="0"/>
              <a:t> типу.</a:t>
            </a:r>
          </a:p>
          <a:p>
            <a:r>
              <a:rPr lang="ru-RU" dirty="0" smtClean="0"/>
              <a:t>Аффективные и поведенческие нарушения</a:t>
            </a:r>
          </a:p>
          <a:p>
            <a:r>
              <a:rPr lang="ru-RU" dirty="0" smtClean="0"/>
              <a:t>Атрофия </a:t>
            </a:r>
            <a:r>
              <a:rPr lang="ru-RU" dirty="0" err="1" smtClean="0"/>
              <a:t>гиппокампа</a:t>
            </a:r>
            <a:endParaRPr lang="ru-RU" dirty="0" smtClean="0"/>
          </a:p>
          <a:p>
            <a:r>
              <a:rPr lang="ru-RU" dirty="0" smtClean="0"/>
              <a:t>Отягощенный семейный анамнез</a:t>
            </a:r>
          </a:p>
          <a:p>
            <a:r>
              <a:rPr lang="ru-RU" dirty="0" smtClean="0"/>
              <a:t>Нейропсихологический профиль </a:t>
            </a:r>
          </a:p>
          <a:p>
            <a:pPr marL="0" indent="0">
              <a:buNone/>
            </a:pPr>
            <a:r>
              <a:rPr lang="ru-RU" sz="2400" dirty="0"/>
              <a:t>     -низкая семантическая речевая активность</a:t>
            </a:r>
          </a:p>
          <a:p>
            <a:pPr marL="0" indent="0">
              <a:buNone/>
            </a:pPr>
            <a:r>
              <a:rPr lang="ru-RU" sz="2400" dirty="0"/>
              <a:t>     -нарушение узнавания/снижение эффективности        </a:t>
            </a:r>
          </a:p>
          <a:p>
            <a:pPr marL="0" indent="0">
              <a:buNone/>
            </a:pPr>
            <a:r>
              <a:rPr lang="ru-RU" sz="2400" dirty="0"/>
              <a:t>      подсказок</a:t>
            </a:r>
          </a:p>
          <a:p>
            <a:pPr marL="0" indent="0">
              <a:buNone/>
            </a:pPr>
            <a:r>
              <a:rPr lang="ru-RU" sz="2400" dirty="0"/>
              <a:t>     -нарушение зрительно-пространственных </a:t>
            </a:r>
            <a:r>
              <a:rPr lang="ru-RU" sz="2400" dirty="0" smtClean="0"/>
              <a:t>функций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72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116632"/>
            <a:ext cx="11314545" cy="13010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Тяжелые когнитивные расстройства- деменция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1" y="1412777"/>
            <a:ext cx="10196945" cy="4713387"/>
          </a:xfrm>
        </p:spPr>
        <p:txBody>
          <a:bodyPr>
            <a:normAutofit/>
          </a:bodyPr>
          <a:lstStyle/>
          <a:p>
            <a:r>
              <a:rPr lang="ru-RU" dirty="0" smtClean="0"/>
              <a:t>Приобретенное нарушение интеллектуальных способностей (снижение когнитивных функций по сравнению с их более высоким уровнем)</a:t>
            </a:r>
          </a:p>
          <a:p>
            <a:r>
              <a:rPr lang="ru-RU" dirty="0" smtClean="0"/>
              <a:t>Нарушение памяти и расстройство в 2 и более сферах- ориентация, внимание, речь, зрительно-пространственные функции, исполнительные функции- анализ, обобщение, логическое умозаключение, двигательный контроль и </a:t>
            </a:r>
            <a:r>
              <a:rPr lang="ru-RU" dirty="0" err="1" smtClean="0"/>
              <a:t>праксис</a:t>
            </a:r>
            <a:endParaRPr lang="ru-RU" dirty="0" smtClean="0"/>
          </a:p>
          <a:p>
            <a:r>
              <a:rPr lang="ru-RU" dirty="0" smtClean="0"/>
              <a:t>Вследствие органического заболевания головного мозга</a:t>
            </a:r>
          </a:p>
          <a:p>
            <a:r>
              <a:rPr lang="ru-RU" dirty="0" smtClean="0"/>
              <a:t>Приводящее к нарушению социальных функций, профессиональных навыков и способности к самообслуживанию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0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995055" y="534194"/>
            <a:ext cx="901469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FF0000"/>
                </a:solidFill>
              </a:rPr>
              <a:t>Определение деменции в соответствии с МКБ 10</a:t>
            </a:r>
          </a:p>
        </p:txBody>
      </p:sp>
      <p:graphicFrame>
        <p:nvGraphicFramePr>
          <p:cNvPr id="6" name="Group 56"/>
          <p:cNvGraphicFramePr>
            <a:graphicFrameLocks noGrp="1"/>
          </p:cNvGraphicFramePr>
          <p:nvPr>
            <p:extLst/>
          </p:nvPr>
        </p:nvGraphicFramePr>
        <p:xfrm>
          <a:off x="2063750" y="1196975"/>
          <a:ext cx="8280400" cy="4937238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Симптомы</a:t>
                      </a:r>
                    </a:p>
                  </a:txBody>
                  <a:tcPr marL="92075" marR="92075" marT="46031" marB="460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Нарушение высших корковых функций включая: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Память (кратковременная и долговременная)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Мышление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Обучаемость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Ориентация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Речь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Распознавание                                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Степень тяжести</a:t>
                      </a:r>
                    </a:p>
                  </a:txBody>
                  <a:tcPr marL="92075" marR="92075" marT="46031" marB="460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Нарушения при выполнении функций при выполнении повседневной активности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Длительность симптомов</a:t>
                      </a:r>
                    </a:p>
                  </a:txBody>
                  <a:tcPr marL="92075" marR="92075" marT="46031" marB="460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Последние 6 месяцев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Исключающий критерий</a:t>
                      </a:r>
                    </a:p>
                  </a:txBody>
                  <a:tcPr marL="92075" marR="92075" marT="46031" marB="460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Нарушения сознания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Течение</a:t>
                      </a:r>
                    </a:p>
                  </a:txBody>
                  <a:tcPr marL="92075" marR="92075" marT="46031" marB="460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Хроническое, прогрессирующее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5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2201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</a:rPr>
              <a:t>		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Развитие деменции</a:t>
            </a:r>
            <a:r>
              <a:rPr lang="ru-RU" sz="4000" dirty="0">
                <a:latin typeface="Times New Roman" pitchFamily="18" charset="0"/>
              </a:rPr>
              <a:t>	</a:t>
            </a:r>
            <a:r>
              <a:rPr lang="en-US" sz="4000" dirty="0">
                <a:latin typeface="Times New Roman" pitchFamily="18" charset="0"/>
              </a:rPr>
              <a:t>		</a:t>
            </a:r>
            <a:endParaRPr lang="en-GB" b="0" dirty="0" smtClean="0"/>
          </a:p>
        </p:txBody>
      </p:sp>
      <p:sp>
        <p:nvSpPr>
          <p:cNvPr id="619522" name="Freeform 3"/>
          <p:cNvSpPr>
            <a:spLocks/>
          </p:cNvSpPr>
          <p:nvPr/>
        </p:nvSpPr>
        <p:spPr bwMode="auto">
          <a:xfrm>
            <a:off x="2199926" y="2428882"/>
            <a:ext cx="8160455" cy="2868613"/>
          </a:xfrm>
          <a:custGeom>
            <a:avLst/>
            <a:gdLst>
              <a:gd name="T0" fmla="*/ 0 w 5181"/>
              <a:gd name="T1" fmla="*/ 0 h 1892"/>
              <a:gd name="T2" fmla="*/ 615 w 5181"/>
              <a:gd name="T3" fmla="*/ 36 h 1892"/>
              <a:gd name="T4" fmla="*/ 1259 w 5181"/>
              <a:gd name="T5" fmla="*/ 175 h 1892"/>
              <a:gd name="T6" fmla="*/ 2285 w 5181"/>
              <a:gd name="T7" fmla="*/ 580 h 1892"/>
              <a:gd name="T8" fmla="*/ 3143 w 5181"/>
              <a:gd name="T9" fmla="*/ 1152 h 1892"/>
              <a:gd name="T10" fmla="*/ 4017 w 5181"/>
              <a:gd name="T11" fmla="*/ 1752 h 1892"/>
              <a:gd name="T12" fmla="*/ 5181 w 5181"/>
              <a:gd name="T13" fmla="*/ 1892 h 18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81"/>
              <a:gd name="T22" fmla="*/ 0 h 1892"/>
              <a:gd name="T23" fmla="*/ 5181 w 5181"/>
              <a:gd name="T24" fmla="*/ 1892 h 18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81" h="1892">
                <a:moveTo>
                  <a:pt x="0" y="0"/>
                </a:moveTo>
                <a:cubicBezTo>
                  <a:pt x="102" y="6"/>
                  <a:pt x="405" y="7"/>
                  <a:pt x="615" y="36"/>
                </a:cubicBezTo>
                <a:cubicBezTo>
                  <a:pt x="825" y="65"/>
                  <a:pt x="981" y="85"/>
                  <a:pt x="1259" y="175"/>
                </a:cubicBezTo>
                <a:cubicBezTo>
                  <a:pt x="1537" y="265"/>
                  <a:pt x="1971" y="417"/>
                  <a:pt x="2285" y="580"/>
                </a:cubicBezTo>
                <a:cubicBezTo>
                  <a:pt x="2599" y="743"/>
                  <a:pt x="2855" y="957"/>
                  <a:pt x="3143" y="1152"/>
                </a:cubicBezTo>
                <a:cubicBezTo>
                  <a:pt x="3431" y="1347"/>
                  <a:pt x="3677" y="1629"/>
                  <a:pt x="4017" y="1752"/>
                </a:cubicBezTo>
                <a:cubicBezTo>
                  <a:pt x="4356" y="1875"/>
                  <a:pt x="4938" y="1863"/>
                  <a:pt x="5181" y="18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pPr algn="ctr" eaLnBrk="0" hangingPunct="0"/>
            <a:endParaRPr lang="ru-RU" sz="2000" b="1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19523" name="Rectangle 4"/>
          <p:cNvSpPr>
            <a:spLocks noChangeArrowheads="1"/>
          </p:cNvSpPr>
          <p:nvPr/>
        </p:nvSpPr>
        <p:spPr bwMode="auto">
          <a:xfrm rot="-5400000">
            <a:off x="454492" y="3917227"/>
            <a:ext cx="26733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</a:rPr>
              <a:t>Когнитивные функции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9524" name="Rectangle 5"/>
          <p:cNvSpPr>
            <a:spLocks noChangeArrowheads="1"/>
          </p:cNvSpPr>
          <p:nvPr/>
        </p:nvSpPr>
        <p:spPr bwMode="auto">
          <a:xfrm>
            <a:off x="3664656" y="2971806"/>
            <a:ext cx="2494844" cy="3896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усвоения новой информации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Трудности выполнения сложных бытовых задач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Трудности ориентировки в пространстве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Ограничение интересов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инициативы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Сохраняется способность жить независимо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25" name="Rectangle 6"/>
          <p:cNvSpPr>
            <a:spLocks noChangeArrowheads="1"/>
          </p:cNvSpPr>
          <p:nvPr/>
        </p:nvSpPr>
        <p:spPr bwMode="auto">
          <a:xfrm>
            <a:off x="5981701" y="3414745"/>
            <a:ext cx="2356556" cy="2696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Прогрессирующий когнитивный дефицит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усвоения текущей информации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функционирования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быту, нуждаются в присмотре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26" name="Rectangle 7"/>
          <p:cNvSpPr>
            <a:spLocks noChangeArrowheads="1"/>
          </p:cNvSpPr>
          <p:nvPr/>
        </p:nvSpPr>
        <p:spPr bwMode="auto">
          <a:xfrm>
            <a:off x="8218935" y="3409909"/>
            <a:ext cx="3206447" cy="305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Поведенческие и психопатологические нарушения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Изменение ритма сна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Тотальная несостоятельность в быту, в выполнении гигиенических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навыков, нуждаются в постоянном уходе</a:t>
            </a: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Сложности контроля тазовых функций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27" name="Line 8"/>
          <p:cNvSpPr>
            <a:spLocks noChangeShapeType="1"/>
          </p:cNvSpPr>
          <p:nvPr/>
        </p:nvSpPr>
        <p:spPr bwMode="auto">
          <a:xfrm flipV="1">
            <a:off x="2000956" y="1484313"/>
            <a:ext cx="0" cy="5021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GB" sz="2000" b="1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19528" name="Line 9"/>
          <p:cNvSpPr>
            <a:spLocks noChangeShapeType="1"/>
          </p:cNvSpPr>
          <p:nvPr/>
        </p:nvSpPr>
        <p:spPr bwMode="auto">
          <a:xfrm flipV="1">
            <a:off x="3654778" y="1493839"/>
            <a:ext cx="0" cy="5038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 sz="2000" b="1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19529" name="AutoShape 10"/>
          <p:cNvSpPr>
            <a:spLocks noChangeArrowheads="1"/>
          </p:cNvSpPr>
          <p:nvPr/>
        </p:nvSpPr>
        <p:spPr bwMode="auto">
          <a:xfrm>
            <a:off x="2221090" y="1598618"/>
            <a:ext cx="1409700" cy="522287"/>
          </a:xfrm>
          <a:prstGeom prst="rightArrow">
            <a:avLst>
              <a:gd name="adj1" fmla="val 50000"/>
              <a:gd name="adj2" fmla="val 76221"/>
            </a:avLst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endParaRPr lang="ru-RU" sz="2000" b="1" i="1">
              <a:solidFill>
                <a:srgbClr val="FFFFFF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19689" y="1509716"/>
            <a:ext cx="6304844" cy="720725"/>
            <a:chOff x="1500" y="381"/>
            <a:chExt cx="3961" cy="516"/>
          </a:xfrm>
        </p:grpSpPr>
        <p:sp>
          <p:nvSpPr>
            <p:cNvPr id="619541" name="Freeform 12"/>
            <p:cNvSpPr>
              <a:spLocks/>
            </p:cNvSpPr>
            <p:nvPr/>
          </p:nvSpPr>
          <p:spPr bwMode="auto">
            <a:xfrm>
              <a:off x="1500" y="381"/>
              <a:ext cx="3961" cy="516"/>
            </a:xfrm>
            <a:custGeom>
              <a:avLst/>
              <a:gdLst>
                <a:gd name="T0" fmla="*/ 3498 w 3961"/>
                <a:gd name="T1" fmla="*/ 0 h 516"/>
                <a:gd name="T2" fmla="*/ 3498 w 3961"/>
                <a:gd name="T3" fmla="*/ 160 h 516"/>
                <a:gd name="T4" fmla="*/ 0 w 3961"/>
                <a:gd name="T5" fmla="*/ 160 h 516"/>
                <a:gd name="T6" fmla="*/ 0 w 3961"/>
                <a:gd name="T7" fmla="*/ 355 h 516"/>
                <a:gd name="T8" fmla="*/ 3498 w 3961"/>
                <a:gd name="T9" fmla="*/ 355 h 516"/>
                <a:gd name="T10" fmla="*/ 3498 w 3961"/>
                <a:gd name="T11" fmla="*/ 515 h 516"/>
                <a:gd name="T12" fmla="*/ 3960 w 3961"/>
                <a:gd name="T13" fmla="*/ 257 h 516"/>
                <a:gd name="T14" fmla="*/ 3498 w 3961"/>
                <a:gd name="T15" fmla="*/ 0 h 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61"/>
                <a:gd name="T25" fmla="*/ 0 h 516"/>
                <a:gd name="T26" fmla="*/ 3961 w 3961"/>
                <a:gd name="T27" fmla="*/ 516 h 5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61" h="516">
                  <a:moveTo>
                    <a:pt x="3498" y="0"/>
                  </a:moveTo>
                  <a:lnTo>
                    <a:pt x="3498" y="160"/>
                  </a:lnTo>
                  <a:lnTo>
                    <a:pt x="0" y="160"/>
                  </a:lnTo>
                  <a:lnTo>
                    <a:pt x="0" y="355"/>
                  </a:lnTo>
                  <a:lnTo>
                    <a:pt x="3498" y="355"/>
                  </a:lnTo>
                  <a:lnTo>
                    <a:pt x="3498" y="515"/>
                  </a:lnTo>
                  <a:lnTo>
                    <a:pt x="3960" y="257"/>
                  </a:lnTo>
                  <a:lnTo>
                    <a:pt x="3498" y="0"/>
                  </a:lnTo>
                </a:path>
              </a:pathLst>
            </a:custGeom>
            <a:gradFill rotWithShape="0">
              <a:gsLst>
                <a:gs pos="0">
                  <a:srgbClr val="99CCFF"/>
                </a:gs>
                <a:gs pos="100000">
                  <a:srgbClr val="3333F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/>
              <a:endParaRPr lang="ru-RU" sz="2000" b="1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619542" name="Rectangle 13"/>
            <p:cNvSpPr>
              <a:spLocks noChangeArrowheads="1"/>
            </p:cNvSpPr>
            <p:nvPr/>
          </p:nvSpPr>
          <p:spPr bwMode="auto">
            <a:xfrm>
              <a:off x="1558" y="553"/>
              <a:ext cx="367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ru-RU" sz="2000" b="1" i="1">
                <a:solidFill>
                  <a:srgbClr val="FFFFFF"/>
                </a:solidFill>
              </a:endParaRPr>
            </a:p>
          </p:txBody>
        </p:sp>
      </p:grpSp>
      <p:sp>
        <p:nvSpPr>
          <p:cNvPr id="619531" name="Line 14"/>
          <p:cNvSpPr>
            <a:spLocks noChangeShapeType="1"/>
          </p:cNvSpPr>
          <p:nvPr/>
        </p:nvSpPr>
        <p:spPr bwMode="auto">
          <a:xfrm>
            <a:off x="2000956" y="6524677"/>
            <a:ext cx="8389056" cy="17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GB" sz="2000" b="1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19532" name="Rectangle 15"/>
          <p:cNvSpPr>
            <a:spLocks noChangeArrowheads="1"/>
          </p:cNvSpPr>
          <p:nvPr/>
        </p:nvSpPr>
        <p:spPr bwMode="auto">
          <a:xfrm>
            <a:off x="2064456" y="2155877"/>
            <a:ext cx="1511264" cy="70852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MCI </a:t>
            </a:r>
          </a:p>
          <a:p>
            <a:pPr algn="ctr" eaLnBrk="0" hangingPunct="0"/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MMSE&gt;26</a:t>
            </a:r>
            <a:r>
              <a:rPr lang="en-US" b="1" dirty="0">
                <a:solidFill>
                  <a:srgbClr val="FFFFFF"/>
                </a:solidFill>
              </a:rPr>
              <a:t>                     </a:t>
            </a:r>
          </a:p>
        </p:txBody>
      </p:sp>
      <p:sp>
        <p:nvSpPr>
          <p:cNvPr id="619533" name="Rectangle 16"/>
          <p:cNvSpPr>
            <a:spLocks noChangeArrowheads="1"/>
          </p:cNvSpPr>
          <p:nvPr/>
        </p:nvSpPr>
        <p:spPr bwMode="auto">
          <a:xfrm>
            <a:off x="3684134" y="2125351"/>
            <a:ext cx="2107244" cy="70852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</a:rPr>
              <a:t>Мягкая деменция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MMSE 19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26</a:t>
            </a:r>
          </a:p>
        </p:txBody>
      </p:sp>
      <p:sp>
        <p:nvSpPr>
          <p:cNvPr id="619534" name="Rectangle 17"/>
          <p:cNvSpPr>
            <a:spLocks noChangeArrowheads="1"/>
          </p:cNvSpPr>
          <p:nvPr/>
        </p:nvSpPr>
        <p:spPr bwMode="auto">
          <a:xfrm>
            <a:off x="6195485" y="2125351"/>
            <a:ext cx="1792111" cy="1016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</a:rPr>
              <a:t>Умеренная деменция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MMSE 10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9535" name="Rectangle 18"/>
          <p:cNvSpPr>
            <a:spLocks noChangeArrowheads="1"/>
          </p:cNvSpPr>
          <p:nvPr/>
        </p:nvSpPr>
        <p:spPr bwMode="auto">
          <a:xfrm>
            <a:off x="8358011" y="2120904"/>
            <a:ext cx="1666523" cy="1016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</a:rPr>
              <a:t>Тяжелая деменция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MMSE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9536" name="Text Box 19"/>
          <p:cNvSpPr txBox="1">
            <a:spLocks noChangeArrowheads="1"/>
          </p:cNvSpPr>
          <p:nvPr/>
        </p:nvSpPr>
        <p:spPr bwMode="auto">
          <a:xfrm>
            <a:off x="1937456" y="2971807"/>
            <a:ext cx="1790700" cy="210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Легкие субъективные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объективные нарушения памяти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34950" indent="-234950" eaLnBrk="0" hangingPunct="0">
              <a:lnSpc>
                <a:spcPct val="85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Pct val="95000"/>
              <a:buFont typeface="Wingdings" pitchFamily="2" charset="2"/>
              <a:buChar char="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функцио-нирование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37" name="Rectangle 20"/>
          <p:cNvSpPr>
            <a:spLocks noChangeArrowheads="1"/>
          </p:cNvSpPr>
          <p:nvPr/>
        </p:nvSpPr>
        <p:spPr bwMode="gray">
          <a:xfrm>
            <a:off x="8699983" y="1654175"/>
            <a:ext cx="945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>
                <a:solidFill>
                  <a:srgbClr val="FFFFFF"/>
                </a:solidFill>
                <a:latin typeface="Times New Roman" pitchFamily="18" charset="0"/>
              </a:rPr>
              <a:t>10 </a:t>
            </a:r>
            <a:r>
              <a:rPr lang="ru-RU" sz="2000" b="1" i="1">
                <a:solidFill>
                  <a:srgbClr val="FFFFFF"/>
                </a:solidFill>
                <a:latin typeface="Times New Roman" pitchFamily="18" charset="0"/>
              </a:rPr>
              <a:t>лет</a:t>
            </a:r>
            <a:endParaRPr lang="en-US" sz="20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9538" name="Rectangle 21"/>
          <p:cNvSpPr>
            <a:spLocks noChangeArrowheads="1"/>
          </p:cNvSpPr>
          <p:nvPr/>
        </p:nvSpPr>
        <p:spPr bwMode="auto">
          <a:xfrm>
            <a:off x="3737763" y="1654175"/>
            <a:ext cx="723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1 год</a:t>
            </a:r>
            <a:endParaRPr lang="en-US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9539" name="Rectangle 22"/>
          <p:cNvSpPr>
            <a:spLocks noChangeArrowheads="1"/>
          </p:cNvSpPr>
          <p:nvPr/>
        </p:nvSpPr>
        <p:spPr bwMode="auto">
          <a:xfrm>
            <a:off x="5391858" y="1628775"/>
            <a:ext cx="24327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FFFFFF"/>
                </a:solidFill>
                <a:latin typeface="Times New Roman" pitchFamily="18" charset="0"/>
              </a:rPr>
              <a:t>Длительность (годы)</a:t>
            </a:r>
            <a:endParaRPr lang="en-US" sz="20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9540" name="Rectangle 23"/>
          <p:cNvSpPr>
            <a:spLocks noChangeArrowheads="1"/>
          </p:cNvSpPr>
          <p:nvPr/>
        </p:nvSpPr>
        <p:spPr bwMode="auto">
          <a:xfrm>
            <a:off x="2129367" y="1638300"/>
            <a:ext cx="14943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855663" algn="l"/>
              </a:tabLst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</a:rPr>
              <a:t> год 7 лет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причины деменций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268760"/>
            <a:ext cx="8496944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Болезнь Альцгеймера – 50-60%</a:t>
            </a:r>
          </a:p>
          <a:p>
            <a:r>
              <a:rPr lang="ru-RU" dirty="0" smtClean="0"/>
              <a:t>Сосудистая или смешанная деменция- 15-20%</a:t>
            </a:r>
          </a:p>
          <a:p>
            <a:r>
              <a:rPr lang="ru-RU" dirty="0" smtClean="0"/>
              <a:t>Деменция с тельцами Леви – 10-15%</a:t>
            </a:r>
          </a:p>
          <a:p>
            <a:r>
              <a:rPr lang="ru-RU" dirty="0" err="1" smtClean="0"/>
              <a:t>Дисметаболическая</a:t>
            </a:r>
            <a:r>
              <a:rPr lang="ru-RU" dirty="0" smtClean="0"/>
              <a:t> энцефалопатия – 4-5%</a:t>
            </a:r>
          </a:p>
          <a:p>
            <a:r>
              <a:rPr lang="ru-RU" dirty="0" smtClean="0"/>
              <a:t>Алкоголизм – 7-10%</a:t>
            </a:r>
          </a:p>
          <a:p>
            <a:r>
              <a:rPr lang="ru-RU" dirty="0" smtClean="0"/>
              <a:t>ЧМТ- 5%</a:t>
            </a:r>
          </a:p>
          <a:p>
            <a:r>
              <a:rPr lang="ru-RU" dirty="0" smtClean="0"/>
              <a:t>Объемные процессы головного мозга – 2-3%</a:t>
            </a:r>
          </a:p>
          <a:p>
            <a:r>
              <a:rPr lang="ru-RU" dirty="0" smtClean="0"/>
              <a:t>Болезнь Паркинсона – 2-3%</a:t>
            </a:r>
          </a:p>
          <a:p>
            <a:r>
              <a:rPr lang="ru-RU" dirty="0" err="1" smtClean="0"/>
              <a:t>Нормотензивная</a:t>
            </a:r>
            <a:r>
              <a:rPr lang="ru-RU" dirty="0" smtClean="0"/>
              <a:t> гидроцефалия – 1,5-2%</a:t>
            </a:r>
          </a:p>
          <a:p>
            <a:r>
              <a:rPr lang="ru-RU" dirty="0" err="1" smtClean="0"/>
              <a:t>Нейроинфекции</a:t>
            </a:r>
            <a:r>
              <a:rPr lang="ru-RU" dirty="0" smtClean="0"/>
              <a:t> </a:t>
            </a:r>
            <a:r>
              <a:rPr lang="ru-RU" dirty="0" smtClean="0"/>
              <a:t>– 1%</a:t>
            </a:r>
            <a:endParaRPr lang="ru-RU" dirty="0"/>
          </a:p>
          <a:p>
            <a:pPr marL="0" indent="0">
              <a:buNone/>
            </a:pPr>
            <a:r>
              <a:rPr lang="en-US" sz="1400" dirty="0" smtClean="0"/>
              <a:t>       Alzheimer Association,2007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6434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3575050" y="125413"/>
            <a:ext cx="4820805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Вторичная деменция</a:t>
            </a:r>
          </a:p>
        </p:txBody>
      </p:sp>
      <p:sp>
        <p:nvSpPr>
          <p:cNvPr id="40962" name="Объект 3"/>
          <p:cNvSpPr>
            <a:spLocks noGrp="1"/>
          </p:cNvSpPr>
          <p:nvPr>
            <p:ph sz="half" idx="2"/>
          </p:nvPr>
        </p:nvSpPr>
        <p:spPr>
          <a:xfrm>
            <a:off x="7608888" y="2727326"/>
            <a:ext cx="2159000" cy="9890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/>
              <a:t>Депрессивная</a:t>
            </a:r>
          </a:p>
          <a:p>
            <a:pPr marL="0" indent="0" algn="ctr">
              <a:buNone/>
            </a:pPr>
            <a:r>
              <a:rPr lang="ru-RU" sz="2000" b="1"/>
              <a:t>псевдодеменция</a:t>
            </a:r>
          </a:p>
        </p:txBody>
      </p:sp>
      <p:cxnSp>
        <p:nvCxnSpPr>
          <p:cNvPr id="7" name="Прямая со стрелкой 6"/>
          <p:cNvCxnSpPr>
            <a:cxnSpLocks noChangeAspect="1"/>
          </p:cNvCxnSpPr>
          <p:nvPr/>
        </p:nvCxnSpPr>
        <p:spPr>
          <a:xfrm flipH="1">
            <a:off x="3575050" y="1322389"/>
            <a:ext cx="1441450" cy="1381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75500" y="1322389"/>
            <a:ext cx="1441450" cy="1381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6" name="Объект 3"/>
          <p:cNvSpPr txBox="1">
            <a:spLocks/>
          </p:cNvSpPr>
          <p:nvPr/>
        </p:nvSpPr>
        <p:spPr bwMode="auto">
          <a:xfrm>
            <a:off x="2208214" y="2759076"/>
            <a:ext cx="2663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>
                <a:solidFill>
                  <a:prstClr val="black"/>
                </a:solidFill>
                <a:cs typeface="Arial" charset="0"/>
              </a:rPr>
              <a:t>Дисметаболическая энцефалопатия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456363" y="1304925"/>
            <a:ext cx="1008062" cy="284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656138" y="1322389"/>
            <a:ext cx="1079500" cy="282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9" name="Объект 3"/>
          <p:cNvSpPr txBox="1">
            <a:spLocks/>
          </p:cNvSpPr>
          <p:nvPr/>
        </p:nvSpPr>
        <p:spPr bwMode="auto">
          <a:xfrm>
            <a:off x="3287714" y="4292601"/>
            <a:ext cx="26638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>
                <a:solidFill>
                  <a:prstClr val="black"/>
                </a:solidFill>
                <a:cs typeface="Arial" charset="0"/>
              </a:rPr>
              <a:t>Опухоли мозга,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>
                <a:solidFill>
                  <a:prstClr val="black"/>
                </a:solidFill>
                <a:cs typeface="Arial" charset="0"/>
              </a:rPr>
              <a:t>нормотензивная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>
                <a:solidFill>
                  <a:prstClr val="black"/>
                </a:solidFill>
                <a:cs typeface="Arial" charset="0"/>
              </a:rPr>
              <a:t>гидроцефалия</a:t>
            </a:r>
          </a:p>
        </p:txBody>
      </p:sp>
      <p:sp>
        <p:nvSpPr>
          <p:cNvPr id="40970" name="Объект 3"/>
          <p:cNvSpPr txBox="1">
            <a:spLocks/>
          </p:cNvSpPr>
          <p:nvPr/>
        </p:nvSpPr>
        <p:spPr bwMode="auto">
          <a:xfrm>
            <a:off x="6167438" y="4292601"/>
            <a:ext cx="26654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 dirty="0" err="1">
                <a:solidFill>
                  <a:prstClr val="black"/>
                </a:solidFill>
                <a:cs typeface="Arial" charset="0"/>
              </a:rPr>
              <a:t>Нейроинфекции</a:t>
            </a:r>
            <a:endParaRPr lang="ru-RU" sz="2000" b="1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(прогрессивный паралич, </a:t>
            </a:r>
            <a:r>
              <a:rPr lang="ru-RU" sz="2000" b="1" dirty="0" err="1">
                <a:solidFill>
                  <a:prstClr val="black"/>
                </a:solidFill>
                <a:cs typeface="Arial" charset="0"/>
              </a:rPr>
              <a:t>нейроСПИД</a:t>
            </a:r>
            <a:endParaRPr lang="ru-RU" sz="20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8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927" y="365126"/>
            <a:ext cx="6068292" cy="91873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Клинические формы БА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u="sng" dirty="0"/>
              <a:t>Пресенильный тип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Быстрое прогрессирование</a:t>
            </a:r>
          </a:p>
          <a:p>
            <a:r>
              <a:rPr lang="ru-RU" dirty="0" smtClean="0"/>
              <a:t>Афазия</a:t>
            </a:r>
          </a:p>
          <a:p>
            <a:r>
              <a:rPr lang="ru-RU" dirty="0" smtClean="0"/>
              <a:t>Апраксия</a:t>
            </a:r>
          </a:p>
          <a:p>
            <a:r>
              <a:rPr lang="ru-RU" dirty="0" smtClean="0"/>
              <a:t>Агнозия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200" u="sng" dirty="0"/>
              <a:t>Сенильный тип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Медленное прогрессирование</a:t>
            </a:r>
          </a:p>
          <a:p>
            <a:r>
              <a:rPr lang="ru-RU" dirty="0" smtClean="0"/>
              <a:t>Доминирование нарушений памяти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384032" y="112474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23792" y="112474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2036" y="1341439"/>
            <a:ext cx="10612582" cy="54006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Деменция, установленная на основании анамнеза, клинического обследования и нейропсихологического тестирования (</a:t>
            </a:r>
            <a:r>
              <a:rPr lang="en-US" dirty="0"/>
              <a:t>MMSE, ADS-Cog </a:t>
            </a:r>
            <a:r>
              <a:rPr lang="ru-RU" dirty="0"/>
              <a:t>и др.)</a:t>
            </a:r>
          </a:p>
          <a:p>
            <a:pPr>
              <a:defRPr/>
            </a:pPr>
            <a:r>
              <a:rPr lang="ru-RU" dirty="0"/>
              <a:t>Прогрессирующее снижение памяти в сочетании с нарушением внимания, мышления, </a:t>
            </a:r>
            <a:r>
              <a:rPr lang="ru-RU" dirty="0" err="1"/>
              <a:t>праксиса</a:t>
            </a:r>
            <a:r>
              <a:rPr lang="ru-RU" dirty="0"/>
              <a:t>, </a:t>
            </a:r>
            <a:r>
              <a:rPr lang="ru-RU" dirty="0" err="1"/>
              <a:t>гнозиса</a:t>
            </a:r>
            <a:r>
              <a:rPr lang="ru-RU" dirty="0"/>
              <a:t>, речи</a:t>
            </a:r>
          </a:p>
          <a:p>
            <a:pPr>
              <a:defRPr/>
            </a:pPr>
            <a:r>
              <a:rPr lang="ru-RU" dirty="0"/>
              <a:t>Отсутствие нарушения сознания</a:t>
            </a:r>
          </a:p>
          <a:p>
            <a:pPr>
              <a:defRPr/>
            </a:pPr>
            <a:r>
              <a:rPr lang="ru-RU" dirty="0"/>
              <a:t>Начало в возрасте от 40 до 90 лет</a:t>
            </a:r>
          </a:p>
          <a:p>
            <a:pPr>
              <a:defRPr/>
            </a:pPr>
            <a:r>
              <a:rPr lang="ru-RU" dirty="0"/>
              <a:t>Отсутствие системных заболеваний или иных церебральных расстройств, вызывающих синдром </a:t>
            </a:r>
            <a:r>
              <a:rPr lang="ru-RU" dirty="0" smtClean="0"/>
              <a:t>деменции</a:t>
            </a:r>
          </a:p>
          <a:p>
            <a:pPr>
              <a:defRPr/>
            </a:pPr>
            <a:r>
              <a:rPr lang="ru-RU" dirty="0" smtClean="0"/>
              <a:t>Положительны тест на </a:t>
            </a:r>
            <a:r>
              <a:rPr lang="ru-RU" dirty="0" err="1" smtClean="0"/>
              <a:t>биомаркеры</a:t>
            </a:r>
            <a:r>
              <a:rPr lang="ru-RU" dirty="0" smtClean="0"/>
              <a:t> – низкий уровень бета-амилоида, высокий уровень </a:t>
            </a:r>
            <a:r>
              <a:rPr lang="ru-RU" dirty="0" err="1" smtClean="0"/>
              <a:t>фосфорилированного</a:t>
            </a:r>
            <a:r>
              <a:rPr lang="ru-RU" dirty="0" smtClean="0"/>
              <a:t> тау-протеина ЦСЖ</a:t>
            </a:r>
            <a:endParaRPr lang="ru-RU" dirty="0"/>
          </a:p>
        </p:txBody>
      </p:sp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1524000" y="203199"/>
            <a:ext cx="9144000" cy="11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cs typeface="Arial" charset="0"/>
              </a:rPr>
              <a:t>Критерии диагноза вероятной болезни Альцгеймера 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– NINCDS-ADRDA</a:t>
            </a:r>
            <a:endParaRPr lang="ru-RU" sz="36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2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4" y="365125"/>
            <a:ext cx="9229436" cy="10665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Дифференциальный диагноз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6000" y="1628800"/>
            <a:ext cx="4719782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4000" b="1" u="sng" dirty="0"/>
              <a:t>Болезнь      </a:t>
            </a:r>
          </a:p>
          <a:p>
            <a:pPr marL="0" indent="0">
              <a:buNone/>
            </a:pPr>
            <a:r>
              <a:rPr lang="ru-RU" sz="4000" b="1" dirty="0"/>
              <a:t>   </a:t>
            </a:r>
            <a:r>
              <a:rPr lang="ru-RU" sz="4000" b="1" u="sng" dirty="0"/>
              <a:t> Альцгеймера</a:t>
            </a:r>
          </a:p>
          <a:p>
            <a:pPr marL="0" indent="0">
              <a:buNone/>
            </a:pPr>
            <a:endParaRPr lang="ru-RU" sz="4000" b="1" u="sng" dirty="0"/>
          </a:p>
          <a:p>
            <a:pPr marL="0" indent="0">
              <a:buNone/>
            </a:pPr>
            <a:r>
              <a:rPr lang="ru-RU" sz="4000" dirty="0" smtClean="0"/>
              <a:t>-Постепенное начало, неуклонное прогрессирование</a:t>
            </a:r>
          </a:p>
          <a:p>
            <a:pPr marL="0" indent="0">
              <a:buNone/>
            </a:pPr>
            <a:r>
              <a:rPr lang="ru-RU" sz="4000" dirty="0" smtClean="0"/>
              <a:t>-Отсутствие значимых цереброваскулярных расстройств</a:t>
            </a:r>
          </a:p>
          <a:p>
            <a:pPr marL="0" indent="0">
              <a:buNone/>
            </a:pPr>
            <a:r>
              <a:rPr lang="ru-RU" sz="4000" dirty="0" smtClean="0"/>
              <a:t>-Широкий спектр нейропсихологических расстройств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702" y="1628800"/>
            <a:ext cx="5336897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/>
              <a:t>       </a:t>
            </a:r>
            <a:r>
              <a:rPr lang="ru-RU" sz="3200" b="1" u="sng" dirty="0"/>
              <a:t> </a:t>
            </a:r>
            <a:r>
              <a:rPr lang="ru-RU" sz="3600" b="1" u="sng" dirty="0"/>
              <a:t>Сосудистая </a:t>
            </a:r>
          </a:p>
          <a:p>
            <a:pPr marL="0" indent="0">
              <a:buNone/>
            </a:pPr>
            <a:r>
              <a:rPr lang="ru-RU" sz="3600" b="1" dirty="0"/>
              <a:t>       </a:t>
            </a:r>
            <a:r>
              <a:rPr lang="ru-RU" sz="3600" b="1" u="sng" dirty="0"/>
              <a:t>  деменция</a:t>
            </a:r>
          </a:p>
          <a:p>
            <a:pPr marL="0" indent="0">
              <a:buNone/>
            </a:pPr>
            <a:endParaRPr lang="ru-RU" sz="3600" b="1" u="sng" dirty="0"/>
          </a:p>
          <a:p>
            <a:pPr marL="0" indent="0">
              <a:buNone/>
            </a:pPr>
            <a:r>
              <a:rPr lang="ru-RU" sz="3600" dirty="0"/>
              <a:t>-Быстрое начало, </a:t>
            </a:r>
            <a:r>
              <a:rPr lang="ru-RU" sz="3600" dirty="0" err="1"/>
              <a:t>ступенеобразное</a:t>
            </a:r>
            <a:r>
              <a:rPr lang="ru-RU" sz="3600" dirty="0"/>
              <a:t> прогрессирование</a:t>
            </a:r>
          </a:p>
          <a:p>
            <a:pPr marL="0" indent="0">
              <a:buNone/>
            </a:pPr>
            <a:r>
              <a:rPr lang="ru-RU" sz="3600" dirty="0"/>
              <a:t>-Наличие о и </a:t>
            </a:r>
            <a:r>
              <a:rPr lang="ru-RU" sz="3600" dirty="0" err="1"/>
              <a:t>хр</a:t>
            </a:r>
            <a:r>
              <a:rPr lang="ru-RU" sz="3600" dirty="0"/>
              <a:t> цереброваскулярных расстройств, сосудистых факторов риска. </a:t>
            </a:r>
          </a:p>
          <a:p>
            <a:pPr marL="0" indent="0">
              <a:buNone/>
            </a:pPr>
            <a:r>
              <a:rPr lang="ru-RU" sz="3600" dirty="0"/>
              <a:t>-</a:t>
            </a:r>
            <a:r>
              <a:rPr lang="ru-RU" sz="3600" dirty="0" err="1"/>
              <a:t>Нейровизуализационные</a:t>
            </a:r>
            <a:r>
              <a:rPr lang="ru-RU" sz="3600" dirty="0"/>
              <a:t> признаки сосудистого поражения</a:t>
            </a:r>
          </a:p>
          <a:p>
            <a:pPr marL="0" indent="0">
              <a:buNone/>
            </a:pPr>
            <a:r>
              <a:rPr lang="ru-RU" sz="3600" dirty="0"/>
              <a:t>-Возникновение нарушений исполнительских функций на ранних стадиях  заболевания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</a:t>
            </a:r>
            <a:r>
              <a:rPr lang="ru-RU" sz="2000" dirty="0" err="1" smtClean="0"/>
              <a:t>Дамулин</a:t>
            </a:r>
            <a:r>
              <a:rPr lang="ru-RU" sz="2000" dirty="0" smtClean="0"/>
              <a:t> И.В. Деменция, РМЖ, 2000</a:t>
            </a:r>
            <a:endParaRPr lang="ru-RU" sz="2000" dirty="0"/>
          </a:p>
          <a:p>
            <a:pPr marL="0" indent="0">
              <a:buNone/>
            </a:pPr>
            <a:r>
              <a:rPr lang="ru-RU" sz="3000" dirty="0" smtClean="0"/>
              <a:t>  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9274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>
            <a:extLst>
              <a:ext uri="{FF2B5EF4-FFF2-40B4-BE49-F238E27FC236}">
                <a16:creationId xmlns:a16="http://schemas.microsoft.com/office/drawing/2014/main" id="{CB5B52D2-15A1-4912-B091-0C2368D2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6553200"/>
            <a:ext cx="8172450" cy="2746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United Nations Economic and Social Council 2000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7636024E-468A-407A-9B82-11212609C10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8644" y="3528219"/>
            <a:ext cx="3240088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</a:rPr>
              <a:t>Возраст</a:t>
            </a:r>
            <a:endParaRPr lang="en-GB" sz="2000" b="1" dirty="0">
              <a:solidFill>
                <a:srgbClr val="FFFFFF"/>
              </a:solidFill>
            </a:endParaRP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2782889" y="1589090"/>
            <a:ext cx="6626225" cy="3871913"/>
            <a:chOff x="793" y="1106"/>
            <a:chExt cx="4174" cy="2478"/>
          </a:xfrm>
        </p:grpSpPr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3368" y="1452"/>
              <a:ext cx="1293" cy="1860"/>
              <a:chOff x="3368" y="3339"/>
              <a:chExt cx="1293" cy="46"/>
            </a:xfrm>
          </p:grpSpPr>
          <p:sp>
            <p:nvSpPr>
              <p:cNvPr id="266247" name="Line 7">
                <a:extLst>
                  <a:ext uri="{FF2B5EF4-FFF2-40B4-BE49-F238E27FC236}">
                    <a16:creationId xmlns:a16="http://schemas.microsoft.com/office/drawing/2014/main" id="{72484CE1-AA39-457A-B48F-434D2BBD2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991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48" name="Line 8">
                <a:extLst>
                  <a:ext uri="{FF2B5EF4-FFF2-40B4-BE49-F238E27FC236}">
                    <a16:creationId xmlns:a16="http://schemas.microsoft.com/office/drawing/2014/main" id="{D2317FF1-4E0D-40F4-9E94-4A67CDBD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776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49" name="Line 9">
                <a:extLst>
                  <a:ext uri="{FF2B5EF4-FFF2-40B4-BE49-F238E27FC236}">
                    <a16:creationId xmlns:a16="http://schemas.microsoft.com/office/drawing/2014/main" id="{EDB72AEA-7273-429C-9863-96B77DCC5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560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0" name="Line 10">
                <a:extLst>
                  <a:ext uri="{FF2B5EF4-FFF2-40B4-BE49-F238E27FC236}">
                    <a16:creationId xmlns:a16="http://schemas.microsoft.com/office/drawing/2014/main" id="{02A81D71-EA2C-4885-A9CF-FFBC0B65A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345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1" name="Line 11">
                <a:extLst>
                  <a:ext uri="{FF2B5EF4-FFF2-40B4-BE49-F238E27FC236}">
                    <a16:creationId xmlns:a16="http://schemas.microsoft.com/office/drawing/2014/main" id="{59C23AFA-4ED2-4749-9361-864BA3A38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638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2" name="Line 12">
                <a:extLst>
                  <a:ext uri="{FF2B5EF4-FFF2-40B4-BE49-F238E27FC236}">
                    <a16:creationId xmlns:a16="http://schemas.microsoft.com/office/drawing/2014/main" id="{0D7D61CB-5215-422C-BE33-AABD8369B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422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3" name="Line 13">
                <a:extLst>
                  <a:ext uri="{FF2B5EF4-FFF2-40B4-BE49-F238E27FC236}">
                    <a16:creationId xmlns:a16="http://schemas.microsoft.com/office/drawing/2014/main" id="{E37BD6B7-AD9F-4EAC-A35B-13A1D8C76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207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391" name="Group 14"/>
            <p:cNvGrpSpPr>
              <a:grpSpLocks/>
            </p:cNvGrpSpPr>
            <p:nvPr/>
          </p:nvGrpSpPr>
          <p:grpSpPr bwMode="auto">
            <a:xfrm>
              <a:off x="1463" y="1452"/>
              <a:ext cx="1293" cy="1860"/>
              <a:chOff x="1463" y="3339"/>
              <a:chExt cx="1293" cy="46"/>
            </a:xfrm>
          </p:grpSpPr>
          <p:sp>
            <p:nvSpPr>
              <p:cNvPr id="266255" name="Line 15">
                <a:extLst>
                  <a:ext uri="{FF2B5EF4-FFF2-40B4-BE49-F238E27FC236}">
                    <a16:creationId xmlns:a16="http://schemas.microsoft.com/office/drawing/2014/main" id="{004CB1B7-F21F-4808-8013-FFB295EE9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086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6" name="Line 16">
                <a:extLst>
                  <a:ext uri="{FF2B5EF4-FFF2-40B4-BE49-F238E27FC236}">
                    <a16:creationId xmlns:a16="http://schemas.microsoft.com/office/drawing/2014/main" id="{478170C4-68C6-4AF2-BE7A-C01F90617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1871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7" name="Line 17">
                <a:extLst>
                  <a:ext uri="{FF2B5EF4-FFF2-40B4-BE49-F238E27FC236}">
                    <a16:creationId xmlns:a16="http://schemas.microsoft.com/office/drawing/2014/main" id="{1467D456-2175-4879-8A8F-42711535D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1655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8" name="Line 18">
                <a:extLst>
                  <a:ext uri="{FF2B5EF4-FFF2-40B4-BE49-F238E27FC236}">
                    <a16:creationId xmlns:a16="http://schemas.microsoft.com/office/drawing/2014/main" id="{3AA0D967-BB2E-4EC7-A711-BBF9DFF99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1440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59" name="Line 19">
                <a:extLst>
                  <a:ext uri="{FF2B5EF4-FFF2-40B4-BE49-F238E27FC236}">
                    <a16:creationId xmlns:a16="http://schemas.microsoft.com/office/drawing/2014/main" id="{1AE5DF56-E08F-49F1-81CA-65DB855AB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33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60" name="Line 20">
                <a:extLst>
                  <a:ext uri="{FF2B5EF4-FFF2-40B4-BE49-F238E27FC236}">
                    <a16:creationId xmlns:a16="http://schemas.microsoft.com/office/drawing/2014/main" id="{7AC032DF-C810-4FDC-A832-20E700F47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517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61" name="Line 21">
                <a:extLst>
                  <a:ext uri="{FF2B5EF4-FFF2-40B4-BE49-F238E27FC236}">
                    <a16:creationId xmlns:a16="http://schemas.microsoft.com/office/drawing/2014/main" id="{7063F6FC-C0A7-4F5B-8B93-F9A3019C6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302" y="3362"/>
                <a:ext cx="4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66262" name="Text Box 22">
              <a:extLst>
                <a:ext uri="{FF2B5EF4-FFF2-40B4-BE49-F238E27FC236}">
                  <a16:creationId xmlns:a16="http://schemas.microsoft.com/office/drawing/2014/main" id="{794EE1E5-01AE-4742-95E1-979CF2527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430"/>
              <a:ext cx="5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r">
                <a:defRPr/>
              </a:pPr>
              <a:r>
                <a:rPr lang="ru-RU" sz="1600" b="1"/>
                <a:t>муж</a:t>
              </a:r>
              <a:endParaRPr lang="en-GB" sz="1600"/>
            </a:p>
          </p:txBody>
        </p:sp>
        <p:sp>
          <p:nvSpPr>
            <p:cNvPr id="266263" name="Text Box 23">
              <a:extLst>
                <a:ext uri="{FF2B5EF4-FFF2-40B4-BE49-F238E27FC236}">
                  <a16:creationId xmlns:a16="http://schemas.microsoft.com/office/drawing/2014/main" id="{6DD52FC2-6C48-4418-BE05-DBF93227E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430"/>
              <a:ext cx="5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600" b="1"/>
                <a:t>жен</a:t>
              </a:r>
              <a:endParaRPr lang="en-GB" sz="1600"/>
            </a:p>
          </p:txBody>
        </p:sp>
        <p:sp>
          <p:nvSpPr>
            <p:cNvPr id="16394" name="Rectangle 24"/>
            <p:cNvSpPr>
              <a:spLocks noChangeArrowheads="1"/>
            </p:cNvSpPr>
            <p:nvPr/>
          </p:nvSpPr>
          <p:spPr bwMode="auto">
            <a:xfrm>
              <a:off x="1156" y="1106"/>
              <a:ext cx="19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ru-RU" sz="2000" b="1">
                  <a:solidFill>
                    <a:schemeClr val="tx1"/>
                  </a:solidFill>
                </a:rPr>
                <a:t>1950</a:t>
              </a:r>
            </a:p>
          </p:txBody>
        </p:sp>
        <p:sp>
          <p:nvSpPr>
            <p:cNvPr id="16395" name="Rectangle 25"/>
            <p:cNvSpPr>
              <a:spLocks noChangeArrowheads="1"/>
            </p:cNvSpPr>
            <p:nvPr/>
          </p:nvSpPr>
          <p:spPr bwMode="auto">
            <a:xfrm>
              <a:off x="3061" y="1106"/>
              <a:ext cx="19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ru-RU" sz="2000" b="1">
                  <a:solidFill>
                    <a:schemeClr val="tx1"/>
                  </a:solidFill>
                </a:rPr>
                <a:t>2050</a:t>
              </a:r>
            </a:p>
          </p:txBody>
        </p:sp>
        <p:sp>
          <p:nvSpPr>
            <p:cNvPr id="266266" name="Rectangle 26">
              <a:extLst>
                <a:ext uri="{FF2B5EF4-FFF2-40B4-BE49-F238E27FC236}">
                  <a16:creationId xmlns:a16="http://schemas.microsoft.com/office/drawing/2014/main" id="{428189CE-BF0F-4E12-94A7-377629D26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420"/>
              <a:ext cx="273" cy="2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89000"/>
                </a:spcBef>
                <a:defRPr/>
              </a:pPr>
              <a:r>
                <a:rPr lang="en-US" sz="2000" b="1" dirty="0"/>
                <a:t>100</a:t>
              </a:r>
            </a:p>
            <a:p>
              <a:pPr algn="r">
                <a:spcBef>
                  <a:spcPct val="89000"/>
                </a:spcBef>
                <a:defRPr/>
              </a:pPr>
              <a:r>
                <a:rPr lang="en-US" sz="2000" b="1" dirty="0"/>
                <a:t>80</a:t>
              </a:r>
            </a:p>
            <a:p>
              <a:pPr algn="r">
                <a:spcBef>
                  <a:spcPct val="89000"/>
                </a:spcBef>
                <a:defRPr/>
              </a:pPr>
              <a:r>
                <a:rPr lang="en-US" sz="2000" b="1" dirty="0"/>
                <a:t>60</a:t>
              </a:r>
            </a:p>
            <a:p>
              <a:pPr algn="r">
                <a:spcBef>
                  <a:spcPct val="89000"/>
                </a:spcBef>
                <a:defRPr/>
              </a:pPr>
              <a:r>
                <a:rPr lang="en-US" sz="2000" b="1" dirty="0"/>
                <a:t>40</a:t>
              </a:r>
            </a:p>
            <a:p>
              <a:pPr algn="r">
                <a:spcBef>
                  <a:spcPct val="89000"/>
                </a:spcBef>
                <a:defRPr/>
              </a:pPr>
              <a:r>
                <a:rPr lang="en-US" sz="2000" b="1" dirty="0"/>
                <a:t>20</a:t>
              </a:r>
            </a:p>
            <a:p>
              <a:pPr algn="r">
                <a:spcBef>
                  <a:spcPct val="89000"/>
                </a:spcBef>
                <a:defRPr/>
              </a:pPr>
              <a:r>
                <a:rPr lang="en-US" sz="2000" b="1" dirty="0"/>
                <a:t>0</a:t>
              </a:r>
            </a:p>
          </p:txBody>
        </p:sp>
        <p:sp>
          <p:nvSpPr>
            <p:cNvPr id="266267" name="Rectangle 27">
              <a:extLst>
                <a:ext uri="{FF2B5EF4-FFF2-40B4-BE49-F238E27FC236}">
                  <a16:creationId xmlns:a16="http://schemas.microsoft.com/office/drawing/2014/main" id="{DA78B6AA-2B31-4A5E-AE4D-0E6D3FD14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249"/>
              <a:ext cx="55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68" name="Rectangle 28">
              <a:extLst>
                <a:ext uri="{FF2B5EF4-FFF2-40B4-BE49-F238E27FC236}">
                  <a16:creationId xmlns:a16="http://schemas.microsoft.com/office/drawing/2014/main" id="{76837699-C178-4CF1-A6EC-8A643BF2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3158"/>
              <a:ext cx="528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69" name="Rectangle 29">
              <a:extLst>
                <a:ext uri="{FF2B5EF4-FFF2-40B4-BE49-F238E27FC236}">
                  <a16:creationId xmlns:a16="http://schemas.microsoft.com/office/drawing/2014/main" id="{F15F916F-5602-4027-BDD1-87E3E79A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3068"/>
              <a:ext cx="553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0" name="Rectangle 30">
              <a:extLst>
                <a:ext uri="{FF2B5EF4-FFF2-40B4-BE49-F238E27FC236}">
                  <a16:creationId xmlns:a16="http://schemas.microsoft.com/office/drawing/2014/main" id="{0F1F883A-F8E8-4A05-BE6D-8E9D2C85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" y="2984"/>
              <a:ext cx="504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1" name="Rectangle 31">
              <a:extLst>
                <a:ext uri="{FF2B5EF4-FFF2-40B4-BE49-F238E27FC236}">
                  <a16:creationId xmlns:a16="http://schemas.microsoft.com/office/drawing/2014/main" id="{43145767-6B51-4F36-BF5E-2A04436C9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2894"/>
              <a:ext cx="48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2" name="Rectangle 32">
              <a:extLst>
                <a:ext uri="{FF2B5EF4-FFF2-40B4-BE49-F238E27FC236}">
                  <a16:creationId xmlns:a16="http://schemas.microsoft.com/office/drawing/2014/main" id="{DC858B4F-35E1-4092-AC8B-94F8A1EC2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2807"/>
              <a:ext cx="466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3" name="Rectangle 33">
              <a:extLst>
                <a:ext uri="{FF2B5EF4-FFF2-40B4-BE49-F238E27FC236}">
                  <a16:creationId xmlns:a16="http://schemas.microsoft.com/office/drawing/2014/main" id="{9B51C47E-F69C-4F0A-8561-37736BF69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716"/>
              <a:ext cx="43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4" name="Rectangle 34">
              <a:extLst>
                <a:ext uri="{FF2B5EF4-FFF2-40B4-BE49-F238E27FC236}">
                  <a16:creationId xmlns:a16="http://schemas.microsoft.com/office/drawing/2014/main" id="{B90FC45A-9D68-4F8A-8409-348E8C36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2626"/>
              <a:ext cx="385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5" name="Rectangle 35">
              <a:extLst>
                <a:ext uri="{FF2B5EF4-FFF2-40B4-BE49-F238E27FC236}">
                  <a16:creationId xmlns:a16="http://schemas.microsoft.com/office/drawing/2014/main" id="{F9100AD7-08AD-45DF-84F3-1E4B2F525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534"/>
              <a:ext cx="341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6" name="Rectangle 36">
              <a:extLst>
                <a:ext uri="{FF2B5EF4-FFF2-40B4-BE49-F238E27FC236}">
                  <a16:creationId xmlns:a16="http://schemas.microsoft.com/office/drawing/2014/main" id="{3F30DDD5-E3E9-4D5E-B87D-79335F8B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444"/>
              <a:ext cx="297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7" name="Rectangle 37">
              <a:extLst>
                <a:ext uri="{FF2B5EF4-FFF2-40B4-BE49-F238E27FC236}">
                  <a16:creationId xmlns:a16="http://schemas.microsoft.com/office/drawing/2014/main" id="{54002F3E-F29D-4BB8-A3F6-7AA99485F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2354"/>
              <a:ext cx="265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8" name="Rectangle 38">
              <a:extLst>
                <a:ext uri="{FF2B5EF4-FFF2-40B4-BE49-F238E27FC236}">
                  <a16:creationId xmlns:a16="http://schemas.microsoft.com/office/drawing/2014/main" id="{445B662E-6592-4A59-8247-21E79B31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267"/>
              <a:ext cx="209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79" name="Rectangle 39">
              <a:extLst>
                <a:ext uri="{FF2B5EF4-FFF2-40B4-BE49-F238E27FC236}">
                  <a16:creationId xmlns:a16="http://schemas.microsoft.com/office/drawing/2014/main" id="{2DCC5C8F-224C-4294-B2B1-8DC7385E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176"/>
              <a:ext cx="181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0" name="Rectangle 40">
              <a:extLst>
                <a:ext uri="{FF2B5EF4-FFF2-40B4-BE49-F238E27FC236}">
                  <a16:creationId xmlns:a16="http://schemas.microsoft.com/office/drawing/2014/main" id="{E1E97EF5-B90A-4B0A-854C-E0FE8EA6E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2085"/>
              <a:ext cx="161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1" name="Rectangle 41">
              <a:extLst>
                <a:ext uri="{FF2B5EF4-FFF2-40B4-BE49-F238E27FC236}">
                  <a16:creationId xmlns:a16="http://schemas.microsoft.com/office/drawing/2014/main" id="{47E9F465-DC34-4C4B-BDE6-FA78F2216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" y="1995"/>
              <a:ext cx="143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2" name="Rectangle 42">
              <a:extLst>
                <a:ext uri="{FF2B5EF4-FFF2-40B4-BE49-F238E27FC236}">
                  <a16:creationId xmlns:a16="http://schemas.microsoft.com/office/drawing/2014/main" id="{F0BB49F9-573C-4C45-AB42-0978277CF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904"/>
              <a:ext cx="115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3" name="Rectangle 43">
              <a:extLst>
                <a:ext uri="{FF2B5EF4-FFF2-40B4-BE49-F238E27FC236}">
                  <a16:creationId xmlns:a16="http://schemas.microsoft.com/office/drawing/2014/main" id="{7BD34D71-FF2D-4B2F-A888-A8C8DA5ED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1813"/>
              <a:ext cx="83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4" name="Rectangle 44">
              <a:extLst>
                <a:ext uri="{FF2B5EF4-FFF2-40B4-BE49-F238E27FC236}">
                  <a16:creationId xmlns:a16="http://schemas.microsoft.com/office/drawing/2014/main" id="{26145EA6-8D1E-4589-8DD4-C46BC1E8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722"/>
              <a:ext cx="49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5" name="Rectangle 45">
              <a:extLst>
                <a:ext uri="{FF2B5EF4-FFF2-40B4-BE49-F238E27FC236}">
                  <a16:creationId xmlns:a16="http://schemas.microsoft.com/office/drawing/2014/main" id="{A17DDFF9-F56C-434A-B1F8-2A2D6C40C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1635"/>
              <a:ext cx="27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6" name="Rectangle 46">
              <a:extLst>
                <a:ext uri="{FF2B5EF4-FFF2-40B4-BE49-F238E27FC236}">
                  <a16:creationId xmlns:a16="http://schemas.microsoft.com/office/drawing/2014/main" id="{462E7D7C-B345-45B9-9F2E-9403C462D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158"/>
              <a:ext cx="510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7" name="Rectangle 47">
              <a:extLst>
                <a:ext uri="{FF2B5EF4-FFF2-40B4-BE49-F238E27FC236}">
                  <a16:creationId xmlns:a16="http://schemas.microsoft.com/office/drawing/2014/main" id="{65A0B97D-2855-4828-9FB4-8396D4796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068"/>
              <a:ext cx="522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8" name="Rectangle 48">
              <a:extLst>
                <a:ext uri="{FF2B5EF4-FFF2-40B4-BE49-F238E27FC236}">
                  <a16:creationId xmlns:a16="http://schemas.microsoft.com/office/drawing/2014/main" id="{3D157F7A-738E-4E2F-A969-37CFC002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984"/>
              <a:ext cx="477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9" name="Rectangle 49">
              <a:extLst>
                <a:ext uri="{FF2B5EF4-FFF2-40B4-BE49-F238E27FC236}">
                  <a16:creationId xmlns:a16="http://schemas.microsoft.com/office/drawing/2014/main" id="{D8BB2F3C-789C-41DF-8277-3AFDBF50B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894"/>
              <a:ext cx="44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0" name="Rectangle 50">
              <a:extLst>
                <a:ext uri="{FF2B5EF4-FFF2-40B4-BE49-F238E27FC236}">
                  <a16:creationId xmlns:a16="http://schemas.microsoft.com/office/drawing/2014/main" id="{541711F3-2FE7-4BEA-95C1-90F7537A5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807"/>
              <a:ext cx="434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1" name="Rectangle 51">
              <a:extLst>
                <a:ext uri="{FF2B5EF4-FFF2-40B4-BE49-F238E27FC236}">
                  <a16:creationId xmlns:a16="http://schemas.microsoft.com/office/drawing/2014/main" id="{619777AF-BF63-44E8-AEE5-71233EA23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716"/>
              <a:ext cx="402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2" name="Rectangle 52">
              <a:extLst>
                <a:ext uri="{FF2B5EF4-FFF2-40B4-BE49-F238E27FC236}">
                  <a16:creationId xmlns:a16="http://schemas.microsoft.com/office/drawing/2014/main" id="{A8D77A13-6C17-47BF-9807-F40926509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626"/>
              <a:ext cx="363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3" name="Rectangle 53">
              <a:extLst>
                <a:ext uri="{FF2B5EF4-FFF2-40B4-BE49-F238E27FC236}">
                  <a16:creationId xmlns:a16="http://schemas.microsoft.com/office/drawing/2014/main" id="{D31AF70D-BE61-4842-BA6A-CD0B18916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534"/>
              <a:ext cx="315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4" name="Rectangle 54">
              <a:extLst>
                <a:ext uri="{FF2B5EF4-FFF2-40B4-BE49-F238E27FC236}">
                  <a16:creationId xmlns:a16="http://schemas.microsoft.com/office/drawing/2014/main" id="{212A3B40-0CBE-478E-A2CA-47192AF5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444"/>
              <a:ext cx="273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5" name="Rectangle 55">
              <a:extLst>
                <a:ext uri="{FF2B5EF4-FFF2-40B4-BE49-F238E27FC236}">
                  <a16:creationId xmlns:a16="http://schemas.microsoft.com/office/drawing/2014/main" id="{DDDF837A-767D-4FD4-85A4-2286467DE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54"/>
              <a:ext cx="236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6" name="Rectangle 56">
              <a:extLst>
                <a:ext uri="{FF2B5EF4-FFF2-40B4-BE49-F238E27FC236}">
                  <a16:creationId xmlns:a16="http://schemas.microsoft.com/office/drawing/2014/main" id="{C2EF626B-8C78-47F6-BD73-402316AA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267"/>
              <a:ext cx="209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7" name="Rectangle 57">
              <a:extLst>
                <a:ext uri="{FF2B5EF4-FFF2-40B4-BE49-F238E27FC236}">
                  <a16:creationId xmlns:a16="http://schemas.microsoft.com/office/drawing/2014/main" id="{93E9162C-010B-4D04-BEF8-E663C72C1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176"/>
              <a:ext cx="189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8" name="Rectangle 58">
              <a:extLst>
                <a:ext uri="{FF2B5EF4-FFF2-40B4-BE49-F238E27FC236}">
                  <a16:creationId xmlns:a16="http://schemas.microsoft.com/office/drawing/2014/main" id="{31BC94FE-729B-4E9E-A3E0-FC9672940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085"/>
              <a:ext cx="169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9" name="Rectangle 59">
              <a:extLst>
                <a:ext uri="{FF2B5EF4-FFF2-40B4-BE49-F238E27FC236}">
                  <a16:creationId xmlns:a16="http://schemas.microsoft.com/office/drawing/2014/main" id="{F353DAC9-A9EA-4799-AA23-D89AA0D5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995"/>
              <a:ext cx="149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0" name="Rectangle 60">
              <a:extLst>
                <a:ext uri="{FF2B5EF4-FFF2-40B4-BE49-F238E27FC236}">
                  <a16:creationId xmlns:a16="http://schemas.microsoft.com/office/drawing/2014/main" id="{05C82B89-3A96-4DD4-9D83-E470A0BB5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904"/>
              <a:ext cx="125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1" name="Rectangle 61">
              <a:extLst>
                <a:ext uri="{FF2B5EF4-FFF2-40B4-BE49-F238E27FC236}">
                  <a16:creationId xmlns:a16="http://schemas.microsoft.com/office/drawing/2014/main" id="{6A7D40BB-AF99-4350-8744-21E0A6DB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813"/>
              <a:ext cx="10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2" name="Rectangle 62">
              <a:extLst>
                <a:ext uri="{FF2B5EF4-FFF2-40B4-BE49-F238E27FC236}">
                  <a16:creationId xmlns:a16="http://schemas.microsoft.com/office/drawing/2014/main" id="{6D994028-151C-4B23-810A-E7ECA25F2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722"/>
              <a:ext cx="5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3" name="Rectangle 63">
              <a:extLst>
                <a:ext uri="{FF2B5EF4-FFF2-40B4-BE49-F238E27FC236}">
                  <a16:creationId xmlns:a16="http://schemas.microsoft.com/office/drawing/2014/main" id="{37621E87-AB8F-45CA-835F-33F60B4C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635"/>
              <a:ext cx="27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4" name="Rectangle 64">
              <a:extLst>
                <a:ext uri="{FF2B5EF4-FFF2-40B4-BE49-F238E27FC236}">
                  <a16:creationId xmlns:a16="http://schemas.microsoft.com/office/drawing/2014/main" id="{C2A49166-896F-4068-A767-3A0C8738C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1545"/>
              <a:ext cx="27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5" name="Rectangle 65">
              <a:extLst>
                <a:ext uri="{FF2B5EF4-FFF2-40B4-BE49-F238E27FC236}">
                  <a16:creationId xmlns:a16="http://schemas.microsoft.com/office/drawing/2014/main" id="{29057094-CBDF-4AD0-B74A-24591BEB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249"/>
              <a:ext cx="530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6" name="Freeform 66">
              <a:extLst>
                <a:ext uri="{FF2B5EF4-FFF2-40B4-BE49-F238E27FC236}">
                  <a16:creationId xmlns:a16="http://schemas.microsoft.com/office/drawing/2014/main" id="{14F14145-9D5F-4F10-B7C6-94D02B35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1296"/>
              <a:ext cx="3811" cy="2041"/>
            </a:xfrm>
            <a:custGeom>
              <a:avLst/>
              <a:gdLst>
                <a:gd name="T0" fmla="*/ 0 w 3811"/>
                <a:gd name="T1" fmla="*/ 0 h 2041"/>
                <a:gd name="T2" fmla="*/ 0 w 3811"/>
                <a:gd name="T3" fmla="*/ 2041 h 2041"/>
                <a:gd name="T4" fmla="*/ 3811 w 3811"/>
                <a:gd name="T5" fmla="*/ 2041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1" h="2041">
                  <a:moveTo>
                    <a:pt x="0" y="0"/>
                  </a:moveTo>
                  <a:lnTo>
                    <a:pt x="0" y="2041"/>
                  </a:lnTo>
                  <a:lnTo>
                    <a:pt x="3811" y="2041"/>
                  </a:lnTo>
                </a:path>
              </a:pathLst>
            </a:custGeom>
            <a:noFill/>
            <a:ln w="19050" cap="sq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7" name="Line 67">
              <a:extLst>
                <a:ext uri="{FF2B5EF4-FFF2-40B4-BE49-F238E27FC236}">
                  <a16:creationId xmlns:a16="http://schemas.microsoft.com/office/drawing/2014/main" id="{1D9680B5-F940-4065-BCFD-F44B6708A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5" y="1551"/>
              <a:ext cx="0" cy="77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8" name="Rectangle 68">
              <a:extLst>
                <a:ext uri="{FF2B5EF4-FFF2-40B4-BE49-F238E27FC236}">
                  <a16:creationId xmlns:a16="http://schemas.microsoft.com/office/drawing/2014/main" id="{756DA1E2-8AB9-4792-95BC-B3834D787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3249"/>
              <a:ext cx="376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9" name="Rectangle 69">
              <a:extLst>
                <a:ext uri="{FF2B5EF4-FFF2-40B4-BE49-F238E27FC236}">
                  <a16:creationId xmlns:a16="http://schemas.microsoft.com/office/drawing/2014/main" id="{AD2D855B-41DE-4EC3-ADC6-0CBEF2421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3158"/>
              <a:ext cx="378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0" name="Rectangle 70">
              <a:extLst>
                <a:ext uri="{FF2B5EF4-FFF2-40B4-BE49-F238E27FC236}">
                  <a16:creationId xmlns:a16="http://schemas.microsoft.com/office/drawing/2014/main" id="{A6EE2067-F47D-4CDC-BAD6-289F3D09A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3071"/>
              <a:ext cx="37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1" name="Rectangle 71">
              <a:extLst>
                <a:ext uri="{FF2B5EF4-FFF2-40B4-BE49-F238E27FC236}">
                  <a16:creationId xmlns:a16="http://schemas.microsoft.com/office/drawing/2014/main" id="{D1F78A4D-36BA-4D98-84B5-62629DB9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980"/>
              <a:ext cx="387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2" name="Rectangle 72">
              <a:extLst>
                <a:ext uri="{FF2B5EF4-FFF2-40B4-BE49-F238E27FC236}">
                  <a16:creationId xmlns:a16="http://schemas.microsoft.com/office/drawing/2014/main" id="{91735497-7CCD-4DE8-A36D-0918B225A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890"/>
              <a:ext cx="396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3" name="Rectangle 73">
              <a:extLst>
                <a:ext uri="{FF2B5EF4-FFF2-40B4-BE49-F238E27FC236}">
                  <a16:creationId xmlns:a16="http://schemas.microsoft.com/office/drawing/2014/main" id="{0200C41B-9989-402F-BF01-A84BAF383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803"/>
              <a:ext cx="40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4" name="Rectangle 74">
              <a:extLst>
                <a:ext uri="{FF2B5EF4-FFF2-40B4-BE49-F238E27FC236}">
                  <a16:creationId xmlns:a16="http://schemas.microsoft.com/office/drawing/2014/main" id="{CD79A19A-EF73-4161-A8D7-EE8B7E055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712"/>
              <a:ext cx="397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5" name="Rectangle 75">
              <a:extLst>
                <a:ext uri="{FF2B5EF4-FFF2-40B4-BE49-F238E27FC236}">
                  <a16:creationId xmlns:a16="http://schemas.microsoft.com/office/drawing/2014/main" id="{61C894AD-2458-4462-9608-ED147EB09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2622"/>
              <a:ext cx="385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6" name="Rectangle 76">
              <a:extLst>
                <a:ext uri="{FF2B5EF4-FFF2-40B4-BE49-F238E27FC236}">
                  <a16:creationId xmlns:a16="http://schemas.microsoft.com/office/drawing/2014/main" id="{FAA6C6E5-918B-445C-B61F-A6F0A07D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534"/>
              <a:ext cx="374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7" name="Rectangle 77">
              <a:extLst>
                <a:ext uri="{FF2B5EF4-FFF2-40B4-BE49-F238E27FC236}">
                  <a16:creationId xmlns:a16="http://schemas.microsoft.com/office/drawing/2014/main" id="{3D3C1F90-A108-4F67-805E-2F45AD79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444"/>
              <a:ext cx="357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8" name="Rectangle 78">
              <a:extLst>
                <a:ext uri="{FF2B5EF4-FFF2-40B4-BE49-F238E27FC236}">
                  <a16:creationId xmlns:a16="http://schemas.microsoft.com/office/drawing/2014/main" id="{67B36FC6-0EDA-4542-957A-CA5C4AF4B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354"/>
              <a:ext cx="328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9" name="Rectangle 79">
              <a:extLst>
                <a:ext uri="{FF2B5EF4-FFF2-40B4-BE49-F238E27FC236}">
                  <a16:creationId xmlns:a16="http://schemas.microsoft.com/office/drawing/2014/main" id="{FD593329-1C16-4655-9956-3C26D2D60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267"/>
              <a:ext cx="311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0" name="Rectangle 80">
              <a:extLst>
                <a:ext uri="{FF2B5EF4-FFF2-40B4-BE49-F238E27FC236}">
                  <a16:creationId xmlns:a16="http://schemas.microsoft.com/office/drawing/2014/main" id="{253E1AEC-3052-437B-ACE5-FA84B47E6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176"/>
              <a:ext cx="283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1" name="Rectangle 81">
              <a:extLst>
                <a:ext uri="{FF2B5EF4-FFF2-40B4-BE49-F238E27FC236}">
                  <a16:creationId xmlns:a16="http://schemas.microsoft.com/office/drawing/2014/main" id="{8DF49A63-36D2-479D-9C77-845C2B6C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085"/>
              <a:ext cx="263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2" name="Rectangle 82">
              <a:extLst>
                <a:ext uri="{FF2B5EF4-FFF2-40B4-BE49-F238E27FC236}">
                  <a16:creationId xmlns:a16="http://schemas.microsoft.com/office/drawing/2014/main" id="{79029819-1B50-48F8-9763-4D518F724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995"/>
              <a:ext cx="21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3" name="Rectangle 83">
              <a:extLst>
                <a:ext uri="{FF2B5EF4-FFF2-40B4-BE49-F238E27FC236}">
                  <a16:creationId xmlns:a16="http://schemas.microsoft.com/office/drawing/2014/main" id="{C1C7A8FA-4AD4-44B0-8202-C31977FB3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" y="1904"/>
              <a:ext cx="160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4" name="Rectangle 84">
              <a:extLst>
                <a:ext uri="{FF2B5EF4-FFF2-40B4-BE49-F238E27FC236}">
                  <a16:creationId xmlns:a16="http://schemas.microsoft.com/office/drawing/2014/main" id="{AD66465A-06D7-4A2D-9E61-E98278670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1813"/>
              <a:ext cx="116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5" name="Rectangle 85">
              <a:extLst>
                <a:ext uri="{FF2B5EF4-FFF2-40B4-BE49-F238E27FC236}">
                  <a16:creationId xmlns:a16="http://schemas.microsoft.com/office/drawing/2014/main" id="{63664318-0371-4174-9E2B-E447B22C6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1722"/>
              <a:ext cx="61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6" name="Rectangle 86">
              <a:extLst>
                <a:ext uri="{FF2B5EF4-FFF2-40B4-BE49-F238E27FC236}">
                  <a16:creationId xmlns:a16="http://schemas.microsoft.com/office/drawing/2014/main" id="{7ECF39D7-DEA7-4356-8162-AD7F6E8A0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1635"/>
              <a:ext cx="27" cy="90"/>
            </a:xfrm>
            <a:prstGeom prst="rect">
              <a:avLst/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7" name="Rectangle 87">
              <a:extLst>
                <a:ext uri="{FF2B5EF4-FFF2-40B4-BE49-F238E27FC236}">
                  <a16:creationId xmlns:a16="http://schemas.microsoft.com/office/drawing/2014/main" id="{C18EB5A7-E47D-461A-9D96-8BD576ABF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158"/>
              <a:ext cx="336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8" name="Rectangle 88">
              <a:extLst>
                <a:ext uri="{FF2B5EF4-FFF2-40B4-BE49-F238E27FC236}">
                  <a16:creationId xmlns:a16="http://schemas.microsoft.com/office/drawing/2014/main" id="{0557208A-1425-4084-ABC4-24B7451E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071"/>
              <a:ext cx="336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9" name="Rectangle 89">
              <a:extLst>
                <a:ext uri="{FF2B5EF4-FFF2-40B4-BE49-F238E27FC236}">
                  <a16:creationId xmlns:a16="http://schemas.microsoft.com/office/drawing/2014/main" id="{BEC303DA-B599-442B-98EE-90243D18F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980"/>
              <a:ext cx="345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0" name="Rectangle 90">
              <a:extLst>
                <a:ext uri="{FF2B5EF4-FFF2-40B4-BE49-F238E27FC236}">
                  <a16:creationId xmlns:a16="http://schemas.microsoft.com/office/drawing/2014/main" id="{5A949889-1C63-484B-A533-DED2FE154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890"/>
              <a:ext cx="354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1" name="Rectangle 91">
              <a:extLst>
                <a:ext uri="{FF2B5EF4-FFF2-40B4-BE49-F238E27FC236}">
                  <a16:creationId xmlns:a16="http://schemas.microsoft.com/office/drawing/2014/main" id="{290CC6B1-9DB4-4F50-B189-406E7BC69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803"/>
              <a:ext cx="359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2" name="Rectangle 92">
              <a:extLst>
                <a:ext uri="{FF2B5EF4-FFF2-40B4-BE49-F238E27FC236}">
                  <a16:creationId xmlns:a16="http://schemas.microsoft.com/office/drawing/2014/main" id="{3C2CAD6B-1A88-45E3-8551-0FA62BA1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712"/>
              <a:ext cx="35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3" name="Rectangle 93">
              <a:extLst>
                <a:ext uri="{FF2B5EF4-FFF2-40B4-BE49-F238E27FC236}">
                  <a16:creationId xmlns:a16="http://schemas.microsoft.com/office/drawing/2014/main" id="{62F052C8-1C5A-4B64-BD44-17AF883F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622"/>
              <a:ext cx="342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4" name="Rectangle 94">
              <a:extLst>
                <a:ext uri="{FF2B5EF4-FFF2-40B4-BE49-F238E27FC236}">
                  <a16:creationId xmlns:a16="http://schemas.microsoft.com/office/drawing/2014/main" id="{22C6516D-9493-453E-8E3A-E21E71BD7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534"/>
              <a:ext cx="333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5" name="Rectangle 95">
              <a:extLst>
                <a:ext uri="{FF2B5EF4-FFF2-40B4-BE49-F238E27FC236}">
                  <a16:creationId xmlns:a16="http://schemas.microsoft.com/office/drawing/2014/main" id="{3E4AD520-52CF-4BE9-983B-22AA1B33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444"/>
              <a:ext cx="32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6" name="Rectangle 96">
              <a:extLst>
                <a:ext uri="{FF2B5EF4-FFF2-40B4-BE49-F238E27FC236}">
                  <a16:creationId xmlns:a16="http://schemas.microsoft.com/office/drawing/2014/main" id="{0B951BA1-758D-4972-8D4A-0DB7E5F3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354"/>
              <a:ext cx="31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7" name="Rectangle 97">
              <a:extLst>
                <a:ext uri="{FF2B5EF4-FFF2-40B4-BE49-F238E27FC236}">
                  <a16:creationId xmlns:a16="http://schemas.microsoft.com/office/drawing/2014/main" id="{D3C2DE56-8DB1-4A1B-B455-FAE81C3F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267"/>
              <a:ext cx="302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8" name="Rectangle 98">
              <a:extLst>
                <a:ext uri="{FF2B5EF4-FFF2-40B4-BE49-F238E27FC236}">
                  <a16:creationId xmlns:a16="http://schemas.microsoft.com/office/drawing/2014/main" id="{03D2A9A9-9C04-4823-87ED-AB503D347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176"/>
              <a:ext cx="288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9" name="Rectangle 99">
              <a:extLst>
                <a:ext uri="{FF2B5EF4-FFF2-40B4-BE49-F238E27FC236}">
                  <a16:creationId xmlns:a16="http://schemas.microsoft.com/office/drawing/2014/main" id="{DD498660-D2B3-47EE-8A3D-E1D7E2B94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085"/>
              <a:ext cx="271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0" name="Rectangle 100">
              <a:extLst>
                <a:ext uri="{FF2B5EF4-FFF2-40B4-BE49-F238E27FC236}">
                  <a16:creationId xmlns:a16="http://schemas.microsoft.com/office/drawing/2014/main" id="{72BB0BA7-6964-4132-878C-FDD654DD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995"/>
              <a:ext cx="237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1" name="Rectangle 101">
              <a:extLst>
                <a:ext uri="{FF2B5EF4-FFF2-40B4-BE49-F238E27FC236}">
                  <a16:creationId xmlns:a16="http://schemas.microsoft.com/office/drawing/2014/main" id="{CC38EC78-25A9-4480-A5EB-2CBC50F5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904"/>
              <a:ext cx="219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2" name="Rectangle 102">
              <a:extLst>
                <a:ext uri="{FF2B5EF4-FFF2-40B4-BE49-F238E27FC236}">
                  <a16:creationId xmlns:a16="http://schemas.microsoft.com/office/drawing/2014/main" id="{99B5B0C0-1545-44A2-AD18-59EECA85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813"/>
              <a:ext cx="152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3" name="Rectangle 103">
              <a:extLst>
                <a:ext uri="{FF2B5EF4-FFF2-40B4-BE49-F238E27FC236}">
                  <a16:creationId xmlns:a16="http://schemas.microsoft.com/office/drawing/2014/main" id="{46698235-EC6F-4DDA-8DE4-C1F665726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722"/>
              <a:ext cx="93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4" name="Rectangle 104">
              <a:extLst>
                <a:ext uri="{FF2B5EF4-FFF2-40B4-BE49-F238E27FC236}">
                  <a16:creationId xmlns:a16="http://schemas.microsoft.com/office/drawing/2014/main" id="{94F93421-1D3F-45BA-A8DB-E19FA3540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635"/>
              <a:ext cx="27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5" name="Rectangle 105">
              <a:extLst>
                <a:ext uri="{FF2B5EF4-FFF2-40B4-BE49-F238E27FC236}">
                  <a16:creationId xmlns:a16="http://schemas.microsoft.com/office/drawing/2014/main" id="{0500EDA7-E33E-4B55-8D33-77061CF52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1545"/>
              <a:ext cx="27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6" name="Rectangle 106">
              <a:extLst>
                <a:ext uri="{FF2B5EF4-FFF2-40B4-BE49-F238E27FC236}">
                  <a16:creationId xmlns:a16="http://schemas.microsoft.com/office/drawing/2014/main" id="{9B0F02C8-C78D-473F-8B37-E6EABA83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249"/>
              <a:ext cx="338" cy="90"/>
            </a:xfrm>
            <a:prstGeom prst="rect">
              <a:avLst/>
            </a:prstGeom>
            <a:solidFill>
              <a:schemeClr val="accent1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7" name="Line 107">
              <a:extLst>
                <a:ext uri="{FF2B5EF4-FFF2-40B4-BE49-F238E27FC236}">
                  <a16:creationId xmlns:a16="http://schemas.microsoft.com/office/drawing/2014/main" id="{45B35766-895E-4B7E-A359-2842B50B5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0" y="1551"/>
              <a:ext cx="0" cy="77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8" name="Text Box 108">
              <a:extLst>
                <a:ext uri="{FF2B5EF4-FFF2-40B4-BE49-F238E27FC236}">
                  <a16:creationId xmlns:a16="http://schemas.microsoft.com/office/drawing/2014/main" id="{68C3702E-AB21-4D50-A414-1E1DDC9A3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430"/>
              <a:ext cx="5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r">
                <a:defRPr/>
              </a:pPr>
              <a:r>
                <a:rPr lang="ru-RU" sz="1600" b="1"/>
                <a:t>муж</a:t>
              </a:r>
              <a:endParaRPr lang="en-GB" sz="1600"/>
            </a:p>
          </p:txBody>
        </p:sp>
        <p:sp>
          <p:nvSpPr>
            <p:cNvPr id="266349" name="Text Box 109">
              <a:extLst>
                <a:ext uri="{FF2B5EF4-FFF2-40B4-BE49-F238E27FC236}">
                  <a16:creationId xmlns:a16="http://schemas.microsoft.com/office/drawing/2014/main" id="{751B8C5B-12BF-4841-9567-F166B9FCC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430"/>
              <a:ext cx="5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600" b="1"/>
                <a:t>жен</a:t>
              </a:r>
              <a:endParaRPr lang="en-GB" sz="1600"/>
            </a:p>
          </p:txBody>
        </p:sp>
      </p:grpSp>
      <p:sp>
        <p:nvSpPr>
          <p:cNvPr id="16389" name="Rectangle 2"/>
          <p:cNvSpPr>
            <a:spLocks noGrp="1"/>
          </p:cNvSpPr>
          <p:nvPr>
            <p:ph type="ctrTitle"/>
          </p:nvPr>
        </p:nvSpPr>
        <p:spPr>
          <a:xfrm>
            <a:off x="1524000" y="359390"/>
            <a:ext cx="9144000" cy="80938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АКТУАЛЬНОСТЬ ПРОБЛЕМЫ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7855" y="5495378"/>
            <a:ext cx="11591636" cy="1054698"/>
          </a:xfrm>
        </p:spPr>
        <p:txBody>
          <a:bodyPr/>
          <a:lstStyle/>
          <a:p>
            <a:r>
              <a:rPr lang="ru-RU" dirty="0" smtClean="0"/>
              <a:t>Число пожилых людей в мире старше 60 лет увеличится на 56% в след 15 лет, а число пожилых старше 80лет утроится к 2050г. (</a:t>
            </a:r>
            <a:r>
              <a:rPr lang="en-US" dirty="0" smtClean="0"/>
              <a:t>World population Ageing 2015</a:t>
            </a:r>
            <a:r>
              <a:rPr lang="ru-RU" dirty="0" smtClean="0"/>
              <a:t>,</a:t>
            </a:r>
            <a:r>
              <a:rPr lang="en-US" dirty="0" smtClean="0"/>
              <a:t> UN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18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2727" y="365125"/>
            <a:ext cx="11074400" cy="13158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Клинические особенности сосудистой деменции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08000" y="1556792"/>
            <a:ext cx="4738432" cy="4497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Двигательные     </a:t>
            </a:r>
            <a:r>
              <a:rPr lang="ru-RU" u="sng" dirty="0" smtClean="0"/>
              <a:t>нарушения</a:t>
            </a:r>
          </a:p>
          <a:p>
            <a:pPr marL="0" indent="0">
              <a:buNone/>
            </a:pPr>
            <a:endParaRPr lang="ru-RU" u="sng" dirty="0" smtClean="0"/>
          </a:p>
          <a:p>
            <a:r>
              <a:rPr lang="ru-RU" dirty="0" smtClean="0"/>
              <a:t>Пирамидные</a:t>
            </a:r>
          </a:p>
          <a:p>
            <a:r>
              <a:rPr lang="ru-RU" dirty="0" smtClean="0"/>
              <a:t>Атаксические</a:t>
            </a:r>
          </a:p>
          <a:p>
            <a:r>
              <a:rPr lang="ru-RU" dirty="0" smtClean="0"/>
              <a:t>Постуральные (апраксия ходьбы)</a:t>
            </a:r>
          </a:p>
          <a:p>
            <a:r>
              <a:rPr lang="ru-RU" dirty="0" smtClean="0"/>
              <a:t>Псевдобульбарные и бульбарные</a:t>
            </a:r>
          </a:p>
          <a:p>
            <a:r>
              <a:rPr lang="ru-RU" dirty="0" err="1" smtClean="0"/>
              <a:t>Амиостатические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500" dirty="0" smtClean="0"/>
              <a:t>Чердак  М.А., Успенская О.В. Сосудистая деменция, </a:t>
            </a:r>
            <a:r>
              <a:rPr lang="ru-RU" sz="1500" dirty="0" err="1" smtClean="0"/>
              <a:t>Неврорлогия</a:t>
            </a:r>
            <a:r>
              <a:rPr lang="ru-RU" sz="1500" dirty="0" smtClean="0"/>
              <a:t>, </a:t>
            </a:r>
            <a:r>
              <a:rPr lang="ru-RU" sz="1500" dirty="0" err="1" smtClean="0"/>
              <a:t>нейропсихиатрия</a:t>
            </a:r>
            <a:r>
              <a:rPr lang="ru-RU" sz="1500" dirty="0" smtClean="0"/>
              <a:t> </a:t>
            </a:r>
            <a:r>
              <a:rPr lang="ru-RU" sz="1500" dirty="0" err="1" smtClean="0"/>
              <a:t>психосоматика</a:t>
            </a:r>
            <a:r>
              <a:rPr lang="ru-RU" sz="1500" dirty="0" smtClean="0"/>
              <a:t>, 2010</a:t>
            </a:r>
            <a:endParaRPr lang="ru-RU" sz="15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63951" y="1556792"/>
            <a:ext cx="5475103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u="sng" dirty="0" smtClean="0"/>
              <a:t>  Когнитивные </a:t>
            </a:r>
            <a:r>
              <a:rPr lang="ru-RU" u="sng" dirty="0" smtClean="0"/>
              <a:t>расстройства</a:t>
            </a:r>
          </a:p>
          <a:p>
            <a:pPr marL="0" indent="0">
              <a:buNone/>
            </a:pPr>
            <a:endParaRPr lang="ru-RU" u="sng" dirty="0" smtClean="0"/>
          </a:p>
          <a:p>
            <a:r>
              <a:rPr lang="ru-RU" dirty="0" smtClean="0"/>
              <a:t>Замедление </a:t>
            </a:r>
            <a:r>
              <a:rPr lang="ru-RU" dirty="0" smtClean="0"/>
              <a:t>и быстрая истощаемость когнитивных процессов</a:t>
            </a:r>
          </a:p>
          <a:p>
            <a:r>
              <a:rPr lang="ru-RU" dirty="0" smtClean="0"/>
              <a:t>Нарушение процессов обобщения понятий</a:t>
            </a:r>
          </a:p>
          <a:p>
            <a:r>
              <a:rPr lang="ru-RU" dirty="0" smtClean="0"/>
              <a:t>Первичные нарушения высших мозговых функций возможны при локализации очагов в соответствующих отделах </a:t>
            </a:r>
            <a:r>
              <a:rPr lang="ru-RU" dirty="0" smtClean="0"/>
              <a:t>коры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500" dirty="0" smtClean="0"/>
              <a:t>      Вахнина Н.В., Сосудистые когнитивные нарушения, 2014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6788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14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Основные варианты сосудистой деменции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327" y="717744"/>
            <a:ext cx="108619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800" b="1" dirty="0"/>
              <a:t>Постинсультная деменция (мультиинфарктная) – развивается у 1/3 больных, перенесших ОНМК в возрасте после 65 лет (изменение белого вещества – </a:t>
            </a:r>
            <a:r>
              <a:rPr lang="ru-RU" sz="2800" b="1" dirty="0" err="1"/>
              <a:t>лейкоареоз</a:t>
            </a:r>
            <a:r>
              <a:rPr lang="ru-RU" sz="2800" b="1" dirty="0" smtClean="0"/>
              <a:t>)</a:t>
            </a:r>
            <a:endParaRPr lang="ru-RU" sz="2800" b="1" dirty="0"/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 Сосудистая деменция вследствие инфаркта в стратегической зоне (таламус, полосатые тела, гиппокамп, лобные </a:t>
            </a:r>
            <a:r>
              <a:rPr lang="ru-RU" sz="2800" b="1" dirty="0" smtClean="0"/>
              <a:t>доли, </a:t>
            </a:r>
            <a:r>
              <a:rPr lang="ru-RU" sz="2800" b="1" dirty="0"/>
              <a:t>затылочные доли, мозжечок</a:t>
            </a:r>
            <a:r>
              <a:rPr lang="ru-RU" sz="2800" b="1" dirty="0" smtClean="0"/>
              <a:t>)</a:t>
            </a:r>
            <a:endParaRPr lang="ru-RU" sz="2800" b="1" dirty="0"/>
          </a:p>
          <a:p>
            <a:r>
              <a:rPr lang="ru-RU" sz="2800" b="1" dirty="0"/>
              <a:t> Субкортикальная </a:t>
            </a:r>
            <a:r>
              <a:rPr lang="ru-RU" sz="2800" b="1" dirty="0" smtClean="0"/>
              <a:t>деменция, играют роль </a:t>
            </a:r>
            <a:r>
              <a:rPr lang="ru-RU" sz="2800" b="1" dirty="0"/>
              <a:t>к</a:t>
            </a:r>
            <a:r>
              <a:rPr lang="ru-RU" sz="2800" b="1" dirty="0" smtClean="0"/>
              <a:t>оличество </a:t>
            </a:r>
            <a:r>
              <a:rPr lang="ru-RU" sz="2800" b="1" dirty="0"/>
              <a:t>очагов</a:t>
            </a:r>
          </a:p>
          <a:p>
            <a:r>
              <a:rPr lang="ru-RU" sz="2800" b="1" dirty="0" smtClean="0"/>
              <a:t>и суммарный </a:t>
            </a:r>
            <a:r>
              <a:rPr lang="ru-RU" sz="2800" b="1" dirty="0"/>
              <a:t>объем пораженной ткани </a:t>
            </a:r>
            <a:r>
              <a:rPr lang="ru-RU" sz="2800" b="1" dirty="0" smtClean="0"/>
              <a:t>мозга</a:t>
            </a:r>
            <a:endParaRPr lang="ru-RU" sz="2800" b="1" dirty="0"/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 Болезнь Альцгеймера с цереброваскулярным заболеванием (лакунарные инфаркты повышают риск развития деменции с патоморфологическими признаками болезни Альцгеймера в 20 раз, а болезнь Альцгеймера сопровождается церебральной амилоидной </a:t>
            </a:r>
            <a:r>
              <a:rPr lang="ru-RU" sz="2800" b="1" dirty="0" err="1"/>
              <a:t>ангиопатией</a:t>
            </a:r>
            <a:r>
              <a:rPr lang="ru-RU" sz="2800" b="1" dirty="0" smtClean="0"/>
              <a:t>).</a:t>
            </a:r>
            <a:endParaRPr lang="en-US" sz="2800" b="1" dirty="0" smtClean="0"/>
          </a:p>
          <a:p>
            <a:r>
              <a:rPr lang="ru-RU" sz="1400" b="1" dirty="0" smtClean="0"/>
              <a:t>Васенина Е.Е., Левин О.С., Сонин А.Г. «Современные тенденции в эпидемиологии деменции», Журнал неврологии и психиатрии им. </a:t>
            </a:r>
            <a:r>
              <a:rPr lang="ru-RU" sz="1400" b="1" dirty="0" err="1" smtClean="0"/>
              <a:t>С.С.Корсакова</a:t>
            </a:r>
            <a:r>
              <a:rPr lang="ru-RU" sz="1400" b="1" dirty="0" smtClean="0"/>
              <a:t>, 2017, 117 (6-2)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93663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Изолированная сосудистая патология- редкая причина деменции.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700808"/>
            <a:ext cx="941707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Существенные цереброваскулярные изменения обнаруживают у 48-55% умерших с БА на аутопсии</a:t>
            </a:r>
          </a:p>
          <a:p>
            <a:r>
              <a:rPr lang="ru-RU" dirty="0" smtClean="0"/>
              <a:t>В 77% случаев при сосудистой деменции обнаруживают </a:t>
            </a:r>
            <a:r>
              <a:rPr lang="ru-RU" dirty="0" err="1" smtClean="0"/>
              <a:t>патомофологические</a:t>
            </a:r>
            <a:r>
              <a:rPr lang="ru-RU" dirty="0" smtClean="0"/>
              <a:t> признаки БА</a:t>
            </a:r>
          </a:p>
          <a:p>
            <a:r>
              <a:rPr lang="ru-RU" dirty="0" smtClean="0"/>
              <a:t>БА с цереброваскулярным заболеванием или смешанная деменция – наиболее частая форма деменции</a:t>
            </a:r>
          </a:p>
          <a:p>
            <a:pPr marL="0" indent="0">
              <a:buNone/>
            </a:pPr>
            <a:r>
              <a:rPr lang="ru-RU" sz="1900" dirty="0"/>
              <a:t>                                </a:t>
            </a:r>
            <a:r>
              <a:rPr lang="en-US" sz="1900" dirty="0"/>
              <a:t> </a:t>
            </a:r>
            <a:r>
              <a:rPr lang="ru-RU" sz="1900" dirty="0"/>
              <a:t>  </a:t>
            </a:r>
            <a:r>
              <a:rPr lang="en-US" sz="1900" dirty="0"/>
              <a:t>                                                                             </a:t>
            </a:r>
            <a:r>
              <a:rPr lang="ru-RU" sz="1900" dirty="0" smtClean="0"/>
              <a:t> </a:t>
            </a:r>
            <a:r>
              <a:rPr lang="en-US" sz="1900" dirty="0"/>
              <a:t>1. </a:t>
            </a:r>
            <a:r>
              <a:rPr lang="en-US" sz="1900" dirty="0" err="1"/>
              <a:t>Knopman</a:t>
            </a:r>
            <a:r>
              <a:rPr lang="en-US" sz="1900" dirty="0"/>
              <a:t> DS et al, 2003</a:t>
            </a:r>
          </a:p>
          <a:p>
            <a:pPr marL="0" indent="0">
              <a:buNone/>
            </a:pPr>
            <a:r>
              <a:rPr lang="en-US" sz="1900" dirty="0"/>
              <a:t>                                                                                                                  2. </a:t>
            </a:r>
            <a:r>
              <a:rPr lang="en-US" sz="1900" dirty="0" err="1"/>
              <a:t>Barcer</a:t>
            </a:r>
            <a:r>
              <a:rPr lang="en-US" sz="1900" dirty="0"/>
              <a:t> WW et al,2002</a:t>
            </a:r>
          </a:p>
          <a:p>
            <a:pPr marL="0" indent="0">
              <a:buNone/>
            </a:pPr>
            <a:r>
              <a:rPr lang="en-US" sz="1900" dirty="0"/>
              <a:t>                                                                                                                  3. Fu C et al, 2004</a:t>
            </a:r>
          </a:p>
          <a:p>
            <a:pPr marL="0" indent="0">
              <a:buNone/>
            </a:pPr>
            <a:r>
              <a:rPr lang="en-US" sz="1900" dirty="0"/>
              <a:t>                                                                                                                  4. </a:t>
            </a:r>
            <a:r>
              <a:rPr lang="en-US" sz="1900" dirty="0" err="1"/>
              <a:t>Auchus</a:t>
            </a:r>
            <a:r>
              <a:rPr lang="en-US" sz="1900" dirty="0"/>
              <a:t> AP et al, 2004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80643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120073"/>
            <a:ext cx="10522527" cy="92363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Общие механизмы патогенеза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нейродегенеративных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и цереброваскулярных </a:t>
            </a:r>
            <a:r>
              <a:rPr lang="ru-RU" sz="2800" b="1" dirty="0" smtClean="0">
                <a:solidFill>
                  <a:srgbClr val="FF0000"/>
                </a:solidFill>
              </a:rPr>
              <a:t>заболеваний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043710"/>
            <a:ext cx="11388436" cy="581429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Убедительно доказана связь между цереброваскулярным повреждением и развитием болезни Альцгеймера (БА). Цереброваскулярная болезнь и БА формируют </a:t>
            </a:r>
            <a:r>
              <a:rPr lang="ru-RU" b="1" dirty="0">
                <a:solidFill>
                  <a:srgbClr val="0070C0"/>
                </a:solidFill>
              </a:rPr>
              <a:t>«порочный круг», основными звеньями которого являются снижение реактивности сосудов, гипоксия и ишемия, </a:t>
            </a:r>
            <a:r>
              <a:rPr lang="ru-RU" b="1" dirty="0" err="1">
                <a:solidFill>
                  <a:srgbClr val="0070C0"/>
                </a:solidFill>
              </a:rPr>
              <a:t>нейровоспаление</a:t>
            </a:r>
            <a:r>
              <a:rPr lang="ru-RU" b="1" dirty="0">
                <a:solidFill>
                  <a:srgbClr val="0070C0"/>
                </a:solidFill>
              </a:rPr>
              <a:t>, нарушение клиренса и накопление β-амилоида (Аβ). </a:t>
            </a:r>
            <a:r>
              <a:rPr lang="ru-RU" dirty="0"/>
              <a:t>Агрегированный Аβ в свою очередь потенцирует </a:t>
            </a:r>
            <a:r>
              <a:rPr lang="ru-RU" dirty="0" err="1"/>
              <a:t>таупатию</a:t>
            </a:r>
            <a:r>
              <a:rPr lang="ru-RU" dirty="0"/>
              <a:t> и одновременно приводит к повреждению церебральных сосудов. Традиционно принято считать, что церебральная амилоидная </a:t>
            </a:r>
            <a:r>
              <a:rPr lang="ru-RU" dirty="0" err="1"/>
              <a:t>ангиопатия</a:t>
            </a:r>
            <a:r>
              <a:rPr lang="ru-RU" dirty="0"/>
              <a:t> клинически проявляется геморрагическим повреждением мозга, однако в настоящее время все больше исследователей склоняются к мнению о том, что она может быть также причиной ишемии с последующим развитием когнитивных нарушений. Сопутствующие заболевания, такие как артериальная гипертензия, атеросклероз и диабет, также </a:t>
            </a:r>
            <a:r>
              <a:rPr lang="ru-RU" b="1" dirty="0">
                <a:solidFill>
                  <a:srgbClr val="0070C0"/>
                </a:solidFill>
              </a:rPr>
              <a:t>способствуют повреждению микрососудов головного мозга и повышают риск развития болезни Альцгеймера (БА). </a:t>
            </a:r>
            <a:r>
              <a:rPr lang="ru-RU" dirty="0"/>
              <a:t>В основе БА лежит накопление внеклеточных агрегатов Аβ и деструктуризация </a:t>
            </a:r>
            <a:r>
              <a:rPr lang="ru-RU" dirty="0" err="1"/>
              <a:t>цитоскелета</a:t>
            </a:r>
            <a:r>
              <a:rPr lang="ru-RU" dirty="0"/>
              <a:t> нейронов и аксонов с образованием нейрофибриллярных клубков. </a:t>
            </a:r>
            <a:r>
              <a:rPr lang="ru-RU" b="1" dirty="0">
                <a:solidFill>
                  <a:srgbClr val="0070C0"/>
                </a:solidFill>
              </a:rPr>
              <a:t>Основными причинами накопления Аβ и образования амилоидных бляшек в паренхиме мозга являются либо его </a:t>
            </a:r>
            <a:r>
              <a:rPr lang="ru-RU" b="1" dirty="0" err="1">
                <a:solidFill>
                  <a:srgbClr val="0070C0"/>
                </a:solidFill>
              </a:rPr>
              <a:t>гиперпродукция</a:t>
            </a:r>
            <a:r>
              <a:rPr lang="ru-RU" b="1" dirty="0">
                <a:solidFill>
                  <a:srgbClr val="0070C0"/>
                </a:solidFill>
              </a:rPr>
              <a:t>, либо недостаточный клиренс. </a:t>
            </a:r>
            <a:r>
              <a:rPr lang="ru-RU" dirty="0"/>
              <a:t>Гематоэнцефалический барьер (ГЭБ) является важным звеном в гомеостазе амилоидного белка и регулирует его транспорт через два основных рецептора – липопротеин-рецепторный белок-1 (LRP-1) и рецептор для расширенного </a:t>
            </a:r>
            <a:r>
              <a:rPr lang="ru-RU" dirty="0" err="1"/>
              <a:t>гликозилирования</a:t>
            </a:r>
            <a:r>
              <a:rPr lang="ru-RU" dirty="0"/>
              <a:t> конечных продуктов (RAGE). Функционирование LRP-1 осуществляется при помощи белка </a:t>
            </a:r>
            <a:r>
              <a:rPr lang="ru-RU" dirty="0" err="1"/>
              <a:t>апоЕ</a:t>
            </a:r>
            <a:r>
              <a:rPr lang="ru-RU" dirty="0"/>
              <a:t>, обеспечивающего транспорт холестерина в паренхиме мозга. Генотип APOE4 в значительной степени снижает эффективность такого транспорта и </a:t>
            </a:r>
            <a:r>
              <a:rPr lang="ru-RU" dirty="0" err="1"/>
              <a:t>элиминационной</a:t>
            </a:r>
            <a:r>
              <a:rPr lang="ru-RU" dirty="0"/>
              <a:t> способности LRP-1 в отношении Аβ. В соответствии с нейроваскулярной гипотезой БА при затруднении клиренса Аβ через ГЭБ при нарушении функционирования LRP1/RAGE-транспорта аберрантный </a:t>
            </a:r>
            <a:r>
              <a:rPr lang="ru-RU" dirty="0" err="1"/>
              <a:t>ангиогенез</a:t>
            </a:r>
            <a:r>
              <a:rPr lang="ru-RU" dirty="0"/>
              <a:t> и эндотелиальная дисфункция могут инициировать: нейроваскулярное разобщение, накопление Аβ, </a:t>
            </a:r>
            <a:r>
              <a:rPr lang="ru-RU" dirty="0" err="1"/>
              <a:t>гипоперфузию</a:t>
            </a:r>
            <a:r>
              <a:rPr lang="ru-RU" dirty="0"/>
              <a:t> головного мозга и </a:t>
            </a:r>
            <a:r>
              <a:rPr lang="ru-RU" dirty="0" err="1"/>
              <a:t>нейрональное</a:t>
            </a:r>
            <a:r>
              <a:rPr lang="ru-RU" dirty="0"/>
              <a:t> воспаление. </a:t>
            </a:r>
            <a:r>
              <a:rPr lang="ru-RU" b="1" dirty="0" smtClean="0">
                <a:solidFill>
                  <a:srgbClr val="0070C0"/>
                </a:solidFill>
              </a:rPr>
              <a:t>На </a:t>
            </a:r>
            <a:r>
              <a:rPr lang="ru-RU" b="1" dirty="0">
                <a:solidFill>
                  <a:srgbClr val="0070C0"/>
                </a:solidFill>
              </a:rPr>
              <a:t>процессы клиренса оказывают влияние несколько факторов: уровень Аβ в ЦСЖ, пульсовое артериальное давление и сила пульсовой волны, </a:t>
            </a:r>
            <a:r>
              <a:rPr lang="ru-RU" b="1" dirty="0" err="1">
                <a:solidFill>
                  <a:srgbClr val="0070C0"/>
                </a:solidFill>
              </a:rPr>
              <a:t>эластико</a:t>
            </a:r>
            <a:r>
              <a:rPr lang="ru-RU" b="1" dirty="0">
                <a:solidFill>
                  <a:srgbClr val="0070C0"/>
                </a:solidFill>
              </a:rPr>
              <a:t>-тонические свойства сосуда, уровень </a:t>
            </a:r>
            <a:r>
              <a:rPr lang="ru-RU" b="1" dirty="0" err="1">
                <a:solidFill>
                  <a:srgbClr val="0070C0"/>
                </a:solidFill>
              </a:rPr>
              <a:t>гомоцистеина</a:t>
            </a:r>
            <a:r>
              <a:rPr lang="ru-RU" b="1" dirty="0">
                <a:solidFill>
                  <a:srgbClr val="0070C0"/>
                </a:solidFill>
              </a:rPr>
              <a:t>, генотип APOE, сон и ночное снижение артериального давления. </a:t>
            </a:r>
          </a:p>
          <a:p>
            <a:r>
              <a:rPr lang="ru-RU" dirty="0" smtClean="0"/>
              <a:t>Левин </a:t>
            </a:r>
            <a:r>
              <a:rPr lang="ru-RU" dirty="0"/>
              <a:t>О.С., </a:t>
            </a:r>
            <a:r>
              <a:rPr lang="ru-RU" dirty="0" err="1"/>
              <a:t>Боголепова</a:t>
            </a:r>
            <a:r>
              <a:rPr lang="ru-RU" dirty="0"/>
              <a:t> А.Н., </a:t>
            </a:r>
            <a:r>
              <a:rPr lang="ru-RU" dirty="0" err="1"/>
              <a:t>Лобзин</a:t>
            </a:r>
            <a:r>
              <a:rPr lang="ru-RU" dirty="0"/>
              <a:t> В.Ю. Общие механизмы патогенеза </a:t>
            </a:r>
            <a:r>
              <a:rPr lang="ru-RU" dirty="0" err="1"/>
              <a:t>нейродегенеративных</a:t>
            </a:r>
            <a:r>
              <a:rPr lang="ru-RU" dirty="0"/>
              <a:t> и цереброваскулярных заболеваний и возможности их коррекции. Журнал неврологии и психиатрии им. С.С. Корсакова. 2022;122(5):11-16. </a:t>
            </a:r>
          </a:p>
        </p:txBody>
      </p:sp>
    </p:spTree>
    <p:extLst>
      <p:ext uri="{BB962C8B-B14F-4D97-AF65-F5344CB8AC3E}">
        <p14:creationId xmlns:p14="http://schemas.microsoft.com/office/powerpoint/2010/main" val="196379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Ведение деменций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98039"/>
          </a:xfrm>
        </p:spPr>
        <p:txBody>
          <a:bodyPr>
            <a:normAutofit/>
          </a:bodyPr>
          <a:lstStyle/>
          <a:p>
            <a:r>
              <a:rPr lang="ru-RU" dirty="0" smtClean="0"/>
              <a:t>Исключение «вторичной деменции»</a:t>
            </a:r>
          </a:p>
          <a:p>
            <a:r>
              <a:rPr lang="ru-RU" dirty="0" smtClean="0"/>
              <a:t>Компенсация сопутствующих заболеваний</a:t>
            </a:r>
          </a:p>
          <a:p>
            <a:r>
              <a:rPr lang="ru-RU" dirty="0" smtClean="0"/>
              <a:t>Установление нозологического диагноза</a:t>
            </a:r>
          </a:p>
          <a:p>
            <a:r>
              <a:rPr lang="ru-RU" dirty="0" smtClean="0"/>
              <a:t>Начало базовой терапии</a:t>
            </a:r>
          </a:p>
          <a:p>
            <a:r>
              <a:rPr lang="ru-RU" dirty="0" smtClean="0"/>
              <a:t>Динамическое наблюдение и коррекция проводимой терапии</a:t>
            </a:r>
          </a:p>
          <a:p>
            <a:r>
              <a:rPr lang="ru-RU" dirty="0" smtClean="0"/>
              <a:t>Оценка эффективности осуществляется через 3,6 и 12 </a:t>
            </a:r>
            <a:r>
              <a:rPr lang="ru-RU" dirty="0" err="1" smtClean="0"/>
              <a:t>мес</a:t>
            </a:r>
            <a:r>
              <a:rPr lang="ru-RU" dirty="0" smtClean="0"/>
              <a:t> от начала терапии</a:t>
            </a:r>
          </a:p>
          <a:p>
            <a:r>
              <a:rPr lang="ru-RU" dirty="0" smtClean="0"/>
              <a:t>Критерий эффективности – стабилизация симптомов в течении 6 </a:t>
            </a:r>
            <a:r>
              <a:rPr lang="ru-RU" dirty="0" err="1" smtClean="0"/>
              <a:t>мес</a:t>
            </a:r>
            <a:endParaRPr lang="ru-RU" dirty="0" smtClean="0"/>
          </a:p>
          <a:p>
            <a:pPr marL="0" indent="0">
              <a:buNone/>
            </a:pPr>
            <a:r>
              <a:rPr lang="ru-RU" sz="1500" dirty="0" smtClean="0"/>
              <a:t>      Захаров В.В., Современные подходы к ведению пациентов с деменцией, Нервные болезни, 2006</a:t>
            </a:r>
          </a:p>
          <a:p>
            <a:pPr marL="0" indent="0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</a:t>
            </a:r>
            <a:r>
              <a:rPr lang="ru-RU" sz="1500" dirty="0" err="1" smtClean="0"/>
              <a:t>Дамулин</a:t>
            </a:r>
            <a:r>
              <a:rPr lang="ru-RU" sz="1500" dirty="0" smtClean="0"/>
              <a:t> И.В.. Диагностика и лечение деменций, РМЖ, 2004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918631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5" y="511734"/>
            <a:ext cx="942108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Медикаментозная терапия деменции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6" y="1654734"/>
            <a:ext cx="9541162" cy="5203265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rgbClr val="0070C0"/>
                </a:solidFill>
              </a:rPr>
              <a:t>Базовая терапия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Холинэстеразные препараты (</a:t>
            </a:r>
            <a:r>
              <a:rPr lang="ru-RU" dirty="0" err="1" smtClean="0"/>
              <a:t>донепизил</a:t>
            </a:r>
            <a:r>
              <a:rPr lang="ru-RU" dirty="0" smtClean="0"/>
              <a:t>, </a:t>
            </a:r>
            <a:r>
              <a:rPr lang="ru-RU" dirty="0" err="1" smtClean="0"/>
              <a:t>галантамин</a:t>
            </a:r>
            <a:r>
              <a:rPr lang="ru-RU" dirty="0" smtClean="0"/>
              <a:t>, </a:t>
            </a:r>
            <a:r>
              <a:rPr lang="ru-RU" dirty="0" err="1" smtClean="0"/>
              <a:t>ривастигмин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Антагонисты </a:t>
            </a:r>
            <a:r>
              <a:rPr lang="en-US" dirty="0" smtClean="0"/>
              <a:t>NMDA</a:t>
            </a:r>
            <a:r>
              <a:rPr lang="ru-RU" dirty="0" smtClean="0"/>
              <a:t> – рецепторов (</a:t>
            </a:r>
            <a:r>
              <a:rPr lang="ru-RU" dirty="0" err="1" smtClean="0"/>
              <a:t>акатинол</a:t>
            </a:r>
            <a:r>
              <a:rPr lang="ru-RU" dirty="0" smtClean="0"/>
              <a:t>- </a:t>
            </a:r>
            <a:r>
              <a:rPr lang="ru-RU" dirty="0" err="1" smtClean="0"/>
              <a:t>мемантин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ru-RU" sz="3900" dirty="0" smtClean="0">
                <a:solidFill>
                  <a:srgbClr val="0070C0"/>
                </a:solidFill>
              </a:rPr>
              <a:t>Дополнительная терапия</a:t>
            </a:r>
            <a:r>
              <a:rPr lang="ru-RU" sz="3900" dirty="0" smtClean="0"/>
              <a:t> </a:t>
            </a:r>
            <a:r>
              <a:rPr lang="ru-RU" dirty="0" smtClean="0"/>
              <a:t>– вазоактивная, </a:t>
            </a:r>
            <a:r>
              <a:rPr lang="ru-RU" dirty="0" err="1" smtClean="0"/>
              <a:t>нейропротективная</a:t>
            </a:r>
            <a:r>
              <a:rPr lang="ru-RU" dirty="0" smtClean="0"/>
              <a:t>, нейротрофическая, антиоксидантная.</a:t>
            </a:r>
          </a:p>
          <a:p>
            <a:endParaRPr lang="ru-RU" dirty="0" smtClean="0"/>
          </a:p>
          <a:p>
            <a:r>
              <a:rPr lang="ru-RU" sz="3900" dirty="0">
                <a:solidFill>
                  <a:srgbClr val="0070C0"/>
                </a:solidFill>
              </a:rPr>
              <a:t>Симптоматическая терапия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назначение антидепрессантов и атипичных нейролептиков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5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134263" y="182246"/>
            <a:ext cx="6019572" cy="5916752"/>
          </a:xfrm>
          <a:prstGeom prst="ellipse">
            <a:avLst/>
          </a:prstGeom>
          <a:solidFill>
            <a:srgbClr val="3ECE3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4852" y="235315"/>
            <a:ext cx="11951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88C832"/>
                </a:solidFill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КАЛЬЦИЕВЫЙ ГОМЕОСТАЗ – ВАЖНЫЙ ЭЛЕМЕНТ ФУНКЦИОНИРОВАНИЯ НЕЙРОНОВ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7640" y="1494893"/>
            <a:ext cx="6752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2800" dirty="0"/>
              <a:t>Трансмембранный баланс кальция определяет полноценность функции нейронов по обеспечению: </a:t>
            </a:r>
          </a:p>
          <a:p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1394728" y="1796374"/>
            <a:ext cx="2104465" cy="2097742"/>
          </a:xfrm>
          <a:prstGeom prst="ellipse">
            <a:avLst/>
          </a:prstGeom>
          <a:solidFill>
            <a:srgbClr val="3E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Кальций </a:t>
            </a:r>
            <a:r>
              <a:rPr lang="ru-RU" sz="2000" b="1" baseline="30000" dirty="0"/>
              <a:t>2+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6982" y="3325091"/>
            <a:ext cx="7158181" cy="2865087"/>
          </a:xfrm>
          <a:prstGeom prst="rect">
            <a:avLst/>
          </a:prstGeom>
          <a:gradFill flip="none" rotWithShape="1">
            <a:gsLst>
              <a:gs pos="47400">
                <a:srgbClr val="88C832">
                  <a:alpha val="20000"/>
                </a:srgbClr>
              </a:gs>
              <a:gs pos="0">
                <a:srgbClr val="88C832">
                  <a:alpha val="38000"/>
                </a:srgbClr>
              </a:gs>
              <a:gs pos="100000">
                <a:srgbClr val="809C28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проведения нервного импульса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поддержания трансмембранного электрического потенциала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рецептор - </a:t>
            </a:r>
            <a:r>
              <a:rPr lang="ru-RU" sz="2800" dirty="0" err="1">
                <a:solidFill>
                  <a:srgbClr val="002060"/>
                </a:solidFill>
              </a:rPr>
              <a:t>эффекторных</a:t>
            </a:r>
            <a:r>
              <a:rPr lang="ru-RU" sz="2800" dirty="0">
                <a:solidFill>
                  <a:srgbClr val="002060"/>
                </a:solidFill>
              </a:rPr>
              <a:t> реакций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</a:rPr>
              <a:t>нейропластичности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5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0679" y="6136217"/>
            <a:ext cx="1043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69900"/>
                </a:solidFill>
              </a:rPr>
              <a:t>1. </a:t>
            </a:r>
            <a:r>
              <a:rPr lang="en-US" sz="1200" i="1" dirty="0" err="1">
                <a:solidFill>
                  <a:srgbClr val="669900"/>
                </a:solidFill>
              </a:rPr>
              <a:t>Thibault</a:t>
            </a:r>
            <a:r>
              <a:rPr lang="en-US" sz="1200" i="1" dirty="0">
                <a:solidFill>
                  <a:srgbClr val="669900"/>
                </a:solidFill>
              </a:rPr>
              <a:t> O, Gant JC, </a:t>
            </a:r>
            <a:r>
              <a:rPr lang="en-US" sz="1200" i="1" dirty="0" err="1">
                <a:solidFill>
                  <a:srgbClr val="669900"/>
                </a:solidFill>
              </a:rPr>
              <a:t>Landfield</a:t>
            </a:r>
            <a:r>
              <a:rPr lang="en-US" sz="1200" i="1" dirty="0">
                <a:solidFill>
                  <a:srgbClr val="669900"/>
                </a:solidFill>
              </a:rPr>
              <a:t> PW. Expansion of the calcium hypothesis of brain</a:t>
            </a:r>
            <a:r>
              <a:rPr lang="ru-RU" sz="1200" i="1" dirty="0">
                <a:solidFill>
                  <a:srgbClr val="669900"/>
                </a:solidFill>
              </a:rPr>
              <a:t> </a:t>
            </a:r>
            <a:r>
              <a:rPr lang="en-US" sz="1200" i="1" dirty="0">
                <a:solidFill>
                  <a:srgbClr val="669900"/>
                </a:solidFill>
              </a:rPr>
              <a:t>aging and Alzheimer’s disease: minding the store. Aging Cell. 2007;6(3):307-17.</a:t>
            </a:r>
            <a:r>
              <a:rPr lang="ru-RU" sz="1200" i="1" dirty="0">
                <a:solidFill>
                  <a:srgbClr val="669900"/>
                </a:solidFill>
              </a:rPr>
              <a:t> </a:t>
            </a:r>
            <a:r>
              <a:rPr lang="en-US" sz="1200" i="1" dirty="0">
                <a:solidFill>
                  <a:srgbClr val="669900"/>
                </a:solidFill>
              </a:rPr>
              <a:t>doi:10.1111/j.1474-9726.2007.00295.x.</a:t>
            </a:r>
            <a:r>
              <a:rPr lang="ru-RU" sz="1200" i="1" dirty="0">
                <a:solidFill>
                  <a:srgbClr val="669900"/>
                </a:solidFill>
              </a:rPr>
              <a:t> 2. </a:t>
            </a:r>
            <a:r>
              <a:rPr lang="en-US" sz="1200" i="1" dirty="0" err="1">
                <a:solidFill>
                  <a:srgbClr val="669900"/>
                </a:solidFill>
              </a:rPr>
              <a:t>Thibault</a:t>
            </a:r>
            <a:r>
              <a:rPr lang="en-US" sz="1200" i="1" dirty="0">
                <a:solidFill>
                  <a:srgbClr val="669900"/>
                </a:solidFill>
              </a:rPr>
              <a:t> O, </a:t>
            </a:r>
            <a:r>
              <a:rPr lang="en-US" sz="1200" i="1" dirty="0" err="1">
                <a:solidFill>
                  <a:srgbClr val="669900"/>
                </a:solidFill>
              </a:rPr>
              <a:t>Landfield</a:t>
            </a:r>
            <a:r>
              <a:rPr lang="en-US" sz="1200" i="1" dirty="0">
                <a:solidFill>
                  <a:srgbClr val="669900"/>
                </a:solidFill>
              </a:rPr>
              <a:t> PW. Increase in single L-type calcium channels in hippocampal</a:t>
            </a:r>
            <a:r>
              <a:rPr lang="ru-RU" sz="1200" i="1" dirty="0">
                <a:solidFill>
                  <a:srgbClr val="669900"/>
                </a:solidFill>
              </a:rPr>
              <a:t> </a:t>
            </a:r>
            <a:r>
              <a:rPr lang="en-US" sz="1200" i="1" dirty="0">
                <a:solidFill>
                  <a:srgbClr val="669900"/>
                </a:solidFill>
              </a:rPr>
              <a:t>neurons during aging. Science. 1996;272(5264):1017-20</a:t>
            </a:r>
            <a:endParaRPr lang="ru-RU" sz="1200" i="1" dirty="0">
              <a:solidFill>
                <a:srgbClr val="66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0679" y="254138"/>
            <a:ext cx="955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88C832"/>
                </a:solidFill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С ВОЗРАСТОМ ЗНАЧЕНИЕ КАЛЬЦИЯ ВОЗРАСТАЕТ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1546157"/>
            <a:ext cx="11602994" cy="3908762"/>
            <a:chOff x="0" y="1546157"/>
            <a:chExt cx="11602994" cy="390876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1546157"/>
              <a:ext cx="11602994" cy="390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700" b="1" dirty="0">
                  <a:solidFill>
                    <a:srgbClr val="002060"/>
                  </a:solidFill>
                  <a:latin typeface="+mj-lt"/>
                  <a:ea typeface="+mj-ea"/>
                  <a:cs typeface="+mj-cs"/>
                </a:rPr>
                <a:t>УВЕЛИЧИВАЕТСЯ ТРАНСПОРТ КАЛЬЦИЯ ВНУТРЬ ГИППОКАМПАЛЬНЫХ И КОРТИКАЛЬНЫХ НЕЙРОНОВ </a:t>
              </a: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800" dirty="0">
                  <a:solidFill>
                    <a:srgbClr val="002060"/>
                  </a:solidFill>
                </a:rPr>
                <a:t>Расщепление бета-</a:t>
              </a:r>
              <a:r>
                <a:rPr lang="ru-RU" sz="2800" dirty="0" err="1">
                  <a:solidFill>
                    <a:srgbClr val="002060"/>
                  </a:solidFill>
                </a:rPr>
                <a:t>секретазы</a:t>
              </a:r>
              <a:r>
                <a:rPr lang="ru-RU" sz="2800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800" dirty="0">
                  <a:solidFill>
                    <a:srgbClr val="002060"/>
                  </a:solidFill>
                </a:rPr>
                <a:t>Образование бета-амилоида</a:t>
              </a: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800" dirty="0">
                  <a:solidFill>
                    <a:srgbClr val="002060"/>
                  </a:solidFill>
                </a:rPr>
                <a:t>Формирование амилоидных бляшек при болезни Альцгеймера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5625113" y="2474638"/>
              <a:ext cx="3977" cy="557674"/>
            </a:xfrm>
            <a:prstGeom prst="straightConnector1">
              <a:avLst/>
            </a:prstGeom>
            <a:ln w="889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669900"/>
                  </a:gs>
                  <a:gs pos="83000">
                    <a:srgbClr val="809C28"/>
                  </a:gs>
                  <a:gs pos="100000">
                    <a:srgbClr val="88C832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5622872" y="4398021"/>
              <a:ext cx="3977" cy="557674"/>
            </a:xfrm>
            <a:prstGeom prst="straightConnector1">
              <a:avLst/>
            </a:prstGeom>
            <a:ln w="889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669900"/>
                  </a:gs>
                  <a:gs pos="83000">
                    <a:srgbClr val="809C28"/>
                  </a:gs>
                  <a:gs pos="100000">
                    <a:srgbClr val="88C832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>
              <a:off x="5621136" y="3468230"/>
              <a:ext cx="3977" cy="557674"/>
            </a:xfrm>
            <a:prstGeom prst="straightConnector1">
              <a:avLst/>
            </a:prstGeom>
            <a:ln w="889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669900"/>
                  </a:gs>
                  <a:gs pos="83000">
                    <a:srgbClr val="809C28"/>
                  </a:gs>
                  <a:gs pos="100000">
                    <a:srgbClr val="88C832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493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41">
            <a:extLst>
              <a:ext uri="{FF2B5EF4-FFF2-40B4-BE49-F238E27FC236}">
                <a16:creationId xmlns:a16="http://schemas.microsoft.com/office/drawing/2014/main" id="{B6826987-0E17-1079-BCD1-0EDE25EDAF19}"/>
              </a:ext>
            </a:extLst>
          </p:cNvPr>
          <p:cNvSpPr/>
          <p:nvPr/>
        </p:nvSpPr>
        <p:spPr>
          <a:xfrm>
            <a:off x="8748386" y="2611154"/>
            <a:ext cx="2674733" cy="27217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ЗАПУСК КЛЕТОЧНЫХ АЛГОРИТМОВ АПОПТОЗА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2097" y="2279775"/>
            <a:ext cx="1856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Декомпозиция липидов мембран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68096" y="1379090"/>
            <a:ext cx="2885016" cy="28806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748" y="2186831"/>
            <a:ext cx="2000774" cy="3826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ИШЕМИЯ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2" y="1714322"/>
            <a:ext cx="3101612" cy="52549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ВОЗРАСТ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436" y="3238968"/>
            <a:ext cx="2015086" cy="3806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ИНТОКСИКАЦИЯ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0436" y="2716528"/>
            <a:ext cx="2000775" cy="3826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20000"/>
                    <a:lumOff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СТРЕСС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36186" y="2417797"/>
            <a:ext cx="208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 активности Са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++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каналов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8109606" y="3734576"/>
            <a:ext cx="600672" cy="542100"/>
          </a:xfrm>
          <a:prstGeom prst="rightArrow">
            <a:avLst>
              <a:gd name="adj1" fmla="val 50000"/>
              <a:gd name="adj2" fmla="val 65537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7504" y="3674691"/>
            <a:ext cx="147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809C28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↑Са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++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тока в клетку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0571" y="4920728"/>
            <a:ext cx="10663534" cy="181659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ПЕРЕГРУЗКА НЕЙРОНОВ КАЛЬЦИЕМ – ПУСКОВОЙ ФАКТОР НЕЙРОДЕГЕНЕРАЦИИ В РАМКАХ ВОЗРАСТ-ЗАВИСИМОЙ ПАТОЛОГИИ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3720253" y="2548380"/>
            <a:ext cx="710170" cy="542100"/>
          </a:xfrm>
          <a:prstGeom prst="rightArrow">
            <a:avLst>
              <a:gd name="adj1" fmla="val 50000"/>
              <a:gd name="adj2" fmla="val 65537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006832" y="2516556"/>
            <a:ext cx="600672" cy="542100"/>
          </a:xfrm>
          <a:prstGeom prst="rightArrow">
            <a:avLst>
              <a:gd name="adj1" fmla="val 50000"/>
              <a:gd name="adj2" fmla="val 65537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CB61A1-C705-4768-848F-42F1CA78C132}"/>
              </a:ext>
            </a:extLst>
          </p:cNvPr>
          <p:cNvSpPr/>
          <p:nvPr/>
        </p:nvSpPr>
        <p:spPr bwMode="auto">
          <a:xfrm>
            <a:off x="580571" y="323933"/>
            <a:ext cx="11959771" cy="12602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СТАРЕНИЕ, НЕЙРОДЕГЕНЕРАЦИЯ И ГОМЕОСТАЗ КАЛЬЦИЯ – «ЗВЕНЬЯ ОДНОЙ ЦЕПИ»</a:t>
            </a:r>
          </a:p>
        </p:txBody>
      </p:sp>
      <p:sp>
        <p:nvSpPr>
          <p:cNvPr id="17" name="Стрелка вправо 20">
            <a:extLst>
              <a:ext uri="{FF2B5EF4-FFF2-40B4-BE49-F238E27FC236}">
                <a16:creationId xmlns:a16="http://schemas.microsoft.com/office/drawing/2014/main" id="{A7C386B9-6B14-5A4C-EAE7-1415FEAECBF2}"/>
              </a:ext>
            </a:extLst>
          </p:cNvPr>
          <p:cNvSpPr/>
          <p:nvPr/>
        </p:nvSpPr>
        <p:spPr>
          <a:xfrm rot="5400000">
            <a:off x="7158958" y="3096060"/>
            <a:ext cx="600672" cy="542100"/>
          </a:xfrm>
          <a:prstGeom prst="rightArrow">
            <a:avLst>
              <a:gd name="adj1" fmla="val 50000"/>
              <a:gd name="adj2" fmla="val 65537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/>
          <p:cNvSpPr/>
          <p:nvPr/>
        </p:nvSpPr>
        <p:spPr>
          <a:xfrm>
            <a:off x="58458" y="2456467"/>
            <a:ext cx="4710364" cy="4576584"/>
          </a:xfrm>
          <a:prstGeom prst="ellipse">
            <a:avLst/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96596" y="746052"/>
            <a:ext cx="4710364" cy="4576584"/>
          </a:xfrm>
          <a:prstGeom prst="ellipse">
            <a:avLst/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3993929" y="1627492"/>
            <a:ext cx="4489953" cy="4361108"/>
          </a:xfrm>
          <a:prstGeom prst="donut">
            <a:avLst>
              <a:gd name="adj" fmla="val 71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037" y="2403443"/>
            <a:ext cx="1706880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88" y="2381637"/>
            <a:ext cx="1706880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7971" y="2629324"/>
            <a:ext cx="2365627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Активация свободно-радикальных процессов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2626" y="1425489"/>
            <a:ext cx="267456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800" dirty="0"/>
              <a:t>Дестабилизация нейронных мембран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27192" y="3011059"/>
            <a:ext cx="217224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↑плотности </a:t>
            </a:r>
            <a:r>
              <a:rPr lang="ru-RU" sz="2800" dirty="0" err="1"/>
              <a:t>Са</a:t>
            </a:r>
            <a:r>
              <a:rPr lang="ru-RU" sz="2800" dirty="0"/>
              <a:t>-каналов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85789" y="4683730"/>
            <a:ext cx="223956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Перегрузка клетки кальцием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1315" y="32927"/>
            <a:ext cx="12404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88C832"/>
                </a:solidFill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ДЕСТАБИЛИЗАЦИЯ МЕМБРАН И КАЛЬЦИЕВОГО ДИСБАЛАНСА – ЗАПУСК «ПОРОЧНЫХ КРУГОВ» НЕЙРОДЕГЕНЕРАЦИИ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069901"/>
            <a:ext cx="1706880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8093" y="3703167"/>
            <a:ext cx="1706880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01214" y="5123498"/>
            <a:ext cx="283125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800" dirty="0"/>
              <a:t>Активация </a:t>
            </a:r>
            <a:r>
              <a:rPr lang="ru-RU" sz="2800" dirty="0" err="1"/>
              <a:t>цитолитических</a:t>
            </a:r>
            <a:r>
              <a:rPr lang="ru-RU" sz="2800" dirty="0"/>
              <a:t> ферментов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8307014" y="4946344"/>
            <a:ext cx="644937" cy="8445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295591" y="2053792"/>
            <a:ext cx="3842153" cy="3234913"/>
          </a:xfrm>
          <a:custGeom>
            <a:avLst/>
            <a:gdLst>
              <a:gd name="connsiteX0" fmla="*/ 0 w 3024573"/>
              <a:gd name="connsiteY0" fmla="*/ 213444 h 3520734"/>
              <a:gd name="connsiteX1" fmla="*/ 213444 w 3024573"/>
              <a:gd name="connsiteY1" fmla="*/ 0 h 3520734"/>
              <a:gd name="connsiteX2" fmla="*/ 2811129 w 3024573"/>
              <a:gd name="connsiteY2" fmla="*/ 0 h 3520734"/>
              <a:gd name="connsiteX3" fmla="*/ 3024573 w 3024573"/>
              <a:gd name="connsiteY3" fmla="*/ 213444 h 3520734"/>
              <a:gd name="connsiteX4" fmla="*/ 3024573 w 3024573"/>
              <a:gd name="connsiteY4" fmla="*/ 3307290 h 3520734"/>
              <a:gd name="connsiteX5" fmla="*/ 2811129 w 3024573"/>
              <a:gd name="connsiteY5" fmla="*/ 3520734 h 3520734"/>
              <a:gd name="connsiteX6" fmla="*/ 213444 w 3024573"/>
              <a:gd name="connsiteY6" fmla="*/ 3520734 h 3520734"/>
              <a:gd name="connsiteX7" fmla="*/ 0 w 3024573"/>
              <a:gd name="connsiteY7" fmla="*/ 3307290 h 3520734"/>
              <a:gd name="connsiteX8" fmla="*/ 0 w 3024573"/>
              <a:gd name="connsiteY8" fmla="*/ 213444 h 3520734"/>
              <a:gd name="connsiteX0" fmla="*/ 0 w 3024573"/>
              <a:gd name="connsiteY0" fmla="*/ 213444 h 3520734"/>
              <a:gd name="connsiteX1" fmla="*/ 213444 w 3024573"/>
              <a:gd name="connsiteY1" fmla="*/ 0 h 3520734"/>
              <a:gd name="connsiteX2" fmla="*/ 2811129 w 3024573"/>
              <a:gd name="connsiteY2" fmla="*/ 0 h 3520734"/>
              <a:gd name="connsiteX3" fmla="*/ 3024573 w 3024573"/>
              <a:gd name="connsiteY3" fmla="*/ 213444 h 3520734"/>
              <a:gd name="connsiteX4" fmla="*/ 3024573 w 3024573"/>
              <a:gd name="connsiteY4" fmla="*/ 3307290 h 3520734"/>
              <a:gd name="connsiteX5" fmla="*/ 2477641 w 3024573"/>
              <a:gd name="connsiteY5" fmla="*/ 3316338 h 3520734"/>
              <a:gd name="connsiteX6" fmla="*/ 213444 w 3024573"/>
              <a:gd name="connsiteY6" fmla="*/ 3520734 h 3520734"/>
              <a:gd name="connsiteX7" fmla="*/ 0 w 3024573"/>
              <a:gd name="connsiteY7" fmla="*/ 3307290 h 3520734"/>
              <a:gd name="connsiteX8" fmla="*/ 0 w 3024573"/>
              <a:gd name="connsiteY8" fmla="*/ 213444 h 3520734"/>
              <a:gd name="connsiteX0" fmla="*/ 0 w 3024573"/>
              <a:gd name="connsiteY0" fmla="*/ 213444 h 3539503"/>
              <a:gd name="connsiteX1" fmla="*/ 213444 w 3024573"/>
              <a:gd name="connsiteY1" fmla="*/ 0 h 3539503"/>
              <a:gd name="connsiteX2" fmla="*/ 2811129 w 3024573"/>
              <a:gd name="connsiteY2" fmla="*/ 0 h 3539503"/>
              <a:gd name="connsiteX3" fmla="*/ 3024573 w 3024573"/>
              <a:gd name="connsiteY3" fmla="*/ 213444 h 3539503"/>
              <a:gd name="connsiteX4" fmla="*/ 3024573 w 3024573"/>
              <a:gd name="connsiteY4" fmla="*/ 3307290 h 3539503"/>
              <a:gd name="connsiteX5" fmla="*/ 2477641 w 3024573"/>
              <a:gd name="connsiteY5" fmla="*/ 3316338 h 3539503"/>
              <a:gd name="connsiteX6" fmla="*/ 0 w 3024573"/>
              <a:gd name="connsiteY6" fmla="*/ 3307290 h 3539503"/>
              <a:gd name="connsiteX7" fmla="*/ 0 w 3024573"/>
              <a:gd name="connsiteY7" fmla="*/ 213444 h 3539503"/>
              <a:gd name="connsiteX0" fmla="*/ 0 w 3024573"/>
              <a:gd name="connsiteY0" fmla="*/ 213444 h 3362135"/>
              <a:gd name="connsiteX1" fmla="*/ 213444 w 3024573"/>
              <a:gd name="connsiteY1" fmla="*/ 0 h 3362135"/>
              <a:gd name="connsiteX2" fmla="*/ 2811129 w 3024573"/>
              <a:gd name="connsiteY2" fmla="*/ 0 h 3362135"/>
              <a:gd name="connsiteX3" fmla="*/ 3024573 w 3024573"/>
              <a:gd name="connsiteY3" fmla="*/ 213444 h 3362135"/>
              <a:gd name="connsiteX4" fmla="*/ 3024573 w 3024573"/>
              <a:gd name="connsiteY4" fmla="*/ 3307290 h 3362135"/>
              <a:gd name="connsiteX5" fmla="*/ 2477641 w 3024573"/>
              <a:gd name="connsiteY5" fmla="*/ 3316338 h 3362135"/>
              <a:gd name="connsiteX6" fmla="*/ 0 w 3024573"/>
              <a:gd name="connsiteY6" fmla="*/ 3307290 h 3362135"/>
              <a:gd name="connsiteX7" fmla="*/ 0 w 3024573"/>
              <a:gd name="connsiteY7" fmla="*/ 213444 h 3362135"/>
              <a:gd name="connsiteX0" fmla="*/ 0 w 3024573"/>
              <a:gd name="connsiteY0" fmla="*/ 315869 h 3464560"/>
              <a:gd name="connsiteX1" fmla="*/ 2811129 w 3024573"/>
              <a:gd name="connsiteY1" fmla="*/ 102425 h 3464560"/>
              <a:gd name="connsiteX2" fmla="*/ 3024573 w 3024573"/>
              <a:gd name="connsiteY2" fmla="*/ 315869 h 3464560"/>
              <a:gd name="connsiteX3" fmla="*/ 3024573 w 3024573"/>
              <a:gd name="connsiteY3" fmla="*/ 3409715 h 3464560"/>
              <a:gd name="connsiteX4" fmla="*/ 2477641 w 3024573"/>
              <a:gd name="connsiteY4" fmla="*/ 3418763 h 3464560"/>
              <a:gd name="connsiteX5" fmla="*/ 0 w 3024573"/>
              <a:gd name="connsiteY5" fmla="*/ 3409715 h 3464560"/>
              <a:gd name="connsiteX6" fmla="*/ 0 w 3024573"/>
              <a:gd name="connsiteY6" fmla="*/ 315869 h 3464560"/>
              <a:gd name="connsiteX0" fmla="*/ 0 w 3024573"/>
              <a:gd name="connsiteY0" fmla="*/ 213444 h 3362135"/>
              <a:gd name="connsiteX1" fmla="*/ 2811129 w 3024573"/>
              <a:gd name="connsiteY1" fmla="*/ 0 h 3362135"/>
              <a:gd name="connsiteX2" fmla="*/ 3024573 w 3024573"/>
              <a:gd name="connsiteY2" fmla="*/ 213444 h 3362135"/>
              <a:gd name="connsiteX3" fmla="*/ 3024573 w 3024573"/>
              <a:gd name="connsiteY3" fmla="*/ 3307290 h 3362135"/>
              <a:gd name="connsiteX4" fmla="*/ 2477641 w 3024573"/>
              <a:gd name="connsiteY4" fmla="*/ 3316338 h 3362135"/>
              <a:gd name="connsiteX5" fmla="*/ 0 w 3024573"/>
              <a:gd name="connsiteY5" fmla="*/ 3307290 h 3362135"/>
              <a:gd name="connsiteX6" fmla="*/ 0 w 3024573"/>
              <a:gd name="connsiteY6" fmla="*/ 213444 h 3362135"/>
              <a:gd name="connsiteX0" fmla="*/ 21516 w 3024573"/>
              <a:gd name="connsiteY0" fmla="*/ 84352 h 3362135"/>
              <a:gd name="connsiteX1" fmla="*/ 2811129 w 3024573"/>
              <a:gd name="connsiteY1" fmla="*/ 0 h 3362135"/>
              <a:gd name="connsiteX2" fmla="*/ 3024573 w 3024573"/>
              <a:gd name="connsiteY2" fmla="*/ 213444 h 3362135"/>
              <a:gd name="connsiteX3" fmla="*/ 3024573 w 3024573"/>
              <a:gd name="connsiteY3" fmla="*/ 3307290 h 3362135"/>
              <a:gd name="connsiteX4" fmla="*/ 2477641 w 3024573"/>
              <a:gd name="connsiteY4" fmla="*/ 3316338 h 3362135"/>
              <a:gd name="connsiteX5" fmla="*/ 0 w 3024573"/>
              <a:gd name="connsiteY5" fmla="*/ 3307290 h 3362135"/>
              <a:gd name="connsiteX6" fmla="*/ 21516 w 3024573"/>
              <a:gd name="connsiteY6" fmla="*/ 84352 h 3362135"/>
              <a:gd name="connsiteX0" fmla="*/ 0 w 3003057"/>
              <a:gd name="connsiteY0" fmla="*/ 84352 h 3362135"/>
              <a:gd name="connsiteX1" fmla="*/ 2789613 w 3003057"/>
              <a:gd name="connsiteY1" fmla="*/ 0 h 3362135"/>
              <a:gd name="connsiteX2" fmla="*/ 3003057 w 3003057"/>
              <a:gd name="connsiteY2" fmla="*/ 213444 h 3362135"/>
              <a:gd name="connsiteX3" fmla="*/ 3003057 w 3003057"/>
              <a:gd name="connsiteY3" fmla="*/ 3307290 h 3362135"/>
              <a:gd name="connsiteX4" fmla="*/ 2456125 w 3003057"/>
              <a:gd name="connsiteY4" fmla="*/ 3316338 h 3362135"/>
              <a:gd name="connsiteX5" fmla="*/ 43030 w 3003057"/>
              <a:gd name="connsiteY5" fmla="*/ 3307290 h 3362135"/>
              <a:gd name="connsiteX6" fmla="*/ 0 w 3003057"/>
              <a:gd name="connsiteY6" fmla="*/ 84352 h 3362135"/>
              <a:gd name="connsiteX0" fmla="*/ 0 w 3011208"/>
              <a:gd name="connsiteY0" fmla="*/ 2927 h 3280710"/>
              <a:gd name="connsiteX1" fmla="*/ 2929463 w 3011208"/>
              <a:gd name="connsiteY1" fmla="*/ 26151 h 3280710"/>
              <a:gd name="connsiteX2" fmla="*/ 3003057 w 3011208"/>
              <a:gd name="connsiteY2" fmla="*/ 132019 h 3280710"/>
              <a:gd name="connsiteX3" fmla="*/ 3003057 w 3011208"/>
              <a:gd name="connsiteY3" fmla="*/ 3225865 h 3280710"/>
              <a:gd name="connsiteX4" fmla="*/ 2456125 w 3011208"/>
              <a:gd name="connsiteY4" fmla="*/ 3234913 h 3280710"/>
              <a:gd name="connsiteX5" fmla="*/ 43030 w 3011208"/>
              <a:gd name="connsiteY5" fmla="*/ 3225865 h 3280710"/>
              <a:gd name="connsiteX6" fmla="*/ 0 w 3011208"/>
              <a:gd name="connsiteY6" fmla="*/ 2927 h 3280710"/>
              <a:gd name="connsiteX0" fmla="*/ 0 w 3842153"/>
              <a:gd name="connsiteY0" fmla="*/ 2927 h 3280710"/>
              <a:gd name="connsiteX1" fmla="*/ 2929463 w 3842153"/>
              <a:gd name="connsiteY1" fmla="*/ 26151 h 3280710"/>
              <a:gd name="connsiteX2" fmla="*/ 3842153 w 3842153"/>
              <a:gd name="connsiteY2" fmla="*/ 928085 h 3280710"/>
              <a:gd name="connsiteX3" fmla="*/ 3003057 w 3842153"/>
              <a:gd name="connsiteY3" fmla="*/ 3225865 h 3280710"/>
              <a:gd name="connsiteX4" fmla="*/ 2456125 w 3842153"/>
              <a:gd name="connsiteY4" fmla="*/ 3234913 h 3280710"/>
              <a:gd name="connsiteX5" fmla="*/ 43030 w 3842153"/>
              <a:gd name="connsiteY5" fmla="*/ 3225865 h 3280710"/>
              <a:gd name="connsiteX6" fmla="*/ 0 w 3842153"/>
              <a:gd name="connsiteY6" fmla="*/ 2927 h 3280710"/>
              <a:gd name="connsiteX0" fmla="*/ 0 w 3842153"/>
              <a:gd name="connsiteY0" fmla="*/ 2927 h 3234913"/>
              <a:gd name="connsiteX1" fmla="*/ 2929463 w 3842153"/>
              <a:gd name="connsiteY1" fmla="*/ 26151 h 3234913"/>
              <a:gd name="connsiteX2" fmla="*/ 3842153 w 3842153"/>
              <a:gd name="connsiteY2" fmla="*/ 928085 h 3234913"/>
              <a:gd name="connsiteX3" fmla="*/ 3702304 w 3842153"/>
              <a:gd name="connsiteY3" fmla="*/ 1827371 h 3234913"/>
              <a:gd name="connsiteX4" fmla="*/ 2456125 w 3842153"/>
              <a:gd name="connsiteY4" fmla="*/ 3234913 h 3234913"/>
              <a:gd name="connsiteX5" fmla="*/ 43030 w 3842153"/>
              <a:gd name="connsiteY5" fmla="*/ 3225865 h 3234913"/>
              <a:gd name="connsiteX6" fmla="*/ 0 w 3842153"/>
              <a:gd name="connsiteY6" fmla="*/ 2927 h 3234913"/>
              <a:gd name="connsiteX0" fmla="*/ 0 w 3842153"/>
              <a:gd name="connsiteY0" fmla="*/ 2927 h 3234913"/>
              <a:gd name="connsiteX1" fmla="*/ 2929463 w 3842153"/>
              <a:gd name="connsiteY1" fmla="*/ 26151 h 3234913"/>
              <a:gd name="connsiteX2" fmla="*/ 3842153 w 3842153"/>
              <a:gd name="connsiteY2" fmla="*/ 928085 h 3234913"/>
              <a:gd name="connsiteX3" fmla="*/ 3702304 w 3842153"/>
              <a:gd name="connsiteY3" fmla="*/ 1827371 h 3234913"/>
              <a:gd name="connsiteX4" fmla="*/ 2456125 w 3842153"/>
              <a:gd name="connsiteY4" fmla="*/ 3234913 h 3234913"/>
              <a:gd name="connsiteX5" fmla="*/ 43030 w 3842153"/>
              <a:gd name="connsiteY5" fmla="*/ 3225865 h 3234913"/>
              <a:gd name="connsiteX6" fmla="*/ 0 w 3842153"/>
              <a:gd name="connsiteY6" fmla="*/ 2927 h 3234913"/>
              <a:gd name="connsiteX0" fmla="*/ 0 w 3842153"/>
              <a:gd name="connsiteY0" fmla="*/ 2927 h 3234913"/>
              <a:gd name="connsiteX1" fmla="*/ 2929463 w 3842153"/>
              <a:gd name="connsiteY1" fmla="*/ 26151 h 3234913"/>
              <a:gd name="connsiteX2" fmla="*/ 3842153 w 3842153"/>
              <a:gd name="connsiteY2" fmla="*/ 928085 h 3234913"/>
              <a:gd name="connsiteX3" fmla="*/ 3702304 w 3842153"/>
              <a:gd name="connsiteY3" fmla="*/ 1827371 h 3234913"/>
              <a:gd name="connsiteX4" fmla="*/ 2456125 w 3842153"/>
              <a:gd name="connsiteY4" fmla="*/ 3234913 h 3234913"/>
              <a:gd name="connsiteX5" fmla="*/ 43030 w 3842153"/>
              <a:gd name="connsiteY5" fmla="*/ 3225865 h 3234913"/>
              <a:gd name="connsiteX6" fmla="*/ 0 w 3842153"/>
              <a:gd name="connsiteY6" fmla="*/ 2927 h 3234913"/>
              <a:gd name="connsiteX0" fmla="*/ 0 w 3842153"/>
              <a:gd name="connsiteY0" fmla="*/ 2927 h 3234913"/>
              <a:gd name="connsiteX1" fmla="*/ 2929463 w 3842153"/>
              <a:gd name="connsiteY1" fmla="*/ 26151 h 3234913"/>
              <a:gd name="connsiteX2" fmla="*/ 3842153 w 3842153"/>
              <a:gd name="connsiteY2" fmla="*/ 928085 h 3234913"/>
              <a:gd name="connsiteX3" fmla="*/ 3702304 w 3842153"/>
              <a:gd name="connsiteY3" fmla="*/ 1827371 h 3234913"/>
              <a:gd name="connsiteX4" fmla="*/ 2456125 w 3842153"/>
              <a:gd name="connsiteY4" fmla="*/ 3234913 h 3234913"/>
              <a:gd name="connsiteX5" fmla="*/ 43030 w 3842153"/>
              <a:gd name="connsiteY5" fmla="*/ 3225865 h 3234913"/>
              <a:gd name="connsiteX6" fmla="*/ 0 w 3842153"/>
              <a:gd name="connsiteY6" fmla="*/ 2927 h 3234913"/>
              <a:gd name="connsiteX0" fmla="*/ 0 w 3842153"/>
              <a:gd name="connsiteY0" fmla="*/ 2927 h 3234913"/>
              <a:gd name="connsiteX1" fmla="*/ 2929463 w 3842153"/>
              <a:gd name="connsiteY1" fmla="*/ 26151 h 3234913"/>
              <a:gd name="connsiteX2" fmla="*/ 3842153 w 3842153"/>
              <a:gd name="connsiteY2" fmla="*/ 928085 h 3234913"/>
              <a:gd name="connsiteX3" fmla="*/ 3702304 w 3842153"/>
              <a:gd name="connsiteY3" fmla="*/ 1827371 h 3234913"/>
              <a:gd name="connsiteX4" fmla="*/ 2456125 w 3842153"/>
              <a:gd name="connsiteY4" fmla="*/ 3234913 h 3234913"/>
              <a:gd name="connsiteX5" fmla="*/ 43030 w 3842153"/>
              <a:gd name="connsiteY5" fmla="*/ 3225865 h 3234913"/>
              <a:gd name="connsiteX6" fmla="*/ 0 w 3842153"/>
              <a:gd name="connsiteY6" fmla="*/ 2927 h 3234913"/>
              <a:gd name="connsiteX0" fmla="*/ 0 w 3842153"/>
              <a:gd name="connsiteY0" fmla="*/ 2927 h 3234913"/>
              <a:gd name="connsiteX1" fmla="*/ 2929463 w 3842153"/>
              <a:gd name="connsiteY1" fmla="*/ 26151 h 3234913"/>
              <a:gd name="connsiteX2" fmla="*/ 3842153 w 3842153"/>
              <a:gd name="connsiteY2" fmla="*/ 928085 h 3234913"/>
              <a:gd name="connsiteX3" fmla="*/ 3702304 w 3842153"/>
              <a:gd name="connsiteY3" fmla="*/ 1827371 h 3234913"/>
              <a:gd name="connsiteX4" fmla="*/ 2456125 w 3842153"/>
              <a:gd name="connsiteY4" fmla="*/ 3234913 h 3234913"/>
              <a:gd name="connsiteX5" fmla="*/ 43030 w 3842153"/>
              <a:gd name="connsiteY5" fmla="*/ 3225865 h 3234913"/>
              <a:gd name="connsiteX6" fmla="*/ 0 w 3842153"/>
              <a:gd name="connsiteY6" fmla="*/ 2927 h 323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153" h="3234913">
                <a:moveTo>
                  <a:pt x="0" y="2927"/>
                </a:moveTo>
                <a:cubicBezTo>
                  <a:pt x="737463" y="-10406"/>
                  <a:pt x="2425368" y="26151"/>
                  <a:pt x="2929463" y="26151"/>
                </a:cubicBezTo>
                <a:cubicBezTo>
                  <a:pt x="3595985" y="671610"/>
                  <a:pt x="3218208" y="293836"/>
                  <a:pt x="3842153" y="928085"/>
                </a:cubicBezTo>
                <a:lnTo>
                  <a:pt x="3702304" y="1827371"/>
                </a:lnTo>
                <a:cubicBezTo>
                  <a:pt x="3271998" y="2364801"/>
                  <a:pt x="3144162" y="2471120"/>
                  <a:pt x="2456125" y="3234913"/>
                </a:cubicBezTo>
                <a:cubicBezTo>
                  <a:pt x="1952030" y="3234913"/>
                  <a:pt x="929306" y="3183617"/>
                  <a:pt x="43030" y="3225865"/>
                </a:cubicBezTo>
                <a:lnTo>
                  <a:pt x="0" y="2927"/>
                </a:lnTo>
                <a:close/>
              </a:path>
            </a:pathLst>
          </a:custGeom>
          <a:gradFill flip="none" rotWithShape="1">
            <a:gsLst>
              <a:gs pos="47400">
                <a:srgbClr val="88C832">
                  <a:alpha val="20000"/>
                </a:srgbClr>
              </a:gs>
              <a:gs pos="0">
                <a:srgbClr val="88C832">
                  <a:alpha val="38000"/>
                </a:srgbClr>
              </a:gs>
              <a:gs pos="100000">
                <a:srgbClr val="809C28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800" b="1">
              <a:solidFill>
                <a:srgbClr val="809C28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2143" y="3034344"/>
            <a:ext cx="2727155" cy="630421"/>
          </a:xfrm>
          <a:prstGeom prst="rect">
            <a:avLst/>
          </a:prstGeom>
          <a:solidFill>
            <a:srgbClr val="3ECE3E"/>
          </a:solidFill>
          <a:ln w="38100">
            <a:solidFill>
              <a:srgbClr val="3E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ИШЕМИЯ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7679" y="2099160"/>
            <a:ext cx="2848830" cy="700660"/>
          </a:xfrm>
          <a:prstGeom prst="rect">
            <a:avLst/>
          </a:prstGeom>
          <a:solidFill>
            <a:srgbClr val="3ECE3E"/>
          </a:solidFill>
          <a:ln w="38100">
            <a:solidFill>
              <a:srgbClr val="3E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ВОЗРАСТ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2143" y="4731980"/>
            <a:ext cx="2391029" cy="545587"/>
          </a:xfrm>
          <a:prstGeom prst="rect">
            <a:avLst/>
          </a:prstGeom>
          <a:solidFill>
            <a:srgbClr val="3ECE3E"/>
          </a:solidFill>
          <a:ln w="38100">
            <a:solidFill>
              <a:srgbClr val="3E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ИНТОКСИКАЦИЯ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7679" y="3907240"/>
            <a:ext cx="2527054" cy="582265"/>
          </a:xfrm>
          <a:prstGeom prst="rect">
            <a:avLst/>
          </a:prstGeom>
          <a:solidFill>
            <a:srgbClr val="3ECE3E"/>
          </a:solidFill>
          <a:ln w="38100">
            <a:solidFill>
              <a:srgbClr val="3E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СТРЕСС</a:t>
            </a:r>
          </a:p>
        </p:txBody>
      </p:sp>
      <p:sp>
        <p:nvSpPr>
          <p:cNvPr id="41" name="Стрелка вправо 19"/>
          <p:cNvSpPr/>
          <p:nvPr/>
        </p:nvSpPr>
        <p:spPr>
          <a:xfrm rot="19097067">
            <a:off x="4424675" y="2083004"/>
            <a:ext cx="1000217" cy="366897"/>
          </a:xfrm>
          <a:custGeom>
            <a:avLst/>
            <a:gdLst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36496 w 996714"/>
              <a:gd name="connsiteY5" fmla="*/ 308087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17287 w 996714"/>
              <a:gd name="connsiteY5" fmla="*/ 311672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02630"/>
              <a:gd name="connsiteX1" fmla="*/ 736496 w 996714"/>
              <a:gd name="connsiteY1" fmla="*/ 102696 h 402630"/>
              <a:gd name="connsiteX2" fmla="*/ 736496 w 996714"/>
              <a:gd name="connsiteY2" fmla="*/ 0 h 402630"/>
              <a:gd name="connsiteX3" fmla="*/ 996714 w 996714"/>
              <a:gd name="connsiteY3" fmla="*/ 263238 h 402630"/>
              <a:gd name="connsiteX4" fmla="*/ 688364 w 996714"/>
              <a:gd name="connsiteY4" fmla="*/ 402630 h 402630"/>
              <a:gd name="connsiteX5" fmla="*/ 717287 w 996714"/>
              <a:gd name="connsiteY5" fmla="*/ 311672 h 402630"/>
              <a:gd name="connsiteX6" fmla="*/ 0 w 996714"/>
              <a:gd name="connsiteY6" fmla="*/ 308087 h 402630"/>
              <a:gd name="connsiteX7" fmla="*/ 0 w 996714"/>
              <a:gd name="connsiteY7" fmla="*/ 102696 h 402630"/>
              <a:gd name="connsiteX0" fmla="*/ 0 w 996714"/>
              <a:gd name="connsiteY0" fmla="*/ 83187 h 383121"/>
              <a:gd name="connsiteX1" fmla="*/ 736496 w 996714"/>
              <a:gd name="connsiteY1" fmla="*/ 83187 h 383121"/>
              <a:gd name="connsiteX2" fmla="*/ 753160 w 996714"/>
              <a:gd name="connsiteY2" fmla="*/ 0 h 383121"/>
              <a:gd name="connsiteX3" fmla="*/ 996714 w 996714"/>
              <a:gd name="connsiteY3" fmla="*/ 243729 h 383121"/>
              <a:gd name="connsiteX4" fmla="*/ 688364 w 996714"/>
              <a:gd name="connsiteY4" fmla="*/ 383121 h 383121"/>
              <a:gd name="connsiteX5" fmla="*/ 717287 w 996714"/>
              <a:gd name="connsiteY5" fmla="*/ 292163 h 383121"/>
              <a:gd name="connsiteX6" fmla="*/ 0 w 996714"/>
              <a:gd name="connsiteY6" fmla="*/ 288578 h 383121"/>
              <a:gd name="connsiteX7" fmla="*/ 0 w 996714"/>
              <a:gd name="connsiteY7" fmla="*/ 83187 h 383121"/>
              <a:gd name="connsiteX0" fmla="*/ 0 w 986617"/>
              <a:gd name="connsiteY0" fmla="*/ 83187 h 383121"/>
              <a:gd name="connsiteX1" fmla="*/ 736496 w 986617"/>
              <a:gd name="connsiteY1" fmla="*/ 83187 h 383121"/>
              <a:gd name="connsiteX2" fmla="*/ 753160 w 986617"/>
              <a:gd name="connsiteY2" fmla="*/ 0 h 383121"/>
              <a:gd name="connsiteX3" fmla="*/ 986617 w 986617"/>
              <a:gd name="connsiteY3" fmla="*/ 288795 h 383121"/>
              <a:gd name="connsiteX4" fmla="*/ 688364 w 986617"/>
              <a:gd name="connsiteY4" fmla="*/ 383121 h 383121"/>
              <a:gd name="connsiteX5" fmla="*/ 717287 w 986617"/>
              <a:gd name="connsiteY5" fmla="*/ 292163 h 383121"/>
              <a:gd name="connsiteX6" fmla="*/ 0 w 986617"/>
              <a:gd name="connsiteY6" fmla="*/ 288578 h 383121"/>
              <a:gd name="connsiteX7" fmla="*/ 0 w 986617"/>
              <a:gd name="connsiteY7" fmla="*/ 83187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13600 w 1000217"/>
              <a:gd name="connsiteY6" fmla="*/ 288578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16986 w 1000217"/>
              <a:gd name="connsiteY5" fmla="*/ 283791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685819 w 1000217"/>
              <a:gd name="connsiteY5" fmla="*/ 282068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76611"/>
              <a:gd name="connsiteX1" fmla="*/ 750096 w 1000217"/>
              <a:gd name="connsiteY1" fmla="*/ 83187 h 376611"/>
              <a:gd name="connsiteX2" fmla="*/ 766760 w 1000217"/>
              <a:gd name="connsiteY2" fmla="*/ 0 h 376611"/>
              <a:gd name="connsiteX3" fmla="*/ 1000217 w 1000217"/>
              <a:gd name="connsiteY3" fmla="*/ 288795 h 376611"/>
              <a:gd name="connsiteX4" fmla="*/ 637688 w 1000217"/>
              <a:gd name="connsiteY4" fmla="*/ 376611 h 376611"/>
              <a:gd name="connsiteX5" fmla="*/ 685819 w 1000217"/>
              <a:gd name="connsiteY5" fmla="*/ 282068 h 376611"/>
              <a:gd name="connsiteX6" fmla="*/ 8072 w 1000217"/>
              <a:gd name="connsiteY6" fmla="*/ 266304 h 376611"/>
              <a:gd name="connsiteX7" fmla="*/ 0 w 1000217"/>
              <a:gd name="connsiteY7" fmla="*/ 61734 h 376611"/>
              <a:gd name="connsiteX0" fmla="*/ 0 w 1000217"/>
              <a:gd name="connsiteY0" fmla="*/ 61734 h 366897"/>
              <a:gd name="connsiteX1" fmla="*/ 750096 w 1000217"/>
              <a:gd name="connsiteY1" fmla="*/ 83187 h 366897"/>
              <a:gd name="connsiteX2" fmla="*/ 766760 w 1000217"/>
              <a:gd name="connsiteY2" fmla="*/ 0 h 366897"/>
              <a:gd name="connsiteX3" fmla="*/ 1000217 w 1000217"/>
              <a:gd name="connsiteY3" fmla="*/ 288795 h 366897"/>
              <a:gd name="connsiteX4" fmla="*/ 653012 w 1000217"/>
              <a:gd name="connsiteY4" fmla="*/ 366897 h 366897"/>
              <a:gd name="connsiteX5" fmla="*/ 685819 w 1000217"/>
              <a:gd name="connsiteY5" fmla="*/ 282068 h 366897"/>
              <a:gd name="connsiteX6" fmla="*/ 8072 w 1000217"/>
              <a:gd name="connsiteY6" fmla="*/ 266304 h 366897"/>
              <a:gd name="connsiteX7" fmla="*/ 0 w 1000217"/>
              <a:gd name="connsiteY7" fmla="*/ 61734 h 3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17" h="366897">
                <a:moveTo>
                  <a:pt x="0" y="61734"/>
                </a:moveTo>
                <a:cubicBezTo>
                  <a:pt x="279292" y="-6948"/>
                  <a:pt x="472472" y="-8150"/>
                  <a:pt x="750096" y="83187"/>
                </a:cubicBezTo>
                <a:lnTo>
                  <a:pt x="766760" y="0"/>
                </a:lnTo>
                <a:lnTo>
                  <a:pt x="1000217" y="288795"/>
                </a:lnTo>
                <a:lnTo>
                  <a:pt x="653012" y="366897"/>
                </a:lnTo>
                <a:lnTo>
                  <a:pt x="685819" y="282068"/>
                </a:lnTo>
                <a:cubicBezTo>
                  <a:pt x="446612" y="183561"/>
                  <a:pt x="257838" y="212043"/>
                  <a:pt x="8072" y="266304"/>
                </a:cubicBezTo>
                <a:lnTo>
                  <a:pt x="0" y="61734"/>
                </a:lnTo>
                <a:close/>
              </a:path>
            </a:pathLst>
          </a:custGeom>
          <a:gradFill flip="none" rotWithShape="1">
            <a:gsLst>
              <a:gs pos="47400">
                <a:srgbClr val="88C832">
                  <a:alpha val="62000"/>
                </a:srgbClr>
              </a:gs>
              <a:gs pos="0">
                <a:srgbClr val="88C832">
                  <a:alpha val="0"/>
                </a:srgbClr>
              </a:gs>
              <a:gs pos="100000">
                <a:srgbClr val="809C28">
                  <a:alpha val="41000"/>
                </a:srgbClr>
              </a:gs>
            </a:gsLst>
            <a:lin ang="5400000" scaled="1"/>
            <a:tileRect/>
          </a:gradFill>
          <a:ln>
            <a:solidFill>
              <a:srgbClr val="456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>
              <a:solidFill>
                <a:srgbClr val="809C28"/>
              </a:solidFill>
            </a:endParaRPr>
          </a:p>
        </p:txBody>
      </p:sp>
      <p:sp>
        <p:nvSpPr>
          <p:cNvPr id="46" name="Стрелка вправо 19"/>
          <p:cNvSpPr/>
          <p:nvPr/>
        </p:nvSpPr>
        <p:spPr>
          <a:xfrm rot="2673702">
            <a:off x="7300662" y="2360908"/>
            <a:ext cx="1000217" cy="366897"/>
          </a:xfrm>
          <a:custGeom>
            <a:avLst/>
            <a:gdLst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36496 w 996714"/>
              <a:gd name="connsiteY5" fmla="*/ 308087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17287 w 996714"/>
              <a:gd name="connsiteY5" fmla="*/ 311672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02630"/>
              <a:gd name="connsiteX1" fmla="*/ 736496 w 996714"/>
              <a:gd name="connsiteY1" fmla="*/ 102696 h 402630"/>
              <a:gd name="connsiteX2" fmla="*/ 736496 w 996714"/>
              <a:gd name="connsiteY2" fmla="*/ 0 h 402630"/>
              <a:gd name="connsiteX3" fmla="*/ 996714 w 996714"/>
              <a:gd name="connsiteY3" fmla="*/ 263238 h 402630"/>
              <a:gd name="connsiteX4" fmla="*/ 688364 w 996714"/>
              <a:gd name="connsiteY4" fmla="*/ 402630 h 402630"/>
              <a:gd name="connsiteX5" fmla="*/ 717287 w 996714"/>
              <a:gd name="connsiteY5" fmla="*/ 311672 h 402630"/>
              <a:gd name="connsiteX6" fmla="*/ 0 w 996714"/>
              <a:gd name="connsiteY6" fmla="*/ 308087 h 402630"/>
              <a:gd name="connsiteX7" fmla="*/ 0 w 996714"/>
              <a:gd name="connsiteY7" fmla="*/ 102696 h 402630"/>
              <a:gd name="connsiteX0" fmla="*/ 0 w 996714"/>
              <a:gd name="connsiteY0" fmla="*/ 83187 h 383121"/>
              <a:gd name="connsiteX1" fmla="*/ 736496 w 996714"/>
              <a:gd name="connsiteY1" fmla="*/ 83187 h 383121"/>
              <a:gd name="connsiteX2" fmla="*/ 753160 w 996714"/>
              <a:gd name="connsiteY2" fmla="*/ 0 h 383121"/>
              <a:gd name="connsiteX3" fmla="*/ 996714 w 996714"/>
              <a:gd name="connsiteY3" fmla="*/ 243729 h 383121"/>
              <a:gd name="connsiteX4" fmla="*/ 688364 w 996714"/>
              <a:gd name="connsiteY4" fmla="*/ 383121 h 383121"/>
              <a:gd name="connsiteX5" fmla="*/ 717287 w 996714"/>
              <a:gd name="connsiteY5" fmla="*/ 292163 h 383121"/>
              <a:gd name="connsiteX6" fmla="*/ 0 w 996714"/>
              <a:gd name="connsiteY6" fmla="*/ 288578 h 383121"/>
              <a:gd name="connsiteX7" fmla="*/ 0 w 996714"/>
              <a:gd name="connsiteY7" fmla="*/ 83187 h 383121"/>
              <a:gd name="connsiteX0" fmla="*/ 0 w 986617"/>
              <a:gd name="connsiteY0" fmla="*/ 83187 h 383121"/>
              <a:gd name="connsiteX1" fmla="*/ 736496 w 986617"/>
              <a:gd name="connsiteY1" fmla="*/ 83187 h 383121"/>
              <a:gd name="connsiteX2" fmla="*/ 753160 w 986617"/>
              <a:gd name="connsiteY2" fmla="*/ 0 h 383121"/>
              <a:gd name="connsiteX3" fmla="*/ 986617 w 986617"/>
              <a:gd name="connsiteY3" fmla="*/ 288795 h 383121"/>
              <a:gd name="connsiteX4" fmla="*/ 688364 w 986617"/>
              <a:gd name="connsiteY4" fmla="*/ 383121 h 383121"/>
              <a:gd name="connsiteX5" fmla="*/ 717287 w 986617"/>
              <a:gd name="connsiteY5" fmla="*/ 292163 h 383121"/>
              <a:gd name="connsiteX6" fmla="*/ 0 w 986617"/>
              <a:gd name="connsiteY6" fmla="*/ 288578 h 383121"/>
              <a:gd name="connsiteX7" fmla="*/ 0 w 986617"/>
              <a:gd name="connsiteY7" fmla="*/ 83187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13600 w 1000217"/>
              <a:gd name="connsiteY6" fmla="*/ 288578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16986 w 1000217"/>
              <a:gd name="connsiteY5" fmla="*/ 283791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685819 w 1000217"/>
              <a:gd name="connsiteY5" fmla="*/ 282068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76611"/>
              <a:gd name="connsiteX1" fmla="*/ 750096 w 1000217"/>
              <a:gd name="connsiteY1" fmla="*/ 83187 h 376611"/>
              <a:gd name="connsiteX2" fmla="*/ 766760 w 1000217"/>
              <a:gd name="connsiteY2" fmla="*/ 0 h 376611"/>
              <a:gd name="connsiteX3" fmla="*/ 1000217 w 1000217"/>
              <a:gd name="connsiteY3" fmla="*/ 288795 h 376611"/>
              <a:gd name="connsiteX4" fmla="*/ 637688 w 1000217"/>
              <a:gd name="connsiteY4" fmla="*/ 376611 h 376611"/>
              <a:gd name="connsiteX5" fmla="*/ 685819 w 1000217"/>
              <a:gd name="connsiteY5" fmla="*/ 282068 h 376611"/>
              <a:gd name="connsiteX6" fmla="*/ 8072 w 1000217"/>
              <a:gd name="connsiteY6" fmla="*/ 266304 h 376611"/>
              <a:gd name="connsiteX7" fmla="*/ 0 w 1000217"/>
              <a:gd name="connsiteY7" fmla="*/ 61734 h 376611"/>
              <a:gd name="connsiteX0" fmla="*/ 0 w 1000217"/>
              <a:gd name="connsiteY0" fmla="*/ 61734 h 366897"/>
              <a:gd name="connsiteX1" fmla="*/ 750096 w 1000217"/>
              <a:gd name="connsiteY1" fmla="*/ 83187 h 366897"/>
              <a:gd name="connsiteX2" fmla="*/ 766760 w 1000217"/>
              <a:gd name="connsiteY2" fmla="*/ 0 h 366897"/>
              <a:gd name="connsiteX3" fmla="*/ 1000217 w 1000217"/>
              <a:gd name="connsiteY3" fmla="*/ 288795 h 366897"/>
              <a:gd name="connsiteX4" fmla="*/ 653012 w 1000217"/>
              <a:gd name="connsiteY4" fmla="*/ 366897 h 366897"/>
              <a:gd name="connsiteX5" fmla="*/ 685819 w 1000217"/>
              <a:gd name="connsiteY5" fmla="*/ 282068 h 366897"/>
              <a:gd name="connsiteX6" fmla="*/ 8072 w 1000217"/>
              <a:gd name="connsiteY6" fmla="*/ 266304 h 366897"/>
              <a:gd name="connsiteX7" fmla="*/ 0 w 1000217"/>
              <a:gd name="connsiteY7" fmla="*/ 61734 h 3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17" h="366897">
                <a:moveTo>
                  <a:pt x="0" y="61734"/>
                </a:moveTo>
                <a:cubicBezTo>
                  <a:pt x="279292" y="-6948"/>
                  <a:pt x="472472" y="-8150"/>
                  <a:pt x="750096" y="83187"/>
                </a:cubicBezTo>
                <a:lnTo>
                  <a:pt x="766760" y="0"/>
                </a:lnTo>
                <a:lnTo>
                  <a:pt x="1000217" y="288795"/>
                </a:lnTo>
                <a:lnTo>
                  <a:pt x="653012" y="366897"/>
                </a:lnTo>
                <a:lnTo>
                  <a:pt x="685819" y="282068"/>
                </a:lnTo>
                <a:cubicBezTo>
                  <a:pt x="446612" y="183561"/>
                  <a:pt x="257838" y="212043"/>
                  <a:pt x="8072" y="266304"/>
                </a:cubicBezTo>
                <a:lnTo>
                  <a:pt x="0" y="61734"/>
                </a:lnTo>
                <a:close/>
              </a:path>
            </a:pathLst>
          </a:custGeom>
          <a:gradFill flip="none" rotWithShape="1">
            <a:gsLst>
              <a:gs pos="47400">
                <a:srgbClr val="88C832">
                  <a:alpha val="62000"/>
                </a:srgbClr>
              </a:gs>
              <a:gs pos="0">
                <a:srgbClr val="88C832">
                  <a:alpha val="0"/>
                </a:srgbClr>
              </a:gs>
              <a:gs pos="100000">
                <a:srgbClr val="809C28">
                  <a:alpha val="41000"/>
                </a:srgbClr>
              </a:gs>
            </a:gsLst>
            <a:lin ang="5400000" scaled="1"/>
            <a:tileRect/>
          </a:gradFill>
          <a:ln>
            <a:solidFill>
              <a:srgbClr val="456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>
              <a:solidFill>
                <a:srgbClr val="809C28"/>
              </a:solidFill>
            </a:endParaRPr>
          </a:p>
        </p:txBody>
      </p:sp>
      <p:sp>
        <p:nvSpPr>
          <p:cNvPr id="47" name="Стрелка вправо 19"/>
          <p:cNvSpPr/>
          <p:nvPr/>
        </p:nvSpPr>
        <p:spPr>
          <a:xfrm rot="6052126">
            <a:off x="7702426" y="4150914"/>
            <a:ext cx="1000217" cy="366897"/>
          </a:xfrm>
          <a:custGeom>
            <a:avLst/>
            <a:gdLst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36496 w 996714"/>
              <a:gd name="connsiteY5" fmla="*/ 308087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17287 w 996714"/>
              <a:gd name="connsiteY5" fmla="*/ 311672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02630"/>
              <a:gd name="connsiteX1" fmla="*/ 736496 w 996714"/>
              <a:gd name="connsiteY1" fmla="*/ 102696 h 402630"/>
              <a:gd name="connsiteX2" fmla="*/ 736496 w 996714"/>
              <a:gd name="connsiteY2" fmla="*/ 0 h 402630"/>
              <a:gd name="connsiteX3" fmla="*/ 996714 w 996714"/>
              <a:gd name="connsiteY3" fmla="*/ 263238 h 402630"/>
              <a:gd name="connsiteX4" fmla="*/ 688364 w 996714"/>
              <a:gd name="connsiteY4" fmla="*/ 402630 h 402630"/>
              <a:gd name="connsiteX5" fmla="*/ 717287 w 996714"/>
              <a:gd name="connsiteY5" fmla="*/ 311672 h 402630"/>
              <a:gd name="connsiteX6" fmla="*/ 0 w 996714"/>
              <a:gd name="connsiteY6" fmla="*/ 308087 h 402630"/>
              <a:gd name="connsiteX7" fmla="*/ 0 w 996714"/>
              <a:gd name="connsiteY7" fmla="*/ 102696 h 402630"/>
              <a:gd name="connsiteX0" fmla="*/ 0 w 996714"/>
              <a:gd name="connsiteY0" fmla="*/ 83187 h 383121"/>
              <a:gd name="connsiteX1" fmla="*/ 736496 w 996714"/>
              <a:gd name="connsiteY1" fmla="*/ 83187 h 383121"/>
              <a:gd name="connsiteX2" fmla="*/ 753160 w 996714"/>
              <a:gd name="connsiteY2" fmla="*/ 0 h 383121"/>
              <a:gd name="connsiteX3" fmla="*/ 996714 w 996714"/>
              <a:gd name="connsiteY3" fmla="*/ 243729 h 383121"/>
              <a:gd name="connsiteX4" fmla="*/ 688364 w 996714"/>
              <a:gd name="connsiteY4" fmla="*/ 383121 h 383121"/>
              <a:gd name="connsiteX5" fmla="*/ 717287 w 996714"/>
              <a:gd name="connsiteY5" fmla="*/ 292163 h 383121"/>
              <a:gd name="connsiteX6" fmla="*/ 0 w 996714"/>
              <a:gd name="connsiteY6" fmla="*/ 288578 h 383121"/>
              <a:gd name="connsiteX7" fmla="*/ 0 w 996714"/>
              <a:gd name="connsiteY7" fmla="*/ 83187 h 383121"/>
              <a:gd name="connsiteX0" fmla="*/ 0 w 986617"/>
              <a:gd name="connsiteY0" fmla="*/ 83187 h 383121"/>
              <a:gd name="connsiteX1" fmla="*/ 736496 w 986617"/>
              <a:gd name="connsiteY1" fmla="*/ 83187 h 383121"/>
              <a:gd name="connsiteX2" fmla="*/ 753160 w 986617"/>
              <a:gd name="connsiteY2" fmla="*/ 0 h 383121"/>
              <a:gd name="connsiteX3" fmla="*/ 986617 w 986617"/>
              <a:gd name="connsiteY3" fmla="*/ 288795 h 383121"/>
              <a:gd name="connsiteX4" fmla="*/ 688364 w 986617"/>
              <a:gd name="connsiteY4" fmla="*/ 383121 h 383121"/>
              <a:gd name="connsiteX5" fmla="*/ 717287 w 986617"/>
              <a:gd name="connsiteY5" fmla="*/ 292163 h 383121"/>
              <a:gd name="connsiteX6" fmla="*/ 0 w 986617"/>
              <a:gd name="connsiteY6" fmla="*/ 288578 h 383121"/>
              <a:gd name="connsiteX7" fmla="*/ 0 w 986617"/>
              <a:gd name="connsiteY7" fmla="*/ 83187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13600 w 1000217"/>
              <a:gd name="connsiteY6" fmla="*/ 288578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16986 w 1000217"/>
              <a:gd name="connsiteY5" fmla="*/ 283791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685819 w 1000217"/>
              <a:gd name="connsiteY5" fmla="*/ 282068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76611"/>
              <a:gd name="connsiteX1" fmla="*/ 750096 w 1000217"/>
              <a:gd name="connsiteY1" fmla="*/ 83187 h 376611"/>
              <a:gd name="connsiteX2" fmla="*/ 766760 w 1000217"/>
              <a:gd name="connsiteY2" fmla="*/ 0 h 376611"/>
              <a:gd name="connsiteX3" fmla="*/ 1000217 w 1000217"/>
              <a:gd name="connsiteY3" fmla="*/ 288795 h 376611"/>
              <a:gd name="connsiteX4" fmla="*/ 637688 w 1000217"/>
              <a:gd name="connsiteY4" fmla="*/ 376611 h 376611"/>
              <a:gd name="connsiteX5" fmla="*/ 685819 w 1000217"/>
              <a:gd name="connsiteY5" fmla="*/ 282068 h 376611"/>
              <a:gd name="connsiteX6" fmla="*/ 8072 w 1000217"/>
              <a:gd name="connsiteY6" fmla="*/ 266304 h 376611"/>
              <a:gd name="connsiteX7" fmla="*/ 0 w 1000217"/>
              <a:gd name="connsiteY7" fmla="*/ 61734 h 376611"/>
              <a:gd name="connsiteX0" fmla="*/ 0 w 1000217"/>
              <a:gd name="connsiteY0" fmla="*/ 61734 h 366897"/>
              <a:gd name="connsiteX1" fmla="*/ 750096 w 1000217"/>
              <a:gd name="connsiteY1" fmla="*/ 83187 h 366897"/>
              <a:gd name="connsiteX2" fmla="*/ 766760 w 1000217"/>
              <a:gd name="connsiteY2" fmla="*/ 0 h 366897"/>
              <a:gd name="connsiteX3" fmla="*/ 1000217 w 1000217"/>
              <a:gd name="connsiteY3" fmla="*/ 288795 h 366897"/>
              <a:gd name="connsiteX4" fmla="*/ 653012 w 1000217"/>
              <a:gd name="connsiteY4" fmla="*/ 366897 h 366897"/>
              <a:gd name="connsiteX5" fmla="*/ 685819 w 1000217"/>
              <a:gd name="connsiteY5" fmla="*/ 282068 h 366897"/>
              <a:gd name="connsiteX6" fmla="*/ 8072 w 1000217"/>
              <a:gd name="connsiteY6" fmla="*/ 266304 h 366897"/>
              <a:gd name="connsiteX7" fmla="*/ 0 w 1000217"/>
              <a:gd name="connsiteY7" fmla="*/ 61734 h 3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17" h="366897">
                <a:moveTo>
                  <a:pt x="0" y="61734"/>
                </a:moveTo>
                <a:cubicBezTo>
                  <a:pt x="279292" y="-6948"/>
                  <a:pt x="472472" y="-8150"/>
                  <a:pt x="750096" y="83187"/>
                </a:cubicBezTo>
                <a:lnTo>
                  <a:pt x="766760" y="0"/>
                </a:lnTo>
                <a:lnTo>
                  <a:pt x="1000217" y="288795"/>
                </a:lnTo>
                <a:lnTo>
                  <a:pt x="653012" y="366897"/>
                </a:lnTo>
                <a:lnTo>
                  <a:pt x="685819" y="282068"/>
                </a:lnTo>
                <a:cubicBezTo>
                  <a:pt x="446612" y="183561"/>
                  <a:pt x="257838" y="212043"/>
                  <a:pt x="8072" y="266304"/>
                </a:cubicBezTo>
                <a:lnTo>
                  <a:pt x="0" y="61734"/>
                </a:lnTo>
                <a:close/>
              </a:path>
            </a:pathLst>
          </a:custGeom>
          <a:gradFill flip="none" rotWithShape="1">
            <a:gsLst>
              <a:gs pos="47400">
                <a:srgbClr val="88C832">
                  <a:alpha val="62000"/>
                </a:srgbClr>
              </a:gs>
              <a:gs pos="0">
                <a:srgbClr val="88C832">
                  <a:alpha val="0"/>
                </a:srgbClr>
              </a:gs>
              <a:gs pos="100000">
                <a:srgbClr val="809C28">
                  <a:alpha val="41000"/>
                </a:srgbClr>
              </a:gs>
            </a:gsLst>
            <a:lin ang="5400000" scaled="1"/>
            <a:tileRect/>
          </a:gradFill>
          <a:ln>
            <a:solidFill>
              <a:srgbClr val="456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>
              <a:solidFill>
                <a:srgbClr val="809C28"/>
              </a:solidFill>
            </a:endParaRPr>
          </a:p>
        </p:txBody>
      </p:sp>
      <p:sp>
        <p:nvSpPr>
          <p:cNvPr id="57" name="Стрелка вправо 19"/>
          <p:cNvSpPr/>
          <p:nvPr/>
        </p:nvSpPr>
        <p:spPr>
          <a:xfrm rot="14279788">
            <a:off x="3826875" y="4392366"/>
            <a:ext cx="1000217" cy="366897"/>
          </a:xfrm>
          <a:custGeom>
            <a:avLst/>
            <a:gdLst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36496 w 996714"/>
              <a:gd name="connsiteY5" fmla="*/ 308087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17287 w 996714"/>
              <a:gd name="connsiteY5" fmla="*/ 311672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02630"/>
              <a:gd name="connsiteX1" fmla="*/ 736496 w 996714"/>
              <a:gd name="connsiteY1" fmla="*/ 102696 h 402630"/>
              <a:gd name="connsiteX2" fmla="*/ 736496 w 996714"/>
              <a:gd name="connsiteY2" fmla="*/ 0 h 402630"/>
              <a:gd name="connsiteX3" fmla="*/ 996714 w 996714"/>
              <a:gd name="connsiteY3" fmla="*/ 263238 h 402630"/>
              <a:gd name="connsiteX4" fmla="*/ 688364 w 996714"/>
              <a:gd name="connsiteY4" fmla="*/ 402630 h 402630"/>
              <a:gd name="connsiteX5" fmla="*/ 717287 w 996714"/>
              <a:gd name="connsiteY5" fmla="*/ 311672 h 402630"/>
              <a:gd name="connsiteX6" fmla="*/ 0 w 996714"/>
              <a:gd name="connsiteY6" fmla="*/ 308087 h 402630"/>
              <a:gd name="connsiteX7" fmla="*/ 0 w 996714"/>
              <a:gd name="connsiteY7" fmla="*/ 102696 h 402630"/>
              <a:gd name="connsiteX0" fmla="*/ 0 w 996714"/>
              <a:gd name="connsiteY0" fmla="*/ 83187 h 383121"/>
              <a:gd name="connsiteX1" fmla="*/ 736496 w 996714"/>
              <a:gd name="connsiteY1" fmla="*/ 83187 h 383121"/>
              <a:gd name="connsiteX2" fmla="*/ 753160 w 996714"/>
              <a:gd name="connsiteY2" fmla="*/ 0 h 383121"/>
              <a:gd name="connsiteX3" fmla="*/ 996714 w 996714"/>
              <a:gd name="connsiteY3" fmla="*/ 243729 h 383121"/>
              <a:gd name="connsiteX4" fmla="*/ 688364 w 996714"/>
              <a:gd name="connsiteY4" fmla="*/ 383121 h 383121"/>
              <a:gd name="connsiteX5" fmla="*/ 717287 w 996714"/>
              <a:gd name="connsiteY5" fmla="*/ 292163 h 383121"/>
              <a:gd name="connsiteX6" fmla="*/ 0 w 996714"/>
              <a:gd name="connsiteY6" fmla="*/ 288578 h 383121"/>
              <a:gd name="connsiteX7" fmla="*/ 0 w 996714"/>
              <a:gd name="connsiteY7" fmla="*/ 83187 h 383121"/>
              <a:gd name="connsiteX0" fmla="*/ 0 w 986617"/>
              <a:gd name="connsiteY0" fmla="*/ 83187 h 383121"/>
              <a:gd name="connsiteX1" fmla="*/ 736496 w 986617"/>
              <a:gd name="connsiteY1" fmla="*/ 83187 h 383121"/>
              <a:gd name="connsiteX2" fmla="*/ 753160 w 986617"/>
              <a:gd name="connsiteY2" fmla="*/ 0 h 383121"/>
              <a:gd name="connsiteX3" fmla="*/ 986617 w 986617"/>
              <a:gd name="connsiteY3" fmla="*/ 288795 h 383121"/>
              <a:gd name="connsiteX4" fmla="*/ 688364 w 986617"/>
              <a:gd name="connsiteY4" fmla="*/ 383121 h 383121"/>
              <a:gd name="connsiteX5" fmla="*/ 717287 w 986617"/>
              <a:gd name="connsiteY5" fmla="*/ 292163 h 383121"/>
              <a:gd name="connsiteX6" fmla="*/ 0 w 986617"/>
              <a:gd name="connsiteY6" fmla="*/ 288578 h 383121"/>
              <a:gd name="connsiteX7" fmla="*/ 0 w 986617"/>
              <a:gd name="connsiteY7" fmla="*/ 83187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13600 w 1000217"/>
              <a:gd name="connsiteY6" fmla="*/ 288578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16986 w 1000217"/>
              <a:gd name="connsiteY5" fmla="*/ 283791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685819 w 1000217"/>
              <a:gd name="connsiteY5" fmla="*/ 282068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76611"/>
              <a:gd name="connsiteX1" fmla="*/ 750096 w 1000217"/>
              <a:gd name="connsiteY1" fmla="*/ 83187 h 376611"/>
              <a:gd name="connsiteX2" fmla="*/ 766760 w 1000217"/>
              <a:gd name="connsiteY2" fmla="*/ 0 h 376611"/>
              <a:gd name="connsiteX3" fmla="*/ 1000217 w 1000217"/>
              <a:gd name="connsiteY3" fmla="*/ 288795 h 376611"/>
              <a:gd name="connsiteX4" fmla="*/ 637688 w 1000217"/>
              <a:gd name="connsiteY4" fmla="*/ 376611 h 376611"/>
              <a:gd name="connsiteX5" fmla="*/ 685819 w 1000217"/>
              <a:gd name="connsiteY5" fmla="*/ 282068 h 376611"/>
              <a:gd name="connsiteX6" fmla="*/ 8072 w 1000217"/>
              <a:gd name="connsiteY6" fmla="*/ 266304 h 376611"/>
              <a:gd name="connsiteX7" fmla="*/ 0 w 1000217"/>
              <a:gd name="connsiteY7" fmla="*/ 61734 h 376611"/>
              <a:gd name="connsiteX0" fmla="*/ 0 w 1000217"/>
              <a:gd name="connsiteY0" fmla="*/ 61734 h 366897"/>
              <a:gd name="connsiteX1" fmla="*/ 750096 w 1000217"/>
              <a:gd name="connsiteY1" fmla="*/ 83187 h 366897"/>
              <a:gd name="connsiteX2" fmla="*/ 766760 w 1000217"/>
              <a:gd name="connsiteY2" fmla="*/ 0 h 366897"/>
              <a:gd name="connsiteX3" fmla="*/ 1000217 w 1000217"/>
              <a:gd name="connsiteY3" fmla="*/ 288795 h 366897"/>
              <a:gd name="connsiteX4" fmla="*/ 653012 w 1000217"/>
              <a:gd name="connsiteY4" fmla="*/ 366897 h 366897"/>
              <a:gd name="connsiteX5" fmla="*/ 685819 w 1000217"/>
              <a:gd name="connsiteY5" fmla="*/ 282068 h 366897"/>
              <a:gd name="connsiteX6" fmla="*/ 8072 w 1000217"/>
              <a:gd name="connsiteY6" fmla="*/ 266304 h 366897"/>
              <a:gd name="connsiteX7" fmla="*/ 0 w 1000217"/>
              <a:gd name="connsiteY7" fmla="*/ 61734 h 3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17" h="366897">
                <a:moveTo>
                  <a:pt x="0" y="61734"/>
                </a:moveTo>
                <a:cubicBezTo>
                  <a:pt x="279292" y="-6948"/>
                  <a:pt x="472472" y="-8150"/>
                  <a:pt x="750096" y="83187"/>
                </a:cubicBezTo>
                <a:lnTo>
                  <a:pt x="766760" y="0"/>
                </a:lnTo>
                <a:lnTo>
                  <a:pt x="1000217" y="288795"/>
                </a:lnTo>
                <a:lnTo>
                  <a:pt x="653012" y="366897"/>
                </a:lnTo>
                <a:lnTo>
                  <a:pt x="685819" y="282068"/>
                </a:lnTo>
                <a:cubicBezTo>
                  <a:pt x="446612" y="183561"/>
                  <a:pt x="257838" y="212043"/>
                  <a:pt x="8072" y="266304"/>
                </a:cubicBezTo>
                <a:lnTo>
                  <a:pt x="0" y="61734"/>
                </a:lnTo>
                <a:close/>
              </a:path>
            </a:pathLst>
          </a:custGeom>
          <a:gradFill flip="none" rotWithShape="1">
            <a:gsLst>
              <a:gs pos="47400">
                <a:srgbClr val="88C832">
                  <a:alpha val="62000"/>
                </a:srgbClr>
              </a:gs>
              <a:gs pos="0">
                <a:srgbClr val="88C832">
                  <a:alpha val="0"/>
                </a:srgbClr>
              </a:gs>
              <a:gs pos="100000">
                <a:srgbClr val="809C28">
                  <a:alpha val="41000"/>
                </a:srgbClr>
              </a:gs>
            </a:gsLst>
            <a:lin ang="5400000" scaled="1"/>
            <a:tileRect/>
          </a:gradFill>
          <a:ln>
            <a:solidFill>
              <a:srgbClr val="456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>
              <a:solidFill>
                <a:srgbClr val="809C28"/>
              </a:solidFill>
            </a:endParaRPr>
          </a:p>
        </p:txBody>
      </p:sp>
      <p:sp>
        <p:nvSpPr>
          <p:cNvPr id="64" name="Стрелка вправо 19"/>
          <p:cNvSpPr/>
          <p:nvPr/>
        </p:nvSpPr>
        <p:spPr>
          <a:xfrm rot="9603478">
            <a:off x="6200404" y="5565183"/>
            <a:ext cx="1000217" cy="366897"/>
          </a:xfrm>
          <a:custGeom>
            <a:avLst/>
            <a:gdLst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1020191"/>
              <a:gd name="connsiteY0" fmla="*/ 102696 h 410783"/>
              <a:gd name="connsiteX1" fmla="*/ 736496 w 1020191"/>
              <a:gd name="connsiteY1" fmla="*/ 102696 h 410783"/>
              <a:gd name="connsiteX2" fmla="*/ 736496 w 1020191"/>
              <a:gd name="connsiteY2" fmla="*/ 0 h 410783"/>
              <a:gd name="connsiteX3" fmla="*/ 1020191 w 1020191"/>
              <a:gd name="connsiteY3" fmla="*/ 205392 h 410783"/>
              <a:gd name="connsiteX4" fmla="*/ 736496 w 1020191"/>
              <a:gd name="connsiteY4" fmla="*/ 410783 h 410783"/>
              <a:gd name="connsiteX5" fmla="*/ 736496 w 1020191"/>
              <a:gd name="connsiteY5" fmla="*/ 308087 h 410783"/>
              <a:gd name="connsiteX6" fmla="*/ 0 w 1020191"/>
              <a:gd name="connsiteY6" fmla="*/ 308087 h 410783"/>
              <a:gd name="connsiteX7" fmla="*/ 0 w 1020191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36496 w 996714"/>
              <a:gd name="connsiteY5" fmla="*/ 308087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10783"/>
              <a:gd name="connsiteX1" fmla="*/ 736496 w 996714"/>
              <a:gd name="connsiteY1" fmla="*/ 102696 h 410783"/>
              <a:gd name="connsiteX2" fmla="*/ 736496 w 996714"/>
              <a:gd name="connsiteY2" fmla="*/ 0 h 410783"/>
              <a:gd name="connsiteX3" fmla="*/ 996714 w 996714"/>
              <a:gd name="connsiteY3" fmla="*/ 263238 h 410783"/>
              <a:gd name="connsiteX4" fmla="*/ 736496 w 996714"/>
              <a:gd name="connsiteY4" fmla="*/ 410783 h 410783"/>
              <a:gd name="connsiteX5" fmla="*/ 717287 w 996714"/>
              <a:gd name="connsiteY5" fmla="*/ 311672 h 410783"/>
              <a:gd name="connsiteX6" fmla="*/ 0 w 996714"/>
              <a:gd name="connsiteY6" fmla="*/ 308087 h 410783"/>
              <a:gd name="connsiteX7" fmla="*/ 0 w 996714"/>
              <a:gd name="connsiteY7" fmla="*/ 102696 h 410783"/>
              <a:gd name="connsiteX0" fmla="*/ 0 w 996714"/>
              <a:gd name="connsiteY0" fmla="*/ 102696 h 402630"/>
              <a:gd name="connsiteX1" fmla="*/ 736496 w 996714"/>
              <a:gd name="connsiteY1" fmla="*/ 102696 h 402630"/>
              <a:gd name="connsiteX2" fmla="*/ 736496 w 996714"/>
              <a:gd name="connsiteY2" fmla="*/ 0 h 402630"/>
              <a:gd name="connsiteX3" fmla="*/ 996714 w 996714"/>
              <a:gd name="connsiteY3" fmla="*/ 263238 h 402630"/>
              <a:gd name="connsiteX4" fmla="*/ 688364 w 996714"/>
              <a:gd name="connsiteY4" fmla="*/ 402630 h 402630"/>
              <a:gd name="connsiteX5" fmla="*/ 717287 w 996714"/>
              <a:gd name="connsiteY5" fmla="*/ 311672 h 402630"/>
              <a:gd name="connsiteX6" fmla="*/ 0 w 996714"/>
              <a:gd name="connsiteY6" fmla="*/ 308087 h 402630"/>
              <a:gd name="connsiteX7" fmla="*/ 0 w 996714"/>
              <a:gd name="connsiteY7" fmla="*/ 102696 h 402630"/>
              <a:gd name="connsiteX0" fmla="*/ 0 w 996714"/>
              <a:gd name="connsiteY0" fmla="*/ 83187 h 383121"/>
              <a:gd name="connsiteX1" fmla="*/ 736496 w 996714"/>
              <a:gd name="connsiteY1" fmla="*/ 83187 h 383121"/>
              <a:gd name="connsiteX2" fmla="*/ 753160 w 996714"/>
              <a:gd name="connsiteY2" fmla="*/ 0 h 383121"/>
              <a:gd name="connsiteX3" fmla="*/ 996714 w 996714"/>
              <a:gd name="connsiteY3" fmla="*/ 243729 h 383121"/>
              <a:gd name="connsiteX4" fmla="*/ 688364 w 996714"/>
              <a:gd name="connsiteY4" fmla="*/ 383121 h 383121"/>
              <a:gd name="connsiteX5" fmla="*/ 717287 w 996714"/>
              <a:gd name="connsiteY5" fmla="*/ 292163 h 383121"/>
              <a:gd name="connsiteX6" fmla="*/ 0 w 996714"/>
              <a:gd name="connsiteY6" fmla="*/ 288578 h 383121"/>
              <a:gd name="connsiteX7" fmla="*/ 0 w 996714"/>
              <a:gd name="connsiteY7" fmla="*/ 83187 h 383121"/>
              <a:gd name="connsiteX0" fmla="*/ 0 w 986617"/>
              <a:gd name="connsiteY0" fmla="*/ 83187 h 383121"/>
              <a:gd name="connsiteX1" fmla="*/ 736496 w 986617"/>
              <a:gd name="connsiteY1" fmla="*/ 83187 h 383121"/>
              <a:gd name="connsiteX2" fmla="*/ 753160 w 986617"/>
              <a:gd name="connsiteY2" fmla="*/ 0 h 383121"/>
              <a:gd name="connsiteX3" fmla="*/ 986617 w 986617"/>
              <a:gd name="connsiteY3" fmla="*/ 288795 h 383121"/>
              <a:gd name="connsiteX4" fmla="*/ 688364 w 986617"/>
              <a:gd name="connsiteY4" fmla="*/ 383121 h 383121"/>
              <a:gd name="connsiteX5" fmla="*/ 717287 w 986617"/>
              <a:gd name="connsiteY5" fmla="*/ 292163 h 383121"/>
              <a:gd name="connsiteX6" fmla="*/ 0 w 986617"/>
              <a:gd name="connsiteY6" fmla="*/ 288578 h 383121"/>
              <a:gd name="connsiteX7" fmla="*/ 0 w 986617"/>
              <a:gd name="connsiteY7" fmla="*/ 83187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13600 w 1000217"/>
              <a:gd name="connsiteY6" fmla="*/ 288578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30887 w 1000217"/>
              <a:gd name="connsiteY5" fmla="*/ 292163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716986 w 1000217"/>
              <a:gd name="connsiteY5" fmla="*/ 283791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83121"/>
              <a:gd name="connsiteX1" fmla="*/ 750096 w 1000217"/>
              <a:gd name="connsiteY1" fmla="*/ 83187 h 383121"/>
              <a:gd name="connsiteX2" fmla="*/ 766760 w 1000217"/>
              <a:gd name="connsiteY2" fmla="*/ 0 h 383121"/>
              <a:gd name="connsiteX3" fmla="*/ 1000217 w 1000217"/>
              <a:gd name="connsiteY3" fmla="*/ 288795 h 383121"/>
              <a:gd name="connsiteX4" fmla="*/ 701964 w 1000217"/>
              <a:gd name="connsiteY4" fmla="*/ 383121 h 383121"/>
              <a:gd name="connsiteX5" fmla="*/ 685819 w 1000217"/>
              <a:gd name="connsiteY5" fmla="*/ 282068 h 383121"/>
              <a:gd name="connsiteX6" fmla="*/ 8072 w 1000217"/>
              <a:gd name="connsiteY6" fmla="*/ 266304 h 383121"/>
              <a:gd name="connsiteX7" fmla="*/ 0 w 1000217"/>
              <a:gd name="connsiteY7" fmla="*/ 61734 h 383121"/>
              <a:gd name="connsiteX0" fmla="*/ 0 w 1000217"/>
              <a:gd name="connsiteY0" fmla="*/ 61734 h 376611"/>
              <a:gd name="connsiteX1" fmla="*/ 750096 w 1000217"/>
              <a:gd name="connsiteY1" fmla="*/ 83187 h 376611"/>
              <a:gd name="connsiteX2" fmla="*/ 766760 w 1000217"/>
              <a:gd name="connsiteY2" fmla="*/ 0 h 376611"/>
              <a:gd name="connsiteX3" fmla="*/ 1000217 w 1000217"/>
              <a:gd name="connsiteY3" fmla="*/ 288795 h 376611"/>
              <a:gd name="connsiteX4" fmla="*/ 637688 w 1000217"/>
              <a:gd name="connsiteY4" fmla="*/ 376611 h 376611"/>
              <a:gd name="connsiteX5" fmla="*/ 685819 w 1000217"/>
              <a:gd name="connsiteY5" fmla="*/ 282068 h 376611"/>
              <a:gd name="connsiteX6" fmla="*/ 8072 w 1000217"/>
              <a:gd name="connsiteY6" fmla="*/ 266304 h 376611"/>
              <a:gd name="connsiteX7" fmla="*/ 0 w 1000217"/>
              <a:gd name="connsiteY7" fmla="*/ 61734 h 376611"/>
              <a:gd name="connsiteX0" fmla="*/ 0 w 1000217"/>
              <a:gd name="connsiteY0" fmla="*/ 61734 h 366897"/>
              <a:gd name="connsiteX1" fmla="*/ 750096 w 1000217"/>
              <a:gd name="connsiteY1" fmla="*/ 83187 h 366897"/>
              <a:gd name="connsiteX2" fmla="*/ 766760 w 1000217"/>
              <a:gd name="connsiteY2" fmla="*/ 0 h 366897"/>
              <a:gd name="connsiteX3" fmla="*/ 1000217 w 1000217"/>
              <a:gd name="connsiteY3" fmla="*/ 288795 h 366897"/>
              <a:gd name="connsiteX4" fmla="*/ 653012 w 1000217"/>
              <a:gd name="connsiteY4" fmla="*/ 366897 h 366897"/>
              <a:gd name="connsiteX5" fmla="*/ 685819 w 1000217"/>
              <a:gd name="connsiteY5" fmla="*/ 282068 h 366897"/>
              <a:gd name="connsiteX6" fmla="*/ 8072 w 1000217"/>
              <a:gd name="connsiteY6" fmla="*/ 266304 h 366897"/>
              <a:gd name="connsiteX7" fmla="*/ 0 w 1000217"/>
              <a:gd name="connsiteY7" fmla="*/ 61734 h 3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17" h="366897">
                <a:moveTo>
                  <a:pt x="0" y="61734"/>
                </a:moveTo>
                <a:cubicBezTo>
                  <a:pt x="279292" y="-6948"/>
                  <a:pt x="472472" y="-8150"/>
                  <a:pt x="750096" y="83187"/>
                </a:cubicBezTo>
                <a:lnTo>
                  <a:pt x="766760" y="0"/>
                </a:lnTo>
                <a:lnTo>
                  <a:pt x="1000217" y="288795"/>
                </a:lnTo>
                <a:lnTo>
                  <a:pt x="653012" y="366897"/>
                </a:lnTo>
                <a:lnTo>
                  <a:pt x="685819" y="282068"/>
                </a:lnTo>
                <a:cubicBezTo>
                  <a:pt x="446612" y="183561"/>
                  <a:pt x="257838" y="212043"/>
                  <a:pt x="8072" y="266304"/>
                </a:cubicBezTo>
                <a:lnTo>
                  <a:pt x="0" y="61734"/>
                </a:lnTo>
                <a:close/>
              </a:path>
            </a:pathLst>
          </a:custGeom>
          <a:gradFill flip="none" rotWithShape="1">
            <a:gsLst>
              <a:gs pos="47400">
                <a:srgbClr val="88C832">
                  <a:alpha val="62000"/>
                </a:srgbClr>
              </a:gs>
              <a:gs pos="0">
                <a:srgbClr val="88C832">
                  <a:alpha val="0"/>
                </a:srgbClr>
              </a:gs>
              <a:gs pos="100000">
                <a:srgbClr val="809C28">
                  <a:alpha val="41000"/>
                </a:srgbClr>
              </a:gs>
            </a:gsLst>
            <a:lin ang="5400000" scaled="1"/>
            <a:tileRect/>
          </a:gradFill>
          <a:ln>
            <a:solidFill>
              <a:srgbClr val="456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>
              <a:solidFill>
                <a:srgbClr val="809C28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909660" y="1743411"/>
            <a:ext cx="2788728" cy="444716"/>
          </a:xfrm>
          <a:prstGeom prst="roundRect">
            <a:avLst/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rgbClr val="C00000"/>
                </a:solidFill>
              </a:rPr>
              <a:t>НЕЙРОДЕГЕНЕРАЦИЯ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032187" y="2736178"/>
            <a:ext cx="2115999" cy="1393390"/>
          </a:xfrm>
          <a:prstGeom prst="roundRect">
            <a:avLst>
              <a:gd name="adj" fmla="val 13640"/>
            </a:avLst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rgbClr val="C00000"/>
                </a:solidFill>
              </a:rPr>
              <a:t>↑ ПРОДУКЦИИ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ß </a:t>
            </a:r>
            <a:r>
              <a:rPr lang="ru-RU" sz="2000" b="1" dirty="0">
                <a:solidFill>
                  <a:srgbClr val="C00000"/>
                </a:solidFill>
              </a:rPr>
              <a:t>–АМИЛОИДА И ТАУ-ПРОТЕИНА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09993" y="5466696"/>
            <a:ext cx="2681518" cy="443217"/>
          </a:xfrm>
          <a:prstGeom prst="roundRect">
            <a:avLst/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rgbClr val="C00000"/>
                </a:solidFill>
              </a:rPr>
              <a:t>НЕЙРОДЕГЕНЕРАЦИЯ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2913768" y="5686729"/>
            <a:ext cx="642472" cy="0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>
                    <a:alpha val="59000"/>
                  </a:srgbClr>
                </a:gs>
                <a:gs pos="100000">
                  <a:srgbClr val="C00000">
                    <a:alpha val="43000"/>
                  </a:srgb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7437822" y="1940215"/>
            <a:ext cx="1404839" cy="9910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>
                    <a:alpha val="59000"/>
                  </a:srgbClr>
                </a:gs>
                <a:gs pos="100000">
                  <a:srgbClr val="C00000">
                    <a:alpha val="43000"/>
                  </a:srgb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66" idx="1"/>
          </p:cNvCxnSpPr>
          <p:nvPr/>
        </p:nvCxnSpPr>
        <p:spPr>
          <a:xfrm flipV="1">
            <a:off x="9477548" y="3432873"/>
            <a:ext cx="554639" cy="6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>
                    <a:alpha val="59000"/>
                  </a:srgbClr>
                </a:gs>
                <a:gs pos="100000">
                  <a:srgbClr val="C00000">
                    <a:alpha val="43000"/>
                  </a:srgb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11085609" y="2204603"/>
            <a:ext cx="4577" cy="466176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>
                    <a:alpha val="59000"/>
                  </a:srgbClr>
                </a:gs>
                <a:gs pos="100000">
                  <a:srgbClr val="C00000">
                    <a:alpha val="43000"/>
                  </a:srgb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2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327D0BF7-A089-47A6-B909-EBF81998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1524000"/>
            <a:ext cx="67818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3210 </a:t>
            </a:r>
            <a:r>
              <a:rPr lang="ru-RU" sz="2400" b="1" dirty="0">
                <a:solidFill>
                  <a:srgbClr val="FFFFFF"/>
                </a:solidFill>
              </a:rPr>
              <a:t>человек от 60 до 96 лет (68,8</a:t>
            </a:r>
            <a:r>
              <a:rPr lang="ru-RU" sz="2400" b="1" dirty="0">
                <a:solidFill>
                  <a:srgbClr val="FFFFFF"/>
                </a:solidFill>
                <a:cs typeface="Times New Roman" charset="0"/>
              </a:rPr>
              <a:t>±</a:t>
            </a:r>
            <a:r>
              <a:rPr lang="ru-RU" sz="2400" b="1" dirty="0">
                <a:solidFill>
                  <a:srgbClr val="FFFFFF"/>
                </a:solidFill>
              </a:rPr>
              <a:t>6,1)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4B697F76-9264-4C8B-82C6-678BAC3E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19400"/>
            <a:ext cx="67818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83,4% - жалобы на снижение памяти 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64DF8512-0622-4769-881F-13FB7D86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1600200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17%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Возрастная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Норма</a:t>
            </a:r>
          </a:p>
          <a:p>
            <a:pPr algn="ctr">
              <a:defRPr/>
            </a:pP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6B0B91A8-1194-46F1-A125-ACED55CD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114800"/>
            <a:ext cx="1981200" cy="190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31%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Деменция</a:t>
            </a:r>
          </a:p>
          <a:p>
            <a:pPr algn="ctr">
              <a:defRPr/>
            </a:pPr>
            <a:endParaRPr lang="ru-RU" sz="2400" b="1">
              <a:solidFill>
                <a:srgbClr val="FFFFFF"/>
              </a:solidFill>
            </a:endParaRP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7BE8D5CC-9244-4388-8921-DAF41AC5E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133600"/>
            <a:ext cx="0" cy="68580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23" name="Rectangle 8">
            <a:extLst>
              <a:ext uri="{FF2B5EF4-FFF2-40B4-BE49-F238E27FC236}">
                <a16:creationId xmlns:a16="http://schemas.microsoft.com/office/drawing/2014/main" id="{BFFCEBCE-B266-4C23-8434-DE999EFC0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2971800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52%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Умеренное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 когнитивное</a:t>
            </a:r>
          </a:p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расстройство</a:t>
            </a: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09F2635A-21CF-40D6-9BC3-3781E346A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429000"/>
            <a:ext cx="0" cy="68580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4BB9C063-40F6-4642-BC44-0580A6B88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0" cy="68580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DFF258FD-B674-452C-89ED-9A3CC4C75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429000"/>
            <a:ext cx="0" cy="68580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27" name="TextBox 11">
            <a:extLst>
              <a:ext uri="{FF2B5EF4-FFF2-40B4-BE49-F238E27FC236}">
                <a16:creationId xmlns:a16="http://schemas.microsoft.com/office/drawing/2014/main" id="{765624B9-3507-4BDD-8D89-30678C16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6" y="6215063"/>
            <a:ext cx="270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В. В. Захаров, 2007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52401"/>
            <a:ext cx="992909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Когнитивные нарушения в России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7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389726"/>
            <a:ext cx="116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БЛОКАДА «ПЕРЕГРУЗКИ КЛЕТКИ КАЛЬЦИЕМ» - ОБОСНОВАННАЯ СТРАТЕГИЯ ФАРМАКОЛОГИЧЕСКОЙ КОРРЕКЦИИ ВОЗРАСТ- И СТРЕСС- ИНДУЦИРОВАННЫХ ИЗМЕНЕНИЙ В ЦНС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7748" y="2182136"/>
            <a:ext cx="9333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КОРРЕКЦИЯ ВОЗДЕЙСТВИЯ КАЛЬЦИЯ НА </a:t>
            </a:r>
            <a:r>
              <a:rPr lang="ru-RU" sz="2800" dirty="0" smtClean="0"/>
              <a:t>КЛЕТКИ</a:t>
            </a:r>
            <a:endParaRPr lang="ru-RU" sz="2800" dirty="0"/>
          </a:p>
          <a:p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«Тормозит» пусковой механизм нейродегенеративного процесса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Реализует </a:t>
            </a:r>
            <a:r>
              <a:rPr lang="ru-RU" sz="2800" dirty="0" err="1"/>
              <a:t>геро</a:t>
            </a:r>
            <a:r>
              <a:rPr lang="ru-RU" sz="2800" dirty="0"/>
              <a:t> - и </a:t>
            </a:r>
            <a:r>
              <a:rPr lang="ru-RU" sz="2800" dirty="0" err="1"/>
              <a:t>стрессо</a:t>
            </a:r>
            <a:r>
              <a:rPr lang="ru-RU" sz="2800" dirty="0"/>
              <a:t>-протекторное действие 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0488" y="5290679"/>
            <a:ext cx="8058912" cy="1158208"/>
          </a:xfrm>
          <a:prstGeom prst="rect">
            <a:avLst/>
          </a:prstGeom>
          <a:solidFill>
            <a:srgbClr val="3ECE3E"/>
          </a:solidFill>
          <a:ln w="38100">
            <a:solidFill>
              <a:srgbClr val="3E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ПРЕПАРАТ, СНИЖАЮЩИЙ ПОТОК КАЛЬЦИЯ ВНУТРЬ НЕЙРОНОВ – БЛОКАТОР КАЛЬЦИЕВЫХ КАНАЛОВ </a:t>
            </a:r>
            <a:r>
              <a:rPr lang="ru-RU" sz="3200" b="1" dirty="0">
                <a:solidFill>
                  <a:srgbClr val="FF0000"/>
                </a:solidFill>
              </a:rPr>
              <a:t>НИМОДИПИН</a:t>
            </a:r>
          </a:p>
        </p:txBody>
      </p:sp>
    </p:spTree>
    <p:extLst>
      <p:ext uri="{BB962C8B-B14F-4D97-AF65-F5344CB8AC3E}">
        <p14:creationId xmlns:p14="http://schemas.microsoft.com/office/powerpoint/2010/main" val="764556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зрослый мужчина устал после работы ночью | Бесплатно Фото">
            <a:extLst>
              <a:ext uri="{FF2B5EF4-FFF2-40B4-BE49-F238E27FC236}">
                <a16:creationId xmlns:a16="http://schemas.microsoft.com/office/drawing/2014/main" id="{B93F99B8-736D-D28F-2E78-854A34060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7" t="1816" r="19836" b="20315"/>
          <a:stretch/>
        </p:blipFill>
        <p:spPr bwMode="auto">
          <a:xfrm flipH="1">
            <a:off x="-203580" y="-57554"/>
            <a:ext cx="6208681" cy="69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менция – что это за болезнь?">
            <a:extLst>
              <a:ext uri="{FF2B5EF4-FFF2-40B4-BE49-F238E27FC236}">
                <a16:creationId xmlns:a16="http://schemas.microsoft.com/office/drawing/2014/main" id="{14CAEB0D-0717-7E01-8947-03B669C61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23034" r="57432"/>
          <a:stretch/>
        </p:blipFill>
        <p:spPr bwMode="auto">
          <a:xfrm>
            <a:off x="5984693" y="-57554"/>
            <a:ext cx="6255555" cy="69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Кольцо 29">
            <a:extLst>
              <a:ext uri="{FF2B5EF4-FFF2-40B4-BE49-F238E27FC236}">
                <a16:creationId xmlns:a16="http://schemas.microsoft.com/office/drawing/2014/main" id="{E96CD983-71F5-4AAD-96CF-8B55EE1FBA4C}"/>
              </a:ext>
            </a:extLst>
          </p:cNvPr>
          <p:cNvSpPr/>
          <p:nvPr/>
        </p:nvSpPr>
        <p:spPr>
          <a:xfrm>
            <a:off x="2178163" y="-57554"/>
            <a:ext cx="7339675" cy="6977637"/>
          </a:xfrm>
          <a:prstGeom prst="donut">
            <a:avLst>
              <a:gd name="adj" fmla="val 16589"/>
            </a:avLst>
          </a:pr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4D97E074-7E46-489D-B224-EF67995F2E25}"/>
              </a:ext>
            </a:extLst>
          </p:cNvPr>
          <p:cNvSpPr/>
          <p:nvPr/>
        </p:nvSpPr>
        <p:spPr>
          <a:xfrm rot="4949652">
            <a:off x="4034905" y="1234196"/>
            <a:ext cx="6975591" cy="3941203"/>
          </a:xfrm>
          <a:custGeom>
            <a:avLst/>
            <a:gdLst>
              <a:gd name="connsiteX0" fmla="*/ 90279 w 5582504"/>
              <a:gd name="connsiteY0" fmla="*/ 3522719 h 5626125"/>
              <a:gd name="connsiteX1" fmla="*/ 1334801 w 5582504"/>
              <a:gd name="connsiteY1" fmla="*/ 413315 h 5626125"/>
              <a:gd name="connsiteX2" fmla="*/ 4674643 w 5582504"/>
              <a:gd name="connsiteY2" fmla="*/ 736887 h 5626125"/>
              <a:gd name="connsiteX3" fmla="*/ 5310476 w 5582504"/>
              <a:gd name="connsiteY3" fmla="*/ 4024371 h 5626125"/>
              <a:gd name="connsiteX4" fmla="*/ 4703106 w 5582504"/>
              <a:gd name="connsiteY4" fmla="*/ 3732331 h 5626125"/>
              <a:gd name="connsiteX5" fmla="*/ 4221834 w 5582504"/>
              <a:gd name="connsiteY5" fmla="*/ 1236045 h 5626125"/>
              <a:gd name="connsiteX6" fmla="*/ 1684464 w 5582504"/>
              <a:gd name="connsiteY6" fmla="*/ 989444 h 5626125"/>
              <a:gd name="connsiteX7" fmla="*/ 742081 w 5582504"/>
              <a:gd name="connsiteY7" fmla="*/ 3351464 h 5626125"/>
              <a:gd name="connsiteX8" fmla="*/ 90279 w 5582504"/>
              <a:gd name="connsiteY8" fmla="*/ 3522719 h 5626125"/>
              <a:gd name="connsiteX0" fmla="*/ 90496 w 5582834"/>
              <a:gd name="connsiteY0" fmla="*/ 3522752 h 4024404"/>
              <a:gd name="connsiteX1" fmla="*/ 1335018 w 5582834"/>
              <a:gd name="connsiteY1" fmla="*/ 413348 h 4024404"/>
              <a:gd name="connsiteX2" fmla="*/ 4674860 w 5582834"/>
              <a:gd name="connsiteY2" fmla="*/ 736920 h 4024404"/>
              <a:gd name="connsiteX3" fmla="*/ 5310693 w 5582834"/>
              <a:gd name="connsiteY3" fmla="*/ 4024404 h 4024404"/>
              <a:gd name="connsiteX4" fmla="*/ 4703323 w 5582834"/>
              <a:gd name="connsiteY4" fmla="*/ 3732364 h 4024404"/>
              <a:gd name="connsiteX5" fmla="*/ 4222051 w 5582834"/>
              <a:gd name="connsiteY5" fmla="*/ 1236078 h 4024404"/>
              <a:gd name="connsiteX6" fmla="*/ 1684681 w 5582834"/>
              <a:gd name="connsiteY6" fmla="*/ 989477 h 4024404"/>
              <a:gd name="connsiteX7" fmla="*/ 780020 w 5582834"/>
              <a:gd name="connsiteY7" fmla="*/ 3508238 h 4024404"/>
              <a:gd name="connsiteX8" fmla="*/ 90496 w 5582834"/>
              <a:gd name="connsiteY8" fmla="*/ 3522752 h 4024404"/>
              <a:gd name="connsiteX0" fmla="*/ 65700 w 5626270"/>
              <a:gd name="connsiteY0" fmla="*/ 3334534 h 3938574"/>
              <a:gd name="connsiteX1" fmla="*/ 1378454 w 5626270"/>
              <a:gd name="connsiteY1" fmla="*/ 327518 h 3938574"/>
              <a:gd name="connsiteX2" fmla="*/ 4718296 w 5626270"/>
              <a:gd name="connsiteY2" fmla="*/ 651090 h 3938574"/>
              <a:gd name="connsiteX3" fmla="*/ 5354129 w 5626270"/>
              <a:gd name="connsiteY3" fmla="*/ 3938574 h 3938574"/>
              <a:gd name="connsiteX4" fmla="*/ 4746759 w 5626270"/>
              <a:gd name="connsiteY4" fmla="*/ 3646534 h 3938574"/>
              <a:gd name="connsiteX5" fmla="*/ 4265487 w 5626270"/>
              <a:gd name="connsiteY5" fmla="*/ 1150248 h 3938574"/>
              <a:gd name="connsiteX6" fmla="*/ 1728117 w 5626270"/>
              <a:gd name="connsiteY6" fmla="*/ 903647 h 3938574"/>
              <a:gd name="connsiteX7" fmla="*/ 823456 w 5626270"/>
              <a:gd name="connsiteY7" fmla="*/ 3422408 h 3938574"/>
              <a:gd name="connsiteX8" fmla="*/ 65700 w 5626270"/>
              <a:gd name="connsiteY8" fmla="*/ 3334534 h 3938574"/>
              <a:gd name="connsiteX0" fmla="*/ 21829 w 5582399"/>
              <a:gd name="connsiteY0" fmla="*/ 3334534 h 3938574"/>
              <a:gd name="connsiteX1" fmla="*/ 1334583 w 5582399"/>
              <a:gd name="connsiteY1" fmla="*/ 327518 h 3938574"/>
              <a:gd name="connsiteX2" fmla="*/ 4674425 w 5582399"/>
              <a:gd name="connsiteY2" fmla="*/ 651090 h 3938574"/>
              <a:gd name="connsiteX3" fmla="*/ 5310258 w 5582399"/>
              <a:gd name="connsiteY3" fmla="*/ 3938574 h 3938574"/>
              <a:gd name="connsiteX4" fmla="*/ 4702888 w 5582399"/>
              <a:gd name="connsiteY4" fmla="*/ 3646534 h 3938574"/>
              <a:gd name="connsiteX5" fmla="*/ 4221616 w 5582399"/>
              <a:gd name="connsiteY5" fmla="*/ 1150248 h 3938574"/>
              <a:gd name="connsiteX6" fmla="*/ 1684246 w 5582399"/>
              <a:gd name="connsiteY6" fmla="*/ 903647 h 3938574"/>
              <a:gd name="connsiteX7" fmla="*/ 779585 w 5582399"/>
              <a:gd name="connsiteY7" fmla="*/ 3422408 h 3938574"/>
              <a:gd name="connsiteX8" fmla="*/ 21829 w 5582399"/>
              <a:gd name="connsiteY8" fmla="*/ 3334534 h 3938574"/>
              <a:gd name="connsiteX0" fmla="*/ 21829 w 5582399"/>
              <a:gd name="connsiteY0" fmla="*/ 3334534 h 3938574"/>
              <a:gd name="connsiteX1" fmla="*/ 1334583 w 5582399"/>
              <a:gd name="connsiteY1" fmla="*/ 327518 h 3938574"/>
              <a:gd name="connsiteX2" fmla="*/ 4674425 w 5582399"/>
              <a:gd name="connsiteY2" fmla="*/ 651090 h 3938574"/>
              <a:gd name="connsiteX3" fmla="*/ 5310258 w 5582399"/>
              <a:gd name="connsiteY3" fmla="*/ 3938574 h 3938574"/>
              <a:gd name="connsiteX4" fmla="*/ 4702888 w 5582399"/>
              <a:gd name="connsiteY4" fmla="*/ 3646534 h 3938574"/>
              <a:gd name="connsiteX5" fmla="*/ 4221616 w 5582399"/>
              <a:gd name="connsiteY5" fmla="*/ 1150248 h 3938574"/>
              <a:gd name="connsiteX6" fmla="*/ 1684246 w 5582399"/>
              <a:gd name="connsiteY6" fmla="*/ 903647 h 3938574"/>
              <a:gd name="connsiteX7" fmla="*/ 748909 w 5582399"/>
              <a:gd name="connsiteY7" fmla="*/ 3433006 h 3938574"/>
              <a:gd name="connsiteX8" fmla="*/ 21829 w 5582399"/>
              <a:gd name="connsiteY8" fmla="*/ 3334534 h 3938574"/>
              <a:gd name="connsiteX0" fmla="*/ 21829 w 5582399"/>
              <a:gd name="connsiteY0" fmla="*/ 3334534 h 3938574"/>
              <a:gd name="connsiteX1" fmla="*/ 1334583 w 5582399"/>
              <a:gd name="connsiteY1" fmla="*/ 327518 h 3938574"/>
              <a:gd name="connsiteX2" fmla="*/ 4674425 w 5582399"/>
              <a:gd name="connsiteY2" fmla="*/ 651090 h 3938574"/>
              <a:gd name="connsiteX3" fmla="*/ 5310258 w 5582399"/>
              <a:gd name="connsiteY3" fmla="*/ 3938574 h 3938574"/>
              <a:gd name="connsiteX4" fmla="*/ 4702888 w 5582399"/>
              <a:gd name="connsiteY4" fmla="*/ 3646534 h 3938574"/>
              <a:gd name="connsiteX5" fmla="*/ 4221616 w 5582399"/>
              <a:gd name="connsiteY5" fmla="*/ 1150248 h 3938574"/>
              <a:gd name="connsiteX6" fmla="*/ 1684246 w 5582399"/>
              <a:gd name="connsiteY6" fmla="*/ 903647 h 3938574"/>
              <a:gd name="connsiteX7" fmla="*/ 748909 w 5582399"/>
              <a:gd name="connsiteY7" fmla="*/ 3433006 h 3938574"/>
              <a:gd name="connsiteX8" fmla="*/ 21829 w 5582399"/>
              <a:gd name="connsiteY8" fmla="*/ 3334534 h 3938574"/>
              <a:gd name="connsiteX0" fmla="*/ 21829 w 5582399"/>
              <a:gd name="connsiteY0" fmla="*/ 3334534 h 3938574"/>
              <a:gd name="connsiteX1" fmla="*/ 1334583 w 5582399"/>
              <a:gd name="connsiteY1" fmla="*/ 327518 h 3938574"/>
              <a:gd name="connsiteX2" fmla="*/ 4674425 w 5582399"/>
              <a:gd name="connsiteY2" fmla="*/ 651090 h 3938574"/>
              <a:gd name="connsiteX3" fmla="*/ 5310258 w 5582399"/>
              <a:gd name="connsiteY3" fmla="*/ 3938574 h 3938574"/>
              <a:gd name="connsiteX4" fmla="*/ 4702888 w 5582399"/>
              <a:gd name="connsiteY4" fmla="*/ 3646534 h 3938574"/>
              <a:gd name="connsiteX5" fmla="*/ 4221616 w 5582399"/>
              <a:gd name="connsiteY5" fmla="*/ 1150248 h 3938574"/>
              <a:gd name="connsiteX6" fmla="*/ 1684246 w 5582399"/>
              <a:gd name="connsiteY6" fmla="*/ 903647 h 3938574"/>
              <a:gd name="connsiteX7" fmla="*/ 748909 w 5582399"/>
              <a:gd name="connsiteY7" fmla="*/ 3433006 h 3938574"/>
              <a:gd name="connsiteX8" fmla="*/ 21829 w 5582399"/>
              <a:gd name="connsiteY8" fmla="*/ 3334534 h 3938574"/>
              <a:gd name="connsiteX0" fmla="*/ 21829 w 5582399"/>
              <a:gd name="connsiteY0" fmla="*/ 3334534 h 3938574"/>
              <a:gd name="connsiteX1" fmla="*/ 1334583 w 5582399"/>
              <a:gd name="connsiteY1" fmla="*/ 327518 h 3938574"/>
              <a:gd name="connsiteX2" fmla="*/ 4674425 w 5582399"/>
              <a:gd name="connsiteY2" fmla="*/ 651090 h 3938574"/>
              <a:gd name="connsiteX3" fmla="*/ 5310258 w 5582399"/>
              <a:gd name="connsiteY3" fmla="*/ 3938574 h 3938574"/>
              <a:gd name="connsiteX4" fmla="*/ 4702888 w 5582399"/>
              <a:gd name="connsiteY4" fmla="*/ 3646534 h 3938574"/>
              <a:gd name="connsiteX5" fmla="*/ 4221616 w 5582399"/>
              <a:gd name="connsiteY5" fmla="*/ 1150248 h 3938574"/>
              <a:gd name="connsiteX6" fmla="*/ 1712077 w 5582399"/>
              <a:gd name="connsiteY6" fmla="*/ 914634 h 3938574"/>
              <a:gd name="connsiteX7" fmla="*/ 748909 w 5582399"/>
              <a:gd name="connsiteY7" fmla="*/ 3433006 h 3938574"/>
              <a:gd name="connsiteX8" fmla="*/ 21829 w 5582399"/>
              <a:gd name="connsiteY8" fmla="*/ 3334534 h 3938574"/>
              <a:gd name="connsiteX0" fmla="*/ 21829 w 5571932"/>
              <a:gd name="connsiteY0" fmla="*/ 3391386 h 3995426"/>
              <a:gd name="connsiteX1" fmla="*/ 1334583 w 5571932"/>
              <a:gd name="connsiteY1" fmla="*/ 384370 h 3995426"/>
              <a:gd name="connsiteX2" fmla="*/ 4674425 w 5571932"/>
              <a:gd name="connsiteY2" fmla="*/ 707942 h 3995426"/>
              <a:gd name="connsiteX3" fmla="*/ 5310258 w 5571932"/>
              <a:gd name="connsiteY3" fmla="*/ 3995426 h 3995426"/>
              <a:gd name="connsiteX4" fmla="*/ 4702888 w 5571932"/>
              <a:gd name="connsiteY4" fmla="*/ 3703386 h 3995426"/>
              <a:gd name="connsiteX5" fmla="*/ 4221616 w 5571932"/>
              <a:gd name="connsiteY5" fmla="*/ 1207100 h 3995426"/>
              <a:gd name="connsiteX6" fmla="*/ 1712077 w 5571932"/>
              <a:gd name="connsiteY6" fmla="*/ 971486 h 3995426"/>
              <a:gd name="connsiteX7" fmla="*/ 748909 w 5571932"/>
              <a:gd name="connsiteY7" fmla="*/ 3489858 h 3995426"/>
              <a:gd name="connsiteX8" fmla="*/ 21829 w 5571932"/>
              <a:gd name="connsiteY8" fmla="*/ 3391386 h 3995426"/>
              <a:gd name="connsiteX0" fmla="*/ 21430 w 5571533"/>
              <a:gd name="connsiteY0" fmla="*/ 3415118 h 4019158"/>
              <a:gd name="connsiteX1" fmla="*/ 1334184 w 5571533"/>
              <a:gd name="connsiteY1" fmla="*/ 408102 h 4019158"/>
              <a:gd name="connsiteX2" fmla="*/ 4674026 w 5571533"/>
              <a:gd name="connsiteY2" fmla="*/ 731674 h 4019158"/>
              <a:gd name="connsiteX3" fmla="*/ 5309859 w 5571533"/>
              <a:gd name="connsiteY3" fmla="*/ 4019158 h 4019158"/>
              <a:gd name="connsiteX4" fmla="*/ 4702489 w 5571533"/>
              <a:gd name="connsiteY4" fmla="*/ 3727118 h 4019158"/>
              <a:gd name="connsiteX5" fmla="*/ 4221217 w 5571533"/>
              <a:gd name="connsiteY5" fmla="*/ 1230832 h 4019158"/>
              <a:gd name="connsiteX6" fmla="*/ 1711678 w 5571533"/>
              <a:gd name="connsiteY6" fmla="*/ 995218 h 4019158"/>
              <a:gd name="connsiteX7" fmla="*/ 748510 w 5571533"/>
              <a:gd name="connsiteY7" fmla="*/ 3513590 h 4019158"/>
              <a:gd name="connsiteX8" fmla="*/ 21430 w 5571533"/>
              <a:gd name="connsiteY8" fmla="*/ 3415118 h 4019158"/>
              <a:gd name="connsiteX0" fmla="*/ 21430 w 5524996"/>
              <a:gd name="connsiteY0" fmla="*/ 3291786 h 4008297"/>
              <a:gd name="connsiteX1" fmla="*/ 1334184 w 5524996"/>
              <a:gd name="connsiteY1" fmla="*/ 284770 h 4008297"/>
              <a:gd name="connsiteX2" fmla="*/ 4674026 w 5524996"/>
              <a:gd name="connsiteY2" fmla="*/ 608342 h 4008297"/>
              <a:gd name="connsiteX3" fmla="*/ 5302360 w 5524996"/>
              <a:gd name="connsiteY3" fmla="*/ 4008297 h 4008297"/>
              <a:gd name="connsiteX4" fmla="*/ 4702489 w 5524996"/>
              <a:gd name="connsiteY4" fmla="*/ 3603786 h 4008297"/>
              <a:gd name="connsiteX5" fmla="*/ 4221217 w 5524996"/>
              <a:gd name="connsiteY5" fmla="*/ 1107500 h 4008297"/>
              <a:gd name="connsiteX6" fmla="*/ 1711678 w 5524996"/>
              <a:gd name="connsiteY6" fmla="*/ 871886 h 4008297"/>
              <a:gd name="connsiteX7" fmla="*/ 748510 w 5524996"/>
              <a:gd name="connsiteY7" fmla="*/ 3390258 h 4008297"/>
              <a:gd name="connsiteX8" fmla="*/ 21430 w 5524996"/>
              <a:gd name="connsiteY8" fmla="*/ 3291786 h 4008297"/>
              <a:gd name="connsiteX0" fmla="*/ 21430 w 5560814"/>
              <a:gd name="connsiteY0" fmla="*/ 3291786 h 4008297"/>
              <a:gd name="connsiteX1" fmla="*/ 1334184 w 5560814"/>
              <a:gd name="connsiteY1" fmla="*/ 284770 h 4008297"/>
              <a:gd name="connsiteX2" fmla="*/ 4674026 w 5560814"/>
              <a:gd name="connsiteY2" fmla="*/ 608342 h 4008297"/>
              <a:gd name="connsiteX3" fmla="*/ 5302360 w 5560814"/>
              <a:gd name="connsiteY3" fmla="*/ 4008297 h 4008297"/>
              <a:gd name="connsiteX4" fmla="*/ 4702489 w 5560814"/>
              <a:gd name="connsiteY4" fmla="*/ 3603786 h 4008297"/>
              <a:gd name="connsiteX5" fmla="*/ 4221217 w 5560814"/>
              <a:gd name="connsiteY5" fmla="*/ 1107500 h 4008297"/>
              <a:gd name="connsiteX6" fmla="*/ 1711678 w 5560814"/>
              <a:gd name="connsiteY6" fmla="*/ 871886 h 4008297"/>
              <a:gd name="connsiteX7" fmla="*/ 748510 w 5560814"/>
              <a:gd name="connsiteY7" fmla="*/ 3390258 h 4008297"/>
              <a:gd name="connsiteX8" fmla="*/ 21430 w 5560814"/>
              <a:gd name="connsiteY8" fmla="*/ 3291786 h 4008297"/>
              <a:gd name="connsiteX0" fmla="*/ 21430 w 5560814"/>
              <a:gd name="connsiteY0" fmla="*/ 3291786 h 4008297"/>
              <a:gd name="connsiteX1" fmla="*/ 1334184 w 5560814"/>
              <a:gd name="connsiteY1" fmla="*/ 284770 h 4008297"/>
              <a:gd name="connsiteX2" fmla="*/ 4674026 w 5560814"/>
              <a:gd name="connsiteY2" fmla="*/ 608342 h 4008297"/>
              <a:gd name="connsiteX3" fmla="*/ 5302360 w 5560814"/>
              <a:gd name="connsiteY3" fmla="*/ 4008297 h 4008297"/>
              <a:gd name="connsiteX4" fmla="*/ 4596972 w 5560814"/>
              <a:gd name="connsiteY4" fmla="*/ 3904637 h 4008297"/>
              <a:gd name="connsiteX5" fmla="*/ 4221217 w 5560814"/>
              <a:gd name="connsiteY5" fmla="*/ 1107500 h 4008297"/>
              <a:gd name="connsiteX6" fmla="*/ 1711678 w 5560814"/>
              <a:gd name="connsiteY6" fmla="*/ 871886 h 4008297"/>
              <a:gd name="connsiteX7" fmla="*/ 748510 w 5560814"/>
              <a:gd name="connsiteY7" fmla="*/ 3390258 h 4008297"/>
              <a:gd name="connsiteX8" fmla="*/ 21430 w 5560814"/>
              <a:gd name="connsiteY8" fmla="*/ 3291786 h 4008297"/>
              <a:gd name="connsiteX0" fmla="*/ 21430 w 5560814"/>
              <a:gd name="connsiteY0" fmla="*/ 3291786 h 4008297"/>
              <a:gd name="connsiteX1" fmla="*/ 1334184 w 5560814"/>
              <a:gd name="connsiteY1" fmla="*/ 284770 h 4008297"/>
              <a:gd name="connsiteX2" fmla="*/ 4674026 w 5560814"/>
              <a:gd name="connsiteY2" fmla="*/ 608342 h 4008297"/>
              <a:gd name="connsiteX3" fmla="*/ 5302360 w 5560814"/>
              <a:gd name="connsiteY3" fmla="*/ 4008297 h 4008297"/>
              <a:gd name="connsiteX4" fmla="*/ 4596972 w 5560814"/>
              <a:gd name="connsiteY4" fmla="*/ 3904637 h 4008297"/>
              <a:gd name="connsiteX5" fmla="*/ 4221217 w 5560814"/>
              <a:gd name="connsiteY5" fmla="*/ 1107500 h 4008297"/>
              <a:gd name="connsiteX6" fmla="*/ 1711678 w 5560814"/>
              <a:gd name="connsiteY6" fmla="*/ 871886 h 4008297"/>
              <a:gd name="connsiteX7" fmla="*/ 748510 w 5560814"/>
              <a:gd name="connsiteY7" fmla="*/ 3390258 h 4008297"/>
              <a:gd name="connsiteX8" fmla="*/ 21430 w 5560814"/>
              <a:gd name="connsiteY8" fmla="*/ 3291786 h 4008297"/>
              <a:gd name="connsiteX0" fmla="*/ 21430 w 5560814"/>
              <a:gd name="connsiteY0" fmla="*/ 3291786 h 4008297"/>
              <a:gd name="connsiteX1" fmla="*/ 1334184 w 5560814"/>
              <a:gd name="connsiteY1" fmla="*/ 284770 h 4008297"/>
              <a:gd name="connsiteX2" fmla="*/ 4674026 w 5560814"/>
              <a:gd name="connsiteY2" fmla="*/ 608342 h 4008297"/>
              <a:gd name="connsiteX3" fmla="*/ 5302360 w 5560814"/>
              <a:gd name="connsiteY3" fmla="*/ 4008297 h 4008297"/>
              <a:gd name="connsiteX4" fmla="*/ 4596972 w 5560814"/>
              <a:gd name="connsiteY4" fmla="*/ 3904637 h 4008297"/>
              <a:gd name="connsiteX5" fmla="*/ 4221217 w 5560814"/>
              <a:gd name="connsiteY5" fmla="*/ 1107500 h 4008297"/>
              <a:gd name="connsiteX6" fmla="*/ 1711678 w 5560814"/>
              <a:gd name="connsiteY6" fmla="*/ 871886 h 4008297"/>
              <a:gd name="connsiteX7" fmla="*/ 748510 w 5560814"/>
              <a:gd name="connsiteY7" fmla="*/ 3390258 h 4008297"/>
              <a:gd name="connsiteX8" fmla="*/ 21430 w 5560814"/>
              <a:gd name="connsiteY8" fmla="*/ 3291786 h 4008297"/>
              <a:gd name="connsiteX0" fmla="*/ 21430 w 5560814"/>
              <a:gd name="connsiteY0" fmla="*/ 3291786 h 4008297"/>
              <a:gd name="connsiteX1" fmla="*/ 1334184 w 5560814"/>
              <a:gd name="connsiteY1" fmla="*/ 284770 h 4008297"/>
              <a:gd name="connsiteX2" fmla="*/ 4674026 w 5560814"/>
              <a:gd name="connsiteY2" fmla="*/ 608342 h 4008297"/>
              <a:gd name="connsiteX3" fmla="*/ 5302360 w 5560814"/>
              <a:gd name="connsiteY3" fmla="*/ 4008297 h 4008297"/>
              <a:gd name="connsiteX4" fmla="*/ 4596972 w 5560814"/>
              <a:gd name="connsiteY4" fmla="*/ 3904637 h 4008297"/>
              <a:gd name="connsiteX5" fmla="*/ 4221217 w 5560814"/>
              <a:gd name="connsiteY5" fmla="*/ 1107500 h 4008297"/>
              <a:gd name="connsiteX6" fmla="*/ 1711678 w 5560814"/>
              <a:gd name="connsiteY6" fmla="*/ 871886 h 4008297"/>
              <a:gd name="connsiteX7" fmla="*/ 748510 w 5560814"/>
              <a:gd name="connsiteY7" fmla="*/ 3390258 h 4008297"/>
              <a:gd name="connsiteX8" fmla="*/ 21430 w 5560814"/>
              <a:gd name="connsiteY8" fmla="*/ 3291786 h 4008297"/>
              <a:gd name="connsiteX0" fmla="*/ 21430 w 5479190"/>
              <a:gd name="connsiteY0" fmla="*/ 3291786 h 4008297"/>
              <a:gd name="connsiteX1" fmla="*/ 1334184 w 5479190"/>
              <a:gd name="connsiteY1" fmla="*/ 284770 h 4008297"/>
              <a:gd name="connsiteX2" fmla="*/ 4674026 w 5479190"/>
              <a:gd name="connsiteY2" fmla="*/ 608342 h 4008297"/>
              <a:gd name="connsiteX3" fmla="*/ 5302360 w 5479190"/>
              <a:gd name="connsiteY3" fmla="*/ 4008297 h 4008297"/>
              <a:gd name="connsiteX4" fmla="*/ 4596972 w 5479190"/>
              <a:gd name="connsiteY4" fmla="*/ 3904637 h 4008297"/>
              <a:gd name="connsiteX5" fmla="*/ 4221217 w 5479190"/>
              <a:gd name="connsiteY5" fmla="*/ 1107500 h 4008297"/>
              <a:gd name="connsiteX6" fmla="*/ 1711678 w 5479190"/>
              <a:gd name="connsiteY6" fmla="*/ 871886 h 4008297"/>
              <a:gd name="connsiteX7" fmla="*/ 748510 w 5479190"/>
              <a:gd name="connsiteY7" fmla="*/ 3390258 h 4008297"/>
              <a:gd name="connsiteX8" fmla="*/ 21430 w 5479190"/>
              <a:gd name="connsiteY8" fmla="*/ 3291786 h 4008297"/>
              <a:gd name="connsiteX0" fmla="*/ 21430 w 5533319"/>
              <a:gd name="connsiteY0" fmla="*/ 3291786 h 4008297"/>
              <a:gd name="connsiteX1" fmla="*/ 1334184 w 5533319"/>
              <a:gd name="connsiteY1" fmla="*/ 284770 h 4008297"/>
              <a:gd name="connsiteX2" fmla="*/ 4674026 w 5533319"/>
              <a:gd name="connsiteY2" fmla="*/ 608342 h 4008297"/>
              <a:gd name="connsiteX3" fmla="*/ 5302360 w 5533319"/>
              <a:gd name="connsiteY3" fmla="*/ 4008297 h 4008297"/>
              <a:gd name="connsiteX4" fmla="*/ 4596972 w 5533319"/>
              <a:gd name="connsiteY4" fmla="*/ 3904637 h 4008297"/>
              <a:gd name="connsiteX5" fmla="*/ 4221217 w 5533319"/>
              <a:gd name="connsiteY5" fmla="*/ 1107500 h 4008297"/>
              <a:gd name="connsiteX6" fmla="*/ 1711678 w 5533319"/>
              <a:gd name="connsiteY6" fmla="*/ 871886 h 4008297"/>
              <a:gd name="connsiteX7" fmla="*/ 748510 w 5533319"/>
              <a:gd name="connsiteY7" fmla="*/ 3390258 h 4008297"/>
              <a:gd name="connsiteX8" fmla="*/ 21430 w 5533319"/>
              <a:gd name="connsiteY8" fmla="*/ 3291786 h 4008297"/>
              <a:gd name="connsiteX0" fmla="*/ 21430 w 5528957"/>
              <a:gd name="connsiteY0" fmla="*/ 3409110 h 4125621"/>
              <a:gd name="connsiteX1" fmla="*/ 1334184 w 5528957"/>
              <a:gd name="connsiteY1" fmla="*/ 402094 h 4125621"/>
              <a:gd name="connsiteX2" fmla="*/ 4674026 w 5528957"/>
              <a:gd name="connsiteY2" fmla="*/ 725666 h 4125621"/>
              <a:gd name="connsiteX3" fmla="*/ 5302360 w 5528957"/>
              <a:gd name="connsiteY3" fmla="*/ 4125621 h 4125621"/>
              <a:gd name="connsiteX4" fmla="*/ 4596972 w 5528957"/>
              <a:gd name="connsiteY4" fmla="*/ 4021961 h 4125621"/>
              <a:gd name="connsiteX5" fmla="*/ 4221217 w 5528957"/>
              <a:gd name="connsiteY5" fmla="*/ 1224824 h 4125621"/>
              <a:gd name="connsiteX6" fmla="*/ 1711678 w 5528957"/>
              <a:gd name="connsiteY6" fmla="*/ 989210 h 4125621"/>
              <a:gd name="connsiteX7" fmla="*/ 748510 w 5528957"/>
              <a:gd name="connsiteY7" fmla="*/ 3507582 h 4125621"/>
              <a:gd name="connsiteX8" fmla="*/ 21430 w 5528957"/>
              <a:gd name="connsiteY8" fmla="*/ 3409110 h 4125621"/>
              <a:gd name="connsiteX0" fmla="*/ 21430 w 5528957"/>
              <a:gd name="connsiteY0" fmla="*/ 3409110 h 4125621"/>
              <a:gd name="connsiteX1" fmla="*/ 1334184 w 5528957"/>
              <a:gd name="connsiteY1" fmla="*/ 402094 h 4125621"/>
              <a:gd name="connsiteX2" fmla="*/ 4674026 w 5528957"/>
              <a:gd name="connsiteY2" fmla="*/ 725666 h 4125621"/>
              <a:gd name="connsiteX3" fmla="*/ 5302360 w 5528957"/>
              <a:gd name="connsiteY3" fmla="*/ 4125621 h 4125621"/>
              <a:gd name="connsiteX4" fmla="*/ 4596972 w 5528957"/>
              <a:gd name="connsiteY4" fmla="*/ 4021961 h 4125621"/>
              <a:gd name="connsiteX5" fmla="*/ 4221217 w 5528957"/>
              <a:gd name="connsiteY5" fmla="*/ 1224824 h 4125621"/>
              <a:gd name="connsiteX6" fmla="*/ 1711678 w 5528957"/>
              <a:gd name="connsiteY6" fmla="*/ 989210 h 4125621"/>
              <a:gd name="connsiteX7" fmla="*/ 845320 w 5528957"/>
              <a:gd name="connsiteY7" fmla="*/ 2260606 h 4125621"/>
              <a:gd name="connsiteX8" fmla="*/ 21430 w 5528957"/>
              <a:gd name="connsiteY8" fmla="*/ 3409110 h 4125621"/>
              <a:gd name="connsiteX0" fmla="*/ 22895 w 5483063"/>
              <a:gd name="connsiteY0" fmla="*/ 2005866 h 4020858"/>
              <a:gd name="connsiteX1" fmla="*/ 1288290 w 5483063"/>
              <a:gd name="connsiteY1" fmla="*/ 297331 h 4020858"/>
              <a:gd name="connsiteX2" fmla="*/ 4628132 w 5483063"/>
              <a:gd name="connsiteY2" fmla="*/ 620903 h 4020858"/>
              <a:gd name="connsiteX3" fmla="*/ 5256466 w 5483063"/>
              <a:gd name="connsiteY3" fmla="*/ 4020858 h 4020858"/>
              <a:gd name="connsiteX4" fmla="*/ 4551078 w 5483063"/>
              <a:gd name="connsiteY4" fmla="*/ 3917198 h 4020858"/>
              <a:gd name="connsiteX5" fmla="*/ 4175323 w 5483063"/>
              <a:gd name="connsiteY5" fmla="*/ 1120061 h 4020858"/>
              <a:gd name="connsiteX6" fmla="*/ 1665784 w 5483063"/>
              <a:gd name="connsiteY6" fmla="*/ 884447 h 4020858"/>
              <a:gd name="connsiteX7" fmla="*/ 799426 w 5483063"/>
              <a:gd name="connsiteY7" fmla="*/ 2155843 h 4020858"/>
              <a:gd name="connsiteX8" fmla="*/ 22895 w 5483063"/>
              <a:gd name="connsiteY8" fmla="*/ 2005866 h 4020858"/>
              <a:gd name="connsiteX0" fmla="*/ 22895 w 5483063"/>
              <a:gd name="connsiteY0" fmla="*/ 2005866 h 4020858"/>
              <a:gd name="connsiteX1" fmla="*/ 1288290 w 5483063"/>
              <a:gd name="connsiteY1" fmla="*/ 297331 h 4020858"/>
              <a:gd name="connsiteX2" fmla="*/ 4628132 w 5483063"/>
              <a:gd name="connsiteY2" fmla="*/ 620903 h 4020858"/>
              <a:gd name="connsiteX3" fmla="*/ 5256466 w 5483063"/>
              <a:gd name="connsiteY3" fmla="*/ 4020858 h 4020858"/>
              <a:gd name="connsiteX4" fmla="*/ 4551078 w 5483063"/>
              <a:gd name="connsiteY4" fmla="*/ 3917198 h 4020858"/>
              <a:gd name="connsiteX5" fmla="*/ 4175323 w 5483063"/>
              <a:gd name="connsiteY5" fmla="*/ 1120061 h 4020858"/>
              <a:gd name="connsiteX6" fmla="*/ 799426 w 5483063"/>
              <a:gd name="connsiteY6" fmla="*/ 2155843 h 4020858"/>
              <a:gd name="connsiteX7" fmla="*/ 22895 w 5483063"/>
              <a:gd name="connsiteY7" fmla="*/ 2005866 h 4020858"/>
              <a:gd name="connsiteX0" fmla="*/ 0 w 5508155"/>
              <a:gd name="connsiteY0" fmla="*/ 1434716 h 3449708"/>
              <a:gd name="connsiteX1" fmla="*/ 4605237 w 5508155"/>
              <a:gd name="connsiteY1" fmla="*/ 49753 h 3449708"/>
              <a:gd name="connsiteX2" fmla="*/ 5233571 w 5508155"/>
              <a:gd name="connsiteY2" fmla="*/ 3449708 h 3449708"/>
              <a:gd name="connsiteX3" fmla="*/ 4528183 w 5508155"/>
              <a:gd name="connsiteY3" fmla="*/ 3346048 h 3449708"/>
              <a:gd name="connsiteX4" fmla="*/ 4152428 w 5508155"/>
              <a:gd name="connsiteY4" fmla="*/ 548911 h 3449708"/>
              <a:gd name="connsiteX5" fmla="*/ 776531 w 5508155"/>
              <a:gd name="connsiteY5" fmla="*/ 1584693 h 3449708"/>
              <a:gd name="connsiteX6" fmla="*/ 0 w 5508155"/>
              <a:gd name="connsiteY6" fmla="*/ 1434716 h 3449708"/>
              <a:gd name="connsiteX0" fmla="*/ 0 w 5508155"/>
              <a:gd name="connsiteY0" fmla="*/ 2011394 h 4026386"/>
              <a:gd name="connsiteX1" fmla="*/ 4605237 w 5508155"/>
              <a:gd name="connsiteY1" fmla="*/ 626431 h 4026386"/>
              <a:gd name="connsiteX2" fmla="*/ 5233571 w 5508155"/>
              <a:gd name="connsiteY2" fmla="*/ 4026386 h 4026386"/>
              <a:gd name="connsiteX3" fmla="*/ 4528183 w 5508155"/>
              <a:gd name="connsiteY3" fmla="*/ 3922726 h 4026386"/>
              <a:gd name="connsiteX4" fmla="*/ 4152428 w 5508155"/>
              <a:gd name="connsiteY4" fmla="*/ 1125589 h 4026386"/>
              <a:gd name="connsiteX5" fmla="*/ 776531 w 5508155"/>
              <a:gd name="connsiteY5" fmla="*/ 2161371 h 4026386"/>
              <a:gd name="connsiteX6" fmla="*/ 0 w 5508155"/>
              <a:gd name="connsiteY6" fmla="*/ 2011394 h 4026386"/>
              <a:gd name="connsiteX0" fmla="*/ 0 w 5508155"/>
              <a:gd name="connsiteY0" fmla="*/ 2011394 h 4026386"/>
              <a:gd name="connsiteX1" fmla="*/ 4605237 w 5508155"/>
              <a:gd name="connsiteY1" fmla="*/ 626431 h 4026386"/>
              <a:gd name="connsiteX2" fmla="*/ 5233571 w 5508155"/>
              <a:gd name="connsiteY2" fmla="*/ 4026386 h 4026386"/>
              <a:gd name="connsiteX3" fmla="*/ 4844650 w 5508155"/>
              <a:gd name="connsiteY3" fmla="*/ 2715940 h 4026386"/>
              <a:gd name="connsiteX4" fmla="*/ 4152428 w 5508155"/>
              <a:gd name="connsiteY4" fmla="*/ 1125589 h 4026386"/>
              <a:gd name="connsiteX5" fmla="*/ 776531 w 5508155"/>
              <a:gd name="connsiteY5" fmla="*/ 2161371 h 4026386"/>
              <a:gd name="connsiteX6" fmla="*/ 0 w 5508155"/>
              <a:gd name="connsiteY6" fmla="*/ 2011394 h 4026386"/>
              <a:gd name="connsiteX0" fmla="*/ 0 w 5754208"/>
              <a:gd name="connsiteY0" fmla="*/ 1938500 h 2756304"/>
              <a:gd name="connsiteX1" fmla="*/ 4605237 w 5754208"/>
              <a:gd name="connsiteY1" fmla="*/ 553537 h 2756304"/>
              <a:gd name="connsiteX2" fmla="*/ 5537525 w 5754208"/>
              <a:gd name="connsiteY2" fmla="*/ 2756304 h 2756304"/>
              <a:gd name="connsiteX3" fmla="*/ 4844650 w 5754208"/>
              <a:gd name="connsiteY3" fmla="*/ 2643046 h 2756304"/>
              <a:gd name="connsiteX4" fmla="*/ 4152428 w 5754208"/>
              <a:gd name="connsiteY4" fmla="*/ 1052695 h 2756304"/>
              <a:gd name="connsiteX5" fmla="*/ 776531 w 5754208"/>
              <a:gd name="connsiteY5" fmla="*/ 2088477 h 2756304"/>
              <a:gd name="connsiteX6" fmla="*/ 0 w 5754208"/>
              <a:gd name="connsiteY6" fmla="*/ 1938500 h 2756304"/>
              <a:gd name="connsiteX0" fmla="*/ 0 w 5623668"/>
              <a:gd name="connsiteY0" fmla="*/ 2378806 h 3196610"/>
              <a:gd name="connsiteX1" fmla="*/ 2953384 w 5623668"/>
              <a:gd name="connsiteY1" fmla="*/ 213822 h 3196610"/>
              <a:gd name="connsiteX2" fmla="*/ 5537525 w 5623668"/>
              <a:gd name="connsiteY2" fmla="*/ 3196610 h 3196610"/>
              <a:gd name="connsiteX3" fmla="*/ 4844650 w 5623668"/>
              <a:gd name="connsiteY3" fmla="*/ 3083352 h 3196610"/>
              <a:gd name="connsiteX4" fmla="*/ 4152428 w 5623668"/>
              <a:gd name="connsiteY4" fmla="*/ 1493001 h 3196610"/>
              <a:gd name="connsiteX5" fmla="*/ 776531 w 5623668"/>
              <a:gd name="connsiteY5" fmla="*/ 2528783 h 3196610"/>
              <a:gd name="connsiteX6" fmla="*/ 0 w 5623668"/>
              <a:gd name="connsiteY6" fmla="*/ 2378806 h 3196610"/>
              <a:gd name="connsiteX0" fmla="*/ 0 w 5623668"/>
              <a:gd name="connsiteY0" fmla="*/ 2378806 h 3196610"/>
              <a:gd name="connsiteX1" fmla="*/ 2953384 w 5623668"/>
              <a:gd name="connsiteY1" fmla="*/ 213822 h 3196610"/>
              <a:gd name="connsiteX2" fmla="*/ 5537525 w 5623668"/>
              <a:gd name="connsiteY2" fmla="*/ 3196610 h 3196610"/>
              <a:gd name="connsiteX3" fmla="*/ 4844650 w 5623668"/>
              <a:gd name="connsiteY3" fmla="*/ 3083352 h 3196610"/>
              <a:gd name="connsiteX4" fmla="*/ 2911353 w 5623668"/>
              <a:gd name="connsiteY4" fmla="*/ 924570 h 3196610"/>
              <a:gd name="connsiteX5" fmla="*/ 776531 w 5623668"/>
              <a:gd name="connsiteY5" fmla="*/ 2528783 h 3196610"/>
              <a:gd name="connsiteX6" fmla="*/ 0 w 5623668"/>
              <a:gd name="connsiteY6" fmla="*/ 2378806 h 3196610"/>
              <a:gd name="connsiteX0" fmla="*/ 0 w 5623668"/>
              <a:gd name="connsiteY0" fmla="*/ 2378806 h 3196610"/>
              <a:gd name="connsiteX1" fmla="*/ 2953384 w 5623668"/>
              <a:gd name="connsiteY1" fmla="*/ 213822 h 3196610"/>
              <a:gd name="connsiteX2" fmla="*/ 5537525 w 5623668"/>
              <a:gd name="connsiteY2" fmla="*/ 3196610 h 3196610"/>
              <a:gd name="connsiteX3" fmla="*/ 4844650 w 5623668"/>
              <a:gd name="connsiteY3" fmla="*/ 3083352 h 3196610"/>
              <a:gd name="connsiteX4" fmla="*/ 2911353 w 5623668"/>
              <a:gd name="connsiteY4" fmla="*/ 924570 h 3196610"/>
              <a:gd name="connsiteX5" fmla="*/ 700716 w 5623668"/>
              <a:gd name="connsiteY5" fmla="*/ 2510978 h 3196610"/>
              <a:gd name="connsiteX6" fmla="*/ 0 w 5623668"/>
              <a:gd name="connsiteY6" fmla="*/ 2378806 h 3196610"/>
              <a:gd name="connsiteX0" fmla="*/ 0 w 5569611"/>
              <a:gd name="connsiteY0" fmla="*/ 2383056 h 3193775"/>
              <a:gd name="connsiteX1" fmla="*/ 2899605 w 5569611"/>
              <a:gd name="connsiteY1" fmla="*/ 210987 h 3193775"/>
              <a:gd name="connsiteX2" fmla="*/ 5483746 w 5569611"/>
              <a:gd name="connsiteY2" fmla="*/ 3193775 h 3193775"/>
              <a:gd name="connsiteX3" fmla="*/ 4790871 w 5569611"/>
              <a:gd name="connsiteY3" fmla="*/ 3080517 h 3193775"/>
              <a:gd name="connsiteX4" fmla="*/ 2857574 w 5569611"/>
              <a:gd name="connsiteY4" fmla="*/ 921735 h 3193775"/>
              <a:gd name="connsiteX5" fmla="*/ 646937 w 5569611"/>
              <a:gd name="connsiteY5" fmla="*/ 2508143 h 3193775"/>
              <a:gd name="connsiteX6" fmla="*/ 0 w 5569611"/>
              <a:gd name="connsiteY6" fmla="*/ 2383056 h 3193775"/>
              <a:gd name="connsiteX0" fmla="*/ 0 w 5569611"/>
              <a:gd name="connsiteY0" fmla="*/ 2383056 h 3193775"/>
              <a:gd name="connsiteX1" fmla="*/ 2899605 w 5569611"/>
              <a:gd name="connsiteY1" fmla="*/ 210987 h 3193775"/>
              <a:gd name="connsiteX2" fmla="*/ 5483746 w 5569611"/>
              <a:gd name="connsiteY2" fmla="*/ 3193775 h 3193775"/>
              <a:gd name="connsiteX3" fmla="*/ 4790871 w 5569611"/>
              <a:gd name="connsiteY3" fmla="*/ 3080517 h 3193775"/>
              <a:gd name="connsiteX4" fmla="*/ 2857574 w 5569611"/>
              <a:gd name="connsiteY4" fmla="*/ 921735 h 3193775"/>
              <a:gd name="connsiteX5" fmla="*/ 646937 w 5569611"/>
              <a:gd name="connsiteY5" fmla="*/ 2508143 h 3193775"/>
              <a:gd name="connsiteX6" fmla="*/ 0 w 5569611"/>
              <a:gd name="connsiteY6" fmla="*/ 2383056 h 3193775"/>
              <a:gd name="connsiteX0" fmla="*/ 0 w 5569611"/>
              <a:gd name="connsiteY0" fmla="*/ 2383056 h 3193775"/>
              <a:gd name="connsiteX1" fmla="*/ 2899605 w 5569611"/>
              <a:gd name="connsiteY1" fmla="*/ 210987 h 3193775"/>
              <a:gd name="connsiteX2" fmla="*/ 5483746 w 5569611"/>
              <a:gd name="connsiteY2" fmla="*/ 3193775 h 3193775"/>
              <a:gd name="connsiteX3" fmla="*/ 4790871 w 5569611"/>
              <a:gd name="connsiteY3" fmla="*/ 3080517 h 3193775"/>
              <a:gd name="connsiteX4" fmla="*/ 2857574 w 5569611"/>
              <a:gd name="connsiteY4" fmla="*/ 921735 h 3193775"/>
              <a:gd name="connsiteX5" fmla="*/ 646937 w 5569611"/>
              <a:gd name="connsiteY5" fmla="*/ 2508143 h 3193775"/>
              <a:gd name="connsiteX6" fmla="*/ 0 w 5569611"/>
              <a:gd name="connsiteY6" fmla="*/ 2383056 h 3193775"/>
              <a:gd name="connsiteX0" fmla="*/ 0 w 5569568"/>
              <a:gd name="connsiteY0" fmla="*/ 2362688 h 3173407"/>
              <a:gd name="connsiteX1" fmla="*/ 2899605 w 5569568"/>
              <a:gd name="connsiteY1" fmla="*/ 190619 h 3173407"/>
              <a:gd name="connsiteX2" fmla="*/ 5483746 w 5569568"/>
              <a:gd name="connsiteY2" fmla="*/ 3173407 h 3173407"/>
              <a:gd name="connsiteX3" fmla="*/ 4790871 w 5569568"/>
              <a:gd name="connsiteY3" fmla="*/ 3060149 h 3173407"/>
              <a:gd name="connsiteX4" fmla="*/ 2857574 w 5569568"/>
              <a:gd name="connsiteY4" fmla="*/ 901367 h 3173407"/>
              <a:gd name="connsiteX5" fmla="*/ 646937 w 5569568"/>
              <a:gd name="connsiteY5" fmla="*/ 2487775 h 3173407"/>
              <a:gd name="connsiteX6" fmla="*/ 0 w 5569568"/>
              <a:gd name="connsiteY6" fmla="*/ 2362688 h 3173407"/>
              <a:gd name="connsiteX0" fmla="*/ 0 w 5569568"/>
              <a:gd name="connsiteY0" fmla="*/ 2183896 h 2994615"/>
              <a:gd name="connsiteX1" fmla="*/ 2899605 w 5569568"/>
              <a:gd name="connsiteY1" fmla="*/ 11827 h 2994615"/>
              <a:gd name="connsiteX2" fmla="*/ 5483746 w 5569568"/>
              <a:gd name="connsiteY2" fmla="*/ 2994615 h 2994615"/>
              <a:gd name="connsiteX3" fmla="*/ 4790871 w 5569568"/>
              <a:gd name="connsiteY3" fmla="*/ 2881357 h 2994615"/>
              <a:gd name="connsiteX4" fmla="*/ 2857574 w 5569568"/>
              <a:gd name="connsiteY4" fmla="*/ 722575 h 2994615"/>
              <a:gd name="connsiteX5" fmla="*/ 646937 w 5569568"/>
              <a:gd name="connsiteY5" fmla="*/ 2308983 h 2994615"/>
              <a:gd name="connsiteX6" fmla="*/ 0 w 5569568"/>
              <a:gd name="connsiteY6" fmla="*/ 2183896 h 2994615"/>
              <a:gd name="connsiteX0" fmla="*/ 0 w 5483746"/>
              <a:gd name="connsiteY0" fmla="*/ 2183896 h 2994615"/>
              <a:gd name="connsiteX1" fmla="*/ 2899605 w 5483746"/>
              <a:gd name="connsiteY1" fmla="*/ 11827 h 2994615"/>
              <a:gd name="connsiteX2" fmla="*/ 5483746 w 5483746"/>
              <a:gd name="connsiteY2" fmla="*/ 2994615 h 2994615"/>
              <a:gd name="connsiteX3" fmla="*/ 4790871 w 5483746"/>
              <a:gd name="connsiteY3" fmla="*/ 2881357 h 2994615"/>
              <a:gd name="connsiteX4" fmla="*/ 2857574 w 5483746"/>
              <a:gd name="connsiteY4" fmla="*/ 722575 h 2994615"/>
              <a:gd name="connsiteX5" fmla="*/ 646937 w 5483746"/>
              <a:gd name="connsiteY5" fmla="*/ 2308983 h 2994615"/>
              <a:gd name="connsiteX6" fmla="*/ 0 w 5483746"/>
              <a:gd name="connsiteY6" fmla="*/ 2183896 h 2994615"/>
              <a:gd name="connsiteX0" fmla="*/ 0 w 5483746"/>
              <a:gd name="connsiteY0" fmla="*/ 2180733 h 2991452"/>
              <a:gd name="connsiteX1" fmla="*/ 2899605 w 5483746"/>
              <a:gd name="connsiteY1" fmla="*/ 8664 h 2991452"/>
              <a:gd name="connsiteX2" fmla="*/ 5483746 w 5483746"/>
              <a:gd name="connsiteY2" fmla="*/ 2991452 h 2991452"/>
              <a:gd name="connsiteX3" fmla="*/ 4790871 w 5483746"/>
              <a:gd name="connsiteY3" fmla="*/ 2878194 h 2991452"/>
              <a:gd name="connsiteX4" fmla="*/ 2857574 w 5483746"/>
              <a:gd name="connsiteY4" fmla="*/ 719412 h 2991452"/>
              <a:gd name="connsiteX5" fmla="*/ 646937 w 5483746"/>
              <a:gd name="connsiteY5" fmla="*/ 2305820 h 2991452"/>
              <a:gd name="connsiteX6" fmla="*/ 0 w 5483746"/>
              <a:gd name="connsiteY6" fmla="*/ 2180733 h 2991452"/>
              <a:gd name="connsiteX0" fmla="*/ 0 w 5483746"/>
              <a:gd name="connsiteY0" fmla="*/ 2180733 h 2991452"/>
              <a:gd name="connsiteX1" fmla="*/ 2899605 w 5483746"/>
              <a:gd name="connsiteY1" fmla="*/ 8664 h 2991452"/>
              <a:gd name="connsiteX2" fmla="*/ 5483746 w 5483746"/>
              <a:gd name="connsiteY2" fmla="*/ 2991452 h 2991452"/>
              <a:gd name="connsiteX3" fmla="*/ 4790871 w 5483746"/>
              <a:gd name="connsiteY3" fmla="*/ 2878194 h 2991452"/>
              <a:gd name="connsiteX4" fmla="*/ 2857574 w 5483746"/>
              <a:gd name="connsiteY4" fmla="*/ 719412 h 2991452"/>
              <a:gd name="connsiteX5" fmla="*/ 646937 w 5483746"/>
              <a:gd name="connsiteY5" fmla="*/ 2305820 h 2991452"/>
              <a:gd name="connsiteX6" fmla="*/ 0 w 5483746"/>
              <a:gd name="connsiteY6" fmla="*/ 2180733 h 2991452"/>
              <a:gd name="connsiteX0" fmla="*/ 0 w 5483746"/>
              <a:gd name="connsiteY0" fmla="*/ 2579603 h 3390322"/>
              <a:gd name="connsiteX1" fmla="*/ 3104896 w 5483746"/>
              <a:gd name="connsiteY1" fmla="*/ 4771 h 3390322"/>
              <a:gd name="connsiteX2" fmla="*/ 5483746 w 5483746"/>
              <a:gd name="connsiteY2" fmla="*/ 3390322 h 3390322"/>
              <a:gd name="connsiteX3" fmla="*/ 4790871 w 5483746"/>
              <a:gd name="connsiteY3" fmla="*/ 3277064 h 3390322"/>
              <a:gd name="connsiteX4" fmla="*/ 2857574 w 5483746"/>
              <a:gd name="connsiteY4" fmla="*/ 1118282 h 3390322"/>
              <a:gd name="connsiteX5" fmla="*/ 646937 w 5483746"/>
              <a:gd name="connsiteY5" fmla="*/ 2704690 h 3390322"/>
              <a:gd name="connsiteX6" fmla="*/ 0 w 5483746"/>
              <a:gd name="connsiteY6" fmla="*/ 2579603 h 3390322"/>
              <a:gd name="connsiteX0" fmla="*/ 0 w 5483746"/>
              <a:gd name="connsiteY0" fmla="*/ 2579603 h 3390322"/>
              <a:gd name="connsiteX1" fmla="*/ 3104896 w 5483746"/>
              <a:gd name="connsiteY1" fmla="*/ 4771 h 3390322"/>
              <a:gd name="connsiteX2" fmla="*/ 5483746 w 5483746"/>
              <a:gd name="connsiteY2" fmla="*/ 3390322 h 3390322"/>
              <a:gd name="connsiteX3" fmla="*/ 4790871 w 5483746"/>
              <a:gd name="connsiteY3" fmla="*/ 3277064 h 3390322"/>
              <a:gd name="connsiteX4" fmla="*/ 3010054 w 5483746"/>
              <a:gd name="connsiteY4" fmla="*/ 708561 h 3390322"/>
              <a:gd name="connsiteX5" fmla="*/ 646937 w 5483746"/>
              <a:gd name="connsiteY5" fmla="*/ 2704690 h 3390322"/>
              <a:gd name="connsiteX6" fmla="*/ 0 w 5483746"/>
              <a:gd name="connsiteY6" fmla="*/ 2579603 h 3390322"/>
              <a:gd name="connsiteX0" fmla="*/ 0 w 5483746"/>
              <a:gd name="connsiteY0" fmla="*/ 2579603 h 3390322"/>
              <a:gd name="connsiteX1" fmla="*/ 3104896 w 5483746"/>
              <a:gd name="connsiteY1" fmla="*/ 4771 h 3390322"/>
              <a:gd name="connsiteX2" fmla="*/ 5483746 w 5483746"/>
              <a:gd name="connsiteY2" fmla="*/ 3390322 h 3390322"/>
              <a:gd name="connsiteX3" fmla="*/ 4790871 w 5483746"/>
              <a:gd name="connsiteY3" fmla="*/ 3277064 h 3390322"/>
              <a:gd name="connsiteX4" fmla="*/ 3010054 w 5483746"/>
              <a:gd name="connsiteY4" fmla="*/ 708561 h 3390322"/>
              <a:gd name="connsiteX5" fmla="*/ 646937 w 5483746"/>
              <a:gd name="connsiteY5" fmla="*/ 2704690 h 3390322"/>
              <a:gd name="connsiteX6" fmla="*/ 0 w 5483746"/>
              <a:gd name="connsiteY6" fmla="*/ 2579603 h 3390322"/>
              <a:gd name="connsiteX0" fmla="*/ 0 w 5483746"/>
              <a:gd name="connsiteY0" fmla="*/ 2583876 h 3394595"/>
              <a:gd name="connsiteX1" fmla="*/ 3104896 w 5483746"/>
              <a:gd name="connsiteY1" fmla="*/ 9044 h 3394595"/>
              <a:gd name="connsiteX2" fmla="*/ 5483746 w 5483746"/>
              <a:gd name="connsiteY2" fmla="*/ 3394595 h 3394595"/>
              <a:gd name="connsiteX3" fmla="*/ 4790871 w 5483746"/>
              <a:gd name="connsiteY3" fmla="*/ 3281337 h 3394595"/>
              <a:gd name="connsiteX4" fmla="*/ 3010054 w 5483746"/>
              <a:gd name="connsiteY4" fmla="*/ 712834 h 3394595"/>
              <a:gd name="connsiteX5" fmla="*/ 646937 w 5483746"/>
              <a:gd name="connsiteY5" fmla="*/ 2708963 h 3394595"/>
              <a:gd name="connsiteX6" fmla="*/ 0 w 5483746"/>
              <a:gd name="connsiteY6" fmla="*/ 2583876 h 3394595"/>
              <a:gd name="connsiteX0" fmla="*/ 0 w 5483746"/>
              <a:gd name="connsiteY0" fmla="*/ 2583876 h 3394595"/>
              <a:gd name="connsiteX1" fmla="*/ 3104896 w 5483746"/>
              <a:gd name="connsiteY1" fmla="*/ 9044 h 3394595"/>
              <a:gd name="connsiteX2" fmla="*/ 5483746 w 5483746"/>
              <a:gd name="connsiteY2" fmla="*/ 3394595 h 3394595"/>
              <a:gd name="connsiteX3" fmla="*/ 4790871 w 5483746"/>
              <a:gd name="connsiteY3" fmla="*/ 3281337 h 3394595"/>
              <a:gd name="connsiteX4" fmla="*/ 3010054 w 5483746"/>
              <a:gd name="connsiteY4" fmla="*/ 712834 h 3394595"/>
              <a:gd name="connsiteX5" fmla="*/ 665700 w 5483746"/>
              <a:gd name="connsiteY5" fmla="*/ 2702481 h 3394595"/>
              <a:gd name="connsiteX6" fmla="*/ 0 w 5483746"/>
              <a:gd name="connsiteY6" fmla="*/ 2583876 h 3394595"/>
              <a:gd name="connsiteX0" fmla="*/ 0 w 5483746"/>
              <a:gd name="connsiteY0" fmla="*/ 2583876 h 3394595"/>
              <a:gd name="connsiteX1" fmla="*/ 3104896 w 5483746"/>
              <a:gd name="connsiteY1" fmla="*/ 9044 h 3394595"/>
              <a:gd name="connsiteX2" fmla="*/ 5483746 w 5483746"/>
              <a:gd name="connsiteY2" fmla="*/ 3394595 h 3394595"/>
              <a:gd name="connsiteX3" fmla="*/ 4790871 w 5483746"/>
              <a:gd name="connsiteY3" fmla="*/ 3281337 h 3394595"/>
              <a:gd name="connsiteX4" fmla="*/ 3010054 w 5483746"/>
              <a:gd name="connsiteY4" fmla="*/ 712834 h 3394595"/>
              <a:gd name="connsiteX5" fmla="*/ 665700 w 5483746"/>
              <a:gd name="connsiteY5" fmla="*/ 2702481 h 3394595"/>
              <a:gd name="connsiteX6" fmla="*/ 0 w 5483746"/>
              <a:gd name="connsiteY6" fmla="*/ 2583876 h 3394595"/>
              <a:gd name="connsiteX0" fmla="*/ 0 w 5483746"/>
              <a:gd name="connsiteY0" fmla="*/ 2583876 h 3394595"/>
              <a:gd name="connsiteX1" fmla="*/ 3104896 w 5483746"/>
              <a:gd name="connsiteY1" fmla="*/ 9044 h 3394595"/>
              <a:gd name="connsiteX2" fmla="*/ 5483746 w 5483746"/>
              <a:gd name="connsiteY2" fmla="*/ 3394595 h 3394595"/>
              <a:gd name="connsiteX3" fmla="*/ 4790871 w 5483746"/>
              <a:gd name="connsiteY3" fmla="*/ 3281337 h 3394595"/>
              <a:gd name="connsiteX4" fmla="*/ 3010054 w 5483746"/>
              <a:gd name="connsiteY4" fmla="*/ 712834 h 3394595"/>
              <a:gd name="connsiteX5" fmla="*/ 665700 w 5483746"/>
              <a:gd name="connsiteY5" fmla="*/ 2702481 h 3394595"/>
              <a:gd name="connsiteX6" fmla="*/ 0 w 5483746"/>
              <a:gd name="connsiteY6" fmla="*/ 2583876 h 3394595"/>
              <a:gd name="connsiteX0" fmla="*/ 0 w 5483746"/>
              <a:gd name="connsiteY0" fmla="*/ 2583876 h 3394595"/>
              <a:gd name="connsiteX1" fmla="*/ 3104896 w 5483746"/>
              <a:gd name="connsiteY1" fmla="*/ 9044 h 3394595"/>
              <a:gd name="connsiteX2" fmla="*/ 5483746 w 5483746"/>
              <a:gd name="connsiteY2" fmla="*/ 3394595 h 3394595"/>
              <a:gd name="connsiteX3" fmla="*/ 4790871 w 5483746"/>
              <a:gd name="connsiteY3" fmla="*/ 3281337 h 3394595"/>
              <a:gd name="connsiteX4" fmla="*/ 3010054 w 5483746"/>
              <a:gd name="connsiteY4" fmla="*/ 712834 h 3394595"/>
              <a:gd name="connsiteX5" fmla="*/ 690945 w 5483746"/>
              <a:gd name="connsiteY5" fmla="*/ 2714762 h 3394595"/>
              <a:gd name="connsiteX6" fmla="*/ 0 w 5483746"/>
              <a:gd name="connsiteY6" fmla="*/ 2583876 h 3394595"/>
              <a:gd name="connsiteX0" fmla="*/ 0 w 5533552"/>
              <a:gd name="connsiteY0" fmla="*/ 2596798 h 3369308"/>
              <a:gd name="connsiteX1" fmla="*/ 3104896 w 5533552"/>
              <a:gd name="connsiteY1" fmla="*/ 21966 h 3369308"/>
              <a:gd name="connsiteX2" fmla="*/ 5533552 w 5533552"/>
              <a:gd name="connsiteY2" fmla="*/ 3369308 h 3369308"/>
              <a:gd name="connsiteX3" fmla="*/ 4790871 w 5533552"/>
              <a:gd name="connsiteY3" fmla="*/ 3294259 h 3369308"/>
              <a:gd name="connsiteX4" fmla="*/ 3010054 w 5533552"/>
              <a:gd name="connsiteY4" fmla="*/ 725756 h 3369308"/>
              <a:gd name="connsiteX5" fmla="*/ 690945 w 5533552"/>
              <a:gd name="connsiteY5" fmla="*/ 2727684 h 3369308"/>
              <a:gd name="connsiteX6" fmla="*/ 0 w 5533552"/>
              <a:gd name="connsiteY6" fmla="*/ 2596798 h 3369308"/>
              <a:gd name="connsiteX0" fmla="*/ 0 w 5533552"/>
              <a:gd name="connsiteY0" fmla="*/ 2596798 h 3369308"/>
              <a:gd name="connsiteX1" fmla="*/ 3104896 w 5533552"/>
              <a:gd name="connsiteY1" fmla="*/ 21966 h 3369308"/>
              <a:gd name="connsiteX2" fmla="*/ 5533552 w 5533552"/>
              <a:gd name="connsiteY2" fmla="*/ 3369308 h 3369308"/>
              <a:gd name="connsiteX3" fmla="*/ 4817276 w 5533552"/>
              <a:gd name="connsiteY3" fmla="*/ 3297738 h 3369308"/>
              <a:gd name="connsiteX4" fmla="*/ 3010054 w 5533552"/>
              <a:gd name="connsiteY4" fmla="*/ 725756 h 3369308"/>
              <a:gd name="connsiteX5" fmla="*/ 690945 w 5533552"/>
              <a:gd name="connsiteY5" fmla="*/ 2727684 h 3369308"/>
              <a:gd name="connsiteX6" fmla="*/ 0 w 5533552"/>
              <a:gd name="connsiteY6" fmla="*/ 2596798 h 3369308"/>
              <a:gd name="connsiteX0" fmla="*/ 0 w 5533552"/>
              <a:gd name="connsiteY0" fmla="*/ 2596798 h 3369308"/>
              <a:gd name="connsiteX1" fmla="*/ 3104896 w 5533552"/>
              <a:gd name="connsiteY1" fmla="*/ 21966 h 3369308"/>
              <a:gd name="connsiteX2" fmla="*/ 5533552 w 5533552"/>
              <a:gd name="connsiteY2" fmla="*/ 3369308 h 3369308"/>
              <a:gd name="connsiteX3" fmla="*/ 4817276 w 5533552"/>
              <a:gd name="connsiteY3" fmla="*/ 3297738 h 3369308"/>
              <a:gd name="connsiteX4" fmla="*/ 3010054 w 5533552"/>
              <a:gd name="connsiteY4" fmla="*/ 725756 h 3369308"/>
              <a:gd name="connsiteX5" fmla="*/ 690945 w 5533552"/>
              <a:gd name="connsiteY5" fmla="*/ 2727684 h 3369308"/>
              <a:gd name="connsiteX6" fmla="*/ 0 w 5533552"/>
              <a:gd name="connsiteY6" fmla="*/ 2596798 h 3369308"/>
              <a:gd name="connsiteX0" fmla="*/ 0 w 5533552"/>
              <a:gd name="connsiteY0" fmla="*/ 2596798 h 3369308"/>
              <a:gd name="connsiteX1" fmla="*/ 3104896 w 5533552"/>
              <a:gd name="connsiteY1" fmla="*/ 21966 h 3369308"/>
              <a:gd name="connsiteX2" fmla="*/ 5533552 w 5533552"/>
              <a:gd name="connsiteY2" fmla="*/ 3369308 h 3369308"/>
              <a:gd name="connsiteX3" fmla="*/ 4817276 w 5533552"/>
              <a:gd name="connsiteY3" fmla="*/ 3297738 h 3369308"/>
              <a:gd name="connsiteX4" fmla="*/ 3010054 w 5533552"/>
              <a:gd name="connsiteY4" fmla="*/ 725756 h 3369308"/>
              <a:gd name="connsiteX5" fmla="*/ 690945 w 5533552"/>
              <a:gd name="connsiteY5" fmla="*/ 2727684 h 3369308"/>
              <a:gd name="connsiteX6" fmla="*/ 0 w 5533552"/>
              <a:gd name="connsiteY6" fmla="*/ 2596798 h 3369308"/>
              <a:gd name="connsiteX0" fmla="*/ 0 w 5533552"/>
              <a:gd name="connsiteY0" fmla="*/ 2596798 h 3369308"/>
              <a:gd name="connsiteX1" fmla="*/ 3104896 w 5533552"/>
              <a:gd name="connsiteY1" fmla="*/ 21966 h 3369308"/>
              <a:gd name="connsiteX2" fmla="*/ 5533552 w 5533552"/>
              <a:gd name="connsiteY2" fmla="*/ 3369308 h 3369308"/>
              <a:gd name="connsiteX3" fmla="*/ 4867017 w 5533552"/>
              <a:gd name="connsiteY3" fmla="*/ 3276154 h 3369308"/>
              <a:gd name="connsiteX4" fmla="*/ 3010054 w 5533552"/>
              <a:gd name="connsiteY4" fmla="*/ 725756 h 3369308"/>
              <a:gd name="connsiteX5" fmla="*/ 690945 w 5533552"/>
              <a:gd name="connsiteY5" fmla="*/ 2727684 h 3369308"/>
              <a:gd name="connsiteX6" fmla="*/ 0 w 5533552"/>
              <a:gd name="connsiteY6" fmla="*/ 2596798 h 3369308"/>
              <a:gd name="connsiteX0" fmla="*/ 0 w 5535577"/>
              <a:gd name="connsiteY0" fmla="*/ 2596136 h 3353280"/>
              <a:gd name="connsiteX1" fmla="*/ 3104896 w 5535577"/>
              <a:gd name="connsiteY1" fmla="*/ 21304 h 3353280"/>
              <a:gd name="connsiteX2" fmla="*/ 5535577 w 5535577"/>
              <a:gd name="connsiteY2" fmla="*/ 3353280 h 3353280"/>
              <a:gd name="connsiteX3" fmla="*/ 4867017 w 5535577"/>
              <a:gd name="connsiteY3" fmla="*/ 3275492 h 3353280"/>
              <a:gd name="connsiteX4" fmla="*/ 3010054 w 5535577"/>
              <a:gd name="connsiteY4" fmla="*/ 725094 h 3353280"/>
              <a:gd name="connsiteX5" fmla="*/ 690945 w 5535577"/>
              <a:gd name="connsiteY5" fmla="*/ 2727022 h 3353280"/>
              <a:gd name="connsiteX6" fmla="*/ 0 w 5535577"/>
              <a:gd name="connsiteY6" fmla="*/ 2596136 h 3353280"/>
              <a:gd name="connsiteX0" fmla="*/ 0 w 5541637"/>
              <a:gd name="connsiteY0" fmla="*/ 2596136 h 3353280"/>
              <a:gd name="connsiteX1" fmla="*/ 3104896 w 5541637"/>
              <a:gd name="connsiteY1" fmla="*/ 21304 h 3353280"/>
              <a:gd name="connsiteX2" fmla="*/ 5535577 w 5541637"/>
              <a:gd name="connsiteY2" fmla="*/ 3353280 h 3353280"/>
              <a:gd name="connsiteX3" fmla="*/ 4867017 w 5541637"/>
              <a:gd name="connsiteY3" fmla="*/ 3275492 h 3353280"/>
              <a:gd name="connsiteX4" fmla="*/ 3010054 w 5541637"/>
              <a:gd name="connsiteY4" fmla="*/ 725094 h 3353280"/>
              <a:gd name="connsiteX5" fmla="*/ 690945 w 5541637"/>
              <a:gd name="connsiteY5" fmla="*/ 2727022 h 3353280"/>
              <a:gd name="connsiteX6" fmla="*/ 0 w 5541637"/>
              <a:gd name="connsiteY6" fmla="*/ 2596136 h 3353280"/>
              <a:gd name="connsiteX0" fmla="*/ 0 w 5541637"/>
              <a:gd name="connsiteY0" fmla="*/ 2596136 h 3353280"/>
              <a:gd name="connsiteX1" fmla="*/ 3104896 w 5541637"/>
              <a:gd name="connsiteY1" fmla="*/ 21304 h 3353280"/>
              <a:gd name="connsiteX2" fmla="*/ 5535577 w 5541637"/>
              <a:gd name="connsiteY2" fmla="*/ 3353280 h 3353280"/>
              <a:gd name="connsiteX3" fmla="*/ 4867017 w 5541637"/>
              <a:gd name="connsiteY3" fmla="*/ 3275492 h 3353280"/>
              <a:gd name="connsiteX4" fmla="*/ 3010054 w 5541637"/>
              <a:gd name="connsiteY4" fmla="*/ 725094 h 3353280"/>
              <a:gd name="connsiteX5" fmla="*/ 690945 w 5541637"/>
              <a:gd name="connsiteY5" fmla="*/ 2727022 h 3353280"/>
              <a:gd name="connsiteX6" fmla="*/ 0 w 5541637"/>
              <a:gd name="connsiteY6" fmla="*/ 2596136 h 3353280"/>
              <a:gd name="connsiteX0" fmla="*/ 0 w 5541637"/>
              <a:gd name="connsiteY0" fmla="*/ 2596136 h 3353280"/>
              <a:gd name="connsiteX1" fmla="*/ 3104896 w 5541637"/>
              <a:gd name="connsiteY1" fmla="*/ 21304 h 3353280"/>
              <a:gd name="connsiteX2" fmla="*/ 5535577 w 5541637"/>
              <a:gd name="connsiteY2" fmla="*/ 3353280 h 3353280"/>
              <a:gd name="connsiteX3" fmla="*/ 4867017 w 5541637"/>
              <a:gd name="connsiteY3" fmla="*/ 3275492 h 3353280"/>
              <a:gd name="connsiteX4" fmla="*/ 3010054 w 5541637"/>
              <a:gd name="connsiteY4" fmla="*/ 725094 h 3353280"/>
              <a:gd name="connsiteX5" fmla="*/ 690945 w 5541637"/>
              <a:gd name="connsiteY5" fmla="*/ 2727022 h 3353280"/>
              <a:gd name="connsiteX6" fmla="*/ 0 w 5541637"/>
              <a:gd name="connsiteY6" fmla="*/ 2596136 h 3353280"/>
              <a:gd name="connsiteX0" fmla="*/ 0 w 5541637"/>
              <a:gd name="connsiteY0" fmla="*/ 2596136 h 3353280"/>
              <a:gd name="connsiteX1" fmla="*/ 3104896 w 5541637"/>
              <a:gd name="connsiteY1" fmla="*/ 21304 h 3353280"/>
              <a:gd name="connsiteX2" fmla="*/ 5535577 w 5541637"/>
              <a:gd name="connsiteY2" fmla="*/ 3353280 h 3353280"/>
              <a:gd name="connsiteX3" fmla="*/ 4867017 w 5541637"/>
              <a:gd name="connsiteY3" fmla="*/ 3275492 h 3353280"/>
              <a:gd name="connsiteX4" fmla="*/ 3010054 w 5541637"/>
              <a:gd name="connsiteY4" fmla="*/ 725094 h 3353280"/>
              <a:gd name="connsiteX5" fmla="*/ 690945 w 5541637"/>
              <a:gd name="connsiteY5" fmla="*/ 2727022 h 3353280"/>
              <a:gd name="connsiteX6" fmla="*/ 0 w 5541637"/>
              <a:gd name="connsiteY6" fmla="*/ 2596136 h 3353280"/>
              <a:gd name="connsiteX0" fmla="*/ 0 w 5521750"/>
              <a:gd name="connsiteY0" fmla="*/ 2620159 h 3351394"/>
              <a:gd name="connsiteX1" fmla="*/ 3085020 w 5521750"/>
              <a:gd name="connsiteY1" fmla="*/ 19418 h 3351394"/>
              <a:gd name="connsiteX2" fmla="*/ 5515701 w 5521750"/>
              <a:gd name="connsiteY2" fmla="*/ 3351394 h 3351394"/>
              <a:gd name="connsiteX3" fmla="*/ 4847141 w 5521750"/>
              <a:gd name="connsiteY3" fmla="*/ 3273606 h 3351394"/>
              <a:gd name="connsiteX4" fmla="*/ 2990178 w 5521750"/>
              <a:gd name="connsiteY4" fmla="*/ 723208 h 3351394"/>
              <a:gd name="connsiteX5" fmla="*/ 671069 w 5521750"/>
              <a:gd name="connsiteY5" fmla="*/ 2725136 h 3351394"/>
              <a:gd name="connsiteX6" fmla="*/ 0 w 5521750"/>
              <a:gd name="connsiteY6" fmla="*/ 2620159 h 3351394"/>
              <a:gd name="connsiteX0" fmla="*/ 0 w 5521750"/>
              <a:gd name="connsiteY0" fmla="*/ 2618937 h 3350172"/>
              <a:gd name="connsiteX1" fmla="*/ 3085020 w 5521750"/>
              <a:gd name="connsiteY1" fmla="*/ 18196 h 3350172"/>
              <a:gd name="connsiteX2" fmla="*/ 5515701 w 5521750"/>
              <a:gd name="connsiteY2" fmla="*/ 3350172 h 3350172"/>
              <a:gd name="connsiteX3" fmla="*/ 4847141 w 5521750"/>
              <a:gd name="connsiteY3" fmla="*/ 3272384 h 3350172"/>
              <a:gd name="connsiteX4" fmla="*/ 2990178 w 5521750"/>
              <a:gd name="connsiteY4" fmla="*/ 721986 h 3350172"/>
              <a:gd name="connsiteX5" fmla="*/ 671069 w 5521750"/>
              <a:gd name="connsiteY5" fmla="*/ 2723914 h 3350172"/>
              <a:gd name="connsiteX6" fmla="*/ 0 w 5521750"/>
              <a:gd name="connsiteY6" fmla="*/ 2618937 h 3350172"/>
              <a:gd name="connsiteX0" fmla="*/ 0 w 5521750"/>
              <a:gd name="connsiteY0" fmla="*/ 2618937 h 3350172"/>
              <a:gd name="connsiteX1" fmla="*/ 3085020 w 5521750"/>
              <a:gd name="connsiteY1" fmla="*/ 18196 h 3350172"/>
              <a:gd name="connsiteX2" fmla="*/ 5515701 w 5521750"/>
              <a:gd name="connsiteY2" fmla="*/ 3350172 h 3350172"/>
              <a:gd name="connsiteX3" fmla="*/ 4847141 w 5521750"/>
              <a:gd name="connsiteY3" fmla="*/ 3272384 h 3350172"/>
              <a:gd name="connsiteX4" fmla="*/ 3019707 w 5521750"/>
              <a:gd name="connsiteY4" fmla="*/ 674638 h 3350172"/>
              <a:gd name="connsiteX5" fmla="*/ 671069 w 5521750"/>
              <a:gd name="connsiteY5" fmla="*/ 2723914 h 3350172"/>
              <a:gd name="connsiteX6" fmla="*/ 0 w 5521750"/>
              <a:gd name="connsiteY6" fmla="*/ 2618937 h 3350172"/>
              <a:gd name="connsiteX0" fmla="*/ 0 w 5521750"/>
              <a:gd name="connsiteY0" fmla="*/ 2618937 h 3350172"/>
              <a:gd name="connsiteX1" fmla="*/ 3085020 w 5521750"/>
              <a:gd name="connsiteY1" fmla="*/ 18196 h 3350172"/>
              <a:gd name="connsiteX2" fmla="*/ 5515701 w 5521750"/>
              <a:gd name="connsiteY2" fmla="*/ 3350172 h 3350172"/>
              <a:gd name="connsiteX3" fmla="*/ 4847141 w 5521750"/>
              <a:gd name="connsiteY3" fmla="*/ 3272384 h 3350172"/>
              <a:gd name="connsiteX4" fmla="*/ 3014881 w 5521750"/>
              <a:gd name="connsiteY4" fmla="*/ 711266 h 3350172"/>
              <a:gd name="connsiteX5" fmla="*/ 671069 w 5521750"/>
              <a:gd name="connsiteY5" fmla="*/ 2723914 h 3350172"/>
              <a:gd name="connsiteX6" fmla="*/ 0 w 5521750"/>
              <a:gd name="connsiteY6" fmla="*/ 2618937 h 3350172"/>
              <a:gd name="connsiteX0" fmla="*/ 0 w 5521750"/>
              <a:gd name="connsiteY0" fmla="*/ 2618937 h 3350172"/>
              <a:gd name="connsiteX1" fmla="*/ 3085020 w 5521750"/>
              <a:gd name="connsiteY1" fmla="*/ 18196 h 3350172"/>
              <a:gd name="connsiteX2" fmla="*/ 5515701 w 5521750"/>
              <a:gd name="connsiteY2" fmla="*/ 3350172 h 3350172"/>
              <a:gd name="connsiteX3" fmla="*/ 4847141 w 5521750"/>
              <a:gd name="connsiteY3" fmla="*/ 3272384 h 3350172"/>
              <a:gd name="connsiteX4" fmla="*/ 3014881 w 5521750"/>
              <a:gd name="connsiteY4" fmla="*/ 711266 h 3350172"/>
              <a:gd name="connsiteX5" fmla="*/ 671069 w 5521750"/>
              <a:gd name="connsiteY5" fmla="*/ 2723914 h 3350172"/>
              <a:gd name="connsiteX6" fmla="*/ 0 w 5521750"/>
              <a:gd name="connsiteY6" fmla="*/ 2618937 h 3350172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847141 w 5521782"/>
              <a:gd name="connsiteY3" fmla="*/ 3347797 h 3425585"/>
              <a:gd name="connsiteX4" fmla="*/ 3014881 w 5521782"/>
              <a:gd name="connsiteY4" fmla="*/ 786679 h 3425585"/>
              <a:gd name="connsiteX5" fmla="*/ 671069 w 5521782"/>
              <a:gd name="connsiteY5" fmla="*/ 2799327 h 3425585"/>
              <a:gd name="connsiteX6" fmla="*/ 0 w 5521782"/>
              <a:gd name="connsiteY6" fmla="*/ 2694350 h 3425585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847141 w 5521782"/>
              <a:gd name="connsiteY3" fmla="*/ 3347797 h 3425585"/>
              <a:gd name="connsiteX4" fmla="*/ 2962638 w 5521782"/>
              <a:gd name="connsiteY4" fmla="*/ 983461 h 3425585"/>
              <a:gd name="connsiteX5" fmla="*/ 671069 w 5521782"/>
              <a:gd name="connsiteY5" fmla="*/ 2799327 h 3425585"/>
              <a:gd name="connsiteX6" fmla="*/ 0 w 5521782"/>
              <a:gd name="connsiteY6" fmla="*/ 2694350 h 3425585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847141 w 5521782"/>
              <a:gd name="connsiteY3" fmla="*/ 3347797 h 3425585"/>
              <a:gd name="connsiteX4" fmla="*/ 2962638 w 5521782"/>
              <a:gd name="connsiteY4" fmla="*/ 983461 h 3425585"/>
              <a:gd name="connsiteX5" fmla="*/ 998412 w 5521782"/>
              <a:gd name="connsiteY5" fmla="*/ 2815247 h 3425585"/>
              <a:gd name="connsiteX6" fmla="*/ 0 w 5521782"/>
              <a:gd name="connsiteY6" fmla="*/ 2694350 h 3425585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613495 w 5521782"/>
              <a:gd name="connsiteY3" fmla="*/ 3266840 h 3425585"/>
              <a:gd name="connsiteX4" fmla="*/ 2962638 w 5521782"/>
              <a:gd name="connsiteY4" fmla="*/ 983461 h 3425585"/>
              <a:gd name="connsiteX5" fmla="*/ 998412 w 5521782"/>
              <a:gd name="connsiteY5" fmla="*/ 2815247 h 3425585"/>
              <a:gd name="connsiteX6" fmla="*/ 0 w 5521782"/>
              <a:gd name="connsiteY6" fmla="*/ 2694350 h 3425585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613495 w 5521782"/>
              <a:gd name="connsiteY3" fmla="*/ 3266840 h 3425585"/>
              <a:gd name="connsiteX4" fmla="*/ 2962638 w 5521782"/>
              <a:gd name="connsiteY4" fmla="*/ 983461 h 3425585"/>
              <a:gd name="connsiteX5" fmla="*/ 998412 w 5521782"/>
              <a:gd name="connsiteY5" fmla="*/ 2815247 h 3425585"/>
              <a:gd name="connsiteX6" fmla="*/ 0 w 5521782"/>
              <a:gd name="connsiteY6" fmla="*/ 2694350 h 3425585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613495 w 5521782"/>
              <a:gd name="connsiteY3" fmla="*/ 3266840 h 3425585"/>
              <a:gd name="connsiteX4" fmla="*/ 2962638 w 5521782"/>
              <a:gd name="connsiteY4" fmla="*/ 983461 h 3425585"/>
              <a:gd name="connsiteX5" fmla="*/ 950637 w 5521782"/>
              <a:gd name="connsiteY5" fmla="*/ 2855490 h 3425585"/>
              <a:gd name="connsiteX6" fmla="*/ 0 w 5521782"/>
              <a:gd name="connsiteY6" fmla="*/ 2694350 h 3425585"/>
              <a:gd name="connsiteX0" fmla="*/ 0 w 5521782"/>
              <a:gd name="connsiteY0" fmla="*/ 2694350 h 3425585"/>
              <a:gd name="connsiteX1" fmla="*/ 3094290 w 5521782"/>
              <a:gd name="connsiteY1" fmla="*/ 16358 h 3425585"/>
              <a:gd name="connsiteX2" fmla="*/ 5515701 w 5521782"/>
              <a:gd name="connsiteY2" fmla="*/ 3425585 h 3425585"/>
              <a:gd name="connsiteX3" fmla="*/ 4613495 w 5521782"/>
              <a:gd name="connsiteY3" fmla="*/ 3266840 h 3425585"/>
              <a:gd name="connsiteX4" fmla="*/ 2962638 w 5521782"/>
              <a:gd name="connsiteY4" fmla="*/ 983461 h 3425585"/>
              <a:gd name="connsiteX5" fmla="*/ 950637 w 5521782"/>
              <a:gd name="connsiteY5" fmla="*/ 2855490 h 3425585"/>
              <a:gd name="connsiteX6" fmla="*/ 0 w 5521782"/>
              <a:gd name="connsiteY6" fmla="*/ 2694350 h 342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1782" h="3425585">
                <a:moveTo>
                  <a:pt x="0" y="2694350"/>
                </a:moveTo>
                <a:cubicBezTo>
                  <a:pt x="415894" y="421204"/>
                  <a:pt x="2175007" y="-105514"/>
                  <a:pt x="3094290" y="16358"/>
                </a:cubicBezTo>
                <a:cubicBezTo>
                  <a:pt x="4013573" y="138230"/>
                  <a:pt x="5633439" y="950248"/>
                  <a:pt x="5515701" y="3425585"/>
                </a:cubicBezTo>
                <a:lnTo>
                  <a:pt x="4613495" y="3266840"/>
                </a:lnTo>
                <a:cubicBezTo>
                  <a:pt x="4586766" y="1741262"/>
                  <a:pt x="3766479" y="1140319"/>
                  <a:pt x="2962638" y="983461"/>
                </a:cubicBezTo>
                <a:cubicBezTo>
                  <a:pt x="2158797" y="826603"/>
                  <a:pt x="1311581" y="1412661"/>
                  <a:pt x="950637" y="2855490"/>
                </a:cubicBezTo>
                <a:lnTo>
                  <a:pt x="0" y="2694350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9E1A77F9-628B-45E2-939D-616437DD9370}"/>
              </a:ext>
            </a:extLst>
          </p:cNvPr>
          <p:cNvSpPr/>
          <p:nvPr/>
        </p:nvSpPr>
        <p:spPr>
          <a:xfrm>
            <a:off x="-429582" y="-337819"/>
            <a:ext cx="12787837" cy="7397344"/>
          </a:xfrm>
          <a:custGeom>
            <a:avLst/>
            <a:gdLst>
              <a:gd name="connsiteX0" fmla="*/ 0 w 4976213"/>
              <a:gd name="connsiteY0" fmla="*/ 0 h 5529678"/>
              <a:gd name="connsiteX1" fmla="*/ 3388502 w 4976213"/>
              <a:gd name="connsiteY1" fmla="*/ 0 h 5529678"/>
              <a:gd name="connsiteX2" fmla="*/ 4976213 w 4976213"/>
              <a:gd name="connsiteY2" fmla="*/ 2764839 h 5529678"/>
              <a:gd name="connsiteX3" fmla="*/ 3388502 w 4976213"/>
              <a:gd name="connsiteY3" fmla="*/ 5529678 h 5529678"/>
              <a:gd name="connsiteX4" fmla="*/ 0 w 4976213"/>
              <a:gd name="connsiteY4" fmla="*/ 5529678 h 5529678"/>
              <a:gd name="connsiteX5" fmla="*/ 1587711 w 4976213"/>
              <a:gd name="connsiteY5" fmla="*/ 2764839 h 5529678"/>
              <a:gd name="connsiteX6" fmla="*/ 0 w 4976213"/>
              <a:gd name="connsiteY6" fmla="*/ 0 h 5529678"/>
              <a:gd name="connsiteX0" fmla="*/ 0 w 5217302"/>
              <a:gd name="connsiteY0" fmla="*/ 0 h 5529678"/>
              <a:gd name="connsiteX1" fmla="*/ 5217302 w 5217302"/>
              <a:gd name="connsiteY1" fmla="*/ 89209 h 5529678"/>
              <a:gd name="connsiteX2" fmla="*/ 4976213 w 5217302"/>
              <a:gd name="connsiteY2" fmla="*/ 2764839 h 5529678"/>
              <a:gd name="connsiteX3" fmla="*/ 3388502 w 5217302"/>
              <a:gd name="connsiteY3" fmla="*/ 5529678 h 5529678"/>
              <a:gd name="connsiteX4" fmla="*/ 0 w 5217302"/>
              <a:gd name="connsiteY4" fmla="*/ 5529678 h 5529678"/>
              <a:gd name="connsiteX5" fmla="*/ 1587711 w 5217302"/>
              <a:gd name="connsiteY5" fmla="*/ 2764839 h 5529678"/>
              <a:gd name="connsiteX6" fmla="*/ 0 w 5217302"/>
              <a:gd name="connsiteY6" fmla="*/ 0 h 5529678"/>
              <a:gd name="connsiteX0" fmla="*/ 0 w 5217302"/>
              <a:gd name="connsiteY0" fmla="*/ 0 h 5529678"/>
              <a:gd name="connsiteX1" fmla="*/ 5217302 w 5217302"/>
              <a:gd name="connsiteY1" fmla="*/ 89209 h 5529678"/>
              <a:gd name="connsiteX2" fmla="*/ 3388502 w 5217302"/>
              <a:gd name="connsiteY2" fmla="*/ 5529678 h 5529678"/>
              <a:gd name="connsiteX3" fmla="*/ 0 w 5217302"/>
              <a:gd name="connsiteY3" fmla="*/ 5529678 h 5529678"/>
              <a:gd name="connsiteX4" fmla="*/ 1587711 w 5217302"/>
              <a:gd name="connsiteY4" fmla="*/ 2764839 h 5529678"/>
              <a:gd name="connsiteX5" fmla="*/ 0 w 5217302"/>
              <a:gd name="connsiteY5" fmla="*/ 0 h 5529678"/>
              <a:gd name="connsiteX0" fmla="*/ 0 w 5228453"/>
              <a:gd name="connsiteY0" fmla="*/ 0 h 5540829"/>
              <a:gd name="connsiteX1" fmla="*/ 5217302 w 5228453"/>
              <a:gd name="connsiteY1" fmla="*/ 89209 h 5540829"/>
              <a:gd name="connsiteX2" fmla="*/ 5228453 w 5228453"/>
              <a:gd name="connsiteY2" fmla="*/ 5540829 h 5540829"/>
              <a:gd name="connsiteX3" fmla="*/ 0 w 5228453"/>
              <a:gd name="connsiteY3" fmla="*/ 5529678 h 5540829"/>
              <a:gd name="connsiteX4" fmla="*/ 1587711 w 5228453"/>
              <a:gd name="connsiteY4" fmla="*/ 2764839 h 5540829"/>
              <a:gd name="connsiteX5" fmla="*/ 0 w 5228453"/>
              <a:gd name="connsiteY5" fmla="*/ 0 h 5540829"/>
              <a:gd name="connsiteX0" fmla="*/ 0 w 5228453"/>
              <a:gd name="connsiteY0" fmla="*/ 0 h 5540829"/>
              <a:gd name="connsiteX1" fmla="*/ 5217302 w 5228453"/>
              <a:gd name="connsiteY1" fmla="*/ 89209 h 5540829"/>
              <a:gd name="connsiteX2" fmla="*/ 5228453 w 5228453"/>
              <a:gd name="connsiteY2" fmla="*/ 5540829 h 5540829"/>
              <a:gd name="connsiteX3" fmla="*/ 0 w 5228453"/>
              <a:gd name="connsiteY3" fmla="*/ 5529678 h 5540829"/>
              <a:gd name="connsiteX4" fmla="*/ 0 w 5228453"/>
              <a:gd name="connsiteY4" fmla="*/ 0 h 5540829"/>
              <a:gd name="connsiteX0" fmla="*/ 1142892 w 6371345"/>
              <a:gd name="connsiteY0" fmla="*/ 0 h 5540829"/>
              <a:gd name="connsiteX1" fmla="*/ 6360194 w 6371345"/>
              <a:gd name="connsiteY1" fmla="*/ 89209 h 5540829"/>
              <a:gd name="connsiteX2" fmla="*/ 6371345 w 6371345"/>
              <a:gd name="connsiteY2" fmla="*/ 5540829 h 5540829"/>
              <a:gd name="connsiteX3" fmla="*/ 0 w 6371345"/>
              <a:gd name="connsiteY3" fmla="*/ 5496843 h 5540829"/>
              <a:gd name="connsiteX4" fmla="*/ 1142892 w 6371345"/>
              <a:gd name="connsiteY4" fmla="*/ 0 h 5540829"/>
              <a:gd name="connsiteX0" fmla="*/ 0 w 6479008"/>
              <a:gd name="connsiteY0" fmla="*/ 0 h 5464213"/>
              <a:gd name="connsiteX1" fmla="*/ 6467857 w 6479008"/>
              <a:gd name="connsiteY1" fmla="*/ 12593 h 5464213"/>
              <a:gd name="connsiteX2" fmla="*/ 6479008 w 6479008"/>
              <a:gd name="connsiteY2" fmla="*/ 5464213 h 5464213"/>
              <a:gd name="connsiteX3" fmla="*/ 107663 w 6479008"/>
              <a:gd name="connsiteY3" fmla="*/ 5420227 h 5464213"/>
              <a:gd name="connsiteX4" fmla="*/ 0 w 6479008"/>
              <a:gd name="connsiteY4" fmla="*/ 0 h 546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9008" h="5464213">
                <a:moveTo>
                  <a:pt x="0" y="0"/>
                </a:moveTo>
                <a:lnTo>
                  <a:pt x="6467857" y="12593"/>
                </a:lnTo>
                <a:lnTo>
                  <a:pt x="6479008" y="5464213"/>
                </a:lnTo>
                <a:lnTo>
                  <a:pt x="107663" y="54202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55000"/>
                </a:schemeClr>
              </a:gs>
              <a:gs pos="52000">
                <a:schemeClr val="bg1">
                  <a:alpha val="60000"/>
                </a:schemeClr>
              </a:gs>
              <a:gs pos="83000">
                <a:schemeClr val="bg1">
                  <a:alpha val="14000"/>
                </a:schemeClr>
              </a:gs>
            </a:gsLst>
            <a:lin ang="18900000" scaled="1"/>
            <a:tileRect/>
          </a:gradFill>
          <a:ln w="2540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Стрелка: круговая 44">
            <a:extLst>
              <a:ext uri="{FF2B5EF4-FFF2-40B4-BE49-F238E27FC236}">
                <a16:creationId xmlns:a16="http://schemas.microsoft.com/office/drawing/2014/main" id="{5F2D50D9-B89C-4574-98F3-B5A01E8EFA7F}"/>
              </a:ext>
            </a:extLst>
          </p:cNvPr>
          <p:cNvSpPr/>
          <p:nvPr/>
        </p:nvSpPr>
        <p:spPr>
          <a:xfrm rot="423112">
            <a:off x="3707868" y="155661"/>
            <a:ext cx="5028878" cy="4763830"/>
          </a:xfrm>
          <a:prstGeom prst="circularArrow">
            <a:avLst>
              <a:gd name="adj1" fmla="val 6057"/>
              <a:gd name="adj2" fmla="val 388962"/>
              <a:gd name="adj3" fmla="val 16867228"/>
              <a:gd name="adj4" fmla="val 15480720"/>
              <a:gd name="adj5" fmla="val 60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Стрелка: круговая 46">
            <a:extLst>
              <a:ext uri="{FF2B5EF4-FFF2-40B4-BE49-F238E27FC236}">
                <a16:creationId xmlns:a16="http://schemas.microsoft.com/office/drawing/2014/main" id="{BEDCD488-968D-4D14-83BF-D926B12830FE}"/>
              </a:ext>
            </a:extLst>
          </p:cNvPr>
          <p:cNvSpPr/>
          <p:nvPr/>
        </p:nvSpPr>
        <p:spPr>
          <a:xfrm rot="3742839">
            <a:off x="4258434" y="589835"/>
            <a:ext cx="5028878" cy="4763830"/>
          </a:xfrm>
          <a:prstGeom prst="circularArrow">
            <a:avLst>
              <a:gd name="adj1" fmla="val 5202"/>
              <a:gd name="adj2" fmla="val 579869"/>
              <a:gd name="adj3" fmla="val 16865256"/>
              <a:gd name="adj4" fmla="val 15891046"/>
              <a:gd name="adj5" fmla="val 60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Рисунок 16">
            <a:extLst>
              <a:ext uri="{FF2B5EF4-FFF2-40B4-BE49-F238E27FC236}">
                <a16:creationId xmlns:a16="http://schemas.microsoft.com/office/drawing/2014/main" id="{69503C41-2D9F-47EE-9104-82BBE7E7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26" y="728407"/>
            <a:ext cx="4350371" cy="249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">
            <a:extLst>
              <a:ext uri="{FF2B5EF4-FFF2-40B4-BE49-F238E27FC236}">
                <a16:creationId xmlns:a16="http://schemas.microsoft.com/office/drawing/2014/main" id="{05F87394-256D-445E-9E00-B8AB90935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13" y="4703868"/>
            <a:ext cx="3610388" cy="26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DE5A3E7-8A26-6BB1-5D94-B7E0C3D062B2}"/>
              </a:ext>
            </a:extLst>
          </p:cNvPr>
          <p:cNvSpPr/>
          <p:nvPr/>
        </p:nvSpPr>
        <p:spPr>
          <a:xfrm rot="15561605">
            <a:off x="3384854" y="-237095"/>
            <a:ext cx="5920443" cy="71715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ЭНЕРГОДЕФИЦИТ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99ED673-516A-A36E-A768-83FD820F74C9}"/>
              </a:ext>
            </a:extLst>
          </p:cNvPr>
          <p:cNvSpPr/>
          <p:nvPr/>
        </p:nvSpPr>
        <p:spPr>
          <a:xfrm rot="9047915" flipH="1" flipV="1">
            <a:off x="2657261" y="1200462"/>
            <a:ext cx="6346765" cy="52157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ЭНДОТЕЛИАЛЬНАЯ ДИСФУНКЦИЯ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ВАЗОКОНСТРИКЦИЯ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4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ИШЕМИЯ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трелка: круговая 49">
            <a:extLst>
              <a:ext uri="{FF2B5EF4-FFF2-40B4-BE49-F238E27FC236}">
                <a16:creationId xmlns:a16="http://schemas.microsoft.com/office/drawing/2014/main" id="{9593A298-AC1B-0C10-760B-4EFADB1C0C9D}"/>
              </a:ext>
            </a:extLst>
          </p:cNvPr>
          <p:cNvSpPr/>
          <p:nvPr/>
        </p:nvSpPr>
        <p:spPr>
          <a:xfrm rot="8084303">
            <a:off x="5240512" y="2325223"/>
            <a:ext cx="3885117" cy="3984303"/>
          </a:xfrm>
          <a:prstGeom prst="circularArrow">
            <a:avLst>
              <a:gd name="adj1" fmla="val 7163"/>
              <a:gd name="adj2" fmla="val 584189"/>
              <a:gd name="adj3" fmla="val 16841891"/>
              <a:gd name="adj4" fmla="val 15920549"/>
              <a:gd name="adj5" fmla="val 889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Стрелка: круговая 50">
            <a:extLst>
              <a:ext uri="{FF2B5EF4-FFF2-40B4-BE49-F238E27FC236}">
                <a16:creationId xmlns:a16="http://schemas.microsoft.com/office/drawing/2014/main" id="{116C6898-FE87-188D-2EEF-9986E1AD25F4}"/>
              </a:ext>
            </a:extLst>
          </p:cNvPr>
          <p:cNvSpPr/>
          <p:nvPr/>
        </p:nvSpPr>
        <p:spPr>
          <a:xfrm rot="8204855">
            <a:off x="5294863" y="2542479"/>
            <a:ext cx="5028878" cy="4763830"/>
          </a:xfrm>
          <a:prstGeom prst="circularArrow">
            <a:avLst>
              <a:gd name="adj1" fmla="val 6415"/>
              <a:gd name="adj2" fmla="val 651111"/>
              <a:gd name="adj3" fmla="val 16712119"/>
              <a:gd name="adj4" fmla="val 15957443"/>
              <a:gd name="adj5" fmla="val 5699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Стрелка: круговая 51">
            <a:extLst>
              <a:ext uri="{FF2B5EF4-FFF2-40B4-BE49-F238E27FC236}">
                <a16:creationId xmlns:a16="http://schemas.microsoft.com/office/drawing/2014/main" id="{8C57BEEE-7474-0026-80F2-BBDC205AA58F}"/>
              </a:ext>
            </a:extLst>
          </p:cNvPr>
          <p:cNvSpPr/>
          <p:nvPr/>
        </p:nvSpPr>
        <p:spPr>
          <a:xfrm rot="18574163" flipH="1">
            <a:off x="2787141" y="687230"/>
            <a:ext cx="4531485" cy="5529596"/>
          </a:xfrm>
          <a:prstGeom prst="circularArrow">
            <a:avLst>
              <a:gd name="adj1" fmla="val 5683"/>
              <a:gd name="adj2" fmla="val 375644"/>
              <a:gd name="adj3" fmla="val 16990270"/>
              <a:gd name="adj4" fmla="val 16001204"/>
              <a:gd name="adj5" fmla="val 64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0F241F8-8798-B055-DA37-5F6D0DC1AB21}"/>
              </a:ext>
            </a:extLst>
          </p:cNvPr>
          <p:cNvSpPr/>
          <p:nvPr/>
        </p:nvSpPr>
        <p:spPr>
          <a:xfrm rot="10800000" flipH="1" flipV="1">
            <a:off x="2890049" y="2510535"/>
            <a:ext cx="6716202" cy="3638469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КОГНИ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ТИВНЫЕ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ШЕНИЯ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9651A8A-12F7-ED5F-8545-93F599FA4924}"/>
              </a:ext>
            </a:extLst>
          </p:cNvPr>
          <p:cNvSpPr/>
          <p:nvPr/>
        </p:nvSpPr>
        <p:spPr>
          <a:xfrm rot="2314663">
            <a:off x="4653325" y="1185550"/>
            <a:ext cx="4258615" cy="2726393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2312100"/>
              </a:avLst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ПЕРЕГРУЗКА 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НЕЙРОНОВ 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КАЛЬЦИЕМ</a:t>
            </a:r>
            <a:endParaRPr kumimoji="0" lang="ru-RU" sz="24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F4CA32F-A1A1-FF8D-4B4A-30F26602C2EA}"/>
              </a:ext>
            </a:extLst>
          </p:cNvPr>
          <p:cNvSpPr/>
          <p:nvPr/>
        </p:nvSpPr>
        <p:spPr>
          <a:xfrm rot="6766078" flipH="1" flipV="1">
            <a:off x="4612714" y="1688009"/>
            <a:ext cx="5183931" cy="3738537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НЕЙРО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ДЕГЕНЕРАЦИЯ</a:t>
            </a:r>
            <a:endParaRPr kumimoji="0" lang="ru-RU" sz="28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BC505E5-800C-2613-BC8B-C6BA5A62EB29}"/>
              </a:ext>
            </a:extLst>
          </p:cNvPr>
          <p:cNvSpPr txBox="1"/>
          <p:nvPr/>
        </p:nvSpPr>
        <p:spPr>
          <a:xfrm>
            <a:off x="8769132" y="403950"/>
            <a:ext cx="338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НЕЙРОПРОТЕКТИВНЫЙ АНТАГОНИСТ КАЛЬЦИЯ</a:t>
            </a:r>
            <a:endParaRPr kumimoji="0" lang="ru-RU" sz="2000" b="0" i="0" u="none" strike="noStrike" kern="1200" cap="none" spc="0" normalizeH="0" baseline="3000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Text Box 18">
            <a:extLst>
              <a:ext uri="{FF2B5EF4-FFF2-40B4-BE49-F238E27FC236}">
                <a16:creationId xmlns:a16="http://schemas.microsoft.com/office/drawing/2014/main" id="{812D3473-2E42-E44F-4ACA-BE05D109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83" y="1753526"/>
            <a:ext cx="3849721" cy="1379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Calibri" panose="020F0502020204030204" pitchFamily="34" charset="0"/>
              </a:rPr>
              <a:t>КОГНИТИВНЫЙ ДЕФИЦИТ: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FDB8C4-E513-5AA4-A314-18DBD21F5442}"/>
              </a:ext>
            </a:extLst>
          </p:cNvPr>
          <p:cNvSpPr txBox="1"/>
          <p:nvPr/>
        </p:nvSpPr>
        <p:spPr>
          <a:xfrm>
            <a:off x="5987949" y="2748471"/>
            <a:ext cx="4331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ДИФФЕРЕНЦИРОВАННЫЙ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ПОДХОД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 ТЕРАПИИ</a:t>
            </a:r>
          </a:p>
        </p:txBody>
      </p:sp>
      <p:sp>
        <p:nvSpPr>
          <p:cNvPr id="30" name="Стрелка: круговая 29">
            <a:extLst>
              <a:ext uri="{FF2B5EF4-FFF2-40B4-BE49-F238E27FC236}">
                <a16:creationId xmlns:a16="http://schemas.microsoft.com/office/drawing/2014/main" id="{E8221DF9-AAC3-1609-45A8-11BD73EFDA2C}"/>
              </a:ext>
            </a:extLst>
          </p:cNvPr>
          <p:cNvSpPr/>
          <p:nvPr/>
        </p:nvSpPr>
        <p:spPr>
          <a:xfrm rot="13099351" flipH="1">
            <a:off x="2832291" y="1043523"/>
            <a:ext cx="4907282" cy="5529596"/>
          </a:xfrm>
          <a:prstGeom prst="circularArrow">
            <a:avLst>
              <a:gd name="adj1" fmla="val 5683"/>
              <a:gd name="adj2" fmla="val 375644"/>
              <a:gd name="adj3" fmla="val 16990270"/>
              <a:gd name="adj4" fmla="val 15446328"/>
              <a:gd name="adj5" fmla="val 64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15B710-906A-9843-DBA6-7F5236329800}"/>
              </a:ext>
            </a:extLst>
          </p:cNvPr>
          <p:cNvSpPr txBox="1"/>
          <p:nvPr/>
        </p:nvSpPr>
        <p:spPr>
          <a:xfrm>
            <a:off x="-58318" y="3937219"/>
            <a:ext cx="312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АНТИИШЕМИЧЕСКИЙ НООТРОП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С ПРОТИВОТРЕВОЖНЫМ ЭФФЕКТОМ</a:t>
            </a: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Стрелка: круговая 30">
            <a:extLst>
              <a:ext uri="{FF2B5EF4-FFF2-40B4-BE49-F238E27FC236}">
                <a16:creationId xmlns:a16="http://schemas.microsoft.com/office/drawing/2014/main" id="{F17ECB47-AAE8-5D31-F0B8-92400897BBD7}"/>
              </a:ext>
            </a:extLst>
          </p:cNvPr>
          <p:cNvSpPr/>
          <p:nvPr/>
        </p:nvSpPr>
        <p:spPr>
          <a:xfrm rot="5551939">
            <a:off x="4946262" y="373159"/>
            <a:ext cx="4804896" cy="5400689"/>
          </a:xfrm>
          <a:prstGeom prst="circularArrow">
            <a:avLst>
              <a:gd name="adj1" fmla="val 4650"/>
              <a:gd name="adj2" fmla="val 579869"/>
              <a:gd name="adj3" fmla="val 16780768"/>
              <a:gd name="adj4" fmla="val 16200019"/>
              <a:gd name="adj5" fmla="val 722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08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айдены метаболические особенности работы мозга у людей с РАС - Индикатор">
            <a:extLst>
              <a:ext uri="{FF2B5EF4-FFF2-40B4-BE49-F238E27FC236}">
                <a16:creationId xmlns:a16="http://schemas.microsoft.com/office/drawing/2014/main" id="{79388A85-1B2B-475D-877E-E6E6E249F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" b="164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84D9C0-0078-4598-BCFA-DDB3F1308D9C}"/>
              </a:ext>
            </a:extLst>
          </p:cNvPr>
          <p:cNvSpPr/>
          <p:nvPr/>
        </p:nvSpPr>
        <p:spPr>
          <a:xfrm>
            <a:off x="0" y="-33811"/>
            <a:ext cx="12192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6" name="Picture 2" descr="https://fb.ru/misc/i/gallery/31591/23623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13352"/>
          <a:stretch/>
        </p:blipFill>
        <p:spPr bwMode="auto">
          <a:xfrm>
            <a:off x="19825" y="3504476"/>
            <a:ext cx="5269352" cy="3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8245" y="2579537"/>
            <a:ext cx="5616171" cy="122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>
                    <a:alpha val="77000"/>
                  </a:prstClr>
                </a:glo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 ГЛАДКОМЫШЕЧНЫХ КЛЕТКАХ ЦЕРЕБРАЛЬНЫХ СОСУДОВ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Предотвращает вазоспазм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>
                    <a:alpha val="77000"/>
                  </a:prstClr>
                </a:glo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4" descr="http://orensmi.ru/wp-content/uploads/2018/05/neuron-1300x731.jpg">
            <a:extLst>
              <a:ext uri="{FF2B5EF4-FFF2-40B4-BE49-F238E27FC236}">
                <a16:creationId xmlns:a16="http://schemas.microsoft.com/office/drawing/2014/main" id="{BA168553-DC73-7BB9-6D05-BE78AADD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13352" r="14360"/>
          <a:stretch/>
        </p:blipFill>
        <p:spPr bwMode="auto">
          <a:xfrm>
            <a:off x="6586508" y="3516788"/>
            <a:ext cx="5605492" cy="337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D03447-1601-344D-5F94-DAE7F33E379C}"/>
              </a:ext>
            </a:extLst>
          </p:cNvPr>
          <p:cNvSpPr/>
          <p:nvPr/>
        </p:nvSpPr>
        <p:spPr>
          <a:xfrm>
            <a:off x="6623251" y="3116419"/>
            <a:ext cx="5516543" cy="117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 МЕМБРАНЕ НЕЙРОНОВ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Предотвращает перегрузку нейронов кальцием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53FDD-1F1D-48E3-AD43-BEFC10DCB3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89" y="-450282"/>
            <a:ext cx="5516542" cy="3171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772FE-3BA8-325D-A907-56C0E336B2A0}"/>
              </a:ext>
            </a:extLst>
          </p:cNvPr>
          <p:cNvSpPr txBox="1"/>
          <p:nvPr/>
        </p:nvSpPr>
        <p:spPr>
          <a:xfrm>
            <a:off x="442127" y="753626"/>
            <a:ext cx="4297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НЕЙРОПРОТЕКТИВНЫЙ АНТАГОНИСТ КАЛЬЦИЯ</a:t>
            </a: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B4C2D4-8CF0-0384-3A33-B4A6AEA9D80D}"/>
              </a:ext>
            </a:extLst>
          </p:cNvPr>
          <p:cNvSpPr txBox="1"/>
          <p:nvPr/>
        </p:nvSpPr>
        <p:spPr>
          <a:xfrm>
            <a:off x="4533901" y="581931"/>
            <a:ext cx="3840619" cy="198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БЛОКИРУЕТ КАЛЬЦИЕВЫЕ КАНАЛЫ</a:t>
            </a:r>
          </a:p>
        </p:txBody>
      </p:sp>
    </p:spTree>
    <p:extLst>
      <p:ext uri="{BB962C8B-B14F-4D97-AF65-F5344CB8AC3E}">
        <p14:creationId xmlns:p14="http://schemas.microsoft.com/office/powerpoint/2010/main" val="27685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6702F13-7ED6-44E6-AA96-85E4EB3470BF}"/>
              </a:ext>
            </a:extLst>
          </p:cNvPr>
          <p:cNvSpPr/>
          <p:nvPr/>
        </p:nvSpPr>
        <p:spPr>
          <a:xfrm>
            <a:off x="7738142" y="939310"/>
            <a:ext cx="3714232" cy="5084972"/>
          </a:xfrm>
          <a:prstGeom prst="roundRect">
            <a:avLst>
              <a:gd name="adj" fmla="val 10012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DDEED0">
                  <a:alpha val="35000"/>
                </a:srgbClr>
              </a:gs>
              <a:gs pos="34000">
                <a:srgbClr val="92D050">
                  <a:alpha val="14000"/>
                </a:srgbClr>
              </a:gs>
              <a:gs pos="56000">
                <a:srgbClr val="00B050">
                  <a:alpha val="13000"/>
                </a:srgbClr>
              </a:gs>
              <a:gs pos="100000">
                <a:srgbClr val="3ECE3E">
                  <a:alpha val="22000"/>
                </a:srgbClr>
              </a:gs>
            </a:gsLst>
            <a:lin ang="5400000" scaled="1"/>
            <a:tileRect/>
          </a:gradFill>
          <a:ln w="76200">
            <a:solidFill>
              <a:srgbClr val="88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1036" name="Picture 12" descr="Рука сердца Компьютерные иконки Iconfinder Любовь, сердце, любовь, рука,  сердце, поделиться значок png | PNGFlow">
            <a:extLst>
              <a:ext uri="{FF2B5EF4-FFF2-40B4-BE49-F238E27FC236}">
                <a16:creationId xmlns:a16="http://schemas.microsoft.com/office/drawing/2014/main" id="{086EFFB9-E832-4BB2-9633-70F11301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61" y="357145"/>
            <a:ext cx="3689924" cy="2509691"/>
          </a:xfrm>
          <a:prstGeom prst="parallelogram">
            <a:avLst>
              <a:gd name="adj" fmla="val 325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5BC26E-F314-43DE-8507-91AE6EB269E2}"/>
              </a:ext>
            </a:extLst>
          </p:cNvPr>
          <p:cNvSpPr/>
          <p:nvPr/>
        </p:nvSpPr>
        <p:spPr>
          <a:xfrm>
            <a:off x="656120" y="995338"/>
            <a:ext cx="6827755" cy="5028944"/>
          </a:xfrm>
          <a:prstGeom prst="roundRect">
            <a:avLst>
              <a:gd name="adj" fmla="val 10012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DDEED0">
                  <a:alpha val="35000"/>
                </a:srgbClr>
              </a:gs>
              <a:gs pos="34000">
                <a:srgbClr val="92D050">
                  <a:alpha val="14000"/>
                </a:srgbClr>
              </a:gs>
              <a:gs pos="56000">
                <a:srgbClr val="00B050">
                  <a:alpha val="13000"/>
                </a:srgbClr>
              </a:gs>
              <a:gs pos="100000">
                <a:srgbClr val="3ECE3E">
                  <a:alpha val="22000"/>
                </a:srgbClr>
              </a:gs>
            </a:gsLst>
            <a:lin ang="5400000" scaled="1"/>
            <a:tileRect/>
          </a:gradFill>
          <a:ln w="76200">
            <a:solidFill>
              <a:srgbClr val="88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4953" y="3444549"/>
            <a:ext cx="3222739" cy="2418113"/>
          </a:xfrm>
          <a:prstGeom prst="roundRect">
            <a:avLst>
              <a:gd name="adj" fmla="val 946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DDEED0">
                  <a:alpha val="35000"/>
                </a:srgbClr>
              </a:gs>
              <a:gs pos="34000">
                <a:srgbClr val="92D050">
                  <a:alpha val="14000"/>
                </a:srgbClr>
              </a:gs>
              <a:gs pos="56000">
                <a:srgbClr val="00B050">
                  <a:alpha val="13000"/>
                </a:srgbClr>
              </a:gs>
              <a:gs pos="100000">
                <a:srgbClr val="3ECE3E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Высокая плотность зон связывания нимодипина обнаружена в ЗОНАХ РЕГУЛЯЦИИ ВЫСШЕЙ НЕРВНОЙ ДЕЯТЕЛЬНОСТИ + базальных ганглиях, ответственных за алгоритмы движения: ГИППОКАМПЕ, ХВОСТАТОМ ЯДРЕ, ЦЕРЕБРАЛЬНОЙ КОРЕ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0781" y="2650005"/>
            <a:ext cx="2393949" cy="1589088"/>
          </a:xfrm>
          <a:prstGeom prst="roundRect">
            <a:avLst/>
          </a:prstGeom>
          <a:solidFill>
            <a:srgbClr val="3E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Профилактика церебрального </a:t>
            </a:r>
            <a:r>
              <a:rPr lang="ru-RU" sz="2400" dirty="0" err="1"/>
              <a:t>вазоспазма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0845" y="2888860"/>
            <a:ext cx="3222739" cy="1324750"/>
          </a:xfrm>
          <a:prstGeom prst="roundRect">
            <a:avLst>
              <a:gd name="adj" fmla="val 9442"/>
            </a:avLst>
          </a:prstGeom>
          <a:solidFill>
            <a:srgbClr val="3E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dirty="0"/>
              <a:t>Как антагонист кальция, влияет на сердечно-сосудистые факторы риска</a:t>
            </a: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965794" y="1059150"/>
            <a:ext cx="130206" cy="1419865"/>
          </a:xfrm>
          <a:prstGeom prst="straightConnector1">
            <a:avLst/>
          </a:prstGeom>
          <a:ln w="1270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82000">
                  <a:srgbClr val="92D050"/>
                </a:gs>
                <a:gs pos="100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H="1">
            <a:off x="2192784" y="1005016"/>
            <a:ext cx="797552" cy="1613892"/>
          </a:xfrm>
          <a:prstGeom prst="straightConnector1">
            <a:avLst/>
          </a:prstGeom>
          <a:ln w="1270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82000">
                  <a:srgbClr val="92D050"/>
                </a:gs>
                <a:gs pos="100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</p:cNvCxnSpPr>
          <p:nvPr/>
        </p:nvCxnSpPr>
        <p:spPr>
          <a:xfrm>
            <a:off x="8380520" y="1005016"/>
            <a:ext cx="636237" cy="1852586"/>
          </a:xfrm>
          <a:prstGeom prst="straightConnector1">
            <a:avLst/>
          </a:prstGeom>
          <a:ln w="1270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82000">
                  <a:srgbClr val="92D050"/>
                </a:gs>
                <a:gs pos="100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515" name="Прямоугольник 7"/>
          <p:cNvSpPr>
            <a:spLocks noChangeArrowheads="1"/>
          </p:cNvSpPr>
          <p:nvPr/>
        </p:nvSpPr>
        <p:spPr bwMode="auto">
          <a:xfrm>
            <a:off x="766119" y="1418579"/>
            <a:ext cx="6173090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38823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sz="2400" b="1" dirty="0">
                <a:latin typeface="+mn-lt"/>
              </a:rPr>
              <a:t>НИМОДИПИН - самый липофильный антагонист кальция → хорошо проникает через ГЭБ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7422" y="2566120"/>
            <a:ext cx="3310497" cy="986522"/>
          </a:xfrm>
          <a:prstGeom prst="roundRect">
            <a:avLst/>
          </a:prstGeom>
          <a:solidFill>
            <a:srgbClr val="3E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/>
              <a:t>Нейро-</a:t>
            </a:r>
            <a:r>
              <a:rPr lang="ru-RU" sz="2400" dirty="0" err="1"/>
              <a:t>цитопротекция</a:t>
            </a: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41690" y="3606776"/>
            <a:ext cx="3397519" cy="1713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1817" y="6572667"/>
            <a:ext cx="11010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Kazda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S., Towart R. Nimodipine: a new calcium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antagonist with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preferential cerebrovascular action // Acta Neurochirurgica. — 1982 —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Vol. 63 — P. 8–15.</a:t>
            </a:r>
          </a:p>
        </p:txBody>
      </p:sp>
      <p:pic>
        <p:nvPicPr>
          <p:cNvPr id="1030" name="Picture 6" descr="Иконка «Мозг» — скачай бесплатно PNG и векторе">
            <a:extLst>
              <a:ext uri="{FF2B5EF4-FFF2-40B4-BE49-F238E27FC236}">
                <a16:creationId xmlns:a16="http://schemas.microsoft.com/office/drawing/2014/main" id="{ACD37DE7-43FD-4B9A-96DC-BF536876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3" y="4308430"/>
            <a:ext cx="1899911" cy="18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07" name="Прямоугольник 2"/>
          <p:cNvSpPr>
            <a:spLocks noChangeArrowheads="1"/>
          </p:cNvSpPr>
          <p:nvPr/>
        </p:nvSpPr>
        <p:spPr bwMode="auto">
          <a:xfrm>
            <a:off x="1813229" y="469485"/>
            <a:ext cx="901319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FF0000"/>
                </a:solidFill>
              </a:rPr>
              <a:t>НИМОДИПИН: 3 НАПРАВЛЕНИЯ ДЕЙСТВИЯ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14D89E-151D-4EF2-9D75-99576F9CF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55" y="3807724"/>
            <a:ext cx="5006444" cy="30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807C3EC-6476-BFAC-6FC9-42D0FB4D9960}"/>
              </a:ext>
            </a:extLst>
          </p:cNvPr>
          <p:cNvSpPr/>
          <p:nvPr/>
        </p:nvSpPr>
        <p:spPr>
          <a:xfrm>
            <a:off x="3331591" y="-15230"/>
            <a:ext cx="9035174" cy="6959591"/>
          </a:xfrm>
          <a:custGeom>
            <a:avLst/>
            <a:gdLst>
              <a:gd name="connsiteX0" fmla="*/ 0 w 8701549"/>
              <a:gd name="connsiteY0" fmla="*/ 9832 h 6853084"/>
              <a:gd name="connsiteX1" fmla="*/ 2133600 w 8701549"/>
              <a:gd name="connsiteY1" fmla="*/ 1641987 h 6853084"/>
              <a:gd name="connsiteX2" fmla="*/ 2438400 w 8701549"/>
              <a:gd name="connsiteY2" fmla="*/ 2359742 h 6853084"/>
              <a:gd name="connsiteX3" fmla="*/ 2684207 w 8701549"/>
              <a:gd name="connsiteY3" fmla="*/ 3549445 h 6853084"/>
              <a:gd name="connsiteX4" fmla="*/ 2566220 w 8701549"/>
              <a:gd name="connsiteY4" fmla="*/ 4454013 h 6853084"/>
              <a:gd name="connsiteX5" fmla="*/ 2428568 w 8701549"/>
              <a:gd name="connsiteY5" fmla="*/ 5427406 h 6853084"/>
              <a:gd name="connsiteX6" fmla="*/ 3362633 w 8701549"/>
              <a:gd name="connsiteY6" fmla="*/ 6853084 h 6853084"/>
              <a:gd name="connsiteX7" fmla="*/ 8701549 w 8701549"/>
              <a:gd name="connsiteY7" fmla="*/ 6843252 h 6853084"/>
              <a:gd name="connsiteX8" fmla="*/ 8662220 w 8701549"/>
              <a:gd name="connsiteY8" fmla="*/ 0 h 6853084"/>
              <a:gd name="connsiteX9" fmla="*/ 0 w 8701549"/>
              <a:gd name="connsiteY9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684207 w 8701549"/>
              <a:gd name="connsiteY2" fmla="*/ 3549445 h 6853084"/>
              <a:gd name="connsiteX3" fmla="*/ 2566220 w 8701549"/>
              <a:gd name="connsiteY3" fmla="*/ 4454013 h 6853084"/>
              <a:gd name="connsiteX4" fmla="*/ 2428568 w 8701549"/>
              <a:gd name="connsiteY4" fmla="*/ 5427406 h 6853084"/>
              <a:gd name="connsiteX5" fmla="*/ 3362633 w 8701549"/>
              <a:gd name="connsiteY5" fmla="*/ 6853084 h 6853084"/>
              <a:gd name="connsiteX6" fmla="*/ 8701549 w 8701549"/>
              <a:gd name="connsiteY6" fmla="*/ 6843252 h 6853084"/>
              <a:gd name="connsiteX7" fmla="*/ 8662220 w 8701549"/>
              <a:gd name="connsiteY7" fmla="*/ 0 h 6853084"/>
              <a:gd name="connsiteX8" fmla="*/ 0 w 8701549"/>
              <a:gd name="connsiteY8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684207 w 8701549"/>
              <a:gd name="connsiteY2" fmla="*/ 3549445 h 6853084"/>
              <a:gd name="connsiteX3" fmla="*/ 2566220 w 8701549"/>
              <a:gd name="connsiteY3" fmla="*/ 4454013 h 6853084"/>
              <a:gd name="connsiteX4" fmla="*/ 2428568 w 8701549"/>
              <a:gd name="connsiteY4" fmla="*/ 5427406 h 6853084"/>
              <a:gd name="connsiteX5" fmla="*/ 3362633 w 8701549"/>
              <a:gd name="connsiteY5" fmla="*/ 6853084 h 6853084"/>
              <a:gd name="connsiteX6" fmla="*/ 8701549 w 8701549"/>
              <a:gd name="connsiteY6" fmla="*/ 6843252 h 6853084"/>
              <a:gd name="connsiteX7" fmla="*/ 8662220 w 8701549"/>
              <a:gd name="connsiteY7" fmla="*/ 0 h 6853084"/>
              <a:gd name="connsiteX8" fmla="*/ 0 w 8701549"/>
              <a:gd name="connsiteY8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684207 w 8701549"/>
              <a:gd name="connsiteY2" fmla="*/ 3549445 h 6853084"/>
              <a:gd name="connsiteX3" fmla="*/ 2566220 w 8701549"/>
              <a:gd name="connsiteY3" fmla="*/ 4454013 h 6853084"/>
              <a:gd name="connsiteX4" fmla="*/ 2428568 w 8701549"/>
              <a:gd name="connsiteY4" fmla="*/ 5427406 h 6853084"/>
              <a:gd name="connsiteX5" fmla="*/ 3362633 w 8701549"/>
              <a:gd name="connsiteY5" fmla="*/ 6853084 h 6853084"/>
              <a:gd name="connsiteX6" fmla="*/ 8701549 w 8701549"/>
              <a:gd name="connsiteY6" fmla="*/ 6843252 h 6853084"/>
              <a:gd name="connsiteX7" fmla="*/ 8662220 w 8701549"/>
              <a:gd name="connsiteY7" fmla="*/ 0 h 6853084"/>
              <a:gd name="connsiteX8" fmla="*/ 0 w 8701549"/>
              <a:gd name="connsiteY8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684207 w 8701549"/>
              <a:gd name="connsiteY2" fmla="*/ 3549445 h 6853084"/>
              <a:gd name="connsiteX3" fmla="*/ 2428568 w 8701549"/>
              <a:gd name="connsiteY3" fmla="*/ 5427406 h 6853084"/>
              <a:gd name="connsiteX4" fmla="*/ 3362633 w 8701549"/>
              <a:gd name="connsiteY4" fmla="*/ 6853084 h 6853084"/>
              <a:gd name="connsiteX5" fmla="*/ 8701549 w 8701549"/>
              <a:gd name="connsiteY5" fmla="*/ 6843252 h 6853084"/>
              <a:gd name="connsiteX6" fmla="*/ 8662220 w 8701549"/>
              <a:gd name="connsiteY6" fmla="*/ 0 h 6853084"/>
              <a:gd name="connsiteX7" fmla="*/ 0 w 8701549"/>
              <a:gd name="connsiteY7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428568 w 8701549"/>
              <a:gd name="connsiteY2" fmla="*/ 5427406 h 6853084"/>
              <a:gd name="connsiteX3" fmla="*/ 3362633 w 8701549"/>
              <a:gd name="connsiteY3" fmla="*/ 6853084 h 6853084"/>
              <a:gd name="connsiteX4" fmla="*/ 8701549 w 8701549"/>
              <a:gd name="connsiteY4" fmla="*/ 6843252 h 6853084"/>
              <a:gd name="connsiteX5" fmla="*/ 8662220 w 8701549"/>
              <a:gd name="connsiteY5" fmla="*/ 0 h 6853084"/>
              <a:gd name="connsiteX6" fmla="*/ 0 w 8701549"/>
              <a:gd name="connsiteY6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428568 w 8701549"/>
              <a:gd name="connsiteY2" fmla="*/ 5427406 h 6853084"/>
              <a:gd name="connsiteX3" fmla="*/ 3362633 w 8701549"/>
              <a:gd name="connsiteY3" fmla="*/ 6853084 h 6853084"/>
              <a:gd name="connsiteX4" fmla="*/ 8701549 w 8701549"/>
              <a:gd name="connsiteY4" fmla="*/ 6843252 h 6853084"/>
              <a:gd name="connsiteX5" fmla="*/ 8662220 w 8701549"/>
              <a:gd name="connsiteY5" fmla="*/ 0 h 6853084"/>
              <a:gd name="connsiteX6" fmla="*/ 0 w 8701549"/>
              <a:gd name="connsiteY6" fmla="*/ 9832 h 6853084"/>
              <a:gd name="connsiteX0" fmla="*/ 0 w 8701549"/>
              <a:gd name="connsiteY0" fmla="*/ 9832 h 6853084"/>
              <a:gd name="connsiteX1" fmla="*/ 2438400 w 8701549"/>
              <a:gd name="connsiteY1" fmla="*/ 2359742 h 6853084"/>
              <a:gd name="connsiteX2" fmla="*/ 2428568 w 8701549"/>
              <a:gd name="connsiteY2" fmla="*/ 5427406 h 6853084"/>
              <a:gd name="connsiteX3" fmla="*/ 3362633 w 8701549"/>
              <a:gd name="connsiteY3" fmla="*/ 6853084 h 6853084"/>
              <a:gd name="connsiteX4" fmla="*/ 8701549 w 8701549"/>
              <a:gd name="connsiteY4" fmla="*/ 6843252 h 6853084"/>
              <a:gd name="connsiteX5" fmla="*/ 8662220 w 8701549"/>
              <a:gd name="connsiteY5" fmla="*/ 0 h 6853084"/>
              <a:gd name="connsiteX6" fmla="*/ 0 w 8701549"/>
              <a:gd name="connsiteY6" fmla="*/ 9832 h 6853084"/>
              <a:gd name="connsiteX0" fmla="*/ 222408 w 8923957"/>
              <a:gd name="connsiteY0" fmla="*/ 9832 h 6853084"/>
              <a:gd name="connsiteX1" fmla="*/ 2650976 w 8923957"/>
              <a:gd name="connsiteY1" fmla="*/ 5427406 h 6853084"/>
              <a:gd name="connsiteX2" fmla="*/ 3585041 w 8923957"/>
              <a:gd name="connsiteY2" fmla="*/ 6853084 h 6853084"/>
              <a:gd name="connsiteX3" fmla="*/ 8923957 w 8923957"/>
              <a:gd name="connsiteY3" fmla="*/ 6843252 h 6853084"/>
              <a:gd name="connsiteX4" fmla="*/ 8884628 w 8923957"/>
              <a:gd name="connsiteY4" fmla="*/ 0 h 6853084"/>
              <a:gd name="connsiteX5" fmla="*/ 222408 w 8923957"/>
              <a:gd name="connsiteY5" fmla="*/ 9832 h 6853084"/>
              <a:gd name="connsiteX0" fmla="*/ 212212 w 8913761"/>
              <a:gd name="connsiteY0" fmla="*/ 9832 h 6853084"/>
              <a:gd name="connsiteX1" fmla="*/ 2640780 w 8913761"/>
              <a:gd name="connsiteY1" fmla="*/ 5427406 h 6853084"/>
              <a:gd name="connsiteX2" fmla="*/ 3574845 w 8913761"/>
              <a:gd name="connsiteY2" fmla="*/ 6853084 h 6853084"/>
              <a:gd name="connsiteX3" fmla="*/ 8913761 w 8913761"/>
              <a:gd name="connsiteY3" fmla="*/ 6843252 h 6853084"/>
              <a:gd name="connsiteX4" fmla="*/ 8874432 w 8913761"/>
              <a:gd name="connsiteY4" fmla="*/ 0 h 6853084"/>
              <a:gd name="connsiteX5" fmla="*/ 212212 w 8913761"/>
              <a:gd name="connsiteY5" fmla="*/ 9832 h 6853084"/>
              <a:gd name="connsiteX0" fmla="*/ 169025 w 8870574"/>
              <a:gd name="connsiteY0" fmla="*/ 9832 h 6853084"/>
              <a:gd name="connsiteX1" fmla="*/ 3531658 w 8870574"/>
              <a:gd name="connsiteY1" fmla="*/ 6853084 h 6853084"/>
              <a:gd name="connsiteX2" fmla="*/ 8870574 w 8870574"/>
              <a:gd name="connsiteY2" fmla="*/ 6843252 h 6853084"/>
              <a:gd name="connsiteX3" fmla="*/ 8831245 w 8870574"/>
              <a:gd name="connsiteY3" fmla="*/ 0 h 6853084"/>
              <a:gd name="connsiteX4" fmla="*/ 169025 w 8870574"/>
              <a:gd name="connsiteY4" fmla="*/ 9832 h 6853084"/>
              <a:gd name="connsiteX0" fmla="*/ 153899 w 8855448"/>
              <a:gd name="connsiteY0" fmla="*/ 9832 h 6853084"/>
              <a:gd name="connsiteX1" fmla="*/ 3516532 w 8855448"/>
              <a:gd name="connsiteY1" fmla="*/ 6853084 h 6853084"/>
              <a:gd name="connsiteX2" fmla="*/ 8855448 w 8855448"/>
              <a:gd name="connsiteY2" fmla="*/ 6843252 h 6853084"/>
              <a:gd name="connsiteX3" fmla="*/ 8816119 w 8855448"/>
              <a:gd name="connsiteY3" fmla="*/ 0 h 6853084"/>
              <a:gd name="connsiteX4" fmla="*/ 153899 w 8855448"/>
              <a:gd name="connsiteY4" fmla="*/ 9832 h 6853084"/>
              <a:gd name="connsiteX0" fmla="*/ 0 w 8701549"/>
              <a:gd name="connsiteY0" fmla="*/ 9832 h 6853084"/>
              <a:gd name="connsiteX1" fmla="*/ 3362633 w 8701549"/>
              <a:gd name="connsiteY1" fmla="*/ 6853084 h 6853084"/>
              <a:gd name="connsiteX2" fmla="*/ 8701549 w 8701549"/>
              <a:gd name="connsiteY2" fmla="*/ 6843252 h 6853084"/>
              <a:gd name="connsiteX3" fmla="*/ 8662220 w 8701549"/>
              <a:gd name="connsiteY3" fmla="*/ 0 h 6853084"/>
              <a:gd name="connsiteX4" fmla="*/ 0 w 8701549"/>
              <a:gd name="connsiteY4" fmla="*/ 9832 h 6853084"/>
              <a:gd name="connsiteX0" fmla="*/ 291325 w 8992874"/>
              <a:gd name="connsiteY0" fmla="*/ 9832 h 6853084"/>
              <a:gd name="connsiteX1" fmla="*/ 2326602 w 8992874"/>
              <a:gd name="connsiteY1" fmla="*/ 3008671 h 6853084"/>
              <a:gd name="connsiteX2" fmla="*/ 3653958 w 8992874"/>
              <a:gd name="connsiteY2" fmla="*/ 6853084 h 6853084"/>
              <a:gd name="connsiteX3" fmla="*/ 8992874 w 8992874"/>
              <a:gd name="connsiteY3" fmla="*/ 6843252 h 6853084"/>
              <a:gd name="connsiteX4" fmla="*/ 8953545 w 8992874"/>
              <a:gd name="connsiteY4" fmla="*/ 0 h 6853084"/>
              <a:gd name="connsiteX5" fmla="*/ 291325 w 8992874"/>
              <a:gd name="connsiteY5" fmla="*/ 9832 h 6853084"/>
              <a:gd name="connsiteX0" fmla="*/ 0 w 8701549"/>
              <a:gd name="connsiteY0" fmla="*/ 9832 h 6853084"/>
              <a:gd name="connsiteX1" fmla="*/ 2035277 w 8701549"/>
              <a:gd name="connsiteY1" fmla="*/ 3008671 h 6853084"/>
              <a:gd name="connsiteX2" fmla="*/ 3362633 w 8701549"/>
              <a:gd name="connsiteY2" fmla="*/ 6853084 h 6853084"/>
              <a:gd name="connsiteX3" fmla="*/ 8701549 w 8701549"/>
              <a:gd name="connsiteY3" fmla="*/ 6843252 h 6853084"/>
              <a:gd name="connsiteX4" fmla="*/ 8662220 w 8701549"/>
              <a:gd name="connsiteY4" fmla="*/ 0 h 6853084"/>
              <a:gd name="connsiteX5" fmla="*/ 0 w 8701549"/>
              <a:gd name="connsiteY5" fmla="*/ 9832 h 6853084"/>
              <a:gd name="connsiteX0" fmla="*/ 0 w 8701549"/>
              <a:gd name="connsiteY0" fmla="*/ 9832 h 6853084"/>
              <a:gd name="connsiteX1" fmla="*/ 2035277 w 8701549"/>
              <a:gd name="connsiteY1" fmla="*/ 3008671 h 6853084"/>
              <a:gd name="connsiteX2" fmla="*/ 3362633 w 8701549"/>
              <a:gd name="connsiteY2" fmla="*/ 6853084 h 6853084"/>
              <a:gd name="connsiteX3" fmla="*/ 8701549 w 8701549"/>
              <a:gd name="connsiteY3" fmla="*/ 6843252 h 6853084"/>
              <a:gd name="connsiteX4" fmla="*/ 8662220 w 8701549"/>
              <a:gd name="connsiteY4" fmla="*/ 0 h 6853084"/>
              <a:gd name="connsiteX5" fmla="*/ 0 w 8701549"/>
              <a:gd name="connsiteY5" fmla="*/ 9832 h 6853084"/>
              <a:gd name="connsiteX0" fmla="*/ 0 w 8701549"/>
              <a:gd name="connsiteY0" fmla="*/ 9832 h 6853084"/>
              <a:gd name="connsiteX1" fmla="*/ 2035277 w 8701549"/>
              <a:gd name="connsiteY1" fmla="*/ 3008671 h 6853084"/>
              <a:gd name="connsiteX2" fmla="*/ 3362633 w 8701549"/>
              <a:gd name="connsiteY2" fmla="*/ 6853084 h 6853084"/>
              <a:gd name="connsiteX3" fmla="*/ 8701549 w 8701549"/>
              <a:gd name="connsiteY3" fmla="*/ 6843252 h 6853084"/>
              <a:gd name="connsiteX4" fmla="*/ 8662220 w 8701549"/>
              <a:gd name="connsiteY4" fmla="*/ 0 h 6853084"/>
              <a:gd name="connsiteX5" fmla="*/ 0 w 8701549"/>
              <a:gd name="connsiteY5" fmla="*/ 9832 h 6853084"/>
              <a:gd name="connsiteX0" fmla="*/ 0 w 8701549"/>
              <a:gd name="connsiteY0" fmla="*/ 9832 h 6853084"/>
              <a:gd name="connsiteX1" fmla="*/ 2035277 w 8701549"/>
              <a:gd name="connsiteY1" fmla="*/ 3008671 h 6853084"/>
              <a:gd name="connsiteX2" fmla="*/ 3362633 w 8701549"/>
              <a:gd name="connsiteY2" fmla="*/ 6853084 h 6853084"/>
              <a:gd name="connsiteX3" fmla="*/ 8701549 w 8701549"/>
              <a:gd name="connsiteY3" fmla="*/ 6843252 h 6853084"/>
              <a:gd name="connsiteX4" fmla="*/ 8662220 w 8701549"/>
              <a:gd name="connsiteY4" fmla="*/ 0 h 6853084"/>
              <a:gd name="connsiteX5" fmla="*/ 0 w 8701549"/>
              <a:gd name="connsiteY5" fmla="*/ 9832 h 6853084"/>
              <a:gd name="connsiteX0" fmla="*/ 0 w 8701549"/>
              <a:gd name="connsiteY0" fmla="*/ 9832 h 6843252"/>
              <a:gd name="connsiteX1" fmla="*/ 2035277 w 8701549"/>
              <a:gd name="connsiteY1" fmla="*/ 3008671 h 6843252"/>
              <a:gd name="connsiteX2" fmla="*/ 3706762 w 8701549"/>
              <a:gd name="connsiteY2" fmla="*/ 6823587 h 6843252"/>
              <a:gd name="connsiteX3" fmla="*/ 8701549 w 8701549"/>
              <a:gd name="connsiteY3" fmla="*/ 6843252 h 6843252"/>
              <a:gd name="connsiteX4" fmla="*/ 8662220 w 8701549"/>
              <a:gd name="connsiteY4" fmla="*/ 0 h 6843252"/>
              <a:gd name="connsiteX5" fmla="*/ 0 w 8701549"/>
              <a:gd name="connsiteY5" fmla="*/ 9832 h 6843252"/>
              <a:gd name="connsiteX0" fmla="*/ 0 w 8701549"/>
              <a:gd name="connsiteY0" fmla="*/ 9832 h 6843252"/>
              <a:gd name="connsiteX1" fmla="*/ 2035277 w 8701549"/>
              <a:gd name="connsiteY1" fmla="*/ 3008671 h 6843252"/>
              <a:gd name="connsiteX2" fmla="*/ 3706762 w 8701549"/>
              <a:gd name="connsiteY2" fmla="*/ 6823587 h 6843252"/>
              <a:gd name="connsiteX3" fmla="*/ 8701549 w 8701549"/>
              <a:gd name="connsiteY3" fmla="*/ 6843252 h 6843252"/>
              <a:gd name="connsiteX4" fmla="*/ 8662220 w 8701549"/>
              <a:gd name="connsiteY4" fmla="*/ 0 h 6843252"/>
              <a:gd name="connsiteX5" fmla="*/ 0 w 8701549"/>
              <a:gd name="connsiteY5" fmla="*/ 9832 h 6843252"/>
              <a:gd name="connsiteX0" fmla="*/ 0 w 8701549"/>
              <a:gd name="connsiteY0" fmla="*/ 9832 h 6843252"/>
              <a:gd name="connsiteX1" fmla="*/ 2035277 w 8701549"/>
              <a:gd name="connsiteY1" fmla="*/ 3008671 h 6843252"/>
              <a:gd name="connsiteX2" fmla="*/ 3706762 w 8701549"/>
              <a:gd name="connsiteY2" fmla="*/ 6823587 h 6843252"/>
              <a:gd name="connsiteX3" fmla="*/ 8701549 w 8701549"/>
              <a:gd name="connsiteY3" fmla="*/ 6843252 h 6843252"/>
              <a:gd name="connsiteX4" fmla="*/ 8662220 w 8701549"/>
              <a:gd name="connsiteY4" fmla="*/ 0 h 6843252"/>
              <a:gd name="connsiteX5" fmla="*/ 0 w 8701549"/>
              <a:gd name="connsiteY5" fmla="*/ 9832 h 6843252"/>
              <a:gd name="connsiteX0" fmla="*/ 0 w 8927691"/>
              <a:gd name="connsiteY0" fmla="*/ 0 h 6843252"/>
              <a:gd name="connsiteX1" fmla="*/ 2261419 w 8927691"/>
              <a:gd name="connsiteY1" fmla="*/ 3008671 h 6843252"/>
              <a:gd name="connsiteX2" fmla="*/ 3932904 w 8927691"/>
              <a:gd name="connsiteY2" fmla="*/ 6823587 h 6843252"/>
              <a:gd name="connsiteX3" fmla="*/ 8927691 w 8927691"/>
              <a:gd name="connsiteY3" fmla="*/ 6843252 h 6843252"/>
              <a:gd name="connsiteX4" fmla="*/ 8888362 w 8927691"/>
              <a:gd name="connsiteY4" fmla="*/ 0 h 6843252"/>
              <a:gd name="connsiteX5" fmla="*/ 0 w 8927691"/>
              <a:gd name="connsiteY5" fmla="*/ 0 h 6843252"/>
              <a:gd name="connsiteX0" fmla="*/ 0 w 8927691"/>
              <a:gd name="connsiteY0" fmla="*/ 0 h 6843252"/>
              <a:gd name="connsiteX1" fmla="*/ 2261419 w 8927691"/>
              <a:gd name="connsiteY1" fmla="*/ 3008671 h 6843252"/>
              <a:gd name="connsiteX2" fmla="*/ 3932904 w 8927691"/>
              <a:gd name="connsiteY2" fmla="*/ 6823587 h 6843252"/>
              <a:gd name="connsiteX3" fmla="*/ 8927691 w 8927691"/>
              <a:gd name="connsiteY3" fmla="*/ 6843252 h 6843252"/>
              <a:gd name="connsiteX4" fmla="*/ 8888362 w 8927691"/>
              <a:gd name="connsiteY4" fmla="*/ 0 h 6843252"/>
              <a:gd name="connsiteX5" fmla="*/ 0 w 8927691"/>
              <a:gd name="connsiteY5" fmla="*/ 0 h 6843252"/>
              <a:gd name="connsiteX0" fmla="*/ 0 w 8927691"/>
              <a:gd name="connsiteY0" fmla="*/ 0 h 6843252"/>
              <a:gd name="connsiteX1" fmla="*/ 2261419 w 8927691"/>
              <a:gd name="connsiteY1" fmla="*/ 3008671 h 6843252"/>
              <a:gd name="connsiteX2" fmla="*/ 3932904 w 8927691"/>
              <a:gd name="connsiteY2" fmla="*/ 6823587 h 6843252"/>
              <a:gd name="connsiteX3" fmla="*/ 8927691 w 8927691"/>
              <a:gd name="connsiteY3" fmla="*/ 6843252 h 6843252"/>
              <a:gd name="connsiteX4" fmla="*/ 8888362 w 8927691"/>
              <a:gd name="connsiteY4" fmla="*/ 0 h 6843252"/>
              <a:gd name="connsiteX5" fmla="*/ 0 w 8927691"/>
              <a:gd name="connsiteY5" fmla="*/ 0 h 6843252"/>
              <a:gd name="connsiteX0" fmla="*/ 0 w 8927691"/>
              <a:gd name="connsiteY0" fmla="*/ 0 h 6892413"/>
              <a:gd name="connsiteX1" fmla="*/ 2261419 w 8927691"/>
              <a:gd name="connsiteY1" fmla="*/ 3008671 h 6892413"/>
              <a:gd name="connsiteX2" fmla="*/ 3932904 w 8927691"/>
              <a:gd name="connsiteY2" fmla="*/ 6892413 h 6892413"/>
              <a:gd name="connsiteX3" fmla="*/ 8927691 w 8927691"/>
              <a:gd name="connsiteY3" fmla="*/ 6843252 h 6892413"/>
              <a:gd name="connsiteX4" fmla="*/ 8888362 w 8927691"/>
              <a:gd name="connsiteY4" fmla="*/ 0 h 6892413"/>
              <a:gd name="connsiteX5" fmla="*/ 0 w 8927691"/>
              <a:gd name="connsiteY5" fmla="*/ 0 h 6892413"/>
              <a:gd name="connsiteX0" fmla="*/ 0 w 8927691"/>
              <a:gd name="connsiteY0" fmla="*/ 0 h 6862916"/>
              <a:gd name="connsiteX1" fmla="*/ 2261419 w 8927691"/>
              <a:gd name="connsiteY1" fmla="*/ 3008671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241754 w 8927691"/>
              <a:gd name="connsiteY1" fmla="*/ 3175820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241754 w 8927691"/>
              <a:gd name="connsiteY1" fmla="*/ 3175820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241754 w 8927691"/>
              <a:gd name="connsiteY1" fmla="*/ 3175820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241754 w 8927691"/>
              <a:gd name="connsiteY1" fmla="*/ 3175820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567017 w 8927691"/>
              <a:gd name="connsiteY1" fmla="*/ 3795367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567017 w 8927691"/>
              <a:gd name="connsiteY1" fmla="*/ 3795367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567017 w 8927691"/>
              <a:gd name="connsiteY1" fmla="*/ 3795367 h 6862916"/>
              <a:gd name="connsiteX2" fmla="*/ 4424517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567017 w 8927691"/>
              <a:gd name="connsiteY1" fmla="*/ 3795367 h 6862916"/>
              <a:gd name="connsiteX2" fmla="*/ 4800601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567017 w 8927691"/>
              <a:gd name="connsiteY1" fmla="*/ 3795367 h 6862916"/>
              <a:gd name="connsiteX2" fmla="*/ 4800601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927691"/>
              <a:gd name="connsiteY0" fmla="*/ 0 h 6862916"/>
              <a:gd name="connsiteX1" fmla="*/ 2556732 w 8927691"/>
              <a:gd name="connsiteY1" fmla="*/ 3448841 h 6862916"/>
              <a:gd name="connsiteX2" fmla="*/ 4800601 w 8927691"/>
              <a:gd name="connsiteY2" fmla="*/ 6862916 h 6862916"/>
              <a:gd name="connsiteX3" fmla="*/ 8927691 w 8927691"/>
              <a:gd name="connsiteY3" fmla="*/ 6843252 h 6862916"/>
              <a:gd name="connsiteX4" fmla="*/ 8888362 w 8927691"/>
              <a:gd name="connsiteY4" fmla="*/ 0 h 6862916"/>
              <a:gd name="connsiteX5" fmla="*/ 0 w 8927691"/>
              <a:gd name="connsiteY5" fmla="*/ 0 h 6862916"/>
              <a:gd name="connsiteX0" fmla="*/ 0 w 8868513"/>
              <a:gd name="connsiteY0" fmla="*/ 20078 h 6862916"/>
              <a:gd name="connsiteX1" fmla="*/ 2497554 w 8868513"/>
              <a:gd name="connsiteY1" fmla="*/ 3448841 h 6862916"/>
              <a:gd name="connsiteX2" fmla="*/ 4741423 w 8868513"/>
              <a:gd name="connsiteY2" fmla="*/ 6862916 h 6862916"/>
              <a:gd name="connsiteX3" fmla="*/ 8868513 w 8868513"/>
              <a:gd name="connsiteY3" fmla="*/ 6843252 h 6862916"/>
              <a:gd name="connsiteX4" fmla="*/ 8829184 w 8868513"/>
              <a:gd name="connsiteY4" fmla="*/ 0 h 6862916"/>
              <a:gd name="connsiteX5" fmla="*/ 0 w 8868513"/>
              <a:gd name="connsiteY5" fmla="*/ 20078 h 6862916"/>
              <a:gd name="connsiteX0" fmla="*/ 0 w 8868513"/>
              <a:gd name="connsiteY0" fmla="*/ 20078 h 6862916"/>
              <a:gd name="connsiteX1" fmla="*/ 2606047 w 8868513"/>
              <a:gd name="connsiteY1" fmla="*/ 3840371 h 6862916"/>
              <a:gd name="connsiteX2" fmla="*/ 4741423 w 8868513"/>
              <a:gd name="connsiteY2" fmla="*/ 6862916 h 6862916"/>
              <a:gd name="connsiteX3" fmla="*/ 8868513 w 8868513"/>
              <a:gd name="connsiteY3" fmla="*/ 6843252 h 6862916"/>
              <a:gd name="connsiteX4" fmla="*/ 8829184 w 8868513"/>
              <a:gd name="connsiteY4" fmla="*/ 0 h 6862916"/>
              <a:gd name="connsiteX5" fmla="*/ 0 w 8868513"/>
              <a:gd name="connsiteY5" fmla="*/ 20078 h 6862916"/>
              <a:gd name="connsiteX0" fmla="*/ 0 w 8868513"/>
              <a:gd name="connsiteY0" fmla="*/ 20078 h 6862916"/>
              <a:gd name="connsiteX1" fmla="*/ 2606047 w 8868513"/>
              <a:gd name="connsiteY1" fmla="*/ 3840371 h 6862916"/>
              <a:gd name="connsiteX2" fmla="*/ 4741423 w 8868513"/>
              <a:gd name="connsiteY2" fmla="*/ 6862916 h 6862916"/>
              <a:gd name="connsiteX3" fmla="*/ 8868513 w 8868513"/>
              <a:gd name="connsiteY3" fmla="*/ 6843252 h 6862916"/>
              <a:gd name="connsiteX4" fmla="*/ 8829184 w 8868513"/>
              <a:gd name="connsiteY4" fmla="*/ 0 h 6862916"/>
              <a:gd name="connsiteX5" fmla="*/ 0 w 8868513"/>
              <a:gd name="connsiteY5" fmla="*/ 20078 h 6862916"/>
              <a:gd name="connsiteX0" fmla="*/ 0 w 8868513"/>
              <a:gd name="connsiteY0" fmla="*/ 20078 h 6953269"/>
              <a:gd name="connsiteX1" fmla="*/ 2606047 w 8868513"/>
              <a:gd name="connsiteY1" fmla="*/ 3840371 h 6953269"/>
              <a:gd name="connsiteX2" fmla="*/ 3981972 w 8868513"/>
              <a:gd name="connsiteY2" fmla="*/ 6953269 h 6953269"/>
              <a:gd name="connsiteX3" fmla="*/ 8868513 w 8868513"/>
              <a:gd name="connsiteY3" fmla="*/ 6843252 h 6953269"/>
              <a:gd name="connsiteX4" fmla="*/ 8829184 w 8868513"/>
              <a:gd name="connsiteY4" fmla="*/ 0 h 6953269"/>
              <a:gd name="connsiteX5" fmla="*/ 0 w 8868513"/>
              <a:gd name="connsiteY5" fmla="*/ 20078 h 6953269"/>
              <a:gd name="connsiteX0" fmla="*/ 0 w 8868513"/>
              <a:gd name="connsiteY0" fmla="*/ 20078 h 6953269"/>
              <a:gd name="connsiteX1" fmla="*/ 2606047 w 8868513"/>
              <a:gd name="connsiteY1" fmla="*/ 3840371 h 6953269"/>
              <a:gd name="connsiteX2" fmla="*/ 3981972 w 8868513"/>
              <a:gd name="connsiteY2" fmla="*/ 6953269 h 6953269"/>
              <a:gd name="connsiteX3" fmla="*/ 8868513 w 8868513"/>
              <a:gd name="connsiteY3" fmla="*/ 6843252 h 6953269"/>
              <a:gd name="connsiteX4" fmla="*/ 8829184 w 8868513"/>
              <a:gd name="connsiteY4" fmla="*/ 0 h 6953269"/>
              <a:gd name="connsiteX5" fmla="*/ 0 w 8868513"/>
              <a:gd name="connsiteY5" fmla="*/ 20078 h 6953269"/>
              <a:gd name="connsiteX0" fmla="*/ 0 w 8868513"/>
              <a:gd name="connsiteY0" fmla="*/ 20078 h 6953269"/>
              <a:gd name="connsiteX1" fmla="*/ 2586322 w 8868513"/>
              <a:gd name="connsiteY1" fmla="*/ 3328371 h 6953269"/>
              <a:gd name="connsiteX2" fmla="*/ 3981972 w 8868513"/>
              <a:gd name="connsiteY2" fmla="*/ 6953269 h 6953269"/>
              <a:gd name="connsiteX3" fmla="*/ 8868513 w 8868513"/>
              <a:gd name="connsiteY3" fmla="*/ 6843252 h 6953269"/>
              <a:gd name="connsiteX4" fmla="*/ 8829184 w 8868513"/>
              <a:gd name="connsiteY4" fmla="*/ 0 h 6953269"/>
              <a:gd name="connsiteX5" fmla="*/ 0 w 8868513"/>
              <a:gd name="connsiteY5" fmla="*/ 20078 h 695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8513" h="6953269">
                <a:moveTo>
                  <a:pt x="0" y="20078"/>
                </a:moveTo>
                <a:cubicBezTo>
                  <a:pt x="1869768" y="323239"/>
                  <a:pt x="2740237" y="1613364"/>
                  <a:pt x="2586322" y="3328371"/>
                </a:cubicBezTo>
                <a:cubicBezTo>
                  <a:pt x="2576915" y="3722517"/>
                  <a:pt x="1821664" y="6114079"/>
                  <a:pt x="3981972" y="6953269"/>
                </a:cubicBezTo>
                <a:lnTo>
                  <a:pt x="8868513" y="6843252"/>
                </a:lnTo>
                <a:lnTo>
                  <a:pt x="8829184" y="0"/>
                </a:lnTo>
                <a:lnTo>
                  <a:pt x="0" y="20078"/>
                </a:lnTo>
                <a:close/>
              </a:path>
            </a:pathLst>
          </a:custGeom>
          <a:gradFill flip="none" rotWithShape="1">
            <a:gsLst>
              <a:gs pos="0">
                <a:srgbClr val="9CC036">
                  <a:alpha val="85000"/>
                </a:srgbClr>
              </a:gs>
              <a:gs pos="42000">
                <a:srgbClr val="9CC036">
                  <a:alpha val="48000"/>
                </a:srgbClr>
              </a:gs>
              <a:gs pos="8200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395710" y="1649922"/>
          <a:ext cx="4495914" cy="304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3303" y="3432990"/>
            <a:ext cx="982965" cy="404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-17%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893AA6-7080-40DE-877D-FEE2B383E345}"/>
              </a:ext>
            </a:extLst>
          </p:cNvPr>
          <p:cNvSpPr/>
          <p:nvPr/>
        </p:nvSpPr>
        <p:spPr>
          <a:xfrm>
            <a:off x="3312003" y="2509616"/>
            <a:ext cx="982965" cy="404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4BAF4-02F8-4FEA-8736-179DE1223D84}"/>
              </a:ext>
            </a:extLst>
          </p:cNvPr>
          <p:cNvSpPr txBox="1"/>
          <p:nvPr/>
        </p:nvSpPr>
        <p:spPr>
          <a:xfrm>
            <a:off x="1291807" y="1752270"/>
            <a:ext cx="20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Ст. терапия+ нимодипин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мг/сут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FE195C-D5CC-48F5-B3D5-89B229B9924B}"/>
              </a:ext>
            </a:extLst>
          </p:cNvPr>
          <p:cNvSpPr txBox="1"/>
          <p:nvPr/>
        </p:nvSpPr>
        <p:spPr>
          <a:xfrm>
            <a:off x="2598756" y="2018439"/>
            <a:ext cx="23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Ст. терапия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7273" y="789451"/>
            <a:ext cx="1989459" cy="1242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∆ ТКИМ</a:t>
            </a:r>
            <a:r>
              <a:rPr kumimoji="0" lang="ru-RU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B07C63C8-C64E-1EF2-50BB-CFEB1FA44C79}"/>
              </a:ext>
            </a:extLst>
          </p:cNvPr>
          <p:cNvGraphicFramePr/>
          <p:nvPr>
            <p:extLst/>
          </p:nvPr>
        </p:nvGraphicFramePr>
        <p:xfrm>
          <a:off x="6080326" y="1376989"/>
          <a:ext cx="4566194" cy="304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2F9CD6D-DD2F-4E37-1A22-B777B952CC57}"/>
              </a:ext>
            </a:extLst>
          </p:cNvPr>
          <p:cNvSpPr txBox="1"/>
          <p:nvPr/>
        </p:nvSpPr>
        <p:spPr>
          <a:xfrm>
            <a:off x="5774945" y="917226"/>
            <a:ext cx="5805642" cy="676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r">
              <a:defRPr sz="2000" b="1">
                <a:solidFill>
                  <a:srgbClr val="33993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КО-ВО СЛУЧАЕВ ЦЕРЕБРО-ВАСКУЛЯРНЫХ СОБЫТИЙ ПО ОКОНЧАНИЮ ТЕРАПИИ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39103" y="2996042"/>
            <a:ext cx="1402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n=35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мес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0AF0-8D02-AE32-F55A-EB9DDE903670}"/>
              </a:ext>
            </a:extLst>
          </p:cNvPr>
          <p:cNvSpPr txBox="1"/>
          <p:nvPr/>
        </p:nvSpPr>
        <p:spPr>
          <a:xfrm>
            <a:off x="759547" y="270895"/>
            <a:ext cx="1066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70AD47">
                    <a:lumMod val="75000"/>
                  </a:srgb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ОРГАНОПРОТЕКТИВНОЕ ДЕЙСТВИЕ НИМОДИПИНА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D0B72-AC5A-A20A-55C8-74E72249E617}"/>
              </a:ext>
            </a:extLst>
          </p:cNvPr>
          <p:cNvSpPr txBox="1"/>
          <p:nvPr/>
        </p:nvSpPr>
        <p:spPr>
          <a:xfrm>
            <a:off x="6937946" y="4324507"/>
            <a:ext cx="12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Плацебо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D5BCB7-4050-601C-941A-905D2BC660E6}"/>
              </a:ext>
            </a:extLst>
          </p:cNvPr>
          <p:cNvSpPr txBox="1"/>
          <p:nvPr/>
        </p:nvSpPr>
        <p:spPr>
          <a:xfrm>
            <a:off x="10407947" y="3751612"/>
            <a:ext cx="162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Нимодипин 90 мг/сут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F3DA16-1046-C645-01B7-74DABF1065BA}"/>
              </a:ext>
            </a:extLst>
          </p:cNvPr>
          <p:cNvSpPr txBox="1"/>
          <p:nvPr/>
        </p:nvSpPr>
        <p:spPr>
          <a:xfrm>
            <a:off x="1061986" y="4854714"/>
            <a:ext cx="1014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НИМОДИПИН СНИЖАЕТ ТКИМ        И     КОЛИЧЕСТВО ЦЕРЕБРО-ВАСКУЛЯРНЫХ СОБЫТИЙ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77C93B-E20E-3458-D702-5A86A318EBB6}"/>
              </a:ext>
            </a:extLst>
          </p:cNvPr>
          <p:cNvSpPr txBox="1"/>
          <p:nvPr/>
        </p:nvSpPr>
        <p:spPr>
          <a:xfrm>
            <a:off x="4962967" y="1353936"/>
            <a:ext cx="6059822" cy="71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88C8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РАНДОМИЗИРОВАННОЕ ПЛАЦЕБОКОНТРОЛИРУЕМОЕ ИССЛЕДОВАНИЕ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EE17078-6F48-F418-E858-028B93468BF2}"/>
              </a:ext>
            </a:extLst>
          </p:cNvPr>
          <p:cNvSpPr/>
          <p:nvPr/>
        </p:nvSpPr>
        <p:spPr>
          <a:xfrm>
            <a:off x="7701836" y="2644416"/>
            <a:ext cx="2139102" cy="404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CC03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3 раза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98ED96-9CFB-D527-5E4B-51C15919DAE9}"/>
              </a:ext>
            </a:extLst>
          </p:cNvPr>
          <p:cNvSpPr txBox="1"/>
          <p:nvPr/>
        </p:nvSpPr>
        <p:spPr>
          <a:xfrm>
            <a:off x="2643667" y="4273382"/>
            <a:ext cx="934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 &lt; 0,05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4C8561E-434E-6107-1F1F-75DCFC038B90}"/>
              </a:ext>
            </a:extLst>
          </p:cNvPr>
          <p:cNvSpPr/>
          <p:nvPr/>
        </p:nvSpPr>
        <p:spPr>
          <a:xfrm>
            <a:off x="9996717" y="1959030"/>
            <a:ext cx="1826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сосудистая деменция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мес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445FCC6-277F-EB2D-C6AF-FC8F3AEE10E6}"/>
              </a:ext>
            </a:extLst>
          </p:cNvPr>
          <p:cNvCxnSpPr>
            <a:cxnSpLocks/>
          </p:cNvCxnSpPr>
          <p:nvPr/>
        </p:nvCxnSpPr>
        <p:spPr>
          <a:xfrm>
            <a:off x="6812517" y="4326860"/>
            <a:ext cx="3485960" cy="809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C45F060-C88D-3DE9-C26C-B7F5D24C8426}"/>
              </a:ext>
            </a:extLst>
          </p:cNvPr>
          <p:cNvCxnSpPr>
            <a:cxnSpLocks/>
          </p:cNvCxnSpPr>
          <p:nvPr/>
        </p:nvCxnSpPr>
        <p:spPr>
          <a:xfrm>
            <a:off x="7487164" y="2040537"/>
            <a:ext cx="902635" cy="623796"/>
          </a:xfrm>
          <a:prstGeom prst="line">
            <a:avLst/>
          </a:prstGeom>
          <a:ln w="57150">
            <a:solidFill>
              <a:srgbClr val="9CC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9E00F25-36A1-3664-E274-1C7B51EFDC79}"/>
              </a:ext>
            </a:extLst>
          </p:cNvPr>
          <p:cNvCxnSpPr>
            <a:cxnSpLocks/>
          </p:cNvCxnSpPr>
          <p:nvPr/>
        </p:nvCxnSpPr>
        <p:spPr>
          <a:xfrm>
            <a:off x="8824745" y="2974478"/>
            <a:ext cx="736790" cy="529396"/>
          </a:xfrm>
          <a:prstGeom prst="line">
            <a:avLst/>
          </a:prstGeom>
          <a:ln w="57150">
            <a:solidFill>
              <a:srgbClr val="9CC03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256115F-331E-6AF4-2793-9A2D467A850D}"/>
              </a:ext>
            </a:extLst>
          </p:cNvPr>
          <p:cNvSpPr txBox="1"/>
          <p:nvPr/>
        </p:nvSpPr>
        <p:spPr>
          <a:xfrm>
            <a:off x="8425418" y="4356504"/>
            <a:ext cx="250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Нимодипин 90 мг/сут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64" y="5944762"/>
            <a:ext cx="117359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Остроумова О.Д. 1 , Жукова О.В. и др./РМЖ. №8 от 14.04.2009</a:t>
            </a:r>
            <a:r>
              <a:rPr lang="ru-RU" sz="1100" i="1" dirty="0">
                <a:solidFill>
                  <a:prstClr val="black"/>
                </a:solidFill>
                <a:latin typeface="Calibri" panose="020F0502020204030204"/>
              </a:rPr>
              <a:t>.,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С.В. Поташев и др. //Опыт клинического применения нимодипина у больных с эссенциальной гипертензией и поражением мозга.//Український </a:t>
            </a:r>
            <a:r>
              <a:rPr kumimoji="0" lang="ru-RU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кардіологічний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журнал - 2009. - N 1., 3.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Pantoni L., del Ser T., Soglian A. G. et al. Efficacy and safety of nimodipine in subcortical vascular dementia: a randomized placebo-controlled trial // Stroke. – 2005.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5902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ТКИМ*(толщина комплекса интима/медиа) - независимый фактор риска транзиторных ишемических атак, мозговых инсультов и инфарктов миокарда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75902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</a:t>
            </a:r>
            <a:endParaRPr kumimoji="0" lang="ru-RU" sz="1100" b="0" i="0" u="none" strike="noStrike" kern="1200" cap="none" spc="0" normalizeH="0" baseline="30000" noProof="0" dirty="0">
              <a:ln>
                <a:noFill/>
              </a:ln>
              <a:solidFill>
                <a:srgbClr val="759028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5029128"/>
            <a:ext cx="12192000" cy="1564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" y="2297493"/>
            <a:ext cx="12192000" cy="2110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99001"/>
            <a:ext cx="12192000" cy="125108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70987" y="2491150"/>
            <a:ext cx="4532911" cy="732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i="1" dirty="0">
                <a:solidFill>
                  <a:srgbClr val="456C22"/>
                </a:solidFill>
              </a:rPr>
              <a:t>Перегрузка нейронов кальцием и «КАЛЬЦИЕВАЯ СМЕРТЬ КЛЕТКИ»</a:t>
            </a: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809C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48" y="127920"/>
            <a:ext cx="11959101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88C832"/>
                </a:solidFill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НИМОДИПИН – 2 НАПРАВЛЕНИЯ ПРИМЕНЕНИЯ В НЕВРОЛОГИИ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70424" y="5014196"/>
            <a:ext cx="4589342" cy="151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809C28"/>
                </a:solidFill>
              </a:rPr>
              <a:t>Тормозит прогрессирование когнитивных и поведенческих нарушений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0034" y="2824848"/>
            <a:ext cx="4134469" cy="830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rgbClr val="809C28"/>
                </a:solidFill>
              </a:defRPr>
            </a:lvl1pPr>
          </a:lstStyle>
          <a:p>
            <a:r>
              <a:rPr lang="ru-RU" dirty="0">
                <a:solidFill>
                  <a:srgbClr val="456C22"/>
                </a:solidFill>
              </a:rPr>
              <a:t>НИМОПИН</a:t>
            </a:r>
          </a:p>
          <a:p>
            <a:r>
              <a:rPr lang="ru-RU" dirty="0" err="1">
                <a:solidFill>
                  <a:srgbClr val="456C22"/>
                </a:solidFill>
              </a:rPr>
              <a:t>профилактирует</a:t>
            </a:r>
            <a:r>
              <a:rPr lang="ru-RU" dirty="0">
                <a:solidFill>
                  <a:srgbClr val="456C22"/>
                </a:solidFill>
              </a:rPr>
              <a:t> церебральный </a:t>
            </a:r>
            <a:r>
              <a:rPr lang="ru-RU" dirty="0" err="1">
                <a:solidFill>
                  <a:srgbClr val="456C22"/>
                </a:solidFill>
              </a:rPr>
              <a:t>вазоспазм</a:t>
            </a:r>
            <a:r>
              <a:rPr lang="ru-RU" dirty="0">
                <a:solidFill>
                  <a:srgbClr val="456C22"/>
                </a:solidFill>
              </a:rPr>
              <a:t>, провоцируемый САК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3066" y="3055680"/>
            <a:ext cx="5028742" cy="1200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rgbClr val="809C28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>
                <a:solidFill>
                  <a:srgbClr val="456C22"/>
                </a:solidFill>
              </a:rPr>
              <a:t>НИМОПИН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456C22"/>
                </a:solidFill>
              </a:rPr>
              <a:t>регулирует кальциевый ток в нейронах, оказывает прямой </a:t>
            </a:r>
            <a:r>
              <a:rPr lang="ru-RU" dirty="0" err="1">
                <a:solidFill>
                  <a:srgbClr val="456C22"/>
                </a:solidFill>
              </a:rPr>
              <a:t>нейропротективный</a:t>
            </a:r>
            <a:r>
              <a:rPr lang="ru-RU" dirty="0">
                <a:solidFill>
                  <a:srgbClr val="456C22"/>
                </a:solidFill>
              </a:rPr>
              <a:t> эффект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1908" y="1046411"/>
            <a:ext cx="3812849" cy="790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rgbClr val="809C28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СУБАРАХНОИДАЛЬНОЕ КРОВОИЗЛИЯНИЕ (САК)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01908" y="4977205"/>
            <a:ext cx="3549164" cy="1493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809C28"/>
                </a:solidFill>
              </a:rPr>
              <a:t>Профилактирует</a:t>
            </a:r>
            <a:r>
              <a:rPr lang="ru-RU" sz="2800" b="1" dirty="0">
                <a:solidFill>
                  <a:srgbClr val="809C28"/>
                </a:solidFill>
              </a:rPr>
              <a:t> фатальные осложнения САК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0708" y="898598"/>
            <a:ext cx="4650224" cy="113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 НАРУШЕНИЯ ФУНКЦИИ ГОЛОВНОГО МОЗГА У ПОЖИЛЫХ</a:t>
            </a:r>
          </a:p>
        </p:txBody>
      </p:sp>
    </p:spTree>
    <p:extLst>
      <p:ext uri="{BB962C8B-B14F-4D97-AF65-F5344CB8AC3E}">
        <p14:creationId xmlns:p14="http://schemas.microsoft.com/office/powerpoint/2010/main" val="235938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id="{3DBEAF73-35E8-4162-BF93-78A21196BDE0}"/>
              </a:ext>
            </a:extLst>
          </p:cNvPr>
          <p:cNvSpPr/>
          <p:nvPr/>
        </p:nvSpPr>
        <p:spPr>
          <a:xfrm>
            <a:off x="345125" y="1244771"/>
            <a:ext cx="11647178" cy="5224875"/>
          </a:xfrm>
          <a:prstGeom prst="roundRect">
            <a:avLst>
              <a:gd name="adj" fmla="val 15416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DDEED0">
                  <a:alpha val="0"/>
                </a:srgbClr>
              </a:gs>
              <a:gs pos="41000">
                <a:srgbClr val="73C238">
                  <a:alpha val="44000"/>
                </a:srgbClr>
              </a:gs>
              <a:gs pos="100000">
                <a:srgbClr val="9CC0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За что отвечают гиппокамп и миндалевидное тело. - Функции мозга">
            <a:extLst>
              <a:ext uri="{FF2B5EF4-FFF2-40B4-BE49-F238E27FC236}">
                <a16:creationId xmlns:a16="http://schemas.microsoft.com/office/drawing/2014/main" id="{FBFE0B85-83E9-4272-AFC3-EF0F6C6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03" y="1354850"/>
            <a:ext cx="5014422" cy="3328322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D0E8C3F-20D9-A399-5547-74278F51B7C5}"/>
              </a:ext>
            </a:extLst>
          </p:cNvPr>
          <p:cNvSpPr/>
          <p:nvPr/>
        </p:nvSpPr>
        <p:spPr>
          <a:xfrm rot="16200000">
            <a:off x="7734269" y="432313"/>
            <a:ext cx="3486789" cy="501492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34000">
                <a:schemeClr val="bg1">
                  <a:alpha val="37000"/>
                </a:schemeClr>
              </a:gs>
              <a:gs pos="82647">
                <a:srgbClr val="FFFFFF">
                  <a:alpha val="80000"/>
                </a:srgbClr>
              </a:gs>
              <a:gs pos="63000">
                <a:schemeClr val="bg1">
                  <a:alpha val="6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05225" y="4059671"/>
            <a:ext cx="3397519" cy="1713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5507" name="Прямоугольник 2"/>
          <p:cNvSpPr>
            <a:spLocks noChangeArrowheads="1"/>
          </p:cNvSpPr>
          <p:nvPr/>
        </p:nvSpPr>
        <p:spPr bwMode="auto">
          <a:xfrm>
            <a:off x="566199" y="671007"/>
            <a:ext cx="1077263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ТАРГЕТНАЯ ТЕРАПИЯ КОГНИТИВНОЙ НЕДОСТАТОЧНОСТИ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5A74B-7030-444A-A0F0-4E1C45232ACF}"/>
              </a:ext>
            </a:extLst>
          </p:cNvPr>
          <p:cNvSpPr txBox="1"/>
          <p:nvPr/>
        </p:nvSpPr>
        <p:spPr>
          <a:xfrm>
            <a:off x="566199" y="2685798"/>
            <a:ext cx="6682918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Наиболее липофилен в классе →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ЛЕГКО ПРОНИКАЕТ В МОЗГ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Аккумулируется в зонах регуляции когнитивных функций: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КОРЕ, ХВОСТАТОМ ЯДРЕ, ГИППОКАМПЕ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A59FDB4-8AA9-3AF6-25DC-E45A01C62A4D}"/>
              </a:ext>
            </a:extLst>
          </p:cNvPr>
          <p:cNvCxnSpPr>
            <a:cxnSpLocks/>
          </p:cNvCxnSpPr>
          <p:nvPr/>
        </p:nvCxnSpPr>
        <p:spPr>
          <a:xfrm flipV="1">
            <a:off x="7515785" y="3037217"/>
            <a:ext cx="1177385" cy="105361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63C02C7-C9A0-6125-2253-268974882E54}"/>
              </a:ext>
            </a:extLst>
          </p:cNvPr>
          <p:cNvCxnSpPr>
            <a:cxnSpLocks/>
          </p:cNvCxnSpPr>
          <p:nvPr/>
        </p:nvCxnSpPr>
        <p:spPr>
          <a:xfrm flipV="1">
            <a:off x="8402661" y="2984267"/>
            <a:ext cx="838610" cy="1057185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CED5AFB-1938-1BC0-18CA-74C320F9FDAA}"/>
              </a:ext>
            </a:extLst>
          </p:cNvPr>
          <p:cNvCxnSpPr>
            <a:cxnSpLocks/>
          </p:cNvCxnSpPr>
          <p:nvPr/>
        </p:nvCxnSpPr>
        <p:spPr>
          <a:xfrm flipV="1">
            <a:off x="8601633" y="3003070"/>
            <a:ext cx="764615" cy="1035699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55CD452-4B02-B46E-2F6E-A21FF57ED3A3}"/>
              </a:ext>
            </a:extLst>
          </p:cNvPr>
          <p:cNvCxnSpPr>
            <a:cxnSpLocks/>
          </p:cNvCxnSpPr>
          <p:nvPr/>
        </p:nvCxnSpPr>
        <p:spPr>
          <a:xfrm flipV="1">
            <a:off x="8867426" y="3037217"/>
            <a:ext cx="635413" cy="105249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05237B5-723E-BBC2-5047-A9DEFF0B6432}"/>
              </a:ext>
            </a:extLst>
          </p:cNvPr>
          <p:cNvCxnSpPr>
            <a:cxnSpLocks/>
          </p:cNvCxnSpPr>
          <p:nvPr/>
        </p:nvCxnSpPr>
        <p:spPr>
          <a:xfrm flipV="1">
            <a:off x="9171498" y="3075520"/>
            <a:ext cx="452283" cy="102493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271A80B-66DA-FC4C-0108-C7D994486463}"/>
              </a:ext>
            </a:extLst>
          </p:cNvPr>
          <p:cNvCxnSpPr>
            <a:cxnSpLocks/>
          </p:cNvCxnSpPr>
          <p:nvPr/>
        </p:nvCxnSpPr>
        <p:spPr>
          <a:xfrm flipV="1">
            <a:off x="9382079" y="3119413"/>
            <a:ext cx="339327" cy="1071474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384822F-E708-FD68-4323-7C43E9BA4588}"/>
              </a:ext>
            </a:extLst>
          </p:cNvPr>
          <p:cNvCxnSpPr>
            <a:cxnSpLocks/>
          </p:cNvCxnSpPr>
          <p:nvPr/>
        </p:nvCxnSpPr>
        <p:spPr>
          <a:xfrm flipV="1">
            <a:off x="9601184" y="3162835"/>
            <a:ext cx="195452" cy="1071945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3E1663F-F672-3D2E-41E5-A6AFACCB2B9E}"/>
              </a:ext>
            </a:extLst>
          </p:cNvPr>
          <p:cNvCxnSpPr>
            <a:cxnSpLocks/>
          </p:cNvCxnSpPr>
          <p:nvPr/>
        </p:nvCxnSpPr>
        <p:spPr>
          <a:xfrm flipH="1" flipV="1">
            <a:off x="9900328" y="3228750"/>
            <a:ext cx="25943" cy="104945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5A308A3-F81F-8799-1489-A166356FAF97}"/>
              </a:ext>
            </a:extLst>
          </p:cNvPr>
          <p:cNvCxnSpPr>
            <a:cxnSpLocks/>
          </p:cNvCxnSpPr>
          <p:nvPr/>
        </p:nvCxnSpPr>
        <p:spPr>
          <a:xfrm flipH="1" flipV="1">
            <a:off x="10034044" y="3270690"/>
            <a:ext cx="176693" cy="1017546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16BD188-ED87-4FF4-AAFB-27743618F235}"/>
              </a:ext>
            </a:extLst>
          </p:cNvPr>
          <p:cNvCxnSpPr>
            <a:cxnSpLocks/>
          </p:cNvCxnSpPr>
          <p:nvPr/>
        </p:nvCxnSpPr>
        <p:spPr>
          <a:xfrm flipH="1" flipV="1">
            <a:off x="10176570" y="3323343"/>
            <a:ext cx="378019" cy="1062714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5C33D6B-D84C-21CE-5515-4C7999277714}"/>
              </a:ext>
            </a:extLst>
          </p:cNvPr>
          <p:cNvCxnSpPr>
            <a:cxnSpLocks/>
          </p:cNvCxnSpPr>
          <p:nvPr/>
        </p:nvCxnSpPr>
        <p:spPr>
          <a:xfrm flipV="1">
            <a:off x="8142984" y="2983198"/>
            <a:ext cx="909638" cy="1060937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78EC2CD-CD59-0190-E7FC-F69977E00E85}"/>
              </a:ext>
            </a:extLst>
          </p:cNvPr>
          <p:cNvCxnSpPr>
            <a:cxnSpLocks/>
          </p:cNvCxnSpPr>
          <p:nvPr/>
        </p:nvCxnSpPr>
        <p:spPr>
          <a:xfrm flipV="1">
            <a:off x="7835971" y="3016496"/>
            <a:ext cx="1054680" cy="104644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B471A24-9253-3C66-998D-D0530385A8DF}"/>
              </a:ext>
            </a:extLst>
          </p:cNvPr>
          <p:cNvSpPr txBox="1"/>
          <p:nvPr/>
        </p:nvSpPr>
        <p:spPr>
          <a:xfrm rot="644357">
            <a:off x="8188463" y="2775113"/>
            <a:ext cx="2508300" cy="12310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9788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ГИППОКАМП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C1F96-0755-FDE2-95C3-8B7FB10854BB}"/>
              </a:ext>
            </a:extLst>
          </p:cNvPr>
          <p:cNvSpPr txBox="1"/>
          <p:nvPr/>
        </p:nvSpPr>
        <p:spPr>
          <a:xfrm>
            <a:off x="454710" y="2197450"/>
            <a:ext cx="682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CC036"/>
                </a:solidFill>
                <a:effectLst/>
                <a:uLnTx/>
                <a:uFillTx/>
                <a:ea typeface="+mn-ea"/>
                <a:cs typeface="+mn-cs"/>
              </a:rPr>
              <a:t>ЛЁГКОЕ ПРОНИКНОВЕНИЕ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BACBCD-C533-A093-29FA-FFD4EB383F33}"/>
              </a:ext>
            </a:extLst>
          </p:cNvPr>
          <p:cNvSpPr txBox="1"/>
          <p:nvPr/>
        </p:nvSpPr>
        <p:spPr>
          <a:xfrm>
            <a:off x="454710" y="3881895"/>
            <a:ext cx="628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ФОКУСНОЕ РАСПРЕДЕЛЕНИЕ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4F3B94-7B6D-4533-A7B3-8DD87CA582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33" y="3381652"/>
            <a:ext cx="5263591" cy="283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A5440-79BB-D0A6-154B-9F4AFA775263}"/>
              </a:ext>
            </a:extLst>
          </p:cNvPr>
          <p:cNvSpPr txBox="1"/>
          <p:nvPr/>
        </p:nvSpPr>
        <p:spPr>
          <a:xfrm>
            <a:off x="454710" y="1387985"/>
            <a:ext cx="1026283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7E6E6">
                        <a:tint val="40000"/>
                        <a:satMod val="350000"/>
                        <a:alpha val="77000"/>
                      </a:srgbClr>
                    </a:gs>
                    <a:gs pos="50000">
                      <a:srgbClr val="70AD47">
                        <a:lumMod val="75000"/>
                        <a:alpha val="50000"/>
                      </a:srgbClr>
                    </a:gs>
                    <a:gs pos="100000">
                      <a:srgbClr val="9CC036">
                        <a:alpha val="34000"/>
                      </a:srgbClr>
                    </a:gs>
                  </a:gsLst>
                  <a:path path="circle">
                    <a:fillToRect l="50000" t="-80000" r="50000" b="180000"/>
                  </a:path>
                </a:gra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НИМОПИН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7E6E6">
                        <a:tint val="40000"/>
                        <a:satMod val="350000"/>
                        <a:alpha val="77000"/>
                      </a:srgbClr>
                    </a:gs>
                    <a:gs pos="50000">
                      <a:srgbClr val="70AD47">
                        <a:lumMod val="75000"/>
                        <a:alpha val="50000"/>
                      </a:srgbClr>
                    </a:gs>
                    <a:gs pos="100000">
                      <a:srgbClr val="9CC036">
                        <a:alpha val="34000"/>
                      </a:srgbClr>
                    </a:gs>
                  </a:gsLst>
                  <a:path path="circle">
                    <a:fillToRect l="50000" t="-80000" r="50000" b="180000"/>
                  </a:path>
                </a:gra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7E6E6">
                        <a:tint val="40000"/>
                        <a:satMod val="350000"/>
                        <a:alpha val="77000"/>
                      </a:srgbClr>
                    </a:gs>
                    <a:gs pos="50000">
                      <a:srgbClr val="70AD47">
                        <a:lumMod val="75000"/>
                        <a:alpha val="50000"/>
                      </a:srgbClr>
                    </a:gs>
                    <a:gs pos="100000">
                      <a:srgbClr val="9CC036">
                        <a:alpha val="34000"/>
                      </a:srgbClr>
                    </a:gs>
                  </a:gsLst>
                  <a:path path="circle">
                    <a:fillToRect l="50000" t="-80000" r="50000" b="180000"/>
                  </a:path>
                </a:gra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7E6E6">
                        <a:tint val="40000"/>
                        <a:satMod val="350000"/>
                        <a:alpha val="77000"/>
                      </a:srgbClr>
                    </a:gs>
                    <a:gs pos="50000">
                      <a:srgbClr val="70AD47">
                        <a:lumMod val="75000"/>
                        <a:alpha val="50000"/>
                      </a:srgbClr>
                    </a:gs>
                    <a:gs pos="100000">
                      <a:srgbClr val="9CC036">
                        <a:alpha val="34000"/>
                      </a:srgbClr>
                    </a:gs>
                  </a:gsLst>
                  <a:path path="circle">
                    <a:fillToRect l="50000" t="-80000" r="50000" b="180000"/>
                  </a:path>
                </a:gra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7E6E6">
                        <a:tint val="40000"/>
                        <a:satMod val="350000"/>
                        <a:alpha val="77000"/>
                      </a:srgbClr>
                    </a:gs>
                    <a:gs pos="50000">
                      <a:srgbClr val="70AD47">
                        <a:lumMod val="75000"/>
                        <a:alpha val="50000"/>
                      </a:srgbClr>
                    </a:gs>
                    <a:gs pos="100000">
                      <a:srgbClr val="9CC036">
                        <a:alpha val="34000"/>
                      </a:srgbClr>
                    </a:gs>
                  </a:gsLst>
                  <a:path path="circle">
                    <a:fillToRect l="50000" t="-80000" r="50000" b="180000"/>
                  </a:path>
                </a:gra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МОЗГ:</a:t>
            </a:r>
            <a:endParaRPr kumimoji="0" lang="ru-RU" sz="5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7E6E6">
                      <a:tint val="40000"/>
                      <a:satMod val="350000"/>
                      <a:alpha val="77000"/>
                    </a:srgbClr>
                  </a:gs>
                  <a:gs pos="50000">
                    <a:srgbClr val="70AD47">
                      <a:lumMod val="75000"/>
                      <a:alpha val="50000"/>
                    </a:srgbClr>
                  </a:gs>
                  <a:gs pos="100000">
                    <a:srgbClr val="9CC036">
                      <a:alpha val="34000"/>
                    </a:srgbClr>
                  </a:gs>
                </a:gsLst>
                <a:path path="circle">
                  <a:fillToRect l="50000" t="-80000" r="50000" b="180000"/>
                </a:path>
              </a:gra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2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5742" y="1681367"/>
            <a:ext cx="3360468" cy="2178862"/>
          </a:xfrm>
          <a:prstGeom prst="rect">
            <a:avLst/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809C28"/>
                </a:solidFill>
              </a:rPr>
              <a:t>«ПЕРВИЧНАЯ» НЕЙРОДИСТРОФИЯ</a:t>
            </a:r>
          </a:p>
          <a:p>
            <a:r>
              <a:rPr lang="ru-RU" sz="2800" dirty="0">
                <a:solidFill>
                  <a:srgbClr val="809C28"/>
                </a:solidFill>
              </a:rPr>
              <a:t>Болезнь Альцгеймера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4125" y="1681366"/>
            <a:ext cx="4373631" cy="2178862"/>
          </a:xfrm>
          <a:prstGeom prst="rect">
            <a:avLst/>
          </a:prstGeom>
          <a:gradFill flip="none" rotWithShape="1">
            <a:gsLst>
              <a:gs pos="47400">
                <a:srgbClr val="C00000">
                  <a:alpha val="10000"/>
                </a:srgbClr>
              </a:gs>
              <a:gs pos="0">
                <a:srgbClr val="C00000">
                  <a:alpha val="3000"/>
                </a:srgbClr>
              </a:gs>
              <a:gs pos="100000">
                <a:srgbClr val="C00000">
                  <a:alpha val="3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defRPr sz="2800" b="1">
                <a:solidFill>
                  <a:srgbClr val="809C28"/>
                </a:solidFill>
              </a:defRPr>
            </a:lvl1pPr>
          </a:lstStyle>
          <a:p>
            <a:r>
              <a:rPr lang="ru-RU" dirty="0"/>
              <a:t>СОСУДИСТЫЕ ФАКТОРЫ ПОВРЕЖДЕНИЯ НЕЙРОНОВ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7133" y="4494333"/>
            <a:ext cx="6541947" cy="169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ECE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НИМОДИПИН – ВОЗДЕЙСТВУЕТ КАК НА СОСУДИСТЫЕ, ТАК И НА КЛЕТОЧНЫЕ ФАКТОРЫ НЕЙРОДЕГЕНЕРАТИВНОГО ПОЦЕССА В ГОЛОВНОМ МОЗГЕ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1037668"/>
            <a:ext cx="8397240" cy="3290491"/>
          </a:xfrm>
          <a:prstGeom prst="rect">
            <a:avLst/>
          </a:prstGeom>
          <a:noFill/>
          <a:ln w="38100">
            <a:solidFill>
              <a:srgbClr val="88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>
                <a:solidFill>
                  <a:srgbClr val="809C28"/>
                </a:solidFill>
              </a:rPr>
              <a:t>КОГНИТИВНЫЕ</a:t>
            </a:r>
            <a:r>
              <a:rPr lang="ru-RU" sz="2800" b="1" dirty="0">
                <a:solidFill>
                  <a:srgbClr val="3ECE3E"/>
                </a:solidFill>
              </a:rPr>
              <a:t> </a:t>
            </a:r>
            <a:r>
              <a:rPr lang="ru-RU" sz="2800" dirty="0">
                <a:solidFill>
                  <a:srgbClr val="809C28"/>
                </a:solidFill>
              </a:rPr>
              <a:t>НАРУШЕНИЯ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83" y="429169"/>
            <a:ext cx="12538514" cy="535531"/>
          </a:xfr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НИМОДИПИН – ШИРОКИЕ ПЕРСПЕКТИВЫ В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НЕВРОЛОГИИ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3989" y="6359233"/>
            <a:ext cx="98094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i="1">
                <a:solidFill>
                  <a:srgbClr val="669900"/>
                </a:solidFill>
              </a:defRPr>
            </a:lvl1pPr>
          </a:lstStyle>
          <a:p>
            <a:r>
              <a:rPr lang="ru-RU" dirty="0"/>
              <a:t>БЛОКАТОР КАЛЬЦИЕВЫХ КАНАЛОВ НИМОДИПИН В ЛЕЧЕНИИ МЯГКИХ КОГНИТИВНЫХ НАРУШЕНИЙ О.М. </a:t>
            </a:r>
            <a:r>
              <a:rPr lang="ru-RU" dirty="0" err="1"/>
              <a:t>Драпкина</a:t>
            </a:r>
            <a:r>
              <a:rPr lang="ru-RU" dirty="0"/>
              <a:t>, Я.И. </a:t>
            </a:r>
            <a:r>
              <a:rPr lang="ru-RU" dirty="0" err="1"/>
              <a:t>Ашихмин</a:t>
            </a:r>
            <a:r>
              <a:rPr lang="ru-RU" dirty="0"/>
              <a:t> ММА им. И.М. Сеченова, Москва // ФАРМАТЕКА 7 2009</a:t>
            </a:r>
          </a:p>
        </p:txBody>
      </p:sp>
      <p:pic>
        <p:nvPicPr>
          <p:cNvPr id="11" name="Picture 3" descr="ЛИЦО-ДЕМЕНЦИИ">
            <a:extLst>
              <a:ext uri="{FF2B5EF4-FFF2-40B4-BE49-F238E27FC236}">
                <a16:creationId xmlns:a16="http://schemas.microsoft.com/office/drawing/2014/main" id="{A20618C7-AE74-41C7-B7F5-DD4F4FC3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89" y="703893"/>
            <a:ext cx="2903811" cy="602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28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12 привычек пожилых людей, которые должны насторожить детей и внуков  (Возможно, это расстройство психики) / AdMe">
            <a:extLst>
              <a:ext uri="{FF2B5EF4-FFF2-40B4-BE49-F238E27FC236}">
                <a16:creationId xmlns:a16="http://schemas.microsoft.com/office/drawing/2014/main" id="{D28AE3E2-C6ED-0A7D-5E5A-D43D635C2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379"/>
          <a:stretch/>
        </p:blipFill>
        <p:spPr bwMode="auto">
          <a:xfrm>
            <a:off x="0" y="-1"/>
            <a:ext cx="6641692" cy="6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58F5A12-41BF-A62F-638C-47DE607B9328}"/>
              </a:ext>
            </a:extLst>
          </p:cNvPr>
          <p:cNvSpPr/>
          <p:nvPr/>
        </p:nvSpPr>
        <p:spPr>
          <a:xfrm flipH="1">
            <a:off x="1081587" y="2531"/>
            <a:ext cx="5573900" cy="68554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31000">
                <a:schemeClr val="bg1">
                  <a:alpha val="64000"/>
                </a:schemeClr>
              </a:gs>
              <a:gs pos="5800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3" name="Круг: прозрачная заливка 2">
            <a:extLst>
              <a:ext uri="{FF2B5EF4-FFF2-40B4-BE49-F238E27FC236}">
                <a16:creationId xmlns:a16="http://schemas.microsoft.com/office/drawing/2014/main" id="{4C250157-9323-3D7C-F099-5BED0B4B5153}"/>
              </a:ext>
            </a:extLst>
          </p:cNvPr>
          <p:cNvSpPr/>
          <p:nvPr/>
        </p:nvSpPr>
        <p:spPr>
          <a:xfrm>
            <a:off x="1521526" y="287865"/>
            <a:ext cx="7052137" cy="6575343"/>
          </a:xfrm>
          <a:prstGeom prst="donut">
            <a:avLst>
              <a:gd name="adj" fmla="val 12969"/>
            </a:avLst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трелка: круговая 49">
            <a:extLst>
              <a:ext uri="{FF2B5EF4-FFF2-40B4-BE49-F238E27FC236}">
                <a16:creationId xmlns:a16="http://schemas.microsoft.com/office/drawing/2014/main" id="{9593A298-AC1B-0C10-760B-4EFADB1C0C9D}"/>
              </a:ext>
            </a:extLst>
          </p:cNvPr>
          <p:cNvSpPr/>
          <p:nvPr/>
        </p:nvSpPr>
        <p:spPr>
          <a:xfrm rot="6569221">
            <a:off x="3991920" y="1525954"/>
            <a:ext cx="3885117" cy="3984303"/>
          </a:xfrm>
          <a:prstGeom prst="circularArrow">
            <a:avLst>
              <a:gd name="adj1" fmla="val 7163"/>
              <a:gd name="adj2" fmla="val 584189"/>
              <a:gd name="adj3" fmla="val 16841891"/>
              <a:gd name="adj4" fmla="val 15920549"/>
              <a:gd name="adj5" fmla="val 889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Стрелка: круговая 50">
            <a:extLst>
              <a:ext uri="{FF2B5EF4-FFF2-40B4-BE49-F238E27FC236}">
                <a16:creationId xmlns:a16="http://schemas.microsoft.com/office/drawing/2014/main" id="{116C6898-FE87-188D-2EEF-9986E1AD25F4}"/>
              </a:ext>
            </a:extLst>
          </p:cNvPr>
          <p:cNvSpPr/>
          <p:nvPr/>
        </p:nvSpPr>
        <p:spPr>
          <a:xfrm rot="8204855">
            <a:off x="5294863" y="2542479"/>
            <a:ext cx="5028878" cy="4763830"/>
          </a:xfrm>
          <a:prstGeom prst="circularArrow">
            <a:avLst>
              <a:gd name="adj1" fmla="val 6415"/>
              <a:gd name="adj2" fmla="val 651111"/>
              <a:gd name="adj3" fmla="val 16712119"/>
              <a:gd name="adj4" fmla="val 15957443"/>
              <a:gd name="adj5" fmla="val 5699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9651A8A-12F7-ED5F-8545-93F599FA4924}"/>
              </a:ext>
            </a:extLst>
          </p:cNvPr>
          <p:cNvSpPr/>
          <p:nvPr/>
        </p:nvSpPr>
        <p:spPr>
          <a:xfrm rot="12931977" flipH="1" flipV="1">
            <a:off x="1738379" y="3249163"/>
            <a:ext cx="4785481" cy="2830822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ПЕРЕГРУЗКА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НЕЙРОНОВ 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КАЛЬЦИЕМ</a:t>
            </a:r>
            <a:endParaRPr kumimoji="0" lang="ru-RU" sz="2400" b="1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F4CA32F-A1A1-FF8D-4B4A-30F26602C2EA}"/>
              </a:ext>
            </a:extLst>
          </p:cNvPr>
          <p:cNvSpPr/>
          <p:nvPr/>
        </p:nvSpPr>
        <p:spPr>
          <a:xfrm rot="18130595">
            <a:off x="1513538" y="1356875"/>
            <a:ext cx="4931313" cy="3098597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/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НЕЙРО</a:t>
            </a:r>
          </a:p>
          <a:p>
            <a:pPr marL="0" marR="0" lvl="0" indent="0" algn="ctr" defTabSz="6749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ДЕГЕНЕРАЦИЯ</a:t>
            </a:r>
            <a:endParaRPr kumimoji="0" lang="ru-RU" sz="2800" b="1" i="1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трелка: круговая 30">
            <a:extLst>
              <a:ext uri="{FF2B5EF4-FFF2-40B4-BE49-F238E27FC236}">
                <a16:creationId xmlns:a16="http://schemas.microsoft.com/office/drawing/2014/main" id="{FE973928-9C29-70F2-BCB4-90A2E0E08292}"/>
              </a:ext>
            </a:extLst>
          </p:cNvPr>
          <p:cNvSpPr/>
          <p:nvPr/>
        </p:nvSpPr>
        <p:spPr>
          <a:xfrm rot="15355643">
            <a:off x="1777435" y="1089199"/>
            <a:ext cx="5028878" cy="4763830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6367739"/>
              <a:gd name="adj5" fmla="val 60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Стрелка: круговая 31">
            <a:extLst>
              <a:ext uri="{FF2B5EF4-FFF2-40B4-BE49-F238E27FC236}">
                <a16:creationId xmlns:a16="http://schemas.microsoft.com/office/drawing/2014/main" id="{8FC372D2-4201-1AA8-5B19-173D11E66A44}"/>
              </a:ext>
            </a:extLst>
          </p:cNvPr>
          <p:cNvSpPr/>
          <p:nvPr/>
        </p:nvSpPr>
        <p:spPr>
          <a:xfrm rot="20581912">
            <a:off x="2090648" y="385431"/>
            <a:ext cx="5028878" cy="4763830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6367739"/>
              <a:gd name="adj5" fmla="val 60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Стрелка: круговая 32">
            <a:extLst>
              <a:ext uri="{FF2B5EF4-FFF2-40B4-BE49-F238E27FC236}">
                <a16:creationId xmlns:a16="http://schemas.microsoft.com/office/drawing/2014/main" id="{F2E0EE8E-44D4-B63B-0485-B92B6813FA76}"/>
              </a:ext>
            </a:extLst>
          </p:cNvPr>
          <p:cNvSpPr/>
          <p:nvPr/>
        </p:nvSpPr>
        <p:spPr>
          <a:xfrm rot="21092771">
            <a:off x="2520268" y="353765"/>
            <a:ext cx="5028878" cy="4763830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6367739"/>
              <a:gd name="adj5" fmla="val 60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Стрелка: круговая 34">
            <a:extLst>
              <a:ext uri="{FF2B5EF4-FFF2-40B4-BE49-F238E27FC236}">
                <a16:creationId xmlns:a16="http://schemas.microsoft.com/office/drawing/2014/main" id="{898C76D0-500A-7350-2B35-702189D41B13}"/>
              </a:ext>
            </a:extLst>
          </p:cNvPr>
          <p:cNvSpPr/>
          <p:nvPr/>
        </p:nvSpPr>
        <p:spPr>
          <a:xfrm rot="21406561">
            <a:off x="3091594" y="379541"/>
            <a:ext cx="5028878" cy="4763830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6367739"/>
              <a:gd name="adj5" fmla="val 6068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EF123E-043A-5DC7-D288-ED3EA5B279D4}"/>
              </a:ext>
            </a:extLst>
          </p:cNvPr>
          <p:cNvSpPr/>
          <p:nvPr/>
        </p:nvSpPr>
        <p:spPr>
          <a:xfrm>
            <a:off x="6641691" y="194676"/>
            <a:ext cx="5461149" cy="6684599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31000">
                <a:schemeClr val="bg1">
                  <a:alpha val="77000"/>
                </a:schemeClr>
              </a:gs>
              <a:gs pos="5800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FF411F-CA62-B54B-1045-451C795C72F5}"/>
              </a:ext>
            </a:extLst>
          </p:cNvPr>
          <p:cNvSpPr txBox="1"/>
          <p:nvPr/>
        </p:nvSpPr>
        <p:spPr>
          <a:xfrm>
            <a:off x="8947519" y="4156364"/>
            <a:ext cx="324283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gradFill flip="none" rotWithShape="1">
                  <a:gsLst>
                    <a:gs pos="100000">
                      <a:srgbClr val="00B050"/>
                    </a:gs>
                    <a:gs pos="0">
                      <a:srgbClr val="006600">
                        <a:alpha val="65882"/>
                      </a:srgbClr>
                    </a:gs>
                    <a:gs pos="47000">
                      <a:srgbClr val="0066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674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ТЕРАПИЯ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КОГНИТИВНЫХ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ПОВЕДЕНЧЕСКИХ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НАРУШЕНИЙ НА ДОДЕМЕНТНОМ ЭТАПЕ</a:t>
            </a:r>
            <a:endParaRPr kumimoji="0" lang="ru-RU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F10E8474-6722-7EFF-B9F0-DD8B0AC1FA8D}"/>
              </a:ext>
            </a:extLst>
          </p:cNvPr>
          <p:cNvSpPr txBox="1">
            <a:spLocks/>
          </p:cNvSpPr>
          <p:nvPr/>
        </p:nvSpPr>
        <p:spPr>
          <a:xfrm>
            <a:off x="6658419" y="278136"/>
            <a:ext cx="5358886" cy="1400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Calibri" panose="020F0502020204030204" pitchFamily="34" charset="0"/>
              </a:rPr>
              <a:t>«ГРУППА РИСКА» КОНВЕРСИИ В ДЕМЕНЦИЮ/ ПРЕДДЕМЕНТНЫЕ КОГНИТИВНЫЕ НАРУШЕНИЯ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F9CE7-9AE2-89B0-0776-BEA6471699AB}"/>
              </a:ext>
            </a:extLst>
          </p:cNvPr>
          <p:cNvSpPr txBox="1"/>
          <p:nvPr/>
        </p:nvSpPr>
        <p:spPr>
          <a:xfrm>
            <a:off x="4346356" y="6566860"/>
            <a:ext cx="8804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О.С. Левин/ Журнал неврологии и психиатрии им. С.С. Корсакова 2019, т. 119, № 9, вып. 2, с. 10-17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176D6064-A4E1-783C-7317-121DDB6AC4FB}"/>
              </a:ext>
            </a:extLst>
          </p:cNvPr>
          <p:cNvSpPr txBox="1">
            <a:spLocks/>
          </p:cNvSpPr>
          <p:nvPr/>
        </p:nvSpPr>
        <p:spPr>
          <a:xfrm>
            <a:off x="6585207" y="2211594"/>
            <a:ext cx="560514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ova" panose="020B0504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Низкие показатели отсроченного произведения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ova" panose="020B0504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«Альцгеймеровский профиль» когнитивного дефицита Наличие аффективных нарушений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ova" panose="020B0504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Быстрая и нарастающая динамика</a:t>
            </a:r>
          </a:p>
        </p:txBody>
      </p:sp>
      <p:sp>
        <p:nvSpPr>
          <p:cNvPr id="21" name="Стрелка: круговая 20">
            <a:extLst>
              <a:ext uri="{FF2B5EF4-FFF2-40B4-BE49-F238E27FC236}">
                <a16:creationId xmlns:a16="http://schemas.microsoft.com/office/drawing/2014/main" id="{1C304C7A-E8D2-EBD4-A2C8-3DBE698F311C}"/>
              </a:ext>
            </a:extLst>
          </p:cNvPr>
          <p:cNvSpPr/>
          <p:nvPr/>
        </p:nvSpPr>
        <p:spPr>
          <a:xfrm rot="21406561">
            <a:off x="3778718" y="444769"/>
            <a:ext cx="5028878" cy="4763830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6367739"/>
              <a:gd name="adj5" fmla="val 606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B1526-1FCB-F26A-64E7-9BE095D6C3F7}"/>
              </a:ext>
            </a:extLst>
          </p:cNvPr>
          <p:cNvSpPr txBox="1"/>
          <p:nvPr/>
        </p:nvSpPr>
        <p:spPr>
          <a:xfrm>
            <a:off x="6888087" y="5172451"/>
            <a:ext cx="2179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НИМОПИН 90 МГ/СУТ</a:t>
            </a:r>
          </a:p>
        </p:txBody>
      </p:sp>
    </p:spTree>
    <p:extLst>
      <p:ext uri="{BB962C8B-B14F-4D97-AF65-F5344CB8AC3E}">
        <p14:creationId xmlns:p14="http://schemas.microsoft.com/office/powerpoint/2010/main" val="33698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983E2-E7D4-4D82-A533-BF10A98AF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5" b="4019"/>
          <a:stretch/>
        </p:blipFill>
        <p:spPr>
          <a:xfrm>
            <a:off x="0" y="0"/>
            <a:ext cx="12192000" cy="68758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0CB89E-116C-4AB6-8943-79D4DA9FC35E}"/>
              </a:ext>
            </a:extLst>
          </p:cNvPr>
          <p:cNvSpPr txBox="1"/>
          <p:nvPr/>
        </p:nvSpPr>
        <p:spPr>
          <a:xfrm>
            <a:off x="5408057" y="6148783"/>
            <a:ext cx="66075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Wei Wang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Lu-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ning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Wang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Xiao-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hong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Zhang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 Ma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De-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jun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Li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Affiliations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ru-RU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PMID: 16780670/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2006 Apr;45(4):274-6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6499" y="1490307"/>
            <a:ext cx="2018818" cy="984244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i="1" dirty="0">
                <a:latin typeface="+mn-lt"/>
                <a:ea typeface="+mn-ea"/>
                <a:cs typeface="+mn-cs"/>
              </a:rPr>
              <a:t>n=</a:t>
            </a:r>
            <a:r>
              <a:rPr lang="ru-RU" sz="1800" i="1" dirty="0">
                <a:latin typeface="+mn-lt"/>
                <a:ea typeface="+mn-ea"/>
                <a:cs typeface="+mn-cs"/>
              </a:rPr>
              <a:t>31 </a:t>
            </a:r>
            <a:br>
              <a:rPr lang="ru-RU" sz="1800" i="1" dirty="0">
                <a:latin typeface="+mn-lt"/>
                <a:ea typeface="+mn-ea"/>
                <a:cs typeface="+mn-cs"/>
              </a:rPr>
            </a:br>
            <a:r>
              <a:rPr lang="en-US" sz="1800" i="1" dirty="0">
                <a:latin typeface="+mn-lt"/>
                <a:ea typeface="+mn-ea"/>
                <a:cs typeface="+mn-cs"/>
              </a:rPr>
              <a:t>mild cognitive impairment</a:t>
            </a:r>
            <a:r>
              <a:rPr lang="ru-RU" sz="1800" i="1" dirty="0">
                <a:latin typeface="+mn-lt"/>
                <a:ea typeface="+mn-ea"/>
                <a:cs typeface="+mn-cs"/>
              </a:rPr>
              <a:t/>
            </a:r>
            <a:br>
              <a:rPr lang="ru-RU" sz="1800" i="1" dirty="0">
                <a:latin typeface="+mn-lt"/>
                <a:ea typeface="+mn-ea"/>
                <a:cs typeface="+mn-cs"/>
              </a:rPr>
            </a:br>
            <a:r>
              <a:rPr lang="ru-RU" sz="1800" i="1" dirty="0">
                <a:latin typeface="+mn-lt"/>
                <a:ea typeface="+mn-ea"/>
                <a:cs typeface="+mn-cs"/>
              </a:rPr>
              <a:t>(</a:t>
            </a:r>
            <a:r>
              <a:rPr lang="en-US" sz="1800" i="1" dirty="0">
                <a:latin typeface="+mn-lt"/>
                <a:ea typeface="+mn-ea"/>
                <a:cs typeface="+mn-cs"/>
              </a:rPr>
              <a:t>p&lt;0.0</a:t>
            </a:r>
            <a:r>
              <a:rPr lang="ru-RU" sz="1800" i="1" dirty="0">
                <a:latin typeface="+mn-lt"/>
                <a:ea typeface="+mn-ea"/>
                <a:cs typeface="+mn-cs"/>
              </a:rPr>
              <a:t>5</a:t>
            </a:r>
            <a:r>
              <a:rPr lang="en-US" sz="1800" i="1" dirty="0">
                <a:latin typeface="+mn-lt"/>
                <a:ea typeface="+mn-ea"/>
                <a:cs typeface="+mn-cs"/>
              </a:rPr>
              <a:t>)</a:t>
            </a:r>
            <a:endParaRPr lang="ru-RU" sz="1800" i="1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4BD80E3-4CEC-4BBC-8A34-97EF9CAD275A}"/>
              </a:ext>
            </a:extLst>
          </p:cNvPr>
          <p:cNvSpPr/>
          <p:nvPr/>
        </p:nvSpPr>
        <p:spPr>
          <a:xfrm>
            <a:off x="8771429" y="2398689"/>
            <a:ext cx="978787" cy="3230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МЕС</a:t>
            </a:r>
          </a:p>
        </p:txBody>
      </p:sp>
      <p:sp>
        <p:nvSpPr>
          <p:cNvPr id="15" name="Пятиугольник 14">
            <a:extLst>
              <a:ext uri="{FF2B5EF4-FFF2-40B4-BE49-F238E27FC236}">
                <a16:creationId xmlns:a16="http://schemas.microsoft.com/office/drawing/2014/main" id="{E617DE35-207B-4DA3-8B96-DDA5041B91E7}"/>
              </a:ext>
            </a:extLst>
          </p:cNvPr>
          <p:cNvSpPr/>
          <p:nvPr/>
        </p:nvSpPr>
        <p:spPr>
          <a:xfrm>
            <a:off x="5401793" y="5909717"/>
            <a:ext cx="185509" cy="170708"/>
          </a:xfrm>
          <a:prstGeom prst="pent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ятиугольник 15">
            <a:extLst>
              <a:ext uri="{FF2B5EF4-FFF2-40B4-BE49-F238E27FC236}">
                <a16:creationId xmlns:a16="http://schemas.microsoft.com/office/drawing/2014/main" id="{E39D873A-1AE1-490B-A2B9-74D1DA3FD2EE}"/>
              </a:ext>
            </a:extLst>
          </p:cNvPr>
          <p:cNvSpPr/>
          <p:nvPr/>
        </p:nvSpPr>
        <p:spPr>
          <a:xfrm>
            <a:off x="5401793" y="5524224"/>
            <a:ext cx="185509" cy="170708"/>
          </a:xfrm>
          <a:prstGeom prst="pent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C9CF1B4E-71EF-4C5E-8C01-573D81DF0E36}"/>
              </a:ext>
            </a:extLst>
          </p:cNvPr>
          <p:cNvSpPr/>
          <p:nvPr/>
        </p:nvSpPr>
        <p:spPr>
          <a:xfrm>
            <a:off x="5387726" y="5168999"/>
            <a:ext cx="185509" cy="170708"/>
          </a:xfrm>
          <a:prstGeom prst="pent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B42B1B4-C3CF-44AA-904C-62ADA05B42A9}"/>
              </a:ext>
            </a:extLst>
          </p:cNvPr>
          <p:cNvSpPr/>
          <p:nvPr/>
        </p:nvSpPr>
        <p:spPr>
          <a:xfrm flipH="1">
            <a:off x="4981714" y="832717"/>
            <a:ext cx="3483774" cy="3918068"/>
          </a:xfrm>
          <a:custGeom>
            <a:avLst/>
            <a:gdLst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740877 w 3176954"/>
              <a:gd name="connsiteY27" fmla="*/ 76200 h 3534508"/>
              <a:gd name="connsiteX28" fmla="*/ 1594338 w 3176954"/>
              <a:gd name="connsiteY28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740877 w 3176954"/>
              <a:gd name="connsiteY27" fmla="*/ 76200 h 3534508"/>
              <a:gd name="connsiteX28" fmla="*/ 1594338 w 3176954"/>
              <a:gd name="connsiteY28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740877 w 3176954"/>
              <a:gd name="connsiteY27" fmla="*/ 76200 h 3534508"/>
              <a:gd name="connsiteX28" fmla="*/ 1594338 w 3176954"/>
              <a:gd name="connsiteY28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23093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65031 w 3176954"/>
              <a:gd name="connsiteY1" fmla="*/ 1758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72688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74330 w 3176954"/>
              <a:gd name="connsiteY1" fmla="*/ 188246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72688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74330 w 3176954"/>
              <a:gd name="connsiteY1" fmla="*/ 188246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72688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74330 w 3176954"/>
              <a:gd name="connsiteY1" fmla="*/ 188246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7092 w 3176954"/>
              <a:gd name="connsiteY25" fmla="*/ 240324 h 3534508"/>
              <a:gd name="connsiteX26" fmla="*/ 1641231 w 3176954"/>
              <a:gd name="connsiteY26" fmla="*/ 172688 h 3534508"/>
              <a:gd name="connsiteX27" fmla="*/ 1594338 w 3176954"/>
              <a:gd name="connsiteY27" fmla="*/ 0 h 3534508"/>
              <a:gd name="connsiteX0" fmla="*/ 1594338 w 3176954"/>
              <a:gd name="connsiteY0" fmla="*/ 0 h 3534508"/>
              <a:gd name="connsiteX1" fmla="*/ 1574330 w 3176954"/>
              <a:gd name="connsiteY1" fmla="*/ 188246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88246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88246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2661138 w 3176954"/>
              <a:gd name="connsiteY23" fmla="*/ 463062 h 3534508"/>
              <a:gd name="connsiteX24" fmla="*/ 1746738 w 3176954"/>
              <a:gd name="connsiteY24" fmla="*/ 451339 h 3534508"/>
              <a:gd name="connsiteX25" fmla="*/ 1641231 w 3176954"/>
              <a:gd name="connsiteY25" fmla="*/ 172688 h 3534508"/>
              <a:gd name="connsiteX26" fmla="*/ 1594338 w 3176954"/>
              <a:gd name="connsiteY26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106615 w 3176954"/>
              <a:gd name="connsiteY19" fmla="*/ 445477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057021 w 3176954"/>
              <a:gd name="connsiteY19" fmla="*/ 398982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057021 w 3176954"/>
              <a:gd name="connsiteY19" fmla="*/ 398982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053921 w 3176954"/>
              <a:gd name="connsiteY19" fmla="*/ 420680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053921 w 3176954"/>
              <a:gd name="connsiteY19" fmla="*/ 420680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07323 w 3176954"/>
              <a:gd name="connsiteY22" fmla="*/ 287216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053921 w 3176954"/>
              <a:gd name="connsiteY19" fmla="*/ 420680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35220 w 3176954"/>
              <a:gd name="connsiteY22" fmla="*/ 364707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26191 h 3560699"/>
              <a:gd name="connsiteX1" fmla="*/ 1574330 w 3176954"/>
              <a:gd name="connsiteY1" fmla="*/ 205138 h 3560699"/>
              <a:gd name="connsiteX2" fmla="*/ 1441938 w 3176954"/>
              <a:gd name="connsiteY2" fmla="*/ 641653 h 3560699"/>
              <a:gd name="connsiteX3" fmla="*/ 357554 w 3176954"/>
              <a:gd name="connsiteY3" fmla="*/ 1345038 h 3560699"/>
              <a:gd name="connsiteX4" fmla="*/ 222738 w 3176954"/>
              <a:gd name="connsiteY4" fmla="*/ 1063684 h 3560699"/>
              <a:gd name="connsiteX5" fmla="*/ 0 w 3176954"/>
              <a:gd name="connsiteY5" fmla="*/ 1192638 h 3560699"/>
              <a:gd name="connsiteX6" fmla="*/ 246184 w 3176954"/>
              <a:gd name="connsiteY6" fmla="*/ 1485715 h 3560699"/>
              <a:gd name="connsiteX7" fmla="*/ 1471246 w 3176954"/>
              <a:gd name="connsiteY7" fmla="*/ 864391 h 3560699"/>
              <a:gd name="connsiteX8" fmla="*/ 1541584 w 3176954"/>
              <a:gd name="connsiteY8" fmla="*/ 1221945 h 3560699"/>
              <a:gd name="connsiteX9" fmla="*/ 1565031 w 3176954"/>
              <a:gd name="connsiteY9" fmla="*/ 2634576 h 3560699"/>
              <a:gd name="connsiteX10" fmla="*/ 1336431 w 3176954"/>
              <a:gd name="connsiteY10" fmla="*/ 3279345 h 3560699"/>
              <a:gd name="connsiteX11" fmla="*/ 386861 w 3176954"/>
              <a:gd name="connsiteY11" fmla="*/ 3455191 h 3560699"/>
              <a:gd name="connsiteX12" fmla="*/ 386861 w 3176954"/>
              <a:gd name="connsiteY12" fmla="*/ 3560699 h 3560699"/>
              <a:gd name="connsiteX13" fmla="*/ 2836984 w 3176954"/>
              <a:gd name="connsiteY13" fmla="*/ 3548976 h 3560699"/>
              <a:gd name="connsiteX14" fmla="*/ 2813538 w 3176954"/>
              <a:gd name="connsiteY14" fmla="*/ 3443468 h 3560699"/>
              <a:gd name="connsiteX15" fmla="*/ 1811215 w 3176954"/>
              <a:gd name="connsiteY15" fmla="*/ 3132807 h 3560699"/>
              <a:gd name="connsiteX16" fmla="*/ 1641231 w 3176954"/>
              <a:gd name="connsiteY16" fmla="*/ 2628715 h 3560699"/>
              <a:gd name="connsiteX17" fmla="*/ 1647092 w 3176954"/>
              <a:gd name="connsiteY17" fmla="*/ 1175053 h 3560699"/>
              <a:gd name="connsiteX18" fmla="*/ 1781908 w 3176954"/>
              <a:gd name="connsiteY18" fmla="*/ 694407 h 3560699"/>
              <a:gd name="connsiteX19" fmla="*/ 3053921 w 3176954"/>
              <a:gd name="connsiteY19" fmla="*/ 446871 h 3560699"/>
              <a:gd name="connsiteX20" fmla="*/ 3176954 w 3176954"/>
              <a:gd name="connsiteY20" fmla="*/ 90668 h 3560699"/>
              <a:gd name="connsiteX21" fmla="*/ 2992663 w 3176954"/>
              <a:gd name="connsiteY21" fmla="*/ 0 h 3560699"/>
              <a:gd name="connsiteX22" fmla="*/ 2889738 w 3176954"/>
              <a:gd name="connsiteY22" fmla="*/ 73084 h 3560699"/>
              <a:gd name="connsiteX23" fmla="*/ 2935220 w 3176954"/>
              <a:gd name="connsiteY23" fmla="*/ 390898 h 3560699"/>
              <a:gd name="connsiteX24" fmla="*/ 1746738 w 3176954"/>
              <a:gd name="connsiteY24" fmla="*/ 477530 h 3560699"/>
              <a:gd name="connsiteX25" fmla="*/ 1641231 w 3176954"/>
              <a:gd name="connsiteY25" fmla="*/ 198879 h 3560699"/>
              <a:gd name="connsiteX26" fmla="*/ 1594338 w 3176954"/>
              <a:gd name="connsiteY26" fmla="*/ 26191 h 3560699"/>
              <a:gd name="connsiteX0" fmla="*/ 1594338 w 3176954"/>
              <a:gd name="connsiteY0" fmla="*/ 26191 h 3560699"/>
              <a:gd name="connsiteX1" fmla="*/ 1574330 w 3176954"/>
              <a:gd name="connsiteY1" fmla="*/ 205138 h 3560699"/>
              <a:gd name="connsiteX2" fmla="*/ 1441938 w 3176954"/>
              <a:gd name="connsiteY2" fmla="*/ 641653 h 3560699"/>
              <a:gd name="connsiteX3" fmla="*/ 357554 w 3176954"/>
              <a:gd name="connsiteY3" fmla="*/ 1345038 h 3560699"/>
              <a:gd name="connsiteX4" fmla="*/ 222738 w 3176954"/>
              <a:gd name="connsiteY4" fmla="*/ 1063684 h 3560699"/>
              <a:gd name="connsiteX5" fmla="*/ 0 w 3176954"/>
              <a:gd name="connsiteY5" fmla="*/ 1192638 h 3560699"/>
              <a:gd name="connsiteX6" fmla="*/ 246184 w 3176954"/>
              <a:gd name="connsiteY6" fmla="*/ 1485715 h 3560699"/>
              <a:gd name="connsiteX7" fmla="*/ 1471246 w 3176954"/>
              <a:gd name="connsiteY7" fmla="*/ 864391 h 3560699"/>
              <a:gd name="connsiteX8" fmla="*/ 1541584 w 3176954"/>
              <a:gd name="connsiteY8" fmla="*/ 1221945 h 3560699"/>
              <a:gd name="connsiteX9" fmla="*/ 1565031 w 3176954"/>
              <a:gd name="connsiteY9" fmla="*/ 2634576 h 3560699"/>
              <a:gd name="connsiteX10" fmla="*/ 1336431 w 3176954"/>
              <a:gd name="connsiteY10" fmla="*/ 3279345 h 3560699"/>
              <a:gd name="connsiteX11" fmla="*/ 386861 w 3176954"/>
              <a:gd name="connsiteY11" fmla="*/ 3455191 h 3560699"/>
              <a:gd name="connsiteX12" fmla="*/ 386861 w 3176954"/>
              <a:gd name="connsiteY12" fmla="*/ 3560699 h 3560699"/>
              <a:gd name="connsiteX13" fmla="*/ 2836984 w 3176954"/>
              <a:gd name="connsiteY13" fmla="*/ 3548976 h 3560699"/>
              <a:gd name="connsiteX14" fmla="*/ 2813538 w 3176954"/>
              <a:gd name="connsiteY14" fmla="*/ 3443468 h 3560699"/>
              <a:gd name="connsiteX15" fmla="*/ 1811215 w 3176954"/>
              <a:gd name="connsiteY15" fmla="*/ 3132807 h 3560699"/>
              <a:gd name="connsiteX16" fmla="*/ 1641231 w 3176954"/>
              <a:gd name="connsiteY16" fmla="*/ 2628715 h 3560699"/>
              <a:gd name="connsiteX17" fmla="*/ 1647092 w 3176954"/>
              <a:gd name="connsiteY17" fmla="*/ 1175053 h 3560699"/>
              <a:gd name="connsiteX18" fmla="*/ 1781908 w 3176954"/>
              <a:gd name="connsiteY18" fmla="*/ 694407 h 3560699"/>
              <a:gd name="connsiteX19" fmla="*/ 3053921 w 3176954"/>
              <a:gd name="connsiteY19" fmla="*/ 446871 h 3560699"/>
              <a:gd name="connsiteX20" fmla="*/ 3176954 w 3176954"/>
              <a:gd name="connsiteY20" fmla="*/ 90668 h 3560699"/>
              <a:gd name="connsiteX21" fmla="*/ 2992663 w 3176954"/>
              <a:gd name="connsiteY21" fmla="*/ 0 h 3560699"/>
              <a:gd name="connsiteX22" fmla="*/ 2889738 w 3176954"/>
              <a:gd name="connsiteY22" fmla="*/ 73084 h 3560699"/>
              <a:gd name="connsiteX23" fmla="*/ 2935220 w 3176954"/>
              <a:gd name="connsiteY23" fmla="*/ 390898 h 3560699"/>
              <a:gd name="connsiteX24" fmla="*/ 1746738 w 3176954"/>
              <a:gd name="connsiteY24" fmla="*/ 477530 h 3560699"/>
              <a:gd name="connsiteX25" fmla="*/ 1641231 w 3176954"/>
              <a:gd name="connsiteY25" fmla="*/ 198879 h 3560699"/>
              <a:gd name="connsiteX26" fmla="*/ 1594338 w 3176954"/>
              <a:gd name="connsiteY26" fmla="*/ 26191 h 3560699"/>
              <a:gd name="connsiteX0" fmla="*/ 1594338 w 3176954"/>
              <a:gd name="connsiteY0" fmla="*/ 0 h 3534508"/>
              <a:gd name="connsiteX1" fmla="*/ 1574330 w 3176954"/>
              <a:gd name="connsiteY1" fmla="*/ 178947 h 3534508"/>
              <a:gd name="connsiteX2" fmla="*/ 1441938 w 3176954"/>
              <a:gd name="connsiteY2" fmla="*/ 615462 h 3534508"/>
              <a:gd name="connsiteX3" fmla="*/ 357554 w 3176954"/>
              <a:gd name="connsiteY3" fmla="*/ 1318847 h 3534508"/>
              <a:gd name="connsiteX4" fmla="*/ 222738 w 3176954"/>
              <a:gd name="connsiteY4" fmla="*/ 1037493 h 3534508"/>
              <a:gd name="connsiteX5" fmla="*/ 0 w 3176954"/>
              <a:gd name="connsiteY5" fmla="*/ 1166447 h 3534508"/>
              <a:gd name="connsiteX6" fmla="*/ 246184 w 3176954"/>
              <a:gd name="connsiteY6" fmla="*/ 1459524 h 3534508"/>
              <a:gd name="connsiteX7" fmla="*/ 1471246 w 3176954"/>
              <a:gd name="connsiteY7" fmla="*/ 838200 h 3534508"/>
              <a:gd name="connsiteX8" fmla="*/ 1541584 w 3176954"/>
              <a:gd name="connsiteY8" fmla="*/ 1195754 h 3534508"/>
              <a:gd name="connsiteX9" fmla="*/ 1565031 w 3176954"/>
              <a:gd name="connsiteY9" fmla="*/ 2608385 h 3534508"/>
              <a:gd name="connsiteX10" fmla="*/ 1336431 w 3176954"/>
              <a:gd name="connsiteY10" fmla="*/ 3253154 h 3534508"/>
              <a:gd name="connsiteX11" fmla="*/ 386861 w 3176954"/>
              <a:gd name="connsiteY11" fmla="*/ 3429000 h 3534508"/>
              <a:gd name="connsiteX12" fmla="*/ 386861 w 3176954"/>
              <a:gd name="connsiteY12" fmla="*/ 3534508 h 3534508"/>
              <a:gd name="connsiteX13" fmla="*/ 2836984 w 3176954"/>
              <a:gd name="connsiteY13" fmla="*/ 3522785 h 3534508"/>
              <a:gd name="connsiteX14" fmla="*/ 2813538 w 3176954"/>
              <a:gd name="connsiteY14" fmla="*/ 3417277 h 3534508"/>
              <a:gd name="connsiteX15" fmla="*/ 1811215 w 3176954"/>
              <a:gd name="connsiteY15" fmla="*/ 3106616 h 3534508"/>
              <a:gd name="connsiteX16" fmla="*/ 1641231 w 3176954"/>
              <a:gd name="connsiteY16" fmla="*/ 2602524 h 3534508"/>
              <a:gd name="connsiteX17" fmla="*/ 1647092 w 3176954"/>
              <a:gd name="connsiteY17" fmla="*/ 1148862 h 3534508"/>
              <a:gd name="connsiteX18" fmla="*/ 1781908 w 3176954"/>
              <a:gd name="connsiteY18" fmla="*/ 668216 h 3534508"/>
              <a:gd name="connsiteX19" fmla="*/ 3053921 w 3176954"/>
              <a:gd name="connsiteY19" fmla="*/ 420680 h 3534508"/>
              <a:gd name="connsiteX20" fmla="*/ 3176954 w 3176954"/>
              <a:gd name="connsiteY20" fmla="*/ 64477 h 3534508"/>
              <a:gd name="connsiteX21" fmla="*/ 2889738 w 3176954"/>
              <a:gd name="connsiteY21" fmla="*/ 46893 h 3534508"/>
              <a:gd name="connsiteX22" fmla="*/ 2935220 w 3176954"/>
              <a:gd name="connsiteY22" fmla="*/ 364707 h 3534508"/>
              <a:gd name="connsiteX23" fmla="*/ 1746738 w 3176954"/>
              <a:gd name="connsiteY23" fmla="*/ 451339 h 3534508"/>
              <a:gd name="connsiteX24" fmla="*/ 1641231 w 3176954"/>
              <a:gd name="connsiteY24" fmla="*/ 172688 h 3534508"/>
              <a:gd name="connsiteX25" fmla="*/ 1594338 w 3176954"/>
              <a:gd name="connsiteY25" fmla="*/ 0 h 3534508"/>
              <a:gd name="connsiteX0" fmla="*/ 1594338 w 3176954"/>
              <a:gd name="connsiteY0" fmla="*/ 41956 h 3576464"/>
              <a:gd name="connsiteX1" fmla="*/ 1574330 w 3176954"/>
              <a:gd name="connsiteY1" fmla="*/ 220903 h 3576464"/>
              <a:gd name="connsiteX2" fmla="*/ 1441938 w 3176954"/>
              <a:gd name="connsiteY2" fmla="*/ 657418 h 3576464"/>
              <a:gd name="connsiteX3" fmla="*/ 357554 w 3176954"/>
              <a:gd name="connsiteY3" fmla="*/ 1360803 h 3576464"/>
              <a:gd name="connsiteX4" fmla="*/ 222738 w 3176954"/>
              <a:gd name="connsiteY4" fmla="*/ 1079449 h 3576464"/>
              <a:gd name="connsiteX5" fmla="*/ 0 w 3176954"/>
              <a:gd name="connsiteY5" fmla="*/ 1208403 h 3576464"/>
              <a:gd name="connsiteX6" fmla="*/ 246184 w 3176954"/>
              <a:gd name="connsiteY6" fmla="*/ 1501480 h 3576464"/>
              <a:gd name="connsiteX7" fmla="*/ 1471246 w 3176954"/>
              <a:gd name="connsiteY7" fmla="*/ 880156 h 3576464"/>
              <a:gd name="connsiteX8" fmla="*/ 1541584 w 3176954"/>
              <a:gd name="connsiteY8" fmla="*/ 1237710 h 3576464"/>
              <a:gd name="connsiteX9" fmla="*/ 1565031 w 3176954"/>
              <a:gd name="connsiteY9" fmla="*/ 2650341 h 3576464"/>
              <a:gd name="connsiteX10" fmla="*/ 1336431 w 3176954"/>
              <a:gd name="connsiteY10" fmla="*/ 3295110 h 3576464"/>
              <a:gd name="connsiteX11" fmla="*/ 386861 w 3176954"/>
              <a:gd name="connsiteY11" fmla="*/ 3470956 h 3576464"/>
              <a:gd name="connsiteX12" fmla="*/ 386861 w 3176954"/>
              <a:gd name="connsiteY12" fmla="*/ 3576464 h 3576464"/>
              <a:gd name="connsiteX13" fmla="*/ 2836984 w 3176954"/>
              <a:gd name="connsiteY13" fmla="*/ 3564741 h 3576464"/>
              <a:gd name="connsiteX14" fmla="*/ 2813538 w 3176954"/>
              <a:gd name="connsiteY14" fmla="*/ 3459233 h 3576464"/>
              <a:gd name="connsiteX15" fmla="*/ 1811215 w 3176954"/>
              <a:gd name="connsiteY15" fmla="*/ 3148572 h 3576464"/>
              <a:gd name="connsiteX16" fmla="*/ 1641231 w 3176954"/>
              <a:gd name="connsiteY16" fmla="*/ 2644480 h 3576464"/>
              <a:gd name="connsiteX17" fmla="*/ 1647092 w 3176954"/>
              <a:gd name="connsiteY17" fmla="*/ 1190818 h 3576464"/>
              <a:gd name="connsiteX18" fmla="*/ 1781908 w 3176954"/>
              <a:gd name="connsiteY18" fmla="*/ 710172 h 3576464"/>
              <a:gd name="connsiteX19" fmla="*/ 3053921 w 3176954"/>
              <a:gd name="connsiteY19" fmla="*/ 462636 h 3576464"/>
              <a:gd name="connsiteX20" fmla="*/ 3176954 w 3176954"/>
              <a:gd name="connsiteY20" fmla="*/ 106433 h 3576464"/>
              <a:gd name="connsiteX21" fmla="*/ 2889738 w 3176954"/>
              <a:gd name="connsiteY21" fmla="*/ 88849 h 3576464"/>
              <a:gd name="connsiteX22" fmla="*/ 2935220 w 3176954"/>
              <a:gd name="connsiteY22" fmla="*/ 406663 h 3576464"/>
              <a:gd name="connsiteX23" fmla="*/ 1746738 w 3176954"/>
              <a:gd name="connsiteY23" fmla="*/ 493295 h 3576464"/>
              <a:gd name="connsiteX24" fmla="*/ 1641231 w 3176954"/>
              <a:gd name="connsiteY24" fmla="*/ 214644 h 3576464"/>
              <a:gd name="connsiteX25" fmla="*/ 1594338 w 3176954"/>
              <a:gd name="connsiteY25" fmla="*/ 41956 h 3576464"/>
              <a:gd name="connsiteX0" fmla="*/ 1594338 w 3176954"/>
              <a:gd name="connsiteY0" fmla="*/ 41956 h 3576464"/>
              <a:gd name="connsiteX1" fmla="*/ 1574330 w 3176954"/>
              <a:gd name="connsiteY1" fmla="*/ 220903 h 3576464"/>
              <a:gd name="connsiteX2" fmla="*/ 1441938 w 3176954"/>
              <a:gd name="connsiteY2" fmla="*/ 657418 h 3576464"/>
              <a:gd name="connsiteX3" fmla="*/ 357554 w 3176954"/>
              <a:gd name="connsiteY3" fmla="*/ 1360803 h 3576464"/>
              <a:gd name="connsiteX4" fmla="*/ 222738 w 3176954"/>
              <a:gd name="connsiteY4" fmla="*/ 1079449 h 3576464"/>
              <a:gd name="connsiteX5" fmla="*/ 0 w 3176954"/>
              <a:gd name="connsiteY5" fmla="*/ 1208403 h 3576464"/>
              <a:gd name="connsiteX6" fmla="*/ 246184 w 3176954"/>
              <a:gd name="connsiteY6" fmla="*/ 1501480 h 3576464"/>
              <a:gd name="connsiteX7" fmla="*/ 1471246 w 3176954"/>
              <a:gd name="connsiteY7" fmla="*/ 880156 h 3576464"/>
              <a:gd name="connsiteX8" fmla="*/ 1541584 w 3176954"/>
              <a:gd name="connsiteY8" fmla="*/ 1237710 h 3576464"/>
              <a:gd name="connsiteX9" fmla="*/ 1565031 w 3176954"/>
              <a:gd name="connsiteY9" fmla="*/ 2650341 h 3576464"/>
              <a:gd name="connsiteX10" fmla="*/ 1336431 w 3176954"/>
              <a:gd name="connsiteY10" fmla="*/ 3295110 h 3576464"/>
              <a:gd name="connsiteX11" fmla="*/ 386861 w 3176954"/>
              <a:gd name="connsiteY11" fmla="*/ 3470956 h 3576464"/>
              <a:gd name="connsiteX12" fmla="*/ 386861 w 3176954"/>
              <a:gd name="connsiteY12" fmla="*/ 3576464 h 3576464"/>
              <a:gd name="connsiteX13" fmla="*/ 2836984 w 3176954"/>
              <a:gd name="connsiteY13" fmla="*/ 3564741 h 3576464"/>
              <a:gd name="connsiteX14" fmla="*/ 2813538 w 3176954"/>
              <a:gd name="connsiteY14" fmla="*/ 3459233 h 3576464"/>
              <a:gd name="connsiteX15" fmla="*/ 1811215 w 3176954"/>
              <a:gd name="connsiteY15" fmla="*/ 3148572 h 3576464"/>
              <a:gd name="connsiteX16" fmla="*/ 1641231 w 3176954"/>
              <a:gd name="connsiteY16" fmla="*/ 2644480 h 3576464"/>
              <a:gd name="connsiteX17" fmla="*/ 1647092 w 3176954"/>
              <a:gd name="connsiteY17" fmla="*/ 1190818 h 3576464"/>
              <a:gd name="connsiteX18" fmla="*/ 1781908 w 3176954"/>
              <a:gd name="connsiteY18" fmla="*/ 710172 h 3576464"/>
              <a:gd name="connsiteX19" fmla="*/ 3053921 w 3176954"/>
              <a:gd name="connsiteY19" fmla="*/ 462636 h 3576464"/>
              <a:gd name="connsiteX20" fmla="*/ 3176954 w 3176954"/>
              <a:gd name="connsiteY20" fmla="*/ 106433 h 3576464"/>
              <a:gd name="connsiteX21" fmla="*/ 2889738 w 3176954"/>
              <a:gd name="connsiteY21" fmla="*/ 88849 h 3576464"/>
              <a:gd name="connsiteX22" fmla="*/ 2935220 w 3176954"/>
              <a:gd name="connsiteY22" fmla="*/ 406663 h 3576464"/>
              <a:gd name="connsiteX23" fmla="*/ 1746738 w 3176954"/>
              <a:gd name="connsiteY23" fmla="*/ 493295 h 3576464"/>
              <a:gd name="connsiteX24" fmla="*/ 1641231 w 3176954"/>
              <a:gd name="connsiteY24" fmla="*/ 214644 h 3576464"/>
              <a:gd name="connsiteX25" fmla="*/ 1594338 w 3176954"/>
              <a:gd name="connsiteY25" fmla="*/ 41956 h 3576464"/>
              <a:gd name="connsiteX0" fmla="*/ 1594338 w 3176954"/>
              <a:gd name="connsiteY0" fmla="*/ 41956 h 3576464"/>
              <a:gd name="connsiteX1" fmla="*/ 1574330 w 3176954"/>
              <a:gd name="connsiteY1" fmla="*/ 220903 h 3576464"/>
              <a:gd name="connsiteX2" fmla="*/ 1441938 w 3176954"/>
              <a:gd name="connsiteY2" fmla="*/ 657418 h 3576464"/>
              <a:gd name="connsiteX3" fmla="*/ 357554 w 3176954"/>
              <a:gd name="connsiteY3" fmla="*/ 1360803 h 3576464"/>
              <a:gd name="connsiteX4" fmla="*/ 222738 w 3176954"/>
              <a:gd name="connsiteY4" fmla="*/ 1079449 h 3576464"/>
              <a:gd name="connsiteX5" fmla="*/ 0 w 3176954"/>
              <a:gd name="connsiteY5" fmla="*/ 1208403 h 3576464"/>
              <a:gd name="connsiteX6" fmla="*/ 246184 w 3176954"/>
              <a:gd name="connsiteY6" fmla="*/ 1501480 h 3576464"/>
              <a:gd name="connsiteX7" fmla="*/ 1471246 w 3176954"/>
              <a:gd name="connsiteY7" fmla="*/ 880156 h 3576464"/>
              <a:gd name="connsiteX8" fmla="*/ 1541584 w 3176954"/>
              <a:gd name="connsiteY8" fmla="*/ 1237710 h 3576464"/>
              <a:gd name="connsiteX9" fmla="*/ 1565031 w 3176954"/>
              <a:gd name="connsiteY9" fmla="*/ 2650341 h 3576464"/>
              <a:gd name="connsiteX10" fmla="*/ 1336431 w 3176954"/>
              <a:gd name="connsiteY10" fmla="*/ 3295110 h 3576464"/>
              <a:gd name="connsiteX11" fmla="*/ 386861 w 3176954"/>
              <a:gd name="connsiteY11" fmla="*/ 3470956 h 3576464"/>
              <a:gd name="connsiteX12" fmla="*/ 386861 w 3176954"/>
              <a:gd name="connsiteY12" fmla="*/ 3576464 h 3576464"/>
              <a:gd name="connsiteX13" fmla="*/ 2836984 w 3176954"/>
              <a:gd name="connsiteY13" fmla="*/ 3564741 h 3576464"/>
              <a:gd name="connsiteX14" fmla="*/ 2813538 w 3176954"/>
              <a:gd name="connsiteY14" fmla="*/ 3459233 h 3576464"/>
              <a:gd name="connsiteX15" fmla="*/ 1811215 w 3176954"/>
              <a:gd name="connsiteY15" fmla="*/ 3148572 h 3576464"/>
              <a:gd name="connsiteX16" fmla="*/ 1641231 w 3176954"/>
              <a:gd name="connsiteY16" fmla="*/ 2644480 h 3576464"/>
              <a:gd name="connsiteX17" fmla="*/ 1647092 w 3176954"/>
              <a:gd name="connsiteY17" fmla="*/ 1190818 h 3576464"/>
              <a:gd name="connsiteX18" fmla="*/ 1781908 w 3176954"/>
              <a:gd name="connsiteY18" fmla="*/ 710172 h 3576464"/>
              <a:gd name="connsiteX19" fmla="*/ 3053921 w 3176954"/>
              <a:gd name="connsiteY19" fmla="*/ 462636 h 3576464"/>
              <a:gd name="connsiteX20" fmla="*/ 3176954 w 3176954"/>
              <a:gd name="connsiteY20" fmla="*/ 106433 h 3576464"/>
              <a:gd name="connsiteX21" fmla="*/ 2889738 w 3176954"/>
              <a:gd name="connsiteY21" fmla="*/ 88849 h 3576464"/>
              <a:gd name="connsiteX22" fmla="*/ 2916622 w 3176954"/>
              <a:gd name="connsiteY22" fmla="*/ 378766 h 3576464"/>
              <a:gd name="connsiteX23" fmla="*/ 1746738 w 3176954"/>
              <a:gd name="connsiteY23" fmla="*/ 493295 h 3576464"/>
              <a:gd name="connsiteX24" fmla="*/ 1641231 w 3176954"/>
              <a:gd name="connsiteY24" fmla="*/ 214644 h 3576464"/>
              <a:gd name="connsiteX25" fmla="*/ 1594338 w 3176954"/>
              <a:gd name="connsiteY25" fmla="*/ 41956 h 3576464"/>
              <a:gd name="connsiteX0" fmla="*/ 1594338 w 3176954"/>
              <a:gd name="connsiteY0" fmla="*/ 41956 h 3576464"/>
              <a:gd name="connsiteX1" fmla="*/ 1574330 w 3176954"/>
              <a:gd name="connsiteY1" fmla="*/ 220903 h 3576464"/>
              <a:gd name="connsiteX2" fmla="*/ 1441938 w 3176954"/>
              <a:gd name="connsiteY2" fmla="*/ 657418 h 3576464"/>
              <a:gd name="connsiteX3" fmla="*/ 357554 w 3176954"/>
              <a:gd name="connsiteY3" fmla="*/ 1360803 h 3576464"/>
              <a:gd name="connsiteX4" fmla="*/ 222738 w 3176954"/>
              <a:gd name="connsiteY4" fmla="*/ 1079449 h 3576464"/>
              <a:gd name="connsiteX5" fmla="*/ 0 w 3176954"/>
              <a:gd name="connsiteY5" fmla="*/ 1208403 h 3576464"/>
              <a:gd name="connsiteX6" fmla="*/ 246184 w 3176954"/>
              <a:gd name="connsiteY6" fmla="*/ 1501480 h 3576464"/>
              <a:gd name="connsiteX7" fmla="*/ 1471246 w 3176954"/>
              <a:gd name="connsiteY7" fmla="*/ 880156 h 3576464"/>
              <a:gd name="connsiteX8" fmla="*/ 1541584 w 3176954"/>
              <a:gd name="connsiteY8" fmla="*/ 1237710 h 3576464"/>
              <a:gd name="connsiteX9" fmla="*/ 1565031 w 3176954"/>
              <a:gd name="connsiteY9" fmla="*/ 2650341 h 3576464"/>
              <a:gd name="connsiteX10" fmla="*/ 1336431 w 3176954"/>
              <a:gd name="connsiteY10" fmla="*/ 3295110 h 3576464"/>
              <a:gd name="connsiteX11" fmla="*/ 386861 w 3176954"/>
              <a:gd name="connsiteY11" fmla="*/ 3470956 h 3576464"/>
              <a:gd name="connsiteX12" fmla="*/ 386861 w 3176954"/>
              <a:gd name="connsiteY12" fmla="*/ 3576464 h 3576464"/>
              <a:gd name="connsiteX13" fmla="*/ 2836984 w 3176954"/>
              <a:gd name="connsiteY13" fmla="*/ 3564741 h 3576464"/>
              <a:gd name="connsiteX14" fmla="*/ 2813538 w 3176954"/>
              <a:gd name="connsiteY14" fmla="*/ 3459233 h 3576464"/>
              <a:gd name="connsiteX15" fmla="*/ 1811215 w 3176954"/>
              <a:gd name="connsiteY15" fmla="*/ 3148572 h 3576464"/>
              <a:gd name="connsiteX16" fmla="*/ 1641231 w 3176954"/>
              <a:gd name="connsiteY16" fmla="*/ 2644480 h 3576464"/>
              <a:gd name="connsiteX17" fmla="*/ 1647092 w 3176954"/>
              <a:gd name="connsiteY17" fmla="*/ 1190818 h 3576464"/>
              <a:gd name="connsiteX18" fmla="*/ 1781908 w 3176954"/>
              <a:gd name="connsiteY18" fmla="*/ 710172 h 3576464"/>
              <a:gd name="connsiteX19" fmla="*/ 3053921 w 3176954"/>
              <a:gd name="connsiteY19" fmla="*/ 462636 h 3576464"/>
              <a:gd name="connsiteX20" fmla="*/ 3176954 w 3176954"/>
              <a:gd name="connsiteY20" fmla="*/ 106433 h 3576464"/>
              <a:gd name="connsiteX21" fmla="*/ 2889738 w 3176954"/>
              <a:gd name="connsiteY21" fmla="*/ 88849 h 3576464"/>
              <a:gd name="connsiteX22" fmla="*/ 2966217 w 3176954"/>
              <a:gd name="connsiteY22" fmla="*/ 394264 h 3576464"/>
              <a:gd name="connsiteX23" fmla="*/ 1746738 w 3176954"/>
              <a:gd name="connsiteY23" fmla="*/ 493295 h 3576464"/>
              <a:gd name="connsiteX24" fmla="*/ 1641231 w 3176954"/>
              <a:gd name="connsiteY24" fmla="*/ 214644 h 3576464"/>
              <a:gd name="connsiteX25" fmla="*/ 1594338 w 3176954"/>
              <a:gd name="connsiteY25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2966217 w 3182105"/>
              <a:gd name="connsiteY22" fmla="*/ 394264 h 3576464"/>
              <a:gd name="connsiteX23" fmla="*/ 1746738 w 3182105"/>
              <a:gd name="connsiteY23" fmla="*/ 493295 h 3576464"/>
              <a:gd name="connsiteX24" fmla="*/ 1641231 w 3182105"/>
              <a:gd name="connsiteY24" fmla="*/ 214644 h 3576464"/>
              <a:gd name="connsiteX25" fmla="*/ 1594338 w 3182105"/>
              <a:gd name="connsiteY25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2966217 w 3182105"/>
              <a:gd name="connsiteY22" fmla="*/ 394264 h 3576464"/>
              <a:gd name="connsiteX23" fmla="*/ 1746738 w 3182105"/>
              <a:gd name="connsiteY23" fmla="*/ 493295 h 3576464"/>
              <a:gd name="connsiteX24" fmla="*/ 1641231 w 3182105"/>
              <a:gd name="connsiteY24" fmla="*/ 214644 h 3576464"/>
              <a:gd name="connsiteX25" fmla="*/ 1594338 w 3182105"/>
              <a:gd name="connsiteY25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2922821 w 3182105"/>
              <a:gd name="connsiteY22" fmla="*/ 406663 h 3576464"/>
              <a:gd name="connsiteX23" fmla="*/ 1746738 w 3182105"/>
              <a:gd name="connsiteY23" fmla="*/ 493295 h 3576464"/>
              <a:gd name="connsiteX24" fmla="*/ 1641231 w 3182105"/>
              <a:gd name="connsiteY24" fmla="*/ 214644 h 3576464"/>
              <a:gd name="connsiteX25" fmla="*/ 1594338 w 3182105"/>
              <a:gd name="connsiteY25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1746738 w 3182105"/>
              <a:gd name="connsiteY22" fmla="*/ 493295 h 3576464"/>
              <a:gd name="connsiteX23" fmla="*/ 1641231 w 3182105"/>
              <a:gd name="connsiteY23" fmla="*/ 214644 h 3576464"/>
              <a:gd name="connsiteX24" fmla="*/ 1594338 w 3182105"/>
              <a:gd name="connsiteY24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1746738 w 3182105"/>
              <a:gd name="connsiteY22" fmla="*/ 493295 h 3576464"/>
              <a:gd name="connsiteX23" fmla="*/ 1641231 w 3182105"/>
              <a:gd name="connsiteY23" fmla="*/ 214644 h 3576464"/>
              <a:gd name="connsiteX24" fmla="*/ 1594338 w 3182105"/>
              <a:gd name="connsiteY24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1746738 w 3182105"/>
              <a:gd name="connsiteY22" fmla="*/ 493295 h 3576464"/>
              <a:gd name="connsiteX23" fmla="*/ 1641231 w 3182105"/>
              <a:gd name="connsiteY23" fmla="*/ 214644 h 3576464"/>
              <a:gd name="connsiteX24" fmla="*/ 1594338 w 3182105"/>
              <a:gd name="connsiteY24" fmla="*/ 41956 h 3576464"/>
              <a:gd name="connsiteX0" fmla="*/ 1594338 w 3182105"/>
              <a:gd name="connsiteY0" fmla="*/ 41956 h 3576464"/>
              <a:gd name="connsiteX1" fmla="*/ 1574330 w 3182105"/>
              <a:gd name="connsiteY1" fmla="*/ 220903 h 3576464"/>
              <a:gd name="connsiteX2" fmla="*/ 1441938 w 3182105"/>
              <a:gd name="connsiteY2" fmla="*/ 657418 h 3576464"/>
              <a:gd name="connsiteX3" fmla="*/ 357554 w 3182105"/>
              <a:gd name="connsiteY3" fmla="*/ 1360803 h 3576464"/>
              <a:gd name="connsiteX4" fmla="*/ 222738 w 3182105"/>
              <a:gd name="connsiteY4" fmla="*/ 1079449 h 3576464"/>
              <a:gd name="connsiteX5" fmla="*/ 0 w 3182105"/>
              <a:gd name="connsiteY5" fmla="*/ 1208403 h 3576464"/>
              <a:gd name="connsiteX6" fmla="*/ 246184 w 3182105"/>
              <a:gd name="connsiteY6" fmla="*/ 1501480 h 3576464"/>
              <a:gd name="connsiteX7" fmla="*/ 1471246 w 3182105"/>
              <a:gd name="connsiteY7" fmla="*/ 880156 h 3576464"/>
              <a:gd name="connsiteX8" fmla="*/ 1541584 w 3182105"/>
              <a:gd name="connsiteY8" fmla="*/ 1237710 h 3576464"/>
              <a:gd name="connsiteX9" fmla="*/ 1565031 w 3182105"/>
              <a:gd name="connsiteY9" fmla="*/ 2650341 h 3576464"/>
              <a:gd name="connsiteX10" fmla="*/ 1336431 w 3182105"/>
              <a:gd name="connsiteY10" fmla="*/ 3295110 h 3576464"/>
              <a:gd name="connsiteX11" fmla="*/ 386861 w 3182105"/>
              <a:gd name="connsiteY11" fmla="*/ 3470956 h 3576464"/>
              <a:gd name="connsiteX12" fmla="*/ 386861 w 3182105"/>
              <a:gd name="connsiteY12" fmla="*/ 3576464 h 3576464"/>
              <a:gd name="connsiteX13" fmla="*/ 2836984 w 3182105"/>
              <a:gd name="connsiteY13" fmla="*/ 3564741 h 3576464"/>
              <a:gd name="connsiteX14" fmla="*/ 2813538 w 3182105"/>
              <a:gd name="connsiteY14" fmla="*/ 3459233 h 3576464"/>
              <a:gd name="connsiteX15" fmla="*/ 1811215 w 3182105"/>
              <a:gd name="connsiteY15" fmla="*/ 3148572 h 3576464"/>
              <a:gd name="connsiteX16" fmla="*/ 1641231 w 3182105"/>
              <a:gd name="connsiteY16" fmla="*/ 2644480 h 3576464"/>
              <a:gd name="connsiteX17" fmla="*/ 1647092 w 3182105"/>
              <a:gd name="connsiteY17" fmla="*/ 1190818 h 3576464"/>
              <a:gd name="connsiteX18" fmla="*/ 1781908 w 3182105"/>
              <a:gd name="connsiteY18" fmla="*/ 710172 h 3576464"/>
              <a:gd name="connsiteX19" fmla="*/ 3053921 w 3182105"/>
              <a:gd name="connsiteY19" fmla="*/ 462636 h 3576464"/>
              <a:gd name="connsiteX20" fmla="*/ 3176954 w 3182105"/>
              <a:gd name="connsiteY20" fmla="*/ 106433 h 3576464"/>
              <a:gd name="connsiteX21" fmla="*/ 2889738 w 3182105"/>
              <a:gd name="connsiteY21" fmla="*/ 88849 h 3576464"/>
              <a:gd name="connsiteX22" fmla="*/ 1746738 w 3182105"/>
              <a:gd name="connsiteY22" fmla="*/ 493295 h 3576464"/>
              <a:gd name="connsiteX23" fmla="*/ 1641231 w 3182105"/>
              <a:gd name="connsiteY23" fmla="*/ 214644 h 3576464"/>
              <a:gd name="connsiteX24" fmla="*/ 1594338 w 3182105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357554 w 3180406"/>
              <a:gd name="connsiteY3" fmla="*/ 1360803 h 3576464"/>
              <a:gd name="connsiteX4" fmla="*/ 222738 w 3180406"/>
              <a:gd name="connsiteY4" fmla="*/ 1079449 h 3576464"/>
              <a:gd name="connsiteX5" fmla="*/ 0 w 3180406"/>
              <a:gd name="connsiteY5" fmla="*/ 1208403 h 3576464"/>
              <a:gd name="connsiteX6" fmla="*/ 246184 w 3180406"/>
              <a:gd name="connsiteY6" fmla="*/ 1501480 h 3576464"/>
              <a:gd name="connsiteX7" fmla="*/ 1471246 w 3180406"/>
              <a:gd name="connsiteY7" fmla="*/ 880156 h 3576464"/>
              <a:gd name="connsiteX8" fmla="*/ 1541584 w 3180406"/>
              <a:gd name="connsiteY8" fmla="*/ 1237710 h 3576464"/>
              <a:gd name="connsiteX9" fmla="*/ 1565031 w 3180406"/>
              <a:gd name="connsiteY9" fmla="*/ 2650341 h 3576464"/>
              <a:gd name="connsiteX10" fmla="*/ 1336431 w 3180406"/>
              <a:gd name="connsiteY10" fmla="*/ 3295110 h 3576464"/>
              <a:gd name="connsiteX11" fmla="*/ 386861 w 3180406"/>
              <a:gd name="connsiteY11" fmla="*/ 3470956 h 3576464"/>
              <a:gd name="connsiteX12" fmla="*/ 386861 w 3180406"/>
              <a:gd name="connsiteY12" fmla="*/ 3576464 h 3576464"/>
              <a:gd name="connsiteX13" fmla="*/ 2836984 w 3180406"/>
              <a:gd name="connsiteY13" fmla="*/ 3564741 h 3576464"/>
              <a:gd name="connsiteX14" fmla="*/ 2813538 w 3180406"/>
              <a:gd name="connsiteY14" fmla="*/ 3459233 h 3576464"/>
              <a:gd name="connsiteX15" fmla="*/ 1811215 w 3180406"/>
              <a:gd name="connsiteY15" fmla="*/ 3148572 h 3576464"/>
              <a:gd name="connsiteX16" fmla="*/ 1641231 w 3180406"/>
              <a:gd name="connsiteY16" fmla="*/ 2644480 h 3576464"/>
              <a:gd name="connsiteX17" fmla="*/ 1647092 w 3180406"/>
              <a:gd name="connsiteY17" fmla="*/ 1190818 h 3576464"/>
              <a:gd name="connsiteX18" fmla="*/ 1781908 w 3180406"/>
              <a:gd name="connsiteY18" fmla="*/ 710172 h 3576464"/>
              <a:gd name="connsiteX19" fmla="*/ 3032223 w 3180406"/>
              <a:gd name="connsiteY19" fmla="*/ 527729 h 3576464"/>
              <a:gd name="connsiteX20" fmla="*/ 3176954 w 3180406"/>
              <a:gd name="connsiteY20" fmla="*/ 106433 h 3576464"/>
              <a:gd name="connsiteX21" fmla="*/ 2889738 w 3180406"/>
              <a:gd name="connsiteY21" fmla="*/ 88849 h 3576464"/>
              <a:gd name="connsiteX22" fmla="*/ 1746738 w 3180406"/>
              <a:gd name="connsiteY22" fmla="*/ 493295 h 3576464"/>
              <a:gd name="connsiteX23" fmla="*/ 1641231 w 3180406"/>
              <a:gd name="connsiteY23" fmla="*/ 214644 h 3576464"/>
              <a:gd name="connsiteX24" fmla="*/ 1594338 w 3180406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357554 w 3180406"/>
              <a:gd name="connsiteY3" fmla="*/ 1360803 h 3576464"/>
              <a:gd name="connsiteX4" fmla="*/ 222738 w 3180406"/>
              <a:gd name="connsiteY4" fmla="*/ 1079449 h 3576464"/>
              <a:gd name="connsiteX5" fmla="*/ 0 w 3180406"/>
              <a:gd name="connsiteY5" fmla="*/ 1208403 h 3576464"/>
              <a:gd name="connsiteX6" fmla="*/ 246184 w 3180406"/>
              <a:gd name="connsiteY6" fmla="*/ 1501480 h 3576464"/>
              <a:gd name="connsiteX7" fmla="*/ 1471246 w 3180406"/>
              <a:gd name="connsiteY7" fmla="*/ 880156 h 3576464"/>
              <a:gd name="connsiteX8" fmla="*/ 1541584 w 3180406"/>
              <a:gd name="connsiteY8" fmla="*/ 1237710 h 3576464"/>
              <a:gd name="connsiteX9" fmla="*/ 1565031 w 3180406"/>
              <a:gd name="connsiteY9" fmla="*/ 2650341 h 3576464"/>
              <a:gd name="connsiteX10" fmla="*/ 1336431 w 3180406"/>
              <a:gd name="connsiteY10" fmla="*/ 3295110 h 3576464"/>
              <a:gd name="connsiteX11" fmla="*/ 386861 w 3180406"/>
              <a:gd name="connsiteY11" fmla="*/ 3470956 h 3576464"/>
              <a:gd name="connsiteX12" fmla="*/ 386861 w 3180406"/>
              <a:gd name="connsiteY12" fmla="*/ 3576464 h 3576464"/>
              <a:gd name="connsiteX13" fmla="*/ 2836984 w 3180406"/>
              <a:gd name="connsiteY13" fmla="*/ 3564741 h 3576464"/>
              <a:gd name="connsiteX14" fmla="*/ 2813538 w 3180406"/>
              <a:gd name="connsiteY14" fmla="*/ 3459233 h 3576464"/>
              <a:gd name="connsiteX15" fmla="*/ 1811215 w 3180406"/>
              <a:gd name="connsiteY15" fmla="*/ 3148572 h 3576464"/>
              <a:gd name="connsiteX16" fmla="*/ 1641231 w 3180406"/>
              <a:gd name="connsiteY16" fmla="*/ 2644480 h 3576464"/>
              <a:gd name="connsiteX17" fmla="*/ 1647092 w 3180406"/>
              <a:gd name="connsiteY17" fmla="*/ 1190818 h 3576464"/>
              <a:gd name="connsiteX18" fmla="*/ 1781908 w 3180406"/>
              <a:gd name="connsiteY18" fmla="*/ 710172 h 3576464"/>
              <a:gd name="connsiteX19" fmla="*/ 3032223 w 3180406"/>
              <a:gd name="connsiteY19" fmla="*/ 527729 h 3576464"/>
              <a:gd name="connsiteX20" fmla="*/ 3176954 w 3180406"/>
              <a:gd name="connsiteY20" fmla="*/ 106433 h 3576464"/>
              <a:gd name="connsiteX21" fmla="*/ 2889738 w 3180406"/>
              <a:gd name="connsiteY21" fmla="*/ 88849 h 3576464"/>
              <a:gd name="connsiteX22" fmla="*/ 1746738 w 3180406"/>
              <a:gd name="connsiteY22" fmla="*/ 493295 h 3576464"/>
              <a:gd name="connsiteX23" fmla="*/ 1641231 w 3180406"/>
              <a:gd name="connsiteY23" fmla="*/ 214644 h 3576464"/>
              <a:gd name="connsiteX24" fmla="*/ 1594338 w 3180406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357554 w 3180406"/>
              <a:gd name="connsiteY3" fmla="*/ 1360803 h 3576464"/>
              <a:gd name="connsiteX4" fmla="*/ 222738 w 3180406"/>
              <a:gd name="connsiteY4" fmla="*/ 1079449 h 3576464"/>
              <a:gd name="connsiteX5" fmla="*/ 0 w 3180406"/>
              <a:gd name="connsiteY5" fmla="*/ 1208403 h 3576464"/>
              <a:gd name="connsiteX6" fmla="*/ 246184 w 3180406"/>
              <a:gd name="connsiteY6" fmla="*/ 1501480 h 3576464"/>
              <a:gd name="connsiteX7" fmla="*/ 1471246 w 3180406"/>
              <a:gd name="connsiteY7" fmla="*/ 880156 h 3576464"/>
              <a:gd name="connsiteX8" fmla="*/ 1541584 w 3180406"/>
              <a:gd name="connsiteY8" fmla="*/ 1237710 h 3576464"/>
              <a:gd name="connsiteX9" fmla="*/ 1565031 w 3180406"/>
              <a:gd name="connsiteY9" fmla="*/ 2650341 h 3576464"/>
              <a:gd name="connsiteX10" fmla="*/ 1336431 w 3180406"/>
              <a:gd name="connsiteY10" fmla="*/ 3295110 h 3576464"/>
              <a:gd name="connsiteX11" fmla="*/ 386861 w 3180406"/>
              <a:gd name="connsiteY11" fmla="*/ 3470956 h 3576464"/>
              <a:gd name="connsiteX12" fmla="*/ 386861 w 3180406"/>
              <a:gd name="connsiteY12" fmla="*/ 3576464 h 3576464"/>
              <a:gd name="connsiteX13" fmla="*/ 2836984 w 3180406"/>
              <a:gd name="connsiteY13" fmla="*/ 3564741 h 3576464"/>
              <a:gd name="connsiteX14" fmla="*/ 2813538 w 3180406"/>
              <a:gd name="connsiteY14" fmla="*/ 3459233 h 3576464"/>
              <a:gd name="connsiteX15" fmla="*/ 1811215 w 3180406"/>
              <a:gd name="connsiteY15" fmla="*/ 3148572 h 3576464"/>
              <a:gd name="connsiteX16" fmla="*/ 1641231 w 3180406"/>
              <a:gd name="connsiteY16" fmla="*/ 2644480 h 3576464"/>
              <a:gd name="connsiteX17" fmla="*/ 1647092 w 3180406"/>
              <a:gd name="connsiteY17" fmla="*/ 1190818 h 3576464"/>
              <a:gd name="connsiteX18" fmla="*/ 1726114 w 3180406"/>
              <a:gd name="connsiteY18" fmla="*/ 626481 h 3576464"/>
              <a:gd name="connsiteX19" fmla="*/ 3032223 w 3180406"/>
              <a:gd name="connsiteY19" fmla="*/ 527729 h 3576464"/>
              <a:gd name="connsiteX20" fmla="*/ 3176954 w 3180406"/>
              <a:gd name="connsiteY20" fmla="*/ 106433 h 3576464"/>
              <a:gd name="connsiteX21" fmla="*/ 2889738 w 3180406"/>
              <a:gd name="connsiteY21" fmla="*/ 88849 h 3576464"/>
              <a:gd name="connsiteX22" fmla="*/ 1746738 w 3180406"/>
              <a:gd name="connsiteY22" fmla="*/ 493295 h 3576464"/>
              <a:gd name="connsiteX23" fmla="*/ 1641231 w 3180406"/>
              <a:gd name="connsiteY23" fmla="*/ 214644 h 3576464"/>
              <a:gd name="connsiteX24" fmla="*/ 1594338 w 3180406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357554 w 3180406"/>
              <a:gd name="connsiteY3" fmla="*/ 1360803 h 3576464"/>
              <a:gd name="connsiteX4" fmla="*/ 222738 w 3180406"/>
              <a:gd name="connsiteY4" fmla="*/ 1079449 h 3576464"/>
              <a:gd name="connsiteX5" fmla="*/ 0 w 3180406"/>
              <a:gd name="connsiteY5" fmla="*/ 1208403 h 3576464"/>
              <a:gd name="connsiteX6" fmla="*/ 246184 w 3180406"/>
              <a:gd name="connsiteY6" fmla="*/ 1501480 h 3576464"/>
              <a:gd name="connsiteX7" fmla="*/ 1471246 w 3180406"/>
              <a:gd name="connsiteY7" fmla="*/ 880156 h 3576464"/>
              <a:gd name="connsiteX8" fmla="*/ 1541584 w 3180406"/>
              <a:gd name="connsiteY8" fmla="*/ 1237710 h 3576464"/>
              <a:gd name="connsiteX9" fmla="*/ 1565031 w 3180406"/>
              <a:gd name="connsiteY9" fmla="*/ 2650341 h 3576464"/>
              <a:gd name="connsiteX10" fmla="*/ 1336431 w 3180406"/>
              <a:gd name="connsiteY10" fmla="*/ 3295110 h 3576464"/>
              <a:gd name="connsiteX11" fmla="*/ 386861 w 3180406"/>
              <a:gd name="connsiteY11" fmla="*/ 3470956 h 3576464"/>
              <a:gd name="connsiteX12" fmla="*/ 386861 w 3180406"/>
              <a:gd name="connsiteY12" fmla="*/ 3576464 h 3576464"/>
              <a:gd name="connsiteX13" fmla="*/ 2836984 w 3180406"/>
              <a:gd name="connsiteY13" fmla="*/ 3564741 h 3576464"/>
              <a:gd name="connsiteX14" fmla="*/ 2813538 w 3180406"/>
              <a:gd name="connsiteY14" fmla="*/ 3459233 h 3576464"/>
              <a:gd name="connsiteX15" fmla="*/ 1811215 w 3180406"/>
              <a:gd name="connsiteY15" fmla="*/ 3148572 h 3576464"/>
              <a:gd name="connsiteX16" fmla="*/ 1641231 w 3180406"/>
              <a:gd name="connsiteY16" fmla="*/ 2644480 h 3576464"/>
              <a:gd name="connsiteX17" fmla="*/ 1647092 w 3180406"/>
              <a:gd name="connsiteY17" fmla="*/ 1190818 h 3576464"/>
              <a:gd name="connsiteX18" fmla="*/ 1726114 w 3180406"/>
              <a:gd name="connsiteY18" fmla="*/ 626481 h 3576464"/>
              <a:gd name="connsiteX19" fmla="*/ 3032223 w 3180406"/>
              <a:gd name="connsiteY19" fmla="*/ 527729 h 3576464"/>
              <a:gd name="connsiteX20" fmla="*/ 3176954 w 3180406"/>
              <a:gd name="connsiteY20" fmla="*/ 106433 h 3576464"/>
              <a:gd name="connsiteX21" fmla="*/ 2889738 w 3180406"/>
              <a:gd name="connsiteY21" fmla="*/ 88849 h 3576464"/>
              <a:gd name="connsiteX22" fmla="*/ 1746738 w 3180406"/>
              <a:gd name="connsiteY22" fmla="*/ 493295 h 3576464"/>
              <a:gd name="connsiteX23" fmla="*/ 1641231 w 3180406"/>
              <a:gd name="connsiteY23" fmla="*/ 214644 h 3576464"/>
              <a:gd name="connsiteX24" fmla="*/ 1594338 w 3180406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357554 w 3180406"/>
              <a:gd name="connsiteY3" fmla="*/ 1360803 h 3576464"/>
              <a:gd name="connsiteX4" fmla="*/ 222738 w 3180406"/>
              <a:gd name="connsiteY4" fmla="*/ 1079449 h 3576464"/>
              <a:gd name="connsiteX5" fmla="*/ 0 w 3180406"/>
              <a:gd name="connsiteY5" fmla="*/ 1208403 h 3576464"/>
              <a:gd name="connsiteX6" fmla="*/ 246184 w 3180406"/>
              <a:gd name="connsiteY6" fmla="*/ 1501480 h 3576464"/>
              <a:gd name="connsiteX7" fmla="*/ 1471246 w 3180406"/>
              <a:gd name="connsiteY7" fmla="*/ 880156 h 3576464"/>
              <a:gd name="connsiteX8" fmla="*/ 1541584 w 3180406"/>
              <a:gd name="connsiteY8" fmla="*/ 1237710 h 3576464"/>
              <a:gd name="connsiteX9" fmla="*/ 1565031 w 3180406"/>
              <a:gd name="connsiteY9" fmla="*/ 2650341 h 3576464"/>
              <a:gd name="connsiteX10" fmla="*/ 1336431 w 3180406"/>
              <a:gd name="connsiteY10" fmla="*/ 3295110 h 3576464"/>
              <a:gd name="connsiteX11" fmla="*/ 386861 w 3180406"/>
              <a:gd name="connsiteY11" fmla="*/ 3470956 h 3576464"/>
              <a:gd name="connsiteX12" fmla="*/ 386861 w 3180406"/>
              <a:gd name="connsiteY12" fmla="*/ 3576464 h 3576464"/>
              <a:gd name="connsiteX13" fmla="*/ 2836984 w 3180406"/>
              <a:gd name="connsiteY13" fmla="*/ 3564741 h 3576464"/>
              <a:gd name="connsiteX14" fmla="*/ 2813538 w 3180406"/>
              <a:gd name="connsiteY14" fmla="*/ 3459233 h 3576464"/>
              <a:gd name="connsiteX15" fmla="*/ 1811215 w 3180406"/>
              <a:gd name="connsiteY15" fmla="*/ 3148572 h 3576464"/>
              <a:gd name="connsiteX16" fmla="*/ 1641231 w 3180406"/>
              <a:gd name="connsiteY16" fmla="*/ 2644480 h 3576464"/>
              <a:gd name="connsiteX17" fmla="*/ 1647092 w 3180406"/>
              <a:gd name="connsiteY17" fmla="*/ 1190818 h 3576464"/>
              <a:gd name="connsiteX18" fmla="*/ 1726114 w 3180406"/>
              <a:gd name="connsiteY18" fmla="*/ 626481 h 3576464"/>
              <a:gd name="connsiteX19" fmla="*/ 3032223 w 3180406"/>
              <a:gd name="connsiteY19" fmla="*/ 527729 h 3576464"/>
              <a:gd name="connsiteX20" fmla="*/ 3176954 w 3180406"/>
              <a:gd name="connsiteY20" fmla="*/ 106433 h 3576464"/>
              <a:gd name="connsiteX21" fmla="*/ 2889738 w 3180406"/>
              <a:gd name="connsiteY21" fmla="*/ 88849 h 3576464"/>
              <a:gd name="connsiteX22" fmla="*/ 1746738 w 3180406"/>
              <a:gd name="connsiteY22" fmla="*/ 493295 h 3576464"/>
              <a:gd name="connsiteX23" fmla="*/ 1641231 w 3180406"/>
              <a:gd name="connsiteY23" fmla="*/ 214644 h 3576464"/>
              <a:gd name="connsiteX24" fmla="*/ 1594338 w 3180406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357554 w 3180406"/>
              <a:gd name="connsiteY3" fmla="*/ 1360803 h 3576464"/>
              <a:gd name="connsiteX4" fmla="*/ 222738 w 3180406"/>
              <a:gd name="connsiteY4" fmla="*/ 1079449 h 3576464"/>
              <a:gd name="connsiteX5" fmla="*/ 0 w 3180406"/>
              <a:gd name="connsiteY5" fmla="*/ 1208403 h 3576464"/>
              <a:gd name="connsiteX6" fmla="*/ 246184 w 3180406"/>
              <a:gd name="connsiteY6" fmla="*/ 1501480 h 3576464"/>
              <a:gd name="connsiteX7" fmla="*/ 1468146 w 3180406"/>
              <a:gd name="connsiteY7" fmla="*/ 805764 h 3576464"/>
              <a:gd name="connsiteX8" fmla="*/ 1541584 w 3180406"/>
              <a:gd name="connsiteY8" fmla="*/ 1237710 h 3576464"/>
              <a:gd name="connsiteX9" fmla="*/ 1565031 w 3180406"/>
              <a:gd name="connsiteY9" fmla="*/ 2650341 h 3576464"/>
              <a:gd name="connsiteX10" fmla="*/ 1336431 w 3180406"/>
              <a:gd name="connsiteY10" fmla="*/ 3295110 h 3576464"/>
              <a:gd name="connsiteX11" fmla="*/ 386861 w 3180406"/>
              <a:gd name="connsiteY11" fmla="*/ 3470956 h 3576464"/>
              <a:gd name="connsiteX12" fmla="*/ 386861 w 3180406"/>
              <a:gd name="connsiteY12" fmla="*/ 3576464 h 3576464"/>
              <a:gd name="connsiteX13" fmla="*/ 2836984 w 3180406"/>
              <a:gd name="connsiteY13" fmla="*/ 3564741 h 3576464"/>
              <a:gd name="connsiteX14" fmla="*/ 2813538 w 3180406"/>
              <a:gd name="connsiteY14" fmla="*/ 3459233 h 3576464"/>
              <a:gd name="connsiteX15" fmla="*/ 1811215 w 3180406"/>
              <a:gd name="connsiteY15" fmla="*/ 3148572 h 3576464"/>
              <a:gd name="connsiteX16" fmla="*/ 1641231 w 3180406"/>
              <a:gd name="connsiteY16" fmla="*/ 2644480 h 3576464"/>
              <a:gd name="connsiteX17" fmla="*/ 1647092 w 3180406"/>
              <a:gd name="connsiteY17" fmla="*/ 1190818 h 3576464"/>
              <a:gd name="connsiteX18" fmla="*/ 1726114 w 3180406"/>
              <a:gd name="connsiteY18" fmla="*/ 626481 h 3576464"/>
              <a:gd name="connsiteX19" fmla="*/ 3032223 w 3180406"/>
              <a:gd name="connsiteY19" fmla="*/ 527729 h 3576464"/>
              <a:gd name="connsiteX20" fmla="*/ 3176954 w 3180406"/>
              <a:gd name="connsiteY20" fmla="*/ 106433 h 3576464"/>
              <a:gd name="connsiteX21" fmla="*/ 2889738 w 3180406"/>
              <a:gd name="connsiteY21" fmla="*/ 88849 h 3576464"/>
              <a:gd name="connsiteX22" fmla="*/ 1746738 w 3180406"/>
              <a:gd name="connsiteY22" fmla="*/ 493295 h 3576464"/>
              <a:gd name="connsiteX23" fmla="*/ 1641231 w 3180406"/>
              <a:gd name="connsiteY23" fmla="*/ 214644 h 3576464"/>
              <a:gd name="connsiteX24" fmla="*/ 1594338 w 3180406"/>
              <a:gd name="connsiteY24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594338 w 3180406"/>
              <a:gd name="connsiteY0" fmla="*/ 41956 h 3576464"/>
              <a:gd name="connsiteX1" fmla="*/ 1574330 w 3180406"/>
              <a:gd name="connsiteY1" fmla="*/ 220903 h 3576464"/>
              <a:gd name="connsiteX2" fmla="*/ 1441938 w 3180406"/>
              <a:gd name="connsiteY2" fmla="*/ 657418 h 3576464"/>
              <a:gd name="connsiteX3" fmla="*/ 222738 w 3180406"/>
              <a:gd name="connsiteY3" fmla="*/ 1079449 h 3576464"/>
              <a:gd name="connsiteX4" fmla="*/ 0 w 3180406"/>
              <a:gd name="connsiteY4" fmla="*/ 1208403 h 3576464"/>
              <a:gd name="connsiteX5" fmla="*/ 246184 w 3180406"/>
              <a:gd name="connsiteY5" fmla="*/ 1501480 h 3576464"/>
              <a:gd name="connsiteX6" fmla="*/ 1468146 w 3180406"/>
              <a:gd name="connsiteY6" fmla="*/ 805764 h 3576464"/>
              <a:gd name="connsiteX7" fmla="*/ 1541584 w 3180406"/>
              <a:gd name="connsiteY7" fmla="*/ 1237710 h 3576464"/>
              <a:gd name="connsiteX8" fmla="*/ 1565031 w 3180406"/>
              <a:gd name="connsiteY8" fmla="*/ 2650341 h 3576464"/>
              <a:gd name="connsiteX9" fmla="*/ 1336431 w 3180406"/>
              <a:gd name="connsiteY9" fmla="*/ 3295110 h 3576464"/>
              <a:gd name="connsiteX10" fmla="*/ 386861 w 3180406"/>
              <a:gd name="connsiteY10" fmla="*/ 3470956 h 3576464"/>
              <a:gd name="connsiteX11" fmla="*/ 386861 w 3180406"/>
              <a:gd name="connsiteY11" fmla="*/ 3576464 h 3576464"/>
              <a:gd name="connsiteX12" fmla="*/ 2836984 w 3180406"/>
              <a:gd name="connsiteY12" fmla="*/ 3564741 h 3576464"/>
              <a:gd name="connsiteX13" fmla="*/ 2813538 w 3180406"/>
              <a:gd name="connsiteY13" fmla="*/ 3459233 h 3576464"/>
              <a:gd name="connsiteX14" fmla="*/ 1811215 w 3180406"/>
              <a:gd name="connsiteY14" fmla="*/ 3148572 h 3576464"/>
              <a:gd name="connsiteX15" fmla="*/ 1641231 w 3180406"/>
              <a:gd name="connsiteY15" fmla="*/ 2644480 h 3576464"/>
              <a:gd name="connsiteX16" fmla="*/ 1647092 w 3180406"/>
              <a:gd name="connsiteY16" fmla="*/ 1190818 h 3576464"/>
              <a:gd name="connsiteX17" fmla="*/ 1726114 w 3180406"/>
              <a:gd name="connsiteY17" fmla="*/ 626481 h 3576464"/>
              <a:gd name="connsiteX18" fmla="*/ 3032223 w 3180406"/>
              <a:gd name="connsiteY18" fmla="*/ 527729 h 3576464"/>
              <a:gd name="connsiteX19" fmla="*/ 3176954 w 3180406"/>
              <a:gd name="connsiteY19" fmla="*/ 106433 h 3576464"/>
              <a:gd name="connsiteX20" fmla="*/ 2889738 w 3180406"/>
              <a:gd name="connsiteY20" fmla="*/ 88849 h 3576464"/>
              <a:gd name="connsiteX21" fmla="*/ 1746738 w 3180406"/>
              <a:gd name="connsiteY21" fmla="*/ 493295 h 3576464"/>
              <a:gd name="connsiteX22" fmla="*/ 1641231 w 3180406"/>
              <a:gd name="connsiteY22" fmla="*/ 214644 h 3576464"/>
              <a:gd name="connsiteX23" fmla="*/ 1594338 w 3180406"/>
              <a:gd name="connsiteY23" fmla="*/ 41956 h 3576464"/>
              <a:gd name="connsiteX0" fmla="*/ 1371600 w 2957668"/>
              <a:gd name="connsiteY0" fmla="*/ 41956 h 3576464"/>
              <a:gd name="connsiteX1" fmla="*/ 1351592 w 2957668"/>
              <a:gd name="connsiteY1" fmla="*/ 220903 h 3576464"/>
              <a:gd name="connsiteX2" fmla="*/ 1219200 w 2957668"/>
              <a:gd name="connsiteY2" fmla="*/ 657418 h 3576464"/>
              <a:gd name="connsiteX3" fmla="*/ 0 w 2957668"/>
              <a:gd name="connsiteY3" fmla="*/ 1079449 h 3576464"/>
              <a:gd name="connsiteX4" fmla="*/ 23446 w 2957668"/>
              <a:gd name="connsiteY4" fmla="*/ 1501480 h 3576464"/>
              <a:gd name="connsiteX5" fmla="*/ 1245408 w 2957668"/>
              <a:gd name="connsiteY5" fmla="*/ 805764 h 3576464"/>
              <a:gd name="connsiteX6" fmla="*/ 1318846 w 2957668"/>
              <a:gd name="connsiteY6" fmla="*/ 1237710 h 3576464"/>
              <a:gd name="connsiteX7" fmla="*/ 1342293 w 2957668"/>
              <a:gd name="connsiteY7" fmla="*/ 2650341 h 3576464"/>
              <a:gd name="connsiteX8" fmla="*/ 1113693 w 2957668"/>
              <a:gd name="connsiteY8" fmla="*/ 3295110 h 3576464"/>
              <a:gd name="connsiteX9" fmla="*/ 164123 w 2957668"/>
              <a:gd name="connsiteY9" fmla="*/ 3470956 h 3576464"/>
              <a:gd name="connsiteX10" fmla="*/ 164123 w 2957668"/>
              <a:gd name="connsiteY10" fmla="*/ 3576464 h 3576464"/>
              <a:gd name="connsiteX11" fmla="*/ 2614246 w 2957668"/>
              <a:gd name="connsiteY11" fmla="*/ 3564741 h 3576464"/>
              <a:gd name="connsiteX12" fmla="*/ 2590800 w 2957668"/>
              <a:gd name="connsiteY12" fmla="*/ 3459233 h 3576464"/>
              <a:gd name="connsiteX13" fmla="*/ 1588477 w 2957668"/>
              <a:gd name="connsiteY13" fmla="*/ 3148572 h 3576464"/>
              <a:gd name="connsiteX14" fmla="*/ 1418493 w 2957668"/>
              <a:gd name="connsiteY14" fmla="*/ 2644480 h 3576464"/>
              <a:gd name="connsiteX15" fmla="*/ 1424354 w 2957668"/>
              <a:gd name="connsiteY15" fmla="*/ 1190818 h 3576464"/>
              <a:gd name="connsiteX16" fmla="*/ 1503376 w 2957668"/>
              <a:gd name="connsiteY16" fmla="*/ 626481 h 3576464"/>
              <a:gd name="connsiteX17" fmla="*/ 2809485 w 2957668"/>
              <a:gd name="connsiteY17" fmla="*/ 527729 h 3576464"/>
              <a:gd name="connsiteX18" fmla="*/ 2954216 w 2957668"/>
              <a:gd name="connsiteY18" fmla="*/ 106433 h 3576464"/>
              <a:gd name="connsiteX19" fmla="*/ 2667000 w 2957668"/>
              <a:gd name="connsiteY19" fmla="*/ 88849 h 3576464"/>
              <a:gd name="connsiteX20" fmla="*/ 1524000 w 2957668"/>
              <a:gd name="connsiteY20" fmla="*/ 493295 h 3576464"/>
              <a:gd name="connsiteX21" fmla="*/ 1418493 w 2957668"/>
              <a:gd name="connsiteY21" fmla="*/ 214644 h 3576464"/>
              <a:gd name="connsiteX22" fmla="*/ 1371600 w 2957668"/>
              <a:gd name="connsiteY22" fmla="*/ 41956 h 3576464"/>
              <a:gd name="connsiteX0" fmla="*/ 1533799 w 3119867"/>
              <a:gd name="connsiteY0" fmla="*/ 41956 h 3576464"/>
              <a:gd name="connsiteX1" fmla="*/ 1513791 w 3119867"/>
              <a:gd name="connsiteY1" fmla="*/ 220903 h 3576464"/>
              <a:gd name="connsiteX2" fmla="*/ 1381399 w 3119867"/>
              <a:gd name="connsiteY2" fmla="*/ 657418 h 3576464"/>
              <a:gd name="connsiteX3" fmla="*/ 162199 w 3119867"/>
              <a:gd name="connsiteY3" fmla="*/ 1079449 h 3576464"/>
              <a:gd name="connsiteX4" fmla="*/ 185645 w 3119867"/>
              <a:gd name="connsiteY4" fmla="*/ 1501480 h 3576464"/>
              <a:gd name="connsiteX5" fmla="*/ 1407607 w 3119867"/>
              <a:gd name="connsiteY5" fmla="*/ 805764 h 3576464"/>
              <a:gd name="connsiteX6" fmla="*/ 1481045 w 3119867"/>
              <a:gd name="connsiteY6" fmla="*/ 1237710 h 3576464"/>
              <a:gd name="connsiteX7" fmla="*/ 1504492 w 3119867"/>
              <a:gd name="connsiteY7" fmla="*/ 2650341 h 3576464"/>
              <a:gd name="connsiteX8" fmla="*/ 1275892 w 3119867"/>
              <a:gd name="connsiteY8" fmla="*/ 3295110 h 3576464"/>
              <a:gd name="connsiteX9" fmla="*/ 326322 w 3119867"/>
              <a:gd name="connsiteY9" fmla="*/ 3470956 h 3576464"/>
              <a:gd name="connsiteX10" fmla="*/ 326322 w 3119867"/>
              <a:gd name="connsiteY10" fmla="*/ 3576464 h 3576464"/>
              <a:gd name="connsiteX11" fmla="*/ 2776445 w 3119867"/>
              <a:gd name="connsiteY11" fmla="*/ 3564741 h 3576464"/>
              <a:gd name="connsiteX12" fmla="*/ 2752999 w 3119867"/>
              <a:gd name="connsiteY12" fmla="*/ 3459233 h 3576464"/>
              <a:gd name="connsiteX13" fmla="*/ 1750676 w 3119867"/>
              <a:gd name="connsiteY13" fmla="*/ 3148572 h 3576464"/>
              <a:gd name="connsiteX14" fmla="*/ 1580692 w 3119867"/>
              <a:gd name="connsiteY14" fmla="*/ 2644480 h 3576464"/>
              <a:gd name="connsiteX15" fmla="*/ 1586553 w 3119867"/>
              <a:gd name="connsiteY15" fmla="*/ 1190818 h 3576464"/>
              <a:gd name="connsiteX16" fmla="*/ 1665575 w 3119867"/>
              <a:gd name="connsiteY16" fmla="*/ 626481 h 3576464"/>
              <a:gd name="connsiteX17" fmla="*/ 2971684 w 3119867"/>
              <a:gd name="connsiteY17" fmla="*/ 527729 h 3576464"/>
              <a:gd name="connsiteX18" fmla="*/ 3116415 w 3119867"/>
              <a:gd name="connsiteY18" fmla="*/ 106433 h 3576464"/>
              <a:gd name="connsiteX19" fmla="*/ 2829199 w 3119867"/>
              <a:gd name="connsiteY19" fmla="*/ 88849 h 3576464"/>
              <a:gd name="connsiteX20" fmla="*/ 1686199 w 3119867"/>
              <a:gd name="connsiteY20" fmla="*/ 493295 h 3576464"/>
              <a:gd name="connsiteX21" fmla="*/ 1580692 w 3119867"/>
              <a:gd name="connsiteY21" fmla="*/ 214644 h 3576464"/>
              <a:gd name="connsiteX22" fmla="*/ 1533799 w 3119867"/>
              <a:gd name="connsiteY22" fmla="*/ 41956 h 3576464"/>
              <a:gd name="connsiteX0" fmla="*/ 1538937 w 3125005"/>
              <a:gd name="connsiteY0" fmla="*/ 41956 h 3576464"/>
              <a:gd name="connsiteX1" fmla="*/ 1518929 w 3125005"/>
              <a:gd name="connsiteY1" fmla="*/ 220903 h 3576464"/>
              <a:gd name="connsiteX2" fmla="*/ 1386537 w 3125005"/>
              <a:gd name="connsiteY2" fmla="*/ 657418 h 3576464"/>
              <a:gd name="connsiteX3" fmla="*/ 167337 w 3125005"/>
              <a:gd name="connsiteY3" fmla="*/ 1079449 h 3576464"/>
              <a:gd name="connsiteX4" fmla="*/ 190783 w 3125005"/>
              <a:gd name="connsiteY4" fmla="*/ 1501480 h 3576464"/>
              <a:gd name="connsiteX5" fmla="*/ 1412745 w 3125005"/>
              <a:gd name="connsiteY5" fmla="*/ 805764 h 3576464"/>
              <a:gd name="connsiteX6" fmla="*/ 1486183 w 3125005"/>
              <a:gd name="connsiteY6" fmla="*/ 1237710 h 3576464"/>
              <a:gd name="connsiteX7" fmla="*/ 1509630 w 3125005"/>
              <a:gd name="connsiteY7" fmla="*/ 2650341 h 3576464"/>
              <a:gd name="connsiteX8" fmla="*/ 1281030 w 3125005"/>
              <a:gd name="connsiteY8" fmla="*/ 3295110 h 3576464"/>
              <a:gd name="connsiteX9" fmla="*/ 331460 w 3125005"/>
              <a:gd name="connsiteY9" fmla="*/ 3470956 h 3576464"/>
              <a:gd name="connsiteX10" fmla="*/ 331460 w 3125005"/>
              <a:gd name="connsiteY10" fmla="*/ 3576464 h 3576464"/>
              <a:gd name="connsiteX11" fmla="*/ 2781583 w 3125005"/>
              <a:gd name="connsiteY11" fmla="*/ 3564741 h 3576464"/>
              <a:gd name="connsiteX12" fmla="*/ 2758137 w 3125005"/>
              <a:gd name="connsiteY12" fmla="*/ 3459233 h 3576464"/>
              <a:gd name="connsiteX13" fmla="*/ 1755814 w 3125005"/>
              <a:gd name="connsiteY13" fmla="*/ 3148572 h 3576464"/>
              <a:gd name="connsiteX14" fmla="*/ 1585830 w 3125005"/>
              <a:gd name="connsiteY14" fmla="*/ 2644480 h 3576464"/>
              <a:gd name="connsiteX15" fmla="*/ 1591691 w 3125005"/>
              <a:gd name="connsiteY15" fmla="*/ 1190818 h 3576464"/>
              <a:gd name="connsiteX16" fmla="*/ 1670713 w 3125005"/>
              <a:gd name="connsiteY16" fmla="*/ 626481 h 3576464"/>
              <a:gd name="connsiteX17" fmla="*/ 2976822 w 3125005"/>
              <a:gd name="connsiteY17" fmla="*/ 527729 h 3576464"/>
              <a:gd name="connsiteX18" fmla="*/ 3121553 w 3125005"/>
              <a:gd name="connsiteY18" fmla="*/ 106433 h 3576464"/>
              <a:gd name="connsiteX19" fmla="*/ 2834337 w 3125005"/>
              <a:gd name="connsiteY19" fmla="*/ 88849 h 3576464"/>
              <a:gd name="connsiteX20" fmla="*/ 1691337 w 3125005"/>
              <a:gd name="connsiteY20" fmla="*/ 493295 h 3576464"/>
              <a:gd name="connsiteX21" fmla="*/ 1585830 w 3125005"/>
              <a:gd name="connsiteY21" fmla="*/ 214644 h 3576464"/>
              <a:gd name="connsiteX22" fmla="*/ 1538937 w 3125005"/>
              <a:gd name="connsiteY22" fmla="*/ 41956 h 3576464"/>
              <a:gd name="connsiteX0" fmla="*/ 1538937 w 3125005"/>
              <a:gd name="connsiteY0" fmla="*/ 41956 h 3576464"/>
              <a:gd name="connsiteX1" fmla="*/ 1518929 w 3125005"/>
              <a:gd name="connsiteY1" fmla="*/ 220903 h 3576464"/>
              <a:gd name="connsiteX2" fmla="*/ 1386537 w 3125005"/>
              <a:gd name="connsiteY2" fmla="*/ 657418 h 3576464"/>
              <a:gd name="connsiteX3" fmla="*/ 167337 w 3125005"/>
              <a:gd name="connsiteY3" fmla="*/ 1079449 h 3576464"/>
              <a:gd name="connsiteX4" fmla="*/ 190783 w 3125005"/>
              <a:gd name="connsiteY4" fmla="*/ 1501480 h 3576464"/>
              <a:gd name="connsiteX5" fmla="*/ 1412745 w 3125005"/>
              <a:gd name="connsiteY5" fmla="*/ 805764 h 3576464"/>
              <a:gd name="connsiteX6" fmla="*/ 1486183 w 3125005"/>
              <a:gd name="connsiteY6" fmla="*/ 1237710 h 3576464"/>
              <a:gd name="connsiteX7" fmla="*/ 1509630 w 3125005"/>
              <a:gd name="connsiteY7" fmla="*/ 2650341 h 3576464"/>
              <a:gd name="connsiteX8" fmla="*/ 1281030 w 3125005"/>
              <a:gd name="connsiteY8" fmla="*/ 3295110 h 3576464"/>
              <a:gd name="connsiteX9" fmla="*/ 331460 w 3125005"/>
              <a:gd name="connsiteY9" fmla="*/ 3470956 h 3576464"/>
              <a:gd name="connsiteX10" fmla="*/ 331460 w 3125005"/>
              <a:gd name="connsiteY10" fmla="*/ 3576464 h 3576464"/>
              <a:gd name="connsiteX11" fmla="*/ 2781583 w 3125005"/>
              <a:gd name="connsiteY11" fmla="*/ 3564741 h 3576464"/>
              <a:gd name="connsiteX12" fmla="*/ 2758137 w 3125005"/>
              <a:gd name="connsiteY12" fmla="*/ 3459233 h 3576464"/>
              <a:gd name="connsiteX13" fmla="*/ 1755814 w 3125005"/>
              <a:gd name="connsiteY13" fmla="*/ 3148572 h 3576464"/>
              <a:gd name="connsiteX14" fmla="*/ 1585830 w 3125005"/>
              <a:gd name="connsiteY14" fmla="*/ 2644480 h 3576464"/>
              <a:gd name="connsiteX15" fmla="*/ 1591691 w 3125005"/>
              <a:gd name="connsiteY15" fmla="*/ 1190818 h 3576464"/>
              <a:gd name="connsiteX16" fmla="*/ 1670713 w 3125005"/>
              <a:gd name="connsiteY16" fmla="*/ 626481 h 3576464"/>
              <a:gd name="connsiteX17" fmla="*/ 2976822 w 3125005"/>
              <a:gd name="connsiteY17" fmla="*/ 527729 h 3576464"/>
              <a:gd name="connsiteX18" fmla="*/ 3121553 w 3125005"/>
              <a:gd name="connsiteY18" fmla="*/ 106433 h 3576464"/>
              <a:gd name="connsiteX19" fmla="*/ 2834337 w 3125005"/>
              <a:gd name="connsiteY19" fmla="*/ 88849 h 3576464"/>
              <a:gd name="connsiteX20" fmla="*/ 1691337 w 3125005"/>
              <a:gd name="connsiteY20" fmla="*/ 493295 h 3576464"/>
              <a:gd name="connsiteX21" fmla="*/ 1585830 w 3125005"/>
              <a:gd name="connsiteY21" fmla="*/ 214644 h 3576464"/>
              <a:gd name="connsiteX22" fmla="*/ 1538937 w 3125005"/>
              <a:gd name="connsiteY22" fmla="*/ 41956 h 3576464"/>
              <a:gd name="connsiteX0" fmla="*/ 1541202 w 3127270"/>
              <a:gd name="connsiteY0" fmla="*/ 41956 h 3576464"/>
              <a:gd name="connsiteX1" fmla="*/ 1521194 w 3127270"/>
              <a:gd name="connsiteY1" fmla="*/ 220903 h 3576464"/>
              <a:gd name="connsiteX2" fmla="*/ 1388802 w 3127270"/>
              <a:gd name="connsiteY2" fmla="*/ 657418 h 3576464"/>
              <a:gd name="connsiteX3" fmla="*/ 169602 w 3127270"/>
              <a:gd name="connsiteY3" fmla="*/ 1079449 h 3576464"/>
              <a:gd name="connsiteX4" fmla="*/ 193048 w 3127270"/>
              <a:gd name="connsiteY4" fmla="*/ 1501480 h 3576464"/>
              <a:gd name="connsiteX5" fmla="*/ 1415010 w 3127270"/>
              <a:gd name="connsiteY5" fmla="*/ 805764 h 3576464"/>
              <a:gd name="connsiteX6" fmla="*/ 1488448 w 3127270"/>
              <a:gd name="connsiteY6" fmla="*/ 1237710 h 3576464"/>
              <a:gd name="connsiteX7" fmla="*/ 1511895 w 3127270"/>
              <a:gd name="connsiteY7" fmla="*/ 2650341 h 3576464"/>
              <a:gd name="connsiteX8" fmla="*/ 1283295 w 3127270"/>
              <a:gd name="connsiteY8" fmla="*/ 3295110 h 3576464"/>
              <a:gd name="connsiteX9" fmla="*/ 333725 w 3127270"/>
              <a:gd name="connsiteY9" fmla="*/ 3470956 h 3576464"/>
              <a:gd name="connsiteX10" fmla="*/ 333725 w 3127270"/>
              <a:gd name="connsiteY10" fmla="*/ 3576464 h 3576464"/>
              <a:gd name="connsiteX11" fmla="*/ 2783848 w 3127270"/>
              <a:gd name="connsiteY11" fmla="*/ 3564741 h 3576464"/>
              <a:gd name="connsiteX12" fmla="*/ 2760402 w 3127270"/>
              <a:gd name="connsiteY12" fmla="*/ 3459233 h 3576464"/>
              <a:gd name="connsiteX13" fmla="*/ 1758079 w 3127270"/>
              <a:gd name="connsiteY13" fmla="*/ 3148572 h 3576464"/>
              <a:gd name="connsiteX14" fmla="*/ 1588095 w 3127270"/>
              <a:gd name="connsiteY14" fmla="*/ 2644480 h 3576464"/>
              <a:gd name="connsiteX15" fmla="*/ 1593956 w 3127270"/>
              <a:gd name="connsiteY15" fmla="*/ 1190818 h 3576464"/>
              <a:gd name="connsiteX16" fmla="*/ 1672978 w 3127270"/>
              <a:gd name="connsiteY16" fmla="*/ 626481 h 3576464"/>
              <a:gd name="connsiteX17" fmla="*/ 2979087 w 3127270"/>
              <a:gd name="connsiteY17" fmla="*/ 527729 h 3576464"/>
              <a:gd name="connsiteX18" fmla="*/ 3123818 w 3127270"/>
              <a:gd name="connsiteY18" fmla="*/ 106433 h 3576464"/>
              <a:gd name="connsiteX19" fmla="*/ 2836602 w 3127270"/>
              <a:gd name="connsiteY19" fmla="*/ 88849 h 3576464"/>
              <a:gd name="connsiteX20" fmla="*/ 1693602 w 3127270"/>
              <a:gd name="connsiteY20" fmla="*/ 493295 h 3576464"/>
              <a:gd name="connsiteX21" fmla="*/ 1588095 w 3127270"/>
              <a:gd name="connsiteY21" fmla="*/ 214644 h 3576464"/>
              <a:gd name="connsiteX22" fmla="*/ 1541202 w 3127270"/>
              <a:gd name="connsiteY22" fmla="*/ 41956 h 3576464"/>
              <a:gd name="connsiteX0" fmla="*/ 1540305 w 3126373"/>
              <a:gd name="connsiteY0" fmla="*/ 41956 h 3576464"/>
              <a:gd name="connsiteX1" fmla="*/ 1520297 w 3126373"/>
              <a:gd name="connsiteY1" fmla="*/ 220903 h 3576464"/>
              <a:gd name="connsiteX2" fmla="*/ 1387905 w 3126373"/>
              <a:gd name="connsiteY2" fmla="*/ 657418 h 3576464"/>
              <a:gd name="connsiteX3" fmla="*/ 171805 w 3126373"/>
              <a:gd name="connsiteY3" fmla="*/ 1073250 h 3576464"/>
              <a:gd name="connsiteX4" fmla="*/ 192151 w 3126373"/>
              <a:gd name="connsiteY4" fmla="*/ 1501480 h 3576464"/>
              <a:gd name="connsiteX5" fmla="*/ 1414113 w 3126373"/>
              <a:gd name="connsiteY5" fmla="*/ 805764 h 3576464"/>
              <a:gd name="connsiteX6" fmla="*/ 1487551 w 3126373"/>
              <a:gd name="connsiteY6" fmla="*/ 1237710 h 3576464"/>
              <a:gd name="connsiteX7" fmla="*/ 1510998 w 3126373"/>
              <a:gd name="connsiteY7" fmla="*/ 2650341 h 3576464"/>
              <a:gd name="connsiteX8" fmla="*/ 1282398 w 3126373"/>
              <a:gd name="connsiteY8" fmla="*/ 3295110 h 3576464"/>
              <a:gd name="connsiteX9" fmla="*/ 332828 w 3126373"/>
              <a:gd name="connsiteY9" fmla="*/ 3470956 h 3576464"/>
              <a:gd name="connsiteX10" fmla="*/ 332828 w 3126373"/>
              <a:gd name="connsiteY10" fmla="*/ 3576464 h 3576464"/>
              <a:gd name="connsiteX11" fmla="*/ 2782951 w 3126373"/>
              <a:gd name="connsiteY11" fmla="*/ 3564741 h 3576464"/>
              <a:gd name="connsiteX12" fmla="*/ 2759505 w 3126373"/>
              <a:gd name="connsiteY12" fmla="*/ 3459233 h 3576464"/>
              <a:gd name="connsiteX13" fmla="*/ 1757182 w 3126373"/>
              <a:gd name="connsiteY13" fmla="*/ 3148572 h 3576464"/>
              <a:gd name="connsiteX14" fmla="*/ 1587198 w 3126373"/>
              <a:gd name="connsiteY14" fmla="*/ 2644480 h 3576464"/>
              <a:gd name="connsiteX15" fmla="*/ 1593059 w 3126373"/>
              <a:gd name="connsiteY15" fmla="*/ 1190818 h 3576464"/>
              <a:gd name="connsiteX16" fmla="*/ 1672081 w 3126373"/>
              <a:gd name="connsiteY16" fmla="*/ 626481 h 3576464"/>
              <a:gd name="connsiteX17" fmla="*/ 2978190 w 3126373"/>
              <a:gd name="connsiteY17" fmla="*/ 527729 h 3576464"/>
              <a:gd name="connsiteX18" fmla="*/ 3122921 w 3126373"/>
              <a:gd name="connsiteY18" fmla="*/ 106433 h 3576464"/>
              <a:gd name="connsiteX19" fmla="*/ 2835705 w 3126373"/>
              <a:gd name="connsiteY19" fmla="*/ 88849 h 3576464"/>
              <a:gd name="connsiteX20" fmla="*/ 1692705 w 3126373"/>
              <a:gd name="connsiteY20" fmla="*/ 493295 h 3576464"/>
              <a:gd name="connsiteX21" fmla="*/ 1587198 w 3126373"/>
              <a:gd name="connsiteY21" fmla="*/ 214644 h 3576464"/>
              <a:gd name="connsiteX22" fmla="*/ 1540305 w 3126373"/>
              <a:gd name="connsiteY22" fmla="*/ 41956 h 3576464"/>
              <a:gd name="connsiteX0" fmla="*/ 1540305 w 3126373"/>
              <a:gd name="connsiteY0" fmla="*/ 41956 h 3576464"/>
              <a:gd name="connsiteX1" fmla="*/ 1520297 w 3126373"/>
              <a:gd name="connsiteY1" fmla="*/ 220903 h 3576464"/>
              <a:gd name="connsiteX2" fmla="*/ 1387905 w 3126373"/>
              <a:gd name="connsiteY2" fmla="*/ 657418 h 3576464"/>
              <a:gd name="connsiteX3" fmla="*/ 171805 w 3126373"/>
              <a:gd name="connsiteY3" fmla="*/ 1073250 h 3576464"/>
              <a:gd name="connsiteX4" fmla="*/ 192151 w 3126373"/>
              <a:gd name="connsiteY4" fmla="*/ 1501480 h 3576464"/>
              <a:gd name="connsiteX5" fmla="*/ 1414113 w 3126373"/>
              <a:gd name="connsiteY5" fmla="*/ 805764 h 3576464"/>
              <a:gd name="connsiteX6" fmla="*/ 1487551 w 3126373"/>
              <a:gd name="connsiteY6" fmla="*/ 1237710 h 3576464"/>
              <a:gd name="connsiteX7" fmla="*/ 1510998 w 3126373"/>
              <a:gd name="connsiteY7" fmla="*/ 2650341 h 3576464"/>
              <a:gd name="connsiteX8" fmla="*/ 1282398 w 3126373"/>
              <a:gd name="connsiteY8" fmla="*/ 3295110 h 3576464"/>
              <a:gd name="connsiteX9" fmla="*/ 332828 w 3126373"/>
              <a:gd name="connsiteY9" fmla="*/ 3470956 h 3576464"/>
              <a:gd name="connsiteX10" fmla="*/ 332828 w 3126373"/>
              <a:gd name="connsiteY10" fmla="*/ 3576464 h 3576464"/>
              <a:gd name="connsiteX11" fmla="*/ 2782951 w 3126373"/>
              <a:gd name="connsiteY11" fmla="*/ 3564741 h 3576464"/>
              <a:gd name="connsiteX12" fmla="*/ 2759505 w 3126373"/>
              <a:gd name="connsiteY12" fmla="*/ 3459233 h 3576464"/>
              <a:gd name="connsiteX13" fmla="*/ 1757182 w 3126373"/>
              <a:gd name="connsiteY13" fmla="*/ 3148572 h 3576464"/>
              <a:gd name="connsiteX14" fmla="*/ 1587198 w 3126373"/>
              <a:gd name="connsiteY14" fmla="*/ 2644480 h 3576464"/>
              <a:gd name="connsiteX15" fmla="*/ 1593059 w 3126373"/>
              <a:gd name="connsiteY15" fmla="*/ 1190818 h 3576464"/>
              <a:gd name="connsiteX16" fmla="*/ 1672081 w 3126373"/>
              <a:gd name="connsiteY16" fmla="*/ 626481 h 3576464"/>
              <a:gd name="connsiteX17" fmla="*/ 2978190 w 3126373"/>
              <a:gd name="connsiteY17" fmla="*/ 527729 h 3576464"/>
              <a:gd name="connsiteX18" fmla="*/ 3122921 w 3126373"/>
              <a:gd name="connsiteY18" fmla="*/ 106433 h 3576464"/>
              <a:gd name="connsiteX19" fmla="*/ 2835705 w 3126373"/>
              <a:gd name="connsiteY19" fmla="*/ 88849 h 3576464"/>
              <a:gd name="connsiteX20" fmla="*/ 1692705 w 3126373"/>
              <a:gd name="connsiteY20" fmla="*/ 493295 h 3576464"/>
              <a:gd name="connsiteX21" fmla="*/ 1587198 w 3126373"/>
              <a:gd name="connsiteY21" fmla="*/ 214644 h 3576464"/>
              <a:gd name="connsiteX22" fmla="*/ 1540305 w 3126373"/>
              <a:gd name="connsiteY22" fmla="*/ 41956 h 3576464"/>
              <a:gd name="connsiteX0" fmla="*/ 1537559 w 3123627"/>
              <a:gd name="connsiteY0" fmla="*/ 41956 h 3576464"/>
              <a:gd name="connsiteX1" fmla="*/ 1517551 w 3123627"/>
              <a:gd name="connsiteY1" fmla="*/ 220903 h 3576464"/>
              <a:gd name="connsiteX2" fmla="*/ 1385159 w 3123627"/>
              <a:gd name="connsiteY2" fmla="*/ 657418 h 3576464"/>
              <a:gd name="connsiteX3" fmla="*/ 169059 w 3123627"/>
              <a:gd name="connsiteY3" fmla="*/ 1073250 h 3576464"/>
              <a:gd name="connsiteX4" fmla="*/ 189405 w 3123627"/>
              <a:gd name="connsiteY4" fmla="*/ 1501480 h 3576464"/>
              <a:gd name="connsiteX5" fmla="*/ 1411367 w 3123627"/>
              <a:gd name="connsiteY5" fmla="*/ 805764 h 3576464"/>
              <a:gd name="connsiteX6" fmla="*/ 1484805 w 3123627"/>
              <a:gd name="connsiteY6" fmla="*/ 1237710 h 3576464"/>
              <a:gd name="connsiteX7" fmla="*/ 1508252 w 3123627"/>
              <a:gd name="connsiteY7" fmla="*/ 2650341 h 3576464"/>
              <a:gd name="connsiteX8" fmla="*/ 1279652 w 3123627"/>
              <a:gd name="connsiteY8" fmla="*/ 3295110 h 3576464"/>
              <a:gd name="connsiteX9" fmla="*/ 330082 w 3123627"/>
              <a:gd name="connsiteY9" fmla="*/ 3470956 h 3576464"/>
              <a:gd name="connsiteX10" fmla="*/ 330082 w 3123627"/>
              <a:gd name="connsiteY10" fmla="*/ 3576464 h 3576464"/>
              <a:gd name="connsiteX11" fmla="*/ 2780205 w 3123627"/>
              <a:gd name="connsiteY11" fmla="*/ 3564741 h 3576464"/>
              <a:gd name="connsiteX12" fmla="*/ 2756759 w 3123627"/>
              <a:gd name="connsiteY12" fmla="*/ 3459233 h 3576464"/>
              <a:gd name="connsiteX13" fmla="*/ 1754436 w 3123627"/>
              <a:gd name="connsiteY13" fmla="*/ 3148572 h 3576464"/>
              <a:gd name="connsiteX14" fmla="*/ 1584452 w 3123627"/>
              <a:gd name="connsiteY14" fmla="*/ 2644480 h 3576464"/>
              <a:gd name="connsiteX15" fmla="*/ 1590313 w 3123627"/>
              <a:gd name="connsiteY15" fmla="*/ 1190818 h 3576464"/>
              <a:gd name="connsiteX16" fmla="*/ 1669335 w 3123627"/>
              <a:gd name="connsiteY16" fmla="*/ 626481 h 3576464"/>
              <a:gd name="connsiteX17" fmla="*/ 2975444 w 3123627"/>
              <a:gd name="connsiteY17" fmla="*/ 527729 h 3576464"/>
              <a:gd name="connsiteX18" fmla="*/ 3120175 w 3123627"/>
              <a:gd name="connsiteY18" fmla="*/ 106433 h 3576464"/>
              <a:gd name="connsiteX19" fmla="*/ 2832959 w 3123627"/>
              <a:gd name="connsiteY19" fmla="*/ 88849 h 3576464"/>
              <a:gd name="connsiteX20" fmla="*/ 1689959 w 3123627"/>
              <a:gd name="connsiteY20" fmla="*/ 493295 h 3576464"/>
              <a:gd name="connsiteX21" fmla="*/ 1584452 w 3123627"/>
              <a:gd name="connsiteY21" fmla="*/ 214644 h 3576464"/>
              <a:gd name="connsiteX22" fmla="*/ 1537559 w 3123627"/>
              <a:gd name="connsiteY22" fmla="*/ 41956 h 3576464"/>
              <a:gd name="connsiteX0" fmla="*/ 1551294 w 3137362"/>
              <a:gd name="connsiteY0" fmla="*/ 41956 h 3576464"/>
              <a:gd name="connsiteX1" fmla="*/ 1531286 w 3137362"/>
              <a:gd name="connsiteY1" fmla="*/ 220903 h 3576464"/>
              <a:gd name="connsiteX2" fmla="*/ 1398894 w 3137362"/>
              <a:gd name="connsiteY2" fmla="*/ 657418 h 3576464"/>
              <a:gd name="connsiteX3" fmla="*/ 182794 w 3137362"/>
              <a:gd name="connsiteY3" fmla="*/ 1073250 h 3576464"/>
              <a:gd name="connsiteX4" fmla="*/ 203140 w 3137362"/>
              <a:gd name="connsiteY4" fmla="*/ 1501480 h 3576464"/>
              <a:gd name="connsiteX5" fmla="*/ 1425102 w 3137362"/>
              <a:gd name="connsiteY5" fmla="*/ 805764 h 3576464"/>
              <a:gd name="connsiteX6" fmla="*/ 1498540 w 3137362"/>
              <a:gd name="connsiteY6" fmla="*/ 1237710 h 3576464"/>
              <a:gd name="connsiteX7" fmla="*/ 1521987 w 3137362"/>
              <a:gd name="connsiteY7" fmla="*/ 2650341 h 3576464"/>
              <a:gd name="connsiteX8" fmla="*/ 1293387 w 3137362"/>
              <a:gd name="connsiteY8" fmla="*/ 3295110 h 3576464"/>
              <a:gd name="connsiteX9" fmla="*/ 343817 w 3137362"/>
              <a:gd name="connsiteY9" fmla="*/ 3470956 h 3576464"/>
              <a:gd name="connsiteX10" fmla="*/ 343817 w 3137362"/>
              <a:gd name="connsiteY10" fmla="*/ 3576464 h 3576464"/>
              <a:gd name="connsiteX11" fmla="*/ 2793940 w 3137362"/>
              <a:gd name="connsiteY11" fmla="*/ 3564741 h 3576464"/>
              <a:gd name="connsiteX12" fmla="*/ 2770494 w 3137362"/>
              <a:gd name="connsiteY12" fmla="*/ 3459233 h 3576464"/>
              <a:gd name="connsiteX13" fmla="*/ 1768171 w 3137362"/>
              <a:gd name="connsiteY13" fmla="*/ 3148572 h 3576464"/>
              <a:gd name="connsiteX14" fmla="*/ 1598187 w 3137362"/>
              <a:gd name="connsiteY14" fmla="*/ 2644480 h 3576464"/>
              <a:gd name="connsiteX15" fmla="*/ 1604048 w 3137362"/>
              <a:gd name="connsiteY15" fmla="*/ 1190818 h 3576464"/>
              <a:gd name="connsiteX16" fmla="*/ 1683070 w 3137362"/>
              <a:gd name="connsiteY16" fmla="*/ 626481 h 3576464"/>
              <a:gd name="connsiteX17" fmla="*/ 2989179 w 3137362"/>
              <a:gd name="connsiteY17" fmla="*/ 527729 h 3576464"/>
              <a:gd name="connsiteX18" fmla="*/ 3133910 w 3137362"/>
              <a:gd name="connsiteY18" fmla="*/ 106433 h 3576464"/>
              <a:gd name="connsiteX19" fmla="*/ 2846694 w 3137362"/>
              <a:gd name="connsiteY19" fmla="*/ 88849 h 3576464"/>
              <a:gd name="connsiteX20" fmla="*/ 1703694 w 3137362"/>
              <a:gd name="connsiteY20" fmla="*/ 493295 h 3576464"/>
              <a:gd name="connsiteX21" fmla="*/ 1598187 w 3137362"/>
              <a:gd name="connsiteY21" fmla="*/ 214644 h 3576464"/>
              <a:gd name="connsiteX22" fmla="*/ 1551294 w 3137362"/>
              <a:gd name="connsiteY22" fmla="*/ 41956 h 3576464"/>
              <a:gd name="connsiteX0" fmla="*/ 1551294 w 3137362"/>
              <a:gd name="connsiteY0" fmla="*/ 41956 h 3576464"/>
              <a:gd name="connsiteX1" fmla="*/ 1531286 w 3137362"/>
              <a:gd name="connsiteY1" fmla="*/ 220903 h 3576464"/>
              <a:gd name="connsiteX2" fmla="*/ 1398894 w 3137362"/>
              <a:gd name="connsiteY2" fmla="*/ 657418 h 3576464"/>
              <a:gd name="connsiteX3" fmla="*/ 182794 w 3137362"/>
              <a:gd name="connsiteY3" fmla="*/ 1073250 h 3576464"/>
              <a:gd name="connsiteX4" fmla="*/ 203140 w 3137362"/>
              <a:gd name="connsiteY4" fmla="*/ 1501480 h 3576464"/>
              <a:gd name="connsiteX5" fmla="*/ 1425102 w 3137362"/>
              <a:gd name="connsiteY5" fmla="*/ 805764 h 3576464"/>
              <a:gd name="connsiteX6" fmla="*/ 1498540 w 3137362"/>
              <a:gd name="connsiteY6" fmla="*/ 1237710 h 3576464"/>
              <a:gd name="connsiteX7" fmla="*/ 1521987 w 3137362"/>
              <a:gd name="connsiteY7" fmla="*/ 2650341 h 3576464"/>
              <a:gd name="connsiteX8" fmla="*/ 1293387 w 3137362"/>
              <a:gd name="connsiteY8" fmla="*/ 3295110 h 3576464"/>
              <a:gd name="connsiteX9" fmla="*/ 343817 w 3137362"/>
              <a:gd name="connsiteY9" fmla="*/ 3470956 h 3576464"/>
              <a:gd name="connsiteX10" fmla="*/ 343817 w 3137362"/>
              <a:gd name="connsiteY10" fmla="*/ 3576464 h 3576464"/>
              <a:gd name="connsiteX11" fmla="*/ 2793940 w 3137362"/>
              <a:gd name="connsiteY11" fmla="*/ 3564741 h 3576464"/>
              <a:gd name="connsiteX12" fmla="*/ 2770494 w 3137362"/>
              <a:gd name="connsiteY12" fmla="*/ 3459233 h 3576464"/>
              <a:gd name="connsiteX13" fmla="*/ 1768171 w 3137362"/>
              <a:gd name="connsiteY13" fmla="*/ 3148572 h 3576464"/>
              <a:gd name="connsiteX14" fmla="*/ 1598187 w 3137362"/>
              <a:gd name="connsiteY14" fmla="*/ 2644480 h 3576464"/>
              <a:gd name="connsiteX15" fmla="*/ 1604048 w 3137362"/>
              <a:gd name="connsiteY15" fmla="*/ 1190818 h 3576464"/>
              <a:gd name="connsiteX16" fmla="*/ 1683070 w 3137362"/>
              <a:gd name="connsiteY16" fmla="*/ 626481 h 3576464"/>
              <a:gd name="connsiteX17" fmla="*/ 2989179 w 3137362"/>
              <a:gd name="connsiteY17" fmla="*/ 527729 h 3576464"/>
              <a:gd name="connsiteX18" fmla="*/ 3133910 w 3137362"/>
              <a:gd name="connsiteY18" fmla="*/ 106433 h 3576464"/>
              <a:gd name="connsiteX19" fmla="*/ 2846694 w 3137362"/>
              <a:gd name="connsiteY19" fmla="*/ 88849 h 3576464"/>
              <a:gd name="connsiteX20" fmla="*/ 1703694 w 3137362"/>
              <a:gd name="connsiteY20" fmla="*/ 493295 h 3576464"/>
              <a:gd name="connsiteX21" fmla="*/ 1598187 w 3137362"/>
              <a:gd name="connsiteY21" fmla="*/ 214644 h 3576464"/>
              <a:gd name="connsiteX22" fmla="*/ 1551294 w 3137362"/>
              <a:gd name="connsiteY22" fmla="*/ 41956 h 3576464"/>
              <a:gd name="connsiteX0" fmla="*/ 1551294 w 3137362"/>
              <a:gd name="connsiteY0" fmla="*/ 41956 h 3576464"/>
              <a:gd name="connsiteX1" fmla="*/ 1531286 w 3137362"/>
              <a:gd name="connsiteY1" fmla="*/ 220903 h 3576464"/>
              <a:gd name="connsiteX2" fmla="*/ 1398894 w 3137362"/>
              <a:gd name="connsiteY2" fmla="*/ 657418 h 3576464"/>
              <a:gd name="connsiteX3" fmla="*/ 182794 w 3137362"/>
              <a:gd name="connsiteY3" fmla="*/ 1073250 h 3576464"/>
              <a:gd name="connsiteX4" fmla="*/ 203140 w 3137362"/>
              <a:gd name="connsiteY4" fmla="*/ 1501480 h 3576464"/>
              <a:gd name="connsiteX5" fmla="*/ 1425102 w 3137362"/>
              <a:gd name="connsiteY5" fmla="*/ 805764 h 3576464"/>
              <a:gd name="connsiteX6" fmla="*/ 1498540 w 3137362"/>
              <a:gd name="connsiteY6" fmla="*/ 1237710 h 3576464"/>
              <a:gd name="connsiteX7" fmla="*/ 1521987 w 3137362"/>
              <a:gd name="connsiteY7" fmla="*/ 2650341 h 3576464"/>
              <a:gd name="connsiteX8" fmla="*/ 1293387 w 3137362"/>
              <a:gd name="connsiteY8" fmla="*/ 3295110 h 3576464"/>
              <a:gd name="connsiteX9" fmla="*/ 343817 w 3137362"/>
              <a:gd name="connsiteY9" fmla="*/ 3470956 h 3576464"/>
              <a:gd name="connsiteX10" fmla="*/ 343817 w 3137362"/>
              <a:gd name="connsiteY10" fmla="*/ 3576464 h 3576464"/>
              <a:gd name="connsiteX11" fmla="*/ 2793940 w 3137362"/>
              <a:gd name="connsiteY11" fmla="*/ 3564741 h 3576464"/>
              <a:gd name="connsiteX12" fmla="*/ 2770494 w 3137362"/>
              <a:gd name="connsiteY12" fmla="*/ 3459233 h 3576464"/>
              <a:gd name="connsiteX13" fmla="*/ 1768171 w 3137362"/>
              <a:gd name="connsiteY13" fmla="*/ 3148572 h 3576464"/>
              <a:gd name="connsiteX14" fmla="*/ 1598187 w 3137362"/>
              <a:gd name="connsiteY14" fmla="*/ 2644480 h 3576464"/>
              <a:gd name="connsiteX15" fmla="*/ 1604048 w 3137362"/>
              <a:gd name="connsiteY15" fmla="*/ 1190818 h 3576464"/>
              <a:gd name="connsiteX16" fmla="*/ 1683070 w 3137362"/>
              <a:gd name="connsiteY16" fmla="*/ 626481 h 3576464"/>
              <a:gd name="connsiteX17" fmla="*/ 2989179 w 3137362"/>
              <a:gd name="connsiteY17" fmla="*/ 527729 h 3576464"/>
              <a:gd name="connsiteX18" fmla="*/ 3133910 w 3137362"/>
              <a:gd name="connsiteY18" fmla="*/ 106433 h 3576464"/>
              <a:gd name="connsiteX19" fmla="*/ 2846694 w 3137362"/>
              <a:gd name="connsiteY19" fmla="*/ 88849 h 3576464"/>
              <a:gd name="connsiteX20" fmla="*/ 1703694 w 3137362"/>
              <a:gd name="connsiteY20" fmla="*/ 493295 h 3576464"/>
              <a:gd name="connsiteX21" fmla="*/ 1598187 w 3137362"/>
              <a:gd name="connsiteY21" fmla="*/ 214644 h 3576464"/>
              <a:gd name="connsiteX22" fmla="*/ 1551294 w 3137362"/>
              <a:gd name="connsiteY22" fmla="*/ 41956 h 3576464"/>
              <a:gd name="connsiteX0" fmla="*/ 1551294 w 3137362"/>
              <a:gd name="connsiteY0" fmla="*/ 82399 h 3616907"/>
              <a:gd name="connsiteX1" fmla="*/ 1531286 w 3137362"/>
              <a:gd name="connsiteY1" fmla="*/ 261346 h 3616907"/>
              <a:gd name="connsiteX2" fmla="*/ 1398894 w 3137362"/>
              <a:gd name="connsiteY2" fmla="*/ 697861 h 3616907"/>
              <a:gd name="connsiteX3" fmla="*/ 182794 w 3137362"/>
              <a:gd name="connsiteY3" fmla="*/ 1113693 h 3616907"/>
              <a:gd name="connsiteX4" fmla="*/ 203140 w 3137362"/>
              <a:gd name="connsiteY4" fmla="*/ 1541923 h 3616907"/>
              <a:gd name="connsiteX5" fmla="*/ 1425102 w 3137362"/>
              <a:gd name="connsiteY5" fmla="*/ 846207 h 3616907"/>
              <a:gd name="connsiteX6" fmla="*/ 1498540 w 3137362"/>
              <a:gd name="connsiteY6" fmla="*/ 1278153 h 3616907"/>
              <a:gd name="connsiteX7" fmla="*/ 1521987 w 3137362"/>
              <a:gd name="connsiteY7" fmla="*/ 2690784 h 3616907"/>
              <a:gd name="connsiteX8" fmla="*/ 1293387 w 3137362"/>
              <a:gd name="connsiteY8" fmla="*/ 3335553 h 3616907"/>
              <a:gd name="connsiteX9" fmla="*/ 343817 w 3137362"/>
              <a:gd name="connsiteY9" fmla="*/ 3511399 h 3616907"/>
              <a:gd name="connsiteX10" fmla="*/ 343817 w 3137362"/>
              <a:gd name="connsiteY10" fmla="*/ 3616907 h 3616907"/>
              <a:gd name="connsiteX11" fmla="*/ 2793940 w 3137362"/>
              <a:gd name="connsiteY11" fmla="*/ 3605184 h 3616907"/>
              <a:gd name="connsiteX12" fmla="*/ 2770494 w 3137362"/>
              <a:gd name="connsiteY12" fmla="*/ 3499676 h 3616907"/>
              <a:gd name="connsiteX13" fmla="*/ 1768171 w 3137362"/>
              <a:gd name="connsiteY13" fmla="*/ 3189015 h 3616907"/>
              <a:gd name="connsiteX14" fmla="*/ 1598187 w 3137362"/>
              <a:gd name="connsiteY14" fmla="*/ 2684923 h 3616907"/>
              <a:gd name="connsiteX15" fmla="*/ 1604048 w 3137362"/>
              <a:gd name="connsiteY15" fmla="*/ 1231261 h 3616907"/>
              <a:gd name="connsiteX16" fmla="*/ 1683070 w 3137362"/>
              <a:gd name="connsiteY16" fmla="*/ 666924 h 3616907"/>
              <a:gd name="connsiteX17" fmla="*/ 2989179 w 3137362"/>
              <a:gd name="connsiteY17" fmla="*/ 568172 h 3616907"/>
              <a:gd name="connsiteX18" fmla="*/ 3133910 w 3137362"/>
              <a:gd name="connsiteY18" fmla="*/ 146876 h 3616907"/>
              <a:gd name="connsiteX19" fmla="*/ 2961382 w 3137362"/>
              <a:gd name="connsiteY19" fmla="*/ 42501 h 3616907"/>
              <a:gd name="connsiteX20" fmla="*/ 1703694 w 3137362"/>
              <a:gd name="connsiteY20" fmla="*/ 533738 h 3616907"/>
              <a:gd name="connsiteX21" fmla="*/ 1598187 w 3137362"/>
              <a:gd name="connsiteY21" fmla="*/ 255087 h 3616907"/>
              <a:gd name="connsiteX22" fmla="*/ 1551294 w 3137362"/>
              <a:gd name="connsiteY22" fmla="*/ 82399 h 3616907"/>
              <a:gd name="connsiteX0" fmla="*/ 1551294 w 3137362"/>
              <a:gd name="connsiteY0" fmla="*/ 82399 h 3616907"/>
              <a:gd name="connsiteX1" fmla="*/ 1531286 w 3137362"/>
              <a:gd name="connsiteY1" fmla="*/ 261346 h 3616907"/>
              <a:gd name="connsiteX2" fmla="*/ 1398894 w 3137362"/>
              <a:gd name="connsiteY2" fmla="*/ 697861 h 3616907"/>
              <a:gd name="connsiteX3" fmla="*/ 182794 w 3137362"/>
              <a:gd name="connsiteY3" fmla="*/ 1113693 h 3616907"/>
              <a:gd name="connsiteX4" fmla="*/ 203140 w 3137362"/>
              <a:gd name="connsiteY4" fmla="*/ 1541923 h 3616907"/>
              <a:gd name="connsiteX5" fmla="*/ 1425102 w 3137362"/>
              <a:gd name="connsiteY5" fmla="*/ 846207 h 3616907"/>
              <a:gd name="connsiteX6" fmla="*/ 1498540 w 3137362"/>
              <a:gd name="connsiteY6" fmla="*/ 1278153 h 3616907"/>
              <a:gd name="connsiteX7" fmla="*/ 1521987 w 3137362"/>
              <a:gd name="connsiteY7" fmla="*/ 2690784 h 3616907"/>
              <a:gd name="connsiteX8" fmla="*/ 1293387 w 3137362"/>
              <a:gd name="connsiteY8" fmla="*/ 3335553 h 3616907"/>
              <a:gd name="connsiteX9" fmla="*/ 343817 w 3137362"/>
              <a:gd name="connsiteY9" fmla="*/ 3511399 h 3616907"/>
              <a:gd name="connsiteX10" fmla="*/ 343817 w 3137362"/>
              <a:gd name="connsiteY10" fmla="*/ 3616907 h 3616907"/>
              <a:gd name="connsiteX11" fmla="*/ 2793940 w 3137362"/>
              <a:gd name="connsiteY11" fmla="*/ 3605184 h 3616907"/>
              <a:gd name="connsiteX12" fmla="*/ 2770494 w 3137362"/>
              <a:gd name="connsiteY12" fmla="*/ 3499676 h 3616907"/>
              <a:gd name="connsiteX13" fmla="*/ 1768171 w 3137362"/>
              <a:gd name="connsiteY13" fmla="*/ 3189015 h 3616907"/>
              <a:gd name="connsiteX14" fmla="*/ 1598187 w 3137362"/>
              <a:gd name="connsiteY14" fmla="*/ 2684923 h 3616907"/>
              <a:gd name="connsiteX15" fmla="*/ 1604048 w 3137362"/>
              <a:gd name="connsiteY15" fmla="*/ 1231261 h 3616907"/>
              <a:gd name="connsiteX16" fmla="*/ 1683070 w 3137362"/>
              <a:gd name="connsiteY16" fmla="*/ 666924 h 3616907"/>
              <a:gd name="connsiteX17" fmla="*/ 2989179 w 3137362"/>
              <a:gd name="connsiteY17" fmla="*/ 568172 h 3616907"/>
              <a:gd name="connsiteX18" fmla="*/ 3133910 w 3137362"/>
              <a:gd name="connsiteY18" fmla="*/ 146876 h 3616907"/>
              <a:gd name="connsiteX19" fmla="*/ 2961382 w 3137362"/>
              <a:gd name="connsiteY19" fmla="*/ 42501 h 3616907"/>
              <a:gd name="connsiteX20" fmla="*/ 1703694 w 3137362"/>
              <a:gd name="connsiteY20" fmla="*/ 533738 h 3616907"/>
              <a:gd name="connsiteX21" fmla="*/ 1598187 w 3137362"/>
              <a:gd name="connsiteY21" fmla="*/ 255087 h 3616907"/>
              <a:gd name="connsiteX22" fmla="*/ 1551294 w 3137362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68171 w 3240507"/>
              <a:gd name="connsiteY13" fmla="*/ 3189015 h 3616907"/>
              <a:gd name="connsiteX14" fmla="*/ 1598187 w 3240507"/>
              <a:gd name="connsiteY14" fmla="*/ 2684923 h 3616907"/>
              <a:gd name="connsiteX15" fmla="*/ 1604048 w 3240507"/>
              <a:gd name="connsiteY15" fmla="*/ 1231261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68171 w 3240507"/>
              <a:gd name="connsiteY13" fmla="*/ 3189015 h 3616907"/>
              <a:gd name="connsiteX14" fmla="*/ 1598187 w 3240507"/>
              <a:gd name="connsiteY14" fmla="*/ 2684923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68171 w 3240507"/>
              <a:gd name="connsiteY13" fmla="*/ 3189015 h 3616907"/>
              <a:gd name="connsiteX14" fmla="*/ 1598187 w 3240507"/>
              <a:gd name="connsiteY14" fmla="*/ 2684923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68171 w 3240507"/>
              <a:gd name="connsiteY13" fmla="*/ 3189015 h 3616907"/>
              <a:gd name="connsiteX14" fmla="*/ 1598187 w 3240507"/>
              <a:gd name="connsiteY14" fmla="*/ 2684923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68171 w 3240507"/>
              <a:gd name="connsiteY13" fmla="*/ 3189015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68171 w 3240507"/>
              <a:gd name="connsiteY13" fmla="*/ 3189015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80569 w 3240507"/>
              <a:gd name="connsiteY13" fmla="*/ 3331599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80569 w 3240507"/>
              <a:gd name="connsiteY13" fmla="*/ 3331599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80569 w 3240507"/>
              <a:gd name="connsiteY13" fmla="*/ 3331599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80569 w 3240507"/>
              <a:gd name="connsiteY13" fmla="*/ 3331599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80569 w 3240507"/>
              <a:gd name="connsiteY13" fmla="*/ 3331599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80569 w 3240507"/>
              <a:gd name="connsiteY13" fmla="*/ 3331599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96068 w 3240507"/>
              <a:gd name="connsiteY13" fmla="*/ 3334698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796068 w 3240507"/>
              <a:gd name="connsiteY13" fmla="*/ 3334698 h 3616907"/>
              <a:gd name="connsiteX14" fmla="*/ 1619885 w 3240507"/>
              <a:gd name="connsiteY14" fmla="*/ 2706621 h 3616907"/>
              <a:gd name="connsiteX15" fmla="*/ 1600948 w 3240507"/>
              <a:gd name="connsiteY15" fmla="*/ 1280856 h 3616907"/>
              <a:gd name="connsiteX16" fmla="*/ 1683070 w 3240507"/>
              <a:gd name="connsiteY16" fmla="*/ 666924 h 3616907"/>
              <a:gd name="connsiteX17" fmla="*/ 2989179 w 3240507"/>
              <a:gd name="connsiteY17" fmla="*/ 568172 h 3616907"/>
              <a:gd name="connsiteX18" fmla="*/ 3239298 w 3240507"/>
              <a:gd name="connsiteY18" fmla="*/ 146876 h 3616907"/>
              <a:gd name="connsiteX19" fmla="*/ 2961382 w 3240507"/>
              <a:gd name="connsiteY19" fmla="*/ 42501 h 3616907"/>
              <a:gd name="connsiteX20" fmla="*/ 1703694 w 3240507"/>
              <a:gd name="connsiteY20" fmla="*/ 533738 h 3616907"/>
              <a:gd name="connsiteX21" fmla="*/ 1598187 w 3240507"/>
              <a:gd name="connsiteY21" fmla="*/ 255087 h 3616907"/>
              <a:gd name="connsiteX22" fmla="*/ 1551294 w 3240507"/>
              <a:gd name="connsiteY22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619885 w 3240507"/>
              <a:gd name="connsiteY13" fmla="*/ 2706621 h 3616907"/>
              <a:gd name="connsiteX14" fmla="*/ 1600948 w 3240507"/>
              <a:gd name="connsiteY14" fmla="*/ 1280856 h 3616907"/>
              <a:gd name="connsiteX15" fmla="*/ 1683070 w 3240507"/>
              <a:gd name="connsiteY15" fmla="*/ 666924 h 3616907"/>
              <a:gd name="connsiteX16" fmla="*/ 2989179 w 3240507"/>
              <a:gd name="connsiteY16" fmla="*/ 568172 h 3616907"/>
              <a:gd name="connsiteX17" fmla="*/ 3239298 w 3240507"/>
              <a:gd name="connsiteY17" fmla="*/ 146876 h 3616907"/>
              <a:gd name="connsiteX18" fmla="*/ 2961382 w 3240507"/>
              <a:gd name="connsiteY18" fmla="*/ 42501 h 3616907"/>
              <a:gd name="connsiteX19" fmla="*/ 1703694 w 3240507"/>
              <a:gd name="connsiteY19" fmla="*/ 533738 h 3616907"/>
              <a:gd name="connsiteX20" fmla="*/ 1598187 w 3240507"/>
              <a:gd name="connsiteY20" fmla="*/ 255087 h 3616907"/>
              <a:gd name="connsiteX21" fmla="*/ 1551294 w 3240507"/>
              <a:gd name="connsiteY21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1293387 w 3240507"/>
              <a:gd name="connsiteY8" fmla="*/ 3335553 h 3616907"/>
              <a:gd name="connsiteX9" fmla="*/ 343817 w 3240507"/>
              <a:gd name="connsiteY9" fmla="*/ 3511399 h 3616907"/>
              <a:gd name="connsiteX10" fmla="*/ 343817 w 3240507"/>
              <a:gd name="connsiteY10" fmla="*/ 3616907 h 3616907"/>
              <a:gd name="connsiteX11" fmla="*/ 2793940 w 3240507"/>
              <a:gd name="connsiteY11" fmla="*/ 3605184 h 3616907"/>
              <a:gd name="connsiteX12" fmla="*/ 2770494 w 3240507"/>
              <a:gd name="connsiteY12" fmla="*/ 3499676 h 3616907"/>
              <a:gd name="connsiteX13" fmla="*/ 1619885 w 3240507"/>
              <a:gd name="connsiteY13" fmla="*/ 2706621 h 3616907"/>
              <a:gd name="connsiteX14" fmla="*/ 1600948 w 3240507"/>
              <a:gd name="connsiteY14" fmla="*/ 1280856 h 3616907"/>
              <a:gd name="connsiteX15" fmla="*/ 1683070 w 3240507"/>
              <a:gd name="connsiteY15" fmla="*/ 666924 h 3616907"/>
              <a:gd name="connsiteX16" fmla="*/ 2989179 w 3240507"/>
              <a:gd name="connsiteY16" fmla="*/ 568172 h 3616907"/>
              <a:gd name="connsiteX17" fmla="*/ 3239298 w 3240507"/>
              <a:gd name="connsiteY17" fmla="*/ 146876 h 3616907"/>
              <a:gd name="connsiteX18" fmla="*/ 2961382 w 3240507"/>
              <a:gd name="connsiteY18" fmla="*/ 42501 h 3616907"/>
              <a:gd name="connsiteX19" fmla="*/ 1703694 w 3240507"/>
              <a:gd name="connsiteY19" fmla="*/ 533738 h 3616907"/>
              <a:gd name="connsiteX20" fmla="*/ 1598187 w 3240507"/>
              <a:gd name="connsiteY20" fmla="*/ 255087 h 3616907"/>
              <a:gd name="connsiteX21" fmla="*/ 1551294 w 3240507"/>
              <a:gd name="connsiteY21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21987 w 3240507"/>
              <a:gd name="connsiteY7" fmla="*/ 2690784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12688 w 3240507"/>
              <a:gd name="connsiteY7" fmla="*/ 2703183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12688 w 3240507"/>
              <a:gd name="connsiteY7" fmla="*/ 2703183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512688 w 3240507"/>
              <a:gd name="connsiteY7" fmla="*/ 2703183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4791 w 3240507"/>
              <a:gd name="connsiteY7" fmla="*/ 2768276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4791 w 3240507"/>
              <a:gd name="connsiteY7" fmla="*/ 2768276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4791 w 3240507"/>
              <a:gd name="connsiteY7" fmla="*/ 2768276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19885 w 3240507"/>
              <a:gd name="connsiteY12" fmla="*/ 27066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83070 w 3240507"/>
              <a:gd name="connsiteY14" fmla="*/ 666924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703694 w 3240507"/>
              <a:gd name="connsiteY18" fmla="*/ 5337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60151 w 3240507"/>
              <a:gd name="connsiteY18" fmla="*/ 6861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60151 w 3240507"/>
              <a:gd name="connsiteY18" fmla="*/ 6861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60151 w 3240507"/>
              <a:gd name="connsiteY18" fmla="*/ 686138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398894 w 3240507"/>
              <a:gd name="connsiteY2" fmla="*/ 697861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24767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28642 w 3240507"/>
              <a:gd name="connsiteY14" fmla="*/ 835653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55856 w 3240507"/>
              <a:gd name="connsiteY14" fmla="*/ 832932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51294 w 3240507"/>
              <a:gd name="connsiteY0" fmla="*/ 82399 h 3616907"/>
              <a:gd name="connsiteX1" fmla="*/ 1531286 w 3240507"/>
              <a:gd name="connsiteY1" fmla="*/ 261346 h 3616907"/>
              <a:gd name="connsiteX2" fmla="*/ 1426108 w 3240507"/>
              <a:gd name="connsiteY2" fmla="*/ 706026 h 3616907"/>
              <a:gd name="connsiteX3" fmla="*/ 182794 w 3240507"/>
              <a:gd name="connsiteY3" fmla="*/ 1113693 h 3616907"/>
              <a:gd name="connsiteX4" fmla="*/ 203140 w 3240507"/>
              <a:gd name="connsiteY4" fmla="*/ 1541923 h 3616907"/>
              <a:gd name="connsiteX5" fmla="*/ 1425102 w 3240507"/>
              <a:gd name="connsiteY5" fmla="*/ 846207 h 3616907"/>
              <a:gd name="connsiteX6" fmla="*/ 1498540 w 3240507"/>
              <a:gd name="connsiteY6" fmla="*/ 1278153 h 3616907"/>
              <a:gd name="connsiteX7" fmla="*/ 1487891 w 3240507"/>
              <a:gd name="connsiteY7" fmla="*/ 2712482 h 3616907"/>
              <a:gd name="connsiteX8" fmla="*/ 343817 w 3240507"/>
              <a:gd name="connsiteY8" fmla="*/ 3511399 h 3616907"/>
              <a:gd name="connsiteX9" fmla="*/ 343817 w 3240507"/>
              <a:gd name="connsiteY9" fmla="*/ 3616907 h 3616907"/>
              <a:gd name="connsiteX10" fmla="*/ 2793940 w 3240507"/>
              <a:gd name="connsiteY10" fmla="*/ 3605184 h 3616907"/>
              <a:gd name="connsiteX11" fmla="*/ 2770494 w 3240507"/>
              <a:gd name="connsiteY11" fmla="*/ 3499676 h 3616907"/>
              <a:gd name="connsiteX12" fmla="*/ 1635383 w 3240507"/>
              <a:gd name="connsiteY12" fmla="*/ 2700421 h 3616907"/>
              <a:gd name="connsiteX13" fmla="*/ 1600948 w 3240507"/>
              <a:gd name="connsiteY13" fmla="*/ 1280856 h 3616907"/>
              <a:gd name="connsiteX14" fmla="*/ 1655856 w 3240507"/>
              <a:gd name="connsiteY14" fmla="*/ 832932 h 3616907"/>
              <a:gd name="connsiteX15" fmla="*/ 2989179 w 3240507"/>
              <a:gd name="connsiteY15" fmla="*/ 568172 h 3616907"/>
              <a:gd name="connsiteX16" fmla="*/ 3239298 w 3240507"/>
              <a:gd name="connsiteY16" fmla="*/ 146876 h 3616907"/>
              <a:gd name="connsiteX17" fmla="*/ 2961382 w 3240507"/>
              <a:gd name="connsiteY17" fmla="*/ 42501 h 3616907"/>
              <a:gd name="connsiteX18" fmla="*/ 1649266 w 3240507"/>
              <a:gd name="connsiteY18" fmla="*/ 732402 h 3616907"/>
              <a:gd name="connsiteX19" fmla="*/ 1598187 w 3240507"/>
              <a:gd name="connsiteY19" fmla="*/ 255087 h 3616907"/>
              <a:gd name="connsiteX20" fmla="*/ 1551294 w 3240507"/>
              <a:gd name="connsiteY20" fmla="*/ 82399 h 3616907"/>
              <a:gd name="connsiteX0" fmla="*/ 1535422 w 3224635"/>
              <a:gd name="connsiteY0" fmla="*/ 82399 h 3616907"/>
              <a:gd name="connsiteX1" fmla="*/ 1515414 w 3224635"/>
              <a:gd name="connsiteY1" fmla="*/ 261346 h 3616907"/>
              <a:gd name="connsiteX2" fmla="*/ 1410236 w 3224635"/>
              <a:gd name="connsiteY2" fmla="*/ 706026 h 3616907"/>
              <a:gd name="connsiteX3" fmla="*/ 166922 w 3224635"/>
              <a:gd name="connsiteY3" fmla="*/ 1113693 h 3616907"/>
              <a:gd name="connsiteX4" fmla="*/ 209806 w 3224635"/>
              <a:gd name="connsiteY4" fmla="*/ 1538703 h 3616907"/>
              <a:gd name="connsiteX5" fmla="*/ 1409230 w 3224635"/>
              <a:gd name="connsiteY5" fmla="*/ 846207 h 3616907"/>
              <a:gd name="connsiteX6" fmla="*/ 1482668 w 3224635"/>
              <a:gd name="connsiteY6" fmla="*/ 1278153 h 3616907"/>
              <a:gd name="connsiteX7" fmla="*/ 1472019 w 3224635"/>
              <a:gd name="connsiteY7" fmla="*/ 2712482 h 3616907"/>
              <a:gd name="connsiteX8" fmla="*/ 327945 w 3224635"/>
              <a:gd name="connsiteY8" fmla="*/ 3511399 h 3616907"/>
              <a:gd name="connsiteX9" fmla="*/ 327945 w 3224635"/>
              <a:gd name="connsiteY9" fmla="*/ 3616907 h 3616907"/>
              <a:gd name="connsiteX10" fmla="*/ 2778068 w 3224635"/>
              <a:gd name="connsiteY10" fmla="*/ 3605184 h 3616907"/>
              <a:gd name="connsiteX11" fmla="*/ 2754622 w 3224635"/>
              <a:gd name="connsiteY11" fmla="*/ 3499676 h 3616907"/>
              <a:gd name="connsiteX12" fmla="*/ 1619511 w 3224635"/>
              <a:gd name="connsiteY12" fmla="*/ 2700421 h 3616907"/>
              <a:gd name="connsiteX13" fmla="*/ 1585076 w 3224635"/>
              <a:gd name="connsiteY13" fmla="*/ 1280856 h 3616907"/>
              <a:gd name="connsiteX14" fmla="*/ 1639984 w 3224635"/>
              <a:gd name="connsiteY14" fmla="*/ 832932 h 3616907"/>
              <a:gd name="connsiteX15" fmla="*/ 2973307 w 3224635"/>
              <a:gd name="connsiteY15" fmla="*/ 568172 h 3616907"/>
              <a:gd name="connsiteX16" fmla="*/ 3223426 w 3224635"/>
              <a:gd name="connsiteY16" fmla="*/ 146876 h 3616907"/>
              <a:gd name="connsiteX17" fmla="*/ 2945510 w 3224635"/>
              <a:gd name="connsiteY17" fmla="*/ 42501 h 3616907"/>
              <a:gd name="connsiteX18" fmla="*/ 1633394 w 3224635"/>
              <a:gd name="connsiteY18" fmla="*/ 732402 h 3616907"/>
              <a:gd name="connsiteX19" fmla="*/ 1582315 w 3224635"/>
              <a:gd name="connsiteY19" fmla="*/ 255087 h 3616907"/>
              <a:gd name="connsiteX20" fmla="*/ 1535422 w 3224635"/>
              <a:gd name="connsiteY20" fmla="*/ 82399 h 3616907"/>
              <a:gd name="connsiteX0" fmla="*/ 1478797 w 3168010"/>
              <a:gd name="connsiteY0" fmla="*/ 82399 h 3616907"/>
              <a:gd name="connsiteX1" fmla="*/ 1458789 w 3168010"/>
              <a:gd name="connsiteY1" fmla="*/ 261346 h 3616907"/>
              <a:gd name="connsiteX2" fmla="*/ 1353611 w 3168010"/>
              <a:gd name="connsiteY2" fmla="*/ 706026 h 3616907"/>
              <a:gd name="connsiteX3" fmla="*/ 110297 w 3168010"/>
              <a:gd name="connsiteY3" fmla="*/ 1113693 h 3616907"/>
              <a:gd name="connsiteX4" fmla="*/ 153181 w 3168010"/>
              <a:gd name="connsiteY4" fmla="*/ 1538703 h 3616907"/>
              <a:gd name="connsiteX5" fmla="*/ 1352605 w 3168010"/>
              <a:gd name="connsiteY5" fmla="*/ 846207 h 3616907"/>
              <a:gd name="connsiteX6" fmla="*/ 1426043 w 3168010"/>
              <a:gd name="connsiteY6" fmla="*/ 1278153 h 3616907"/>
              <a:gd name="connsiteX7" fmla="*/ 1415394 w 3168010"/>
              <a:gd name="connsiteY7" fmla="*/ 2712482 h 3616907"/>
              <a:gd name="connsiteX8" fmla="*/ 271320 w 3168010"/>
              <a:gd name="connsiteY8" fmla="*/ 3511399 h 3616907"/>
              <a:gd name="connsiteX9" fmla="*/ 271320 w 3168010"/>
              <a:gd name="connsiteY9" fmla="*/ 3616907 h 3616907"/>
              <a:gd name="connsiteX10" fmla="*/ 2721443 w 3168010"/>
              <a:gd name="connsiteY10" fmla="*/ 3605184 h 3616907"/>
              <a:gd name="connsiteX11" fmla="*/ 2697997 w 3168010"/>
              <a:gd name="connsiteY11" fmla="*/ 3499676 h 3616907"/>
              <a:gd name="connsiteX12" fmla="*/ 1562886 w 3168010"/>
              <a:gd name="connsiteY12" fmla="*/ 2700421 h 3616907"/>
              <a:gd name="connsiteX13" fmla="*/ 1528451 w 3168010"/>
              <a:gd name="connsiteY13" fmla="*/ 1280856 h 3616907"/>
              <a:gd name="connsiteX14" fmla="*/ 1583359 w 3168010"/>
              <a:gd name="connsiteY14" fmla="*/ 832932 h 3616907"/>
              <a:gd name="connsiteX15" fmla="*/ 2916682 w 3168010"/>
              <a:gd name="connsiteY15" fmla="*/ 568172 h 3616907"/>
              <a:gd name="connsiteX16" fmla="*/ 3166801 w 3168010"/>
              <a:gd name="connsiteY16" fmla="*/ 146876 h 3616907"/>
              <a:gd name="connsiteX17" fmla="*/ 2888885 w 3168010"/>
              <a:gd name="connsiteY17" fmla="*/ 42501 h 3616907"/>
              <a:gd name="connsiteX18" fmla="*/ 1576769 w 3168010"/>
              <a:gd name="connsiteY18" fmla="*/ 732402 h 3616907"/>
              <a:gd name="connsiteX19" fmla="*/ 1525690 w 3168010"/>
              <a:gd name="connsiteY19" fmla="*/ 255087 h 3616907"/>
              <a:gd name="connsiteX20" fmla="*/ 1478797 w 3168010"/>
              <a:gd name="connsiteY20" fmla="*/ 82399 h 3616907"/>
              <a:gd name="connsiteX0" fmla="*/ 1496311 w 3185524"/>
              <a:gd name="connsiteY0" fmla="*/ 82399 h 3616907"/>
              <a:gd name="connsiteX1" fmla="*/ 1476303 w 3185524"/>
              <a:gd name="connsiteY1" fmla="*/ 261346 h 3616907"/>
              <a:gd name="connsiteX2" fmla="*/ 1371125 w 3185524"/>
              <a:gd name="connsiteY2" fmla="*/ 706026 h 3616907"/>
              <a:gd name="connsiteX3" fmla="*/ 79515 w 3185524"/>
              <a:gd name="connsiteY3" fmla="*/ 1126572 h 3616907"/>
              <a:gd name="connsiteX4" fmla="*/ 170695 w 3185524"/>
              <a:gd name="connsiteY4" fmla="*/ 1538703 h 3616907"/>
              <a:gd name="connsiteX5" fmla="*/ 1370119 w 3185524"/>
              <a:gd name="connsiteY5" fmla="*/ 846207 h 3616907"/>
              <a:gd name="connsiteX6" fmla="*/ 1443557 w 3185524"/>
              <a:gd name="connsiteY6" fmla="*/ 1278153 h 3616907"/>
              <a:gd name="connsiteX7" fmla="*/ 1432908 w 3185524"/>
              <a:gd name="connsiteY7" fmla="*/ 2712482 h 3616907"/>
              <a:gd name="connsiteX8" fmla="*/ 288834 w 3185524"/>
              <a:gd name="connsiteY8" fmla="*/ 3511399 h 3616907"/>
              <a:gd name="connsiteX9" fmla="*/ 288834 w 3185524"/>
              <a:gd name="connsiteY9" fmla="*/ 3616907 h 3616907"/>
              <a:gd name="connsiteX10" fmla="*/ 2738957 w 3185524"/>
              <a:gd name="connsiteY10" fmla="*/ 3605184 h 3616907"/>
              <a:gd name="connsiteX11" fmla="*/ 2715511 w 3185524"/>
              <a:gd name="connsiteY11" fmla="*/ 3499676 h 3616907"/>
              <a:gd name="connsiteX12" fmla="*/ 1580400 w 3185524"/>
              <a:gd name="connsiteY12" fmla="*/ 2700421 h 3616907"/>
              <a:gd name="connsiteX13" fmla="*/ 1545965 w 3185524"/>
              <a:gd name="connsiteY13" fmla="*/ 1280856 h 3616907"/>
              <a:gd name="connsiteX14" fmla="*/ 1600873 w 3185524"/>
              <a:gd name="connsiteY14" fmla="*/ 832932 h 3616907"/>
              <a:gd name="connsiteX15" fmla="*/ 2934196 w 3185524"/>
              <a:gd name="connsiteY15" fmla="*/ 568172 h 3616907"/>
              <a:gd name="connsiteX16" fmla="*/ 3184315 w 3185524"/>
              <a:gd name="connsiteY16" fmla="*/ 146876 h 3616907"/>
              <a:gd name="connsiteX17" fmla="*/ 2906399 w 3185524"/>
              <a:gd name="connsiteY17" fmla="*/ 42501 h 3616907"/>
              <a:gd name="connsiteX18" fmla="*/ 1594283 w 3185524"/>
              <a:gd name="connsiteY18" fmla="*/ 732402 h 3616907"/>
              <a:gd name="connsiteX19" fmla="*/ 1543204 w 3185524"/>
              <a:gd name="connsiteY19" fmla="*/ 255087 h 3616907"/>
              <a:gd name="connsiteX20" fmla="*/ 1496311 w 318552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83295 w 3197694"/>
              <a:gd name="connsiteY2" fmla="*/ 706026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2289 w 3197694"/>
              <a:gd name="connsiteY5" fmla="*/ 846207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6453 w 3197694"/>
              <a:gd name="connsiteY18" fmla="*/ 732402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83295 w 3197694"/>
              <a:gd name="connsiteY2" fmla="*/ 706026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2289 w 3197694"/>
              <a:gd name="connsiteY5" fmla="*/ 846207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596794 w 3197694"/>
              <a:gd name="connsiteY18" fmla="*/ 709864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83295 w 3197694"/>
              <a:gd name="connsiteY2" fmla="*/ 706026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2289 w 3197694"/>
              <a:gd name="connsiteY5" fmla="*/ 846207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83295 w 3197694"/>
              <a:gd name="connsiteY2" fmla="*/ 706026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03233 w 3197694"/>
              <a:gd name="connsiteY18" fmla="*/ 700205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13043 w 3197694"/>
              <a:gd name="connsiteY14" fmla="*/ 832932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16112 w 3197694"/>
              <a:gd name="connsiteY18" fmla="*/ 696986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00165 w 3197694"/>
              <a:gd name="connsiteY14" fmla="*/ 823273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16112 w 3197694"/>
              <a:gd name="connsiteY18" fmla="*/ 696986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82399 h 3616907"/>
              <a:gd name="connsiteX1" fmla="*/ 1488473 w 3197694"/>
              <a:gd name="connsiteY1" fmla="*/ 261346 h 3616907"/>
              <a:gd name="connsiteX2" fmla="*/ 1373636 w 3197694"/>
              <a:gd name="connsiteY2" fmla="*/ 699587 h 3616907"/>
              <a:gd name="connsiteX3" fmla="*/ 91685 w 3197694"/>
              <a:gd name="connsiteY3" fmla="*/ 1126572 h 3616907"/>
              <a:gd name="connsiteX4" fmla="*/ 182865 w 3197694"/>
              <a:gd name="connsiteY4" fmla="*/ 1538703 h 3616907"/>
              <a:gd name="connsiteX5" fmla="*/ 1385509 w 3197694"/>
              <a:gd name="connsiteY5" fmla="*/ 865525 h 3616907"/>
              <a:gd name="connsiteX6" fmla="*/ 1455727 w 3197694"/>
              <a:gd name="connsiteY6" fmla="*/ 1278153 h 3616907"/>
              <a:gd name="connsiteX7" fmla="*/ 1445078 w 3197694"/>
              <a:gd name="connsiteY7" fmla="*/ 2712482 h 3616907"/>
              <a:gd name="connsiteX8" fmla="*/ 301004 w 3197694"/>
              <a:gd name="connsiteY8" fmla="*/ 3511399 h 3616907"/>
              <a:gd name="connsiteX9" fmla="*/ 301004 w 3197694"/>
              <a:gd name="connsiteY9" fmla="*/ 3616907 h 3616907"/>
              <a:gd name="connsiteX10" fmla="*/ 2751127 w 3197694"/>
              <a:gd name="connsiteY10" fmla="*/ 3605184 h 3616907"/>
              <a:gd name="connsiteX11" fmla="*/ 2727681 w 3197694"/>
              <a:gd name="connsiteY11" fmla="*/ 3499676 h 3616907"/>
              <a:gd name="connsiteX12" fmla="*/ 1592570 w 3197694"/>
              <a:gd name="connsiteY12" fmla="*/ 2700421 h 3616907"/>
              <a:gd name="connsiteX13" fmla="*/ 1558135 w 3197694"/>
              <a:gd name="connsiteY13" fmla="*/ 1280856 h 3616907"/>
              <a:gd name="connsiteX14" fmla="*/ 1600165 w 3197694"/>
              <a:gd name="connsiteY14" fmla="*/ 823273 h 3616907"/>
              <a:gd name="connsiteX15" fmla="*/ 2946366 w 3197694"/>
              <a:gd name="connsiteY15" fmla="*/ 568172 h 3616907"/>
              <a:gd name="connsiteX16" fmla="*/ 3196485 w 3197694"/>
              <a:gd name="connsiteY16" fmla="*/ 146876 h 3616907"/>
              <a:gd name="connsiteX17" fmla="*/ 2918569 w 3197694"/>
              <a:gd name="connsiteY17" fmla="*/ 42501 h 3616907"/>
              <a:gd name="connsiteX18" fmla="*/ 1616112 w 3197694"/>
              <a:gd name="connsiteY18" fmla="*/ 696986 h 3616907"/>
              <a:gd name="connsiteX19" fmla="*/ 1555374 w 3197694"/>
              <a:gd name="connsiteY19" fmla="*/ 255087 h 3616907"/>
              <a:gd name="connsiteX20" fmla="*/ 1508481 w 3197694"/>
              <a:gd name="connsiteY20" fmla="*/ 82399 h 3616907"/>
              <a:gd name="connsiteX0" fmla="*/ 1508481 w 3197694"/>
              <a:gd name="connsiteY0" fmla="*/ 62937 h 3597445"/>
              <a:gd name="connsiteX1" fmla="*/ 1488473 w 3197694"/>
              <a:gd name="connsiteY1" fmla="*/ 241884 h 3597445"/>
              <a:gd name="connsiteX2" fmla="*/ 1373636 w 3197694"/>
              <a:gd name="connsiteY2" fmla="*/ 680125 h 3597445"/>
              <a:gd name="connsiteX3" fmla="*/ 91685 w 3197694"/>
              <a:gd name="connsiteY3" fmla="*/ 1107110 h 3597445"/>
              <a:gd name="connsiteX4" fmla="*/ 182865 w 3197694"/>
              <a:gd name="connsiteY4" fmla="*/ 1519241 h 3597445"/>
              <a:gd name="connsiteX5" fmla="*/ 1385509 w 3197694"/>
              <a:gd name="connsiteY5" fmla="*/ 846063 h 3597445"/>
              <a:gd name="connsiteX6" fmla="*/ 1455727 w 3197694"/>
              <a:gd name="connsiteY6" fmla="*/ 1258691 h 3597445"/>
              <a:gd name="connsiteX7" fmla="*/ 1445078 w 3197694"/>
              <a:gd name="connsiteY7" fmla="*/ 2693020 h 3597445"/>
              <a:gd name="connsiteX8" fmla="*/ 301004 w 3197694"/>
              <a:gd name="connsiteY8" fmla="*/ 3491937 h 3597445"/>
              <a:gd name="connsiteX9" fmla="*/ 301004 w 3197694"/>
              <a:gd name="connsiteY9" fmla="*/ 3597445 h 3597445"/>
              <a:gd name="connsiteX10" fmla="*/ 2751127 w 3197694"/>
              <a:gd name="connsiteY10" fmla="*/ 3585722 h 3597445"/>
              <a:gd name="connsiteX11" fmla="*/ 2727681 w 3197694"/>
              <a:gd name="connsiteY11" fmla="*/ 3480214 h 3597445"/>
              <a:gd name="connsiteX12" fmla="*/ 1592570 w 3197694"/>
              <a:gd name="connsiteY12" fmla="*/ 2680959 h 3597445"/>
              <a:gd name="connsiteX13" fmla="*/ 1558135 w 3197694"/>
              <a:gd name="connsiteY13" fmla="*/ 1261394 h 3597445"/>
              <a:gd name="connsiteX14" fmla="*/ 1600165 w 3197694"/>
              <a:gd name="connsiteY14" fmla="*/ 803811 h 3597445"/>
              <a:gd name="connsiteX15" fmla="*/ 2946366 w 3197694"/>
              <a:gd name="connsiteY15" fmla="*/ 548710 h 3597445"/>
              <a:gd name="connsiteX16" fmla="*/ 3196485 w 3197694"/>
              <a:gd name="connsiteY16" fmla="*/ 127414 h 3597445"/>
              <a:gd name="connsiteX17" fmla="*/ 2918569 w 3197694"/>
              <a:gd name="connsiteY17" fmla="*/ 23039 h 3597445"/>
              <a:gd name="connsiteX18" fmla="*/ 1616112 w 3197694"/>
              <a:gd name="connsiteY18" fmla="*/ 677524 h 3597445"/>
              <a:gd name="connsiteX19" fmla="*/ 1555374 w 3197694"/>
              <a:gd name="connsiteY19" fmla="*/ 235625 h 3597445"/>
              <a:gd name="connsiteX20" fmla="*/ 1508481 w 3197694"/>
              <a:gd name="connsiteY20" fmla="*/ 62937 h 3597445"/>
              <a:gd name="connsiteX0" fmla="*/ 1508481 w 3197694"/>
              <a:gd name="connsiteY0" fmla="*/ 90554 h 3625062"/>
              <a:gd name="connsiteX1" fmla="*/ 1488473 w 3197694"/>
              <a:gd name="connsiteY1" fmla="*/ 269501 h 3625062"/>
              <a:gd name="connsiteX2" fmla="*/ 1373636 w 3197694"/>
              <a:gd name="connsiteY2" fmla="*/ 707742 h 3625062"/>
              <a:gd name="connsiteX3" fmla="*/ 91685 w 3197694"/>
              <a:gd name="connsiteY3" fmla="*/ 1134727 h 3625062"/>
              <a:gd name="connsiteX4" fmla="*/ 182865 w 3197694"/>
              <a:gd name="connsiteY4" fmla="*/ 1546858 h 3625062"/>
              <a:gd name="connsiteX5" fmla="*/ 1385509 w 3197694"/>
              <a:gd name="connsiteY5" fmla="*/ 873680 h 3625062"/>
              <a:gd name="connsiteX6" fmla="*/ 1455727 w 3197694"/>
              <a:gd name="connsiteY6" fmla="*/ 1286308 h 3625062"/>
              <a:gd name="connsiteX7" fmla="*/ 1445078 w 3197694"/>
              <a:gd name="connsiteY7" fmla="*/ 2720637 h 3625062"/>
              <a:gd name="connsiteX8" fmla="*/ 301004 w 3197694"/>
              <a:gd name="connsiteY8" fmla="*/ 3519554 h 3625062"/>
              <a:gd name="connsiteX9" fmla="*/ 301004 w 3197694"/>
              <a:gd name="connsiteY9" fmla="*/ 3625062 h 3625062"/>
              <a:gd name="connsiteX10" fmla="*/ 2751127 w 3197694"/>
              <a:gd name="connsiteY10" fmla="*/ 3613339 h 3625062"/>
              <a:gd name="connsiteX11" fmla="*/ 2727681 w 3197694"/>
              <a:gd name="connsiteY11" fmla="*/ 3507831 h 3625062"/>
              <a:gd name="connsiteX12" fmla="*/ 1592570 w 3197694"/>
              <a:gd name="connsiteY12" fmla="*/ 2708576 h 3625062"/>
              <a:gd name="connsiteX13" fmla="*/ 1558135 w 3197694"/>
              <a:gd name="connsiteY13" fmla="*/ 1289011 h 3625062"/>
              <a:gd name="connsiteX14" fmla="*/ 1600165 w 3197694"/>
              <a:gd name="connsiteY14" fmla="*/ 831428 h 3625062"/>
              <a:gd name="connsiteX15" fmla="*/ 2946366 w 3197694"/>
              <a:gd name="connsiteY15" fmla="*/ 576327 h 3625062"/>
              <a:gd name="connsiteX16" fmla="*/ 3196485 w 3197694"/>
              <a:gd name="connsiteY16" fmla="*/ 155031 h 3625062"/>
              <a:gd name="connsiteX17" fmla="*/ 2918569 w 3197694"/>
              <a:gd name="connsiteY17" fmla="*/ 50656 h 3625062"/>
              <a:gd name="connsiteX18" fmla="*/ 1616112 w 3197694"/>
              <a:gd name="connsiteY18" fmla="*/ 705141 h 3625062"/>
              <a:gd name="connsiteX19" fmla="*/ 1555374 w 3197694"/>
              <a:gd name="connsiteY19" fmla="*/ 263242 h 3625062"/>
              <a:gd name="connsiteX20" fmla="*/ 1508481 w 3197694"/>
              <a:gd name="connsiteY20" fmla="*/ 90554 h 3625062"/>
              <a:gd name="connsiteX0" fmla="*/ 1508481 w 3197694"/>
              <a:gd name="connsiteY0" fmla="*/ 127462 h 3661970"/>
              <a:gd name="connsiteX1" fmla="*/ 1488473 w 3197694"/>
              <a:gd name="connsiteY1" fmla="*/ 306409 h 3661970"/>
              <a:gd name="connsiteX2" fmla="*/ 1373636 w 3197694"/>
              <a:gd name="connsiteY2" fmla="*/ 744650 h 3661970"/>
              <a:gd name="connsiteX3" fmla="*/ 91685 w 3197694"/>
              <a:gd name="connsiteY3" fmla="*/ 1171635 h 3661970"/>
              <a:gd name="connsiteX4" fmla="*/ 182865 w 3197694"/>
              <a:gd name="connsiteY4" fmla="*/ 1583766 h 3661970"/>
              <a:gd name="connsiteX5" fmla="*/ 1385509 w 3197694"/>
              <a:gd name="connsiteY5" fmla="*/ 910588 h 3661970"/>
              <a:gd name="connsiteX6" fmla="*/ 1455727 w 3197694"/>
              <a:gd name="connsiteY6" fmla="*/ 1323216 h 3661970"/>
              <a:gd name="connsiteX7" fmla="*/ 1445078 w 3197694"/>
              <a:gd name="connsiteY7" fmla="*/ 2757545 h 3661970"/>
              <a:gd name="connsiteX8" fmla="*/ 301004 w 3197694"/>
              <a:gd name="connsiteY8" fmla="*/ 3556462 h 3661970"/>
              <a:gd name="connsiteX9" fmla="*/ 301004 w 3197694"/>
              <a:gd name="connsiteY9" fmla="*/ 3661970 h 3661970"/>
              <a:gd name="connsiteX10" fmla="*/ 2751127 w 3197694"/>
              <a:gd name="connsiteY10" fmla="*/ 3650247 h 3661970"/>
              <a:gd name="connsiteX11" fmla="*/ 2727681 w 3197694"/>
              <a:gd name="connsiteY11" fmla="*/ 3544739 h 3661970"/>
              <a:gd name="connsiteX12" fmla="*/ 1592570 w 3197694"/>
              <a:gd name="connsiteY12" fmla="*/ 2745484 h 3661970"/>
              <a:gd name="connsiteX13" fmla="*/ 1558135 w 3197694"/>
              <a:gd name="connsiteY13" fmla="*/ 1325919 h 3661970"/>
              <a:gd name="connsiteX14" fmla="*/ 1600165 w 3197694"/>
              <a:gd name="connsiteY14" fmla="*/ 868336 h 3661970"/>
              <a:gd name="connsiteX15" fmla="*/ 2946366 w 3197694"/>
              <a:gd name="connsiteY15" fmla="*/ 613235 h 3661970"/>
              <a:gd name="connsiteX16" fmla="*/ 3196485 w 3197694"/>
              <a:gd name="connsiteY16" fmla="*/ 191939 h 3661970"/>
              <a:gd name="connsiteX17" fmla="*/ 2934667 w 3197694"/>
              <a:gd name="connsiteY17" fmla="*/ 16730 h 3661970"/>
              <a:gd name="connsiteX18" fmla="*/ 1616112 w 3197694"/>
              <a:gd name="connsiteY18" fmla="*/ 742049 h 3661970"/>
              <a:gd name="connsiteX19" fmla="*/ 1555374 w 3197694"/>
              <a:gd name="connsiteY19" fmla="*/ 300150 h 3661970"/>
              <a:gd name="connsiteX20" fmla="*/ 1508481 w 3197694"/>
              <a:gd name="connsiteY20" fmla="*/ 127462 h 3661970"/>
              <a:gd name="connsiteX0" fmla="*/ 1508481 w 3197694"/>
              <a:gd name="connsiteY0" fmla="*/ 127462 h 3661970"/>
              <a:gd name="connsiteX1" fmla="*/ 1488473 w 3197694"/>
              <a:gd name="connsiteY1" fmla="*/ 306409 h 3661970"/>
              <a:gd name="connsiteX2" fmla="*/ 1373636 w 3197694"/>
              <a:gd name="connsiteY2" fmla="*/ 744650 h 3661970"/>
              <a:gd name="connsiteX3" fmla="*/ 91685 w 3197694"/>
              <a:gd name="connsiteY3" fmla="*/ 1171635 h 3661970"/>
              <a:gd name="connsiteX4" fmla="*/ 182865 w 3197694"/>
              <a:gd name="connsiteY4" fmla="*/ 1583766 h 3661970"/>
              <a:gd name="connsiteX5" fmla="*/ 1385509 w 3197694"/>
              <a:gd name="connsiteY5" fmla="*/ 910588 h 3661970"/>
              <a:gd name="connsiteX6" fmla="*/ 1455727 w 3197694"/>
              <a:gd name="connsiteY6" fmla="*/ 1323216 h 3661970"/>
              <a:gd name="connsiteX7" fmla="*/ 1445078 w 3197694"/>
              <a:gd name="connsiteY7" fmla="*/ 2757545 h 3661970"/>
              <a:gd name="connsiteX8" fmla="*/ 301004 w 3197694"/>
              <a:gd name="connsiteY8" fmla="*/ 3556462 h 3661970"/>
              <a:gd name="connsiteX9" fmla="*/ 301004 w 3197694"/>
              <a:gd name="connsiteY9" fmla="*/ 3661970 h 3661970"/>
              <a:gd name="connsiteX10" fmla="*/ 2751127 w 3197694"/>
              <a:gd name="connsiteY10" fmla="*/ 3650247 h 3661970"/>
              <a:gd name="connsiteX11" fmla="*/ 2727681 w 3197694"/>
              <a:gd name="connsiteY11" fmla="*/ 3544739 h 3661970"/>
              <a:gd name="connsiteX12" fmla="*/ 1592570 w 3197694"/>
              <a:gd name="connsiteY12" fmla="*/ 2745484 h 3661970"/>
              <a:gd name="connsiteX13" fmla="*/ 1558135 w 3197694"/>
              <a:gd name="connsiteY13" fmla="*/ 1325919 h 3661970"/>
              <a:gd name="connsiteX14" fmla="*/ 1600165 w 3197694"/>
              <a:gd name="connsiteY14" fmla="*/ 868336 h 3661970"/>
              <a:gd name="connsiteX15" fmla="*/ 2946366 w 3197694"/>
              <a:gd name="connsiteY15" fmla="*/ 613235 h 3661970"/>
              <a:gd name="connsiteX16" fmla="*/ 3196485 w 3197694"/>
              <a:gd name="connsiteY16" fmla="*/ 191939 h 3661970"/>
              <a:gd name="connsiteX17" fmla="*/ 2934667 w 3197694"/>
              <a:gd name="connsiteY17" fmla="*/ 16730 h 3661970"/>
              <a:gd name="connsiteX18" fmla="*/ 1616112 w 3197694"/>
              <a:gd name="connsiteY18" fmla="*/ 742049 h 3661970"/>
              <a:gd name="connsiteX19" fmla="*/ 1555374 w 3197694"/>
              <a:gd name="connsiteY19" fmla="*/ 300150 h 3661970"/>
              <a:gd name="connsiteX20" fmla="*/ 1508481 w 3197694"/>
              <a:gd name="connsiteY20" fmla="*/ 127462 h 3661970"/>
              <a:gd name="connsiteX0" fmla="*/ 1508481 w 3210482"/>
              <a:gd name="connsiteY0" fmla="*/ 128663 h 3663171"/>
              <a:gd name="connsiteX1" fmla="*/ 1488473 w 3210482"/>
              <a:gd name="connsiteY1" fmla="*/ 307610 h 3663171"/>
              <a:gd name="connsiteX2" fmla="*/ 1373636 w 3210482"/>
              <a:gd name="connsiteY2" fmla="*/ 745851 h 3663171"/>
              <a:gd name="connsiteX3" fmla="*/ 91685 w 3210482"/>
              <a:gd name="connsiteY3" fmla="*/ 1172836 h 3663171"/>
              <a:gd name="connsiteX4" fmla="*/ 182865 w 3210482"/>
              <a:gd name="connsiteY4" fmla="*/ 1584967 h 3663171"/>
              <a:gd name="connsiteX5" fmla="*/ 1385509 w 3210482"/>
              <a:gd name="connsiteY5" fmla="*/ 911789 h 3663171"/>
              <a:gd name="connsiteX6" fmla="*/ 1455727 w 3210482"/>
              <a:gd name="connsiteY6" fmla="*/ 1324417 h 3663171"/>
              <a:gd name="connsiteX7" fmla="*/ 1445078 w 3210482"/>
              <a:gd name="connsiteY7" fmla="*/ 2758746 h 3663171"/>
              <a:gd name="connsiteX8" fmla="*/ 301004 w 3210482"/>
              <a:gd name="connsiteY8" fmla="*/ 3557663 h 3663171"/>
              <a:gd name="connsiteX9" fmla="*/ 301004 w 3210482"/>
              <a:gd name="connsiteY9" fmla="*/ 3663171 h 3663171"/>
              <a:gd name="connsiteX10" fmla="*/ 2751127 w 3210482"/>
              <a:gd name="connsiteY10" fmla="*/ 3651448 h 3663171"/>
              <a:gd name="connsiteX11" fmla="*/ 2727681 w 3210482"/>
              <a:gd name="connsiteY11" fmla="*/ 3545940 h 3663171"/>
              <a:gd name="connsiteX12" fmla="*/ 1592570 w 3210482"/>
              <a:gd name="connsiteY12" fmla="*/ 2746685 h 3663171"/>
              <a:gd name="connsiteX13" fmla="*/ 1558135 w 3210482"/>
              <a:gd name="connsiteY13" fmla="*/ 1327120 h 3663171"/>
              <a:gd name="connsiteX14" fmla="*/ 1600165 w 3210482"/>
              <a:gd name="connsiteY14" fmla="*/ 869537 h 3663171"/>
              <a:gd name="connsiteX15" fmla="*/ 2946366 w 3210482"/>
              <a:gd name="connsiteY15" fmla="*/ 614436 h 3663171"/>
              <a:gd name="connsiteX16" fmla="*/ 3209364 w 3210482"/>
              <a:gd name="connsiteY16" fmla="*/ 189920 h 3663171"/>
              <a:gd name="connsiteX17" fmla="*/ 2934667 w 3210482"/>
              <a:gd name="connsiteY17" fmla="*/ 17931 h 3663171"/>
              <a:gd name="connsiteX18" fmla="*/ 1616112 w 3210482"/>
              <a:gd name="connsiteY18" fmla="*/ 743250 h 3663171"/>
              <a:gd name="connsiteX19" fmla="*/ 1555374 w 3210482"/>
              <a:gd name="connsiteY19" fmla="*/ 301351 h 3663171"/>
              <a:gd name="connsiteX20" fmla="*/ 1508481 w 3210482"/>
              <a:gd name="connsiteY20" fmla="*/ 128663 h 3663171"/>
              <a:gd name="connsiteX0" fmla="*/ 1508481 w 3210482"/>
              <a:gd name="connsiteY0" fmla="*/ 128663 h 3663171"/>
              <a:gd name="connsiteX1" fmla="*/ 1488473 w 3210482"/>
              <a:gd name="connsiteY1" fmla="*/ 307610 h 3663171"/>
              <a:gd name="connsiteX2" fmla="*/ 1373636 w 3210482"/>
              <a:gd name="connsiteY2" fmla="*/ 745851 h 3663171"/>
              <a:gd name="connsiteX3" fmla="*/ 91685 w 3210482"/>
              <a:gd name="connsiteY3" fmla="*/ 1172836 h 3663171"/>
              <a:gd name="connsiteX4" fmla="*/ 182865 w 3210482"/>
              <a:gd name="connsiteY4" fmla="*/ 1584967 h 3663171"/>
              <a:gd name="connsiteX5" fmla="*/ 1385509 w 3210482"/>
              <a:gd name="connsiteY5" fmla="*/ 911789 h 3663171"/>
              <a:gd name="connsiteX6" fmla="*/ 1455727 w 3210482"/>
              <a:gd name="connsiteY6" fmla="*/ 1324417 h 3663171"/>
              <a:gd name="connsiteX7" fmla="*/ 1445078 w 3210482"/>
              <a:gd name="connsiteY7" fmla="*/ 2758746 h 3663171"/>
              <a:gd name="connsiteX8" fmla="*/ 301004 w 3210482"/>
              <a:gd name="connsiteY8" fmla="*/ 3557663 h 3663171"/>
              <a:gd name="connsiteX9" fmla="*/ 301004 w 3210482"/>
              <a:gd name="connsiteY9" fmla="*/ 3663171 h 3663171"/>
              <a:gd name="connsiteX10" fmla="*/ 2751127 w 3210482"/>
              <a:gd name="connsiteY10" fmla="*/ 3651448 h 3663171"/>
              <a:gd name="connsiteX11" fmla="*/ 2727681 w 3210482"/>
              <a:gd name="connsiteY11" fmla="*/ 3545940 h 3663171"/>
              <a:gd name="connsiteX12" fmla="*/ 1592570 w 3210482"/>
              <a:gd name="connsiteY12" fmla="*/ 2746685 h 3663171"/>
              <a:gd name="connsiteX13" fmla="*/ 1558135 w 3210482"/>
              <a:gd name="connsiteY13" fmla="*/ 1327120 h 3663171"/>
              <a:gd name="connsiteX14" fmla="*/ 1600165 w 3210482"/>
              <a:gd name="connsiteY14" fmla="*/ 869537 h 3663171"/>
              <a:gd name="connsiteX15" fmla="*/ 2946366 w 3210482"/>
              <a:gd name="connsiteY15" fmla="*/ 614436 h 3663171"/>
              <a:gd name="connsiteX16" fmla="*/ 3209364 w 3210482"/>
              <a:gd name="connsiteY16" fmla="*/ 189920 h 3663171"/>
              <a:gd name="connsiteX17" fmla="*/ 2934667 w 3210482"/>
              <a:gd name="connsiteY17" fmla="*/ 17931 h 3663171"/>
              <a:gd name="connsiteX18" fmla="*/ 1616112 w 3210482"/>
              <a:gd name="connsiteY18" fmla="*/ 743250 h 3663171"/>
              <a:gd name="connsiteX19" fmla="*/ 1555374 w 3210482"/>
              <a:gd name="connsiteY19" fmla="*/ 301351 h 3663171"/>
              <a:gd name="connsiteX20" fmla="*/ 1508481 w 3210482"/>
              <a:gd name="connsiteY20" fmla="*/ 128663 h 3663171"/>
              <a:gd name="connsiteX0" fmla="*/ 1508481 w 3210482"/>
              <a:gd name="connsiteY0" fmla="*/ 128663 h 3663171"/>
              <a:gd name="connsiteX1" fmla="*/ 1488473 w 3210482"/>
              <a:gd name="connsiteY1" fmla="*/ 307610 h 3663171"/>
              <a:gd name="connsiteX2" fmla="*/ 1373636 w 3210482"/>
              <a:gd name="connsiteY2" fmla="*/ 745851 h 3663171"/>
              <a:gd name="connsiteX3" fmla="*/ 91685 w 3210482"/>
              <a:gd name="connsiteY3" fmla="*/ 1172836 h 3663171"/>
              <a:gd name="connsiteX4" fmla="*/ 182865 w 3210482"/>
              <a:gd name="connsiteY4" fmla="*/ 1584967 h 3663171"/>
              <a:gd name="connsiteX5" fmla="*/ 1385509 w 3210482"/>
              <a:gd name="connsiteY5" fmla="*/ 911789 h 3663171"/>
              <a:gd name="connsiteX6" fmla="*/ 1455727 w 3210482"/>
              <a:gd name="connsiteY6" fmla="*/ 1324417 h 3663171"/>
              <a:gd name="connsiteX7" fmla="*/ 1445078 w 3210482"/>
              <a:gd name="connsiteY7" fmla="*/ 2758746 h 3663171"/>
              <a:gd name="connsiteX8" fmla="*/ 301004 w 3210482"/>
              <a:gd name="connsiteY8" fmla="*/ 3557663 h 3663171"/>
              <a:gd name="connsiteX9" fmla="*/ 301004 w 3210482"/>
              <a:gd name="connsiteY9" fmla="*/ 3663171 h 3663171"/>
              <a:gd name="connsiteX10" fmla="*/ 2751127 w 3210482"/>
              <a:gd name="connsiteY10" fmla="*/ 3651448 h 3663171"/>
              <a:gd name="connsiteX11" fmla="*/ 2727681 w 3210482"/>
              <a:gd name="connsiteY11" fmla="*/ 3545940 h 3663171"/>
              <a:gd name="connsiteX12" fmla="*/ 1592570 w 3210482"/>
              <a:gd name="connsiteY12" fmla="*/ 2746685 h 3663171"/>
              <a:gd name="connsiteX13" fmla="*/ 1558135 w 3210482"/>
              <a:gd name="connsiteY13" fmla="*/ 1327120 h 3663171"/>
              <a:gd name="connsiteX14" fmla="*/ 1600165 w 3210482"/>
              <a:gd name="connsiteY14" fmla="*/ 869537 h 3663171"/>
              <a:gd name="connsiteX15" fmla="*/ 2946366 w 3210482"/>
              <a:gd name="connsiteY15" fmla="*/ 614436 h 3663171"/>
              <a:gd name="connsiteX16" fmla="*/ 3209364 w 3210482"/>
              <a:gd name="connsiteY16" fmla="*/ 189920 h 3663171"/>
              <a:gd name="connsiteX17" fmla="*/ 2934667 w 3210482"/>
              <a:gd name="connsiteY17" fmla="*/ 17931 h 3663171"/>
              <a:gd name="connsiteX18" fmla="*/ 1616112 w 3210482"/>
              <a:gd name="connsiteY18" fmla="*/ 743250 h 3663171"/>
              <a:gd name="connsiteX19" fmla="*/ 1555374 w 3210482"/>
              <a:gd name="connsiteY19" fmla="*/ 301351 h 3663171"/>
              <a:gd name="connsiteX20" fmla="*/ 1508481 w 3210482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45940 h 3663171"/>
              <a:gd name="connsiteX12" fmla="*/ 1592570 w 3210503"/>
              <a:gd name="connsiteY12" fmla="*/ 2746685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45940 h 3663171"/>
              <a:gd name="connsiteX12" fmla="*/ 1592570 w 3210503"/>
              <a:gd name="connsiteY12" fmla="*/ 2746685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45940 h 3663171"/>
              <a:gd name="connsiteX12" fmla="*/ 1592570 w 3210503"/>
              <a:gd name="connsiteY12" fmla="*/ 2746685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45940 h 3663171"/>
              <a:gd name="connsiteX12" fmla="*/ 1592570 w 3210503"/>
              <a:gd name="connsiteY12" fmla="*/ 2746685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45940 h 3663171"/>
              <a:gd name="connsiteX12" fmla="*/ 1592570 w 3210503"/>
              <a:gd name="connsiteY12" fmla="*/ 2746685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45940 h 3663171"/>
              <a:gd name="connsiteX12" fmla="*/ 1547494 w 3210503"/>
              <a:gd name="connsiteY12" fmla="*/ 2766003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23402 h 3663171"/>
              <a:gd name="connsiteX12" fmla="*/ 1547494 w 3210503"/>
              <a:gd name="connsiteY12" fmla="*/ 2766003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23402 h 3663171"/>
              <a:gd name="connsiteX12" fmla="*/ 1547494 w 3210503"/>
              <a:gd name="connsiteY12" fmla="*/ 2766003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27681 w 3210503"/>
              <a:gd name="connsiteY11" fmla="*/ 3523402 h 3663171"/>
              <a:gd name="connsiteX12" fmla="*/ 1547494 w 3210503"/>
              <a:gd name="connsiteY12" fmla="*/ 2766003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30901 w 3210503"/>
              <a:gd name="connsiteY11" fmla="*/ 3549159 h 3663171"/>
              <a:gd name="connsiteX12" fmla="*/ 1547494 w 3210503"/>
              <a:gd name="connsiteY12" fmla="*/ 2766003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  <a:gd name="connsiteX0" fmla="*/ 1508481 w 3210503"/>
              <a:gd name="connsiteY0" fmla="*/ 128663 h 3663171"/>
              <a:gd name="connsiteX1" fmla="*/ 1488473 w 3210503"/>
              <a:gd name="connsiteY1" fmla="*/ 307610 h 3663171"/>
              <a:gd name="connsiteX2" fmla="*/ 1373636 w 3210503"/>
              <a:gd name="connsiteY2" fmla="*/ 745851 h 3663171"/>
              <a:gd name="connsiteX3" fmla="*/ 91685 w 3210503"/>
              <a:gd name="connsiteY3" fmla="*/ 1172836 h 3663171"/>
              <a:gd name="connsiteX4" fmla="*/ 182865 w 3210503"/>
              <a:gd name="connsiteY4" fmla="*/ 1584967 h 3663171"/>
              <a:gd name="connsiteX5" fmla="*/ 1385509 w 3210503"/>
              <a:gd name="connsiteY5" fmla="*/ 911789 h 3663171"/>
              <a:gd name="connsiteX6" fmla="*/ 1455727 w 3210503"/>
              <a:gd name="connsiteY6" fmla="*/ 1324417 h 3663171"/>
              <a:gd name="connsiteX7" fmla="*/ 1445078 w 3210503"/>
              <a:gd name="connsiteY7" fmla="*/ 2758746 h 3663171"/>
              <a:gd name="connsiteX8" fmla="*/ 301004 w 3210503"/>
              <a:gd name="connsiteY8" fmla="*/ 3557663 h 3663171"/>
              <a:gd name="connsiteX9" fmla="*/ 301004 w 3210503"/>
              <a:gd name="connsiteY9" fmla="*/ 3663171 h 3663171"/>
              <a:gd name="connsiteX10" fmla="*/ 2751127 w 3210503"/>
              <a:gd name="connsiteY10" fmla="*/ 3651448 h 3663171"/>
              <a:gd name="connsiteX11" fmla="*/ 2730901 w 3210503"/>
              <a:gd name="connsiteY11" fmla="*/ 3549159 h 3663171"/>
              <a:gd name="connsiteX12" fmla="*/ 1547494 w 3210503"/>
              <a:gd name="connsiteY12" fmla="*/ 2766003 h 3663171"/>
              <a:gd name="connsiteX13" fmla="*/ 1558135 w 3210503"/>
              <a:gd name="connsiteY13" fmla="*/ 1327120 h 3663171"/>
              <a:gd name="connsiteX14" fmla="*/ 1600165 w 3210503"/>
              <a:gd name="connsiteY14" fmla="*/ 869537 h 3663171"/>
              <a:gd name="connsiteX15" fmla="*/ 2949586 w 3210503"/>
              <a:gd name="connsiteY15" fmla="*/ 636974 h 3663171"/>
              <a:gd name="connsiteX16" fmla="*/ 3209364 w 3210503"/>
              <a:gd name="connsiteY16" fmla="*/ 189920 h 3663171"/>
              <a:gd name="connsiteX17" fmla="*/ 2934667 w 3210503"/>
              <a:gd name="connsiteY17" fmla="*/ 17931 h 3663171"/>
              <a:gd name="connsiteX18" fmla="*/ 1616112 w 3210503"/>
              <a:gd name="connsiteY18" fmla="*/ 743250 h 3663171"/>
              <a:gd name="connsiteX19" fmla="*/ 1555374 w 3210503"/>
              <a:gd name="connsiteY19" fmla="*/ 301351 h 3663171"/>
              <a:gd name="connsiteX20" fmla="*/ 1508481 w 3210503"/>
              <a:gd name="connsiteY20" fmla="*/ 128663 h 3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503" h="3663171">
                <a:moveTo>
                  <a:pt x="1508481" y="128663"/>
                </a:moveTo>
                <a:cubicBezTo>
                  <a:pt x="1452217" y="150083"/>
                  <a:pt x="1392734" y="225877"/>
                  <a:pt x="1488473" y="307610"/>
                </a:cubicBezTo>
                <a:cubicBezTo>
                  <a:pt x="1475338" y="477912"/>
                  <a:pt x="1470461" y="612745"/>
                  <a:pt x="1373636" y="745851"/>
                </a:cubicBezTo>
                <a:cubicBezTo>
                  <a:pt x="1070963" y="1181226"/>
                  <a:pt x="191218" y="1497107"/>
                  <a:pt x="91685" y="1172836"/>
                </a:cubicBezTo>
                <a:cubicBezTo>
                  <a:pt x="68504" y="1186426"/>
                  <a:pt x="-149793" y="1457911"/>
                  <a:pt x="182865" y="1584967"/>
                </a:cubicBezTo>
                <a:cubicBezTo>
                  <a:pt x="686275" y="1594837"/>
                  <a:pt x="1027783" y="1273880"/>
                  <a:pt x="1385509" y="911789"/>
                </a:cubicBezTo>
                <a:cubicBezTo>
                  <a:pt x="1408915" y="1049332"/>
                  <a:pt x="1441980" y="1119261"/>
                  <a:pt x="1455727" y="1324417"/>
                </a:cubicBezTo>
                <a:cubicBezTo>
                  <a:pt x="1465056" y="1834724"/>
                  <a:pt x="1448628" y="2280636"/>
                  <a:pt x="1445078" y="2758746"/>
                </a:cubicBezTo>
                <a:cubicBezTo>
                  <a:pt x="1486179" y="3622861"/>
                  <a:pt x="453970" y="3456003"/>
                  <a:pt x="301004" y="3557663"/>
                </a:cubicBezTo>
                <a:lnTo>
                  <a:pt x="301004" y="3663171"/>
                </a:lnTo>
                <a:lnTo>
                  <a:pt x="2751127" y="3651448"/>
                </a:lnTo>
                <a:lnTo>
                  <a:pt x="2730901" y="3549159"/>
                </a:lnTo>
                <a:cubicBezTo>
                  <a:pt x="2396959" y="3436690"/>
                  <a:pt x="1604627" y="3661245"/>
                  <a:pt x="1547494" y="2766003"/>
                </a:cubicBezTo>
                <a:cubicBezTo>
                  <a:pt x="1549448" y="2281449"/>
                  <a:pt x="1556181" y="1811674"/>
                  <a:pt x="1558135" y="1327120"/>
                </a:cubicBezTo>
                <a:cubicBezTo>
                  <a:pt x="1548048" y="1171870"/>
                  <a:pt x="1580048" y="1062388"/>
                  <a:pt x="1600165" y="869537"/>
                </a:cubicBezTo>
                <a:cubicBezTo>
                  <a:pt x="2252510" y="1024667"/>
                  <a:pt x="2622021" y="881397"/>
                  <a:pt x="2949586" y="636974"/>
                </a:cubicBezTo>
                <a:cubicBezTo>
                  <a:pt x="3073255" y="544070"/>
                  <a:pt x="3225180" y="463947"/>
                  <a:pt x="3209364" y="189920"/>
                </a:cubicBezTo>
                <a:cubicBezTo>
                  <a:pt x="3147925" y="-79597"/>
                  <a:pt x="2936319" y="16189"/>
                  <a:pt x="2934667" y="17931"/>
                </a:cubicBezTo>
                <a:cubicBezTo>
                  <a:pt x="3066627" y="790435"/>
                  <a:pt x="2064430" y="963960"/>
                  <a:pt x="1616112" y="743250"/>
                </a:cubicBezTo>
                <a:cubicBezTo>
                  <a:pt x="1540647" y="668964"/>
                  <a:pt x="1559546" y="468987"/>
                  <a:pt x="1555374" y="301351"/>
                </a:cubicBezTo>
                <a:cubicBezTo>
                  <a:pt x="1635833" y="207626"/>
                  <a:pt x="1564408" y="135598"/>
                  <a:pt x="1508481" y="128663"/>
                </a:cubicBezTo>
                <a:close/>
              </a:path>
            </a:pathLst>
          </a:custGeom>
          <a:gradFill>
            <a:gsLst>
              <a:gs pos="13000">
                <a:srgbClr val="00B050">
                  <a:alpha val="79000"/>
                </a:srgbClr>
              </a:gs>
              <a:gs pos="50000">
                <a:schemeClr val="accent6">
                  <a:lumMod val="75000"/>
                  <a:alpha val="70000"/>
                </a:schemeClr>
              </a:gs>
              <a:gs pos="82000">
                <a:srgbClr val="009999">
                  <a:alpha val="69000"/>
                </a:srgbClr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21BFA9FD-1FD0-4ACF-9953-3DFB6266BEF2}"/>
              </a:ext>
            </a:extLst>
          </p:cNvPr>
          <p:cNvSpPr/>
          <p:nvPr/>
        </p:nvSpPr>
        <p:spPr>
          <a:xfrm>
            <a:off x="4790052" y="1482508"/>
            <a:ext cx="1090274" cy="1226413"/>
          </a:xfrm>
          <a:prstGeom prst="triangle">
            <a:avLst/>
          </a:prstGeom>
          <a:ln w="38100">
            <a:gradFill>
              <a:gsLst>
                <a:gs pos="1000">
                  <a:srgbClr val="00B050"/>
                </a:gs>
                <a:gs pos="42000">
                  <a:srgbClr val="92D050">
                    <a:alpha val="53000"/>
                  </a:srgbClr>
                </a:gs>
                <a:gs pos="79178">
                  <a:srgbClr val="34AD7F">
                    <a:alpha val="12000"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:a16="http://schemas.microsoft.com/office/drawing/2014/main" id="{A17BD61B-0CEB-4A11-A507-E301498FA2A4}"/>
              </a:ext>
            </a:extLst>
          </p:cNvPr>
          <p:cNvSpPr/>
          <p:nvPr/>
        </p:nvSpPr>
        <p:spPr>
          <a:xfrm>
            <a:off x="7555004" y="3756994"/>
            <a:ext cx="1102145" cy="334368"/>
          </a:xfrm>
          <a:custGeom>
            <a:avLst/>
            <a:gdLst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2104131 w 2104131"/>
              <a:gd name="connsiteY2" fmla="*/ 297519 h 297519"/>
              <a:gd name="connsiteX3" fmla="*/ 0 w 2104131"/>
              <a:gd name="connsiteY3" fmla="*/ 297519 h 297519"/>
              <a:gd name="connsiteX4" fmla="*/ 0 w 2104131"/>
              <a:gd name="connsiteY4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2104131 w 2104131"/>
              <a:gd name="connsiteY2" fmla="*/ 297519 h 297519"/>
              <a:gd name="connsiteX3" fmla="*/ 0 w 2104131"/>
              <a:gd name="connsiteY3" fmla="*/ 297519 h 297519"/>
              <a:gd name="connsiteX4" fmla="*/ 0 w 2104131"/>
              <a:gd name="connsiteY4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2104131 w 2104131"/>
              <a:gd name="connsiteY2" fmla="*/ 297519 h 297519"/>
              <a:gd name="connsiteX3" fmla="*/ 0 w 2104131"/>
              <a:gd name="connsiteY3" fmla="*/ 297519 h 297519"/>
              <a:gd name="connsiteX4" fmla="*/ 0 w 2104131"/>
              <a:gd name="connsiteY4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0 w 2104131"/>
              <a:gd name="connsiteY2" fmla="*/ 297519 h 297519"/>
              <a:gd name="connsiteX3" fmla="*/ 0 w 2104131"/>
              <a:gd name="connsiteY3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0 w 2104131"/>
              <a:gd name="connsiteY2" fmla="*/ 297519 h 297519"/>
              <a:gd name="connsiteX3" fmla="*/ 0 w 2104131"/>
              <a:gd name="connsiteY3" fmla="*/ 0 h 297519"/>
              <a:gd name="connsiteX0" fmla="*/ 0 w 2104131"/>
              <a:gd name="connsiteY0" fmla="*/ 0 h 482303"/>
              <a:gd name="connsiteX1" fmla="*/ 2104131 w 2104131"/>
              <a:gd name="connsiteY1" fmla="*/ 0 h 482303"/>
              <a:gd name="connsiteX2" fmla="*/ 0 w 2104131"/>
              <a:gd name="connsiteY2" fmla="*/ 297519 h 482303"/>
              <a:gd name="connsiteX3" fmla="*/ 0 w 2104131"/>
              <a:gd name="connsiteY3" fmla="*/ 0 h 482303"/>
              <a:gd name="connsiteX0" fmla="*/ 0 w 2104131"/>
              <a:gd name="connsiteY0" fmla="*/ 0 h 482303"/>
              <a:gd name="connsiteX1" fmla="*/ 2104131 w 2104131"/>
              <a:gd name="connsiteY1" fmla="*/ 0 h 482303"/>
              <a:gd name="connsiteX2" fmla="*/ 0 w 2104131"/>
              <a:gd name="connsiteY2" fmla="*/ 297519 h 482303"/>
              <a:gd name="connsiteX3" fmla="*/ 0 w 2104131"/>
              <a:gd name="connsiteY3" fmla="*/ 0 h 482303"/>
              <a:gd name="connsiteX0" fmla="*/ 0 w 2104131"/>
              <a:gd name="connsiteY0" fmla="*/ 0 h 198341"/>
              <a:gd name="connsiteX1" fmla="*/ 2104131 w 2104131"/>
              <a:gd name="connsiteY1" fmla="*/ 0 h 198341"/>
              <a:gd name="connsiteX2" fmla="*/ 0 w 2104131"/>
              <a:gd name="connsiteY2" fmla="*/ 0 h 198341"/>
              <a:gd name="connsiteX0" fmla="*/ 0 w 2104131"/>
              <a:gd name="connsiteY0" fmla="*/ 0 h 363896"/>
              <a:gd name="connsiteX1" fmla="*/ 2104131 w 2104131"/>
              <a:gd name="connsiteY1" fmla="*/ 0 h 363896"/>
              <a:gd name="connsiteX2" fmla="*/ 0 w 2104131"/>
              <a:gd name="connsiteY2" fmla="*/ 0 h 363896"/>
              <a:gd name="connsiteX0" fmla="*/ 0 w 2104131"/>
              <a:gd name="connsiteY0" fmla="*/ 0 h 382773"/>
              <a:gd name="connsiteX1" fmla="*/ 2104131 w 2104131"/>
              <a:gd name="connsiteY1" fmla="*/ 0 h 382773"/>
              <a:gd name="connsiteX2" fmla="*/ 0 w 2104131"/>
              <a:gd name="connsiteY2" fmla="*/ 0 h 382773"/>
              <a:gd name="connsiteX0" fmla="*/ 0 w 2247350"/>
              <a:gd name="connsiteY0" fmla="*/ 66102 h 424655"/>
              <a:gd name="connsiteX1" fmla="*/ 2247350 w 2247350"/>
              <a:gd name="connsiteY1" fmla="*/ 0 h 424655"/>
              <a:gd name="connsiteX2" fmla="*/ 0 w 2247350"/>
              <a:gd name="connsiteY2" fmla="*/ 66102 h 424655"/>
              <a:gd name="connsiteX0" fmla="*/ 0 w 2331813"/>
              <a:gd name="connsiteY0" fmla="*/ 0 h 395888"/>
              <a:gd name="connsiteX1" fmla="*/ 2331813 w 2331813"/>
              <a:gd name="connsiteY1" fmla="*/ 33049 h 395888"/>
              <a:gd name="connsiteX2" fmla="*/ 0 w 2331813"/>
              <a:gd name="connsiteY2" fmla="*/ 0 h 3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1813" h="395888">
                <a:moveTo>
                  <a:pt x="0" y="0"/>
                </a:moveTo>
                <a:cubicBezTo>
                  <a:pt x="1149396" y="661012"/>
                  <a:pt x="1714899" y="367227"/>
                  <a:pt x="2331813" y="3304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3000">
                <a:srgbClr val="00B050">
                  <a:alpha val="79000"/>
                </a:srgbClr>
              </a:gs>
              <a:gs pos="50000">
                <a:schemeClr val="accent6">
                  <a:lumMod val="75000"/>
                  <a:alpha val="70000"/>
                </a:schemeClr>
              </a:gs>
              <a:gs pos="82000">
                <a:srgbClr val="009999">
                  <a:alpha val="69000"/>
                </a:srgbClr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B5D28975-6692-4ED0-B8BA-77A794EF96E7}"/>
              </a:ext>
            </a:extLst>
          </p:cNvPr>
          <p:cNvSpPr/>
          <p:nvPr/>
        </p:nvSpPr>
        <p:spPr>
          <a:xfrm>
            <a:off x="4705166" y="2674757"/>
            <a:ext cx="1260046" cy="392762"/>
          </a:xfrm>
          <a:custGeom>
            <a:avLst/>
            <a:gdLst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2104131 w 2104131"/>
              <a:gd name="connsiteY2" fmla="*/ 297519 h 297519"/>
              <a:gd name="connsiteX3" fmla="*/ 0 w 2104131"/>
              <a:gd name="connsiteY3" fmla="*/ 297519 h 297519"/>
              <a:gd name="connsiteX4" fmla="*/ 0 w 2104131"/>
              <a:gd name="connsiteY4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2104131 w 2104131"/>
              <a:gd name="connsiteY2" fmla="*/ 297519 h 297519"/>
              <a:gd name="connsiteX3" fmla="*/ 0 w 2104131"/>
              <a:gd name="connsiteY3" fmla="*/ 297519 h 297519"/>
              <a:gd name="connsiteX4" fmla="*/ 0 w 2104131"/>
              <a:gd name="connsiteY4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2104131 w 2104131"/>
              <a:gd name="connsiteY2" fmla="*/ 297519 h 297519"/>
              <a:gd name="connsiteX3" fmla="*/ 0 w 2104131"/>
              <a:gd name="connsiteY3" fmla="*/ 297519 h 297519"/>
              <a:gd name="connsiteX4" fmla="*/ 0 w 2104131"/>
              <a:gd name="connsiteY4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0 w 2104131"/>
              <a:gd name="connsiteY2" fmla="*/ 297519 h 297519"/>
              <a:gd name="connsiteX3" fmla="*/ 0 w 2104131"/>
              <a:gd name="connsiteY3" fmla="*/ 0 h 297519"/>
              <a:gd name="connsiteX0" fmla="*/ 0 w 2104131"/>
              <a:gd name="connsiteY0" fmla="*/ 0 h 297519"/>
              <a:gd name="connsiteX1" fmla="*/ 2104131 w 2104131"/>
              <a:gd name="connsiteY1" fmla="*/ 0 h 297519"/>
              <a:gd name="connsiteX2" fmla="*/ 0 w 2104131"/>
              <a:gd name="connsiteY2" fmla="*/ 297519 h 297519"/>
              <a:gd name="connsiteX3" fmla="*/ 0 w 2104131"/>
              <a:gd name="connsiteY3" fmla="*/ 0 h 297519"/>
              <a:gd name="connsiteX0" fmla="*/ 0 w 2104131"/>
              <a:gd name="connsiteY0" fmla="*/ 0 h 482303"/>
              <a:gd name="connsiteX1" fmla="*/ 2104131 w 2104131"/>
              <a:gd name="connsiteY1" fmla="*/ 0 h 482303"/>
              <a:gd name="connsiteX2" fmla="*/ 0 w 2104131"/>
              <a:gd name="connsiteY2" fmla="*/ 297519 h 482303"/>
              <a:gd name="connsiteX3" fmla="*/ 0 w 2104131"/>
              <a:gd name="connsiteY3" fmla="*/ 0 h 482303"/>
              <a:gd name="connsiteX0" fmla="*/ 0 w 2104131"/>
              <a:gd name="connsiteY0" fmla="*/ 0 h 482303"/>
              <a:gd name="connsiteX1" fmla="*/ 2104131 w 2104131"/>
              <a:gd name="connsiteY1" fmla="*/ 0 h 482303"/>
              <a:gd name="connsiteX2" fmla="*/ 0 w 2104131"/>
              <a:gd name="connsiteY2" fmla="*/ 297519 h 482303"/>
              <a:gd name="connsiteX3" fmla="*/ 0 w 2104131"/>
              <a:gd name="connsiteY3" fmla="*/ 0 h 482303"/>
              <a:gd name="connsiteX0" fmla="*/ 0 w 2104131"/>
              <a:gd name="connsiteY0" fmla="*/ 0 h 198341"/>
              <a:gd name="connsiteX1" fmla="*/ 2104131 w 2104131"/>
              <a:gd name="connsiteY1" fmla="*/ 0 h 198341"/>
              <a:gd name="connsiteX2" fmla="*/ 0 w 2104131"/>
              <a:gd name="connsiteY2" fmla="*/ 0 h 198341"/>
              <a:gd name="connsiteX0" fmla="*/ 0 w 2104131"/>
              <a:gd name="connsiteY0" fmla="*/ 0 h 363896"/>
              <a:gd name="connsiteX1" fmla="*/ 2104131 w 2104131"/>
              <a:gd name="connsiteY1" fmla="*/ 0 h 363896"/>
              <a:gd name="connsiteX2" fmla="*/ 0 w 2104131"/>
              <a:gd name="connsiteY2" fmla="*/ 0 h 363896"/>
              <a:gd name="connsiteX0" fmla="*/ 0 w 2104131"/>
              <a:gd name="connsiteY0" fmla="*/ 0 h 382773"/>
              <a:gd name="connsiteX1" fmla="*/ 2104131 w 2104131"/>
              <a:gd name="connsiteY1" fmla="*/ 0 h 382773"/>
              <a:gd name="connsiteX2" fmla="*/ 0 w 2104131"/>
              <a:gd name="connsiteY2" fmla="*/ 0 h 382773"/>
              <a:gd name="connsiteX0" fmla="*/ 0 w 2247350"/>
              <a:gd name="connsiteY0" fmla="*/ 66102 h 424655"/>
              <a:gd name="connsiteX1" fmla="*/ 2247350 w 2247350"/>
              <a:gd name="connsiteY1" fmla="*/ 0 h 424655"/>
              <a:gd name="connsiteX2" fmla="*/ 0 w 2247350"/>
              <a:gd name="connsiteY2" fmla="*/ 66102 h 424655"/>
              <a:gd name="connsiteX0" fmla="*/ 0 w 2331813"/>
              <a:gd name="connsiteY0" fmla="*/ 0 h 395888"/>
              <a:gd name="connsiteX1" fmla="*/ 2331813 w 2331813"/>
              <a:gd name="connsiteY1" fmla="*/ 33049 h 395888"/>
              <a:gd name="connsiteX2" fmla="*/ 0 w 2331813"/>
              <a:gd name="connsiteY2" fmla="*/ 0 h 3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1813" h="395888">
                <a:moveTo>
                  <a:pt x="0" y="0"/>
                </a:moveTo>
                <a:cubicBezTo>
                  <a:pt x="1149396" y="661012"/>
                  <a:pt x="1714899" y="367227"/>
                  <a:pt x="2331813" y="3304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3000">
                <a:srgbClr val="00B050">
                  <a:alpha val="79000"/>
                </a:srgbClr>
              </a:gs>
              <a:gs pos="50000">
                <a:schemeClr val="accent6">
                  <a:lumMod val="75000"/>
                  <a:alpha val="70000"/>
                </a:schemeClr>
              </a:gs>
              <a:gs pos="82000">
                <a:srgbClr val="009999">
                  <a:alpha val="69000"/>
                </a:srgbClr>
              </a:gs>
            </a:gsLst>
            <a:lin ang="108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0438FBB9-B193-4FA5-9A3A-8D54A250476B}"/>
              </a:ext>
            </a:extLst>
          </p:cNvPr>
          <p:cNvSpPr/>
          <p:nvPr/>
        </p:nvSpPr>
        <p:spPr>
          <a:xfrm>
            <a:off x="7560205" y="2530581"/>
            <a:ext cx="1090274" cy="1226413"/>
          </a:xfrm>
          <a:prstGeom prst="triangle">
            <a:avLst/>
          </a:prstGeom>
          <a:ln w="38100">
            <a:gradFill>
              <a:gsLst>
                <a:gs pos="1000">
                  <a:srgbClr val="00B050"/>
                </a:gs>
                <a:gs pos="42000">
                  <a:srgbClr val="92D050">
                    <a:alpha val="53000"/>
                  </a:srgbClr>
                </a:gs>
                <a:gs pos="79178">
                  <a:srgbClr val="34AD7F">
                    <a:alpha val="12000"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C473E35-FC8D-49A8-9763-8ED3D6531D38}"/>
              </a:ext>
            </a:extLst>
          </p:cNvPr>
          <p:cNvSpPr/>
          <p:nvPr/>
        </p:nvSpPr>
        <p:spPr>
          <a:xfrm>
            <a:off x="4631796" y="1930187"/>
            <a:ext cx="1539995" cy="6850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БАЗИСНАЯ ТЕРАПИЯ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51B5C51-7C48-4F6D-AA1C-56864470DE27}"/>
              </a:ext>
            </a:extLst>
          </p:cNvPr>
          <p:cNvSpPr/>
          <p:nvPr/>
        </p:nvSpPr>
        <p:spPr>
          <a:xfrm>
            <a:off x="7089499" y="3081034"/>
            <a:ext cx="2320761" cy="6125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БТ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НИМОДИПИН 90 МГ/СУТ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D3D92E-967A-474F-8B59-E56B1CE7EBA5}"/>
              </a:ext>
            </a:extLst>
          </p:cNvPr>
          <p:cNvSpPr/>
          <p:nvPr/>
        </p:nvSpPr>
        <p:spPr>
          <a:xfrm>
            <a:off x="5523684" y="4446587"/>
            <a:ext cx="6133070" cy="1779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СУЩЕСТВЕННОЕ ПРЕИМУЩЕСТВО ТЕРАПИИ НИМОДИПИНОМ ПО ТЕСТАМ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Символьно – цифрового кодирования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Слухо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-речевой памяти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MMSE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9422" y="459420"/>
            <a:ext cx="9387648" cy="955646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НИМОДИПИН ЭФФЕКТИВЕН В ТЕРАПИИ ПРЕДДЕМЕНТНЫХ КОГНИТИВНЫХ РАССТРОЙСТВ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160986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2643188"/>
            <a:ext cx="3000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Содержимое 7"/>
          <p:cNvSpPr txBox="1">
            <a:spLocks/>
          </p:cNvSpPr>
          <p:nvPr/>
        </p:nvSpPr>
        <p:spPr bwMode="auto">
          <a:xfrm>
            <a:off x="4872039" y="1503363"/>
            <a:ext cx="3455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ru-RU" altLang="ru-RU" sz="2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сосудистого типа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ru-RU" altLang="ru-RU" sz="2700">
              <a:latin typeface="Lucida Sans Unicode" panose="020B0602030504020204" pitchFamily="34" charset="0"/>
            </a:endParaRPr>
          </a:p>
        </p:txBody>
      </p:sp>
      <p:pic>
        <p:nvPicPr>
          <p:cNvPr id="18436" name="Picture 12" descr="моз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2695576"/>
            <a:ext cx="2786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Содержимое 5"/>
          <p:cNvSpPr txBox="1">
            <a:spLocks/>
          </p:cNvSpPr>
          <p:nvPr/>
        </p:nvSpPr>
        <p:spPr bwMode="auto">
          <a:xfrm>
            <a:off x="1416050" y="1498601"/>
            <a:ext cx="3600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ru-RU" altLang="ru-RU" sz="2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дегенеративного происхождения</a:t>
            </a:r>
          </a:p>
        </p:txBody>
      </p:sp>
      <p:sp>
        <p:nvSpPr>
          <p:cNvPr id="18438" name="Содержимое 7"/>
          <p:cNvSpPr txBox="1">
            <a:spLocks/>
          </p:cNvSpPr>
          <p:nvPr/>
        </p:nvSpPr>
        <p:spPr bwMode="auto">
          <a:xfrm>
            <a:off x="7680325" y="1487488"/>
            <a:ext cx="468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r>
              <a:rPr lang="ru-RU" altLang="ru-RU" sz="2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Возрастного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ru-RU" altLang="ru-RU" sz="2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типа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q"/>
            </a:pPr>
            <a:endParaRPr lang="ru-RU" altLang="ru-RU" sz="2700"/>
          </a:p>
        </p:txBody>
      </p:sp>
      <p:graphicFrame>
        <p:nvGraphicFramePr>
          <p:cNvPr id="11" name="Схема 10"/>
          <p:cNvGraphicFramePr/>
          <p:nvPr/>
        </p:nvGraphicFramePr>
        <p:xfrm>
          <a:off x="1738282" y="214290"/>
          <a:ext cx="87154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440" name="Picture 4" descr="http://im7-tub-ru.yandex.net/i?id=248573140-37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643188"/>
            <a:ext cx="2089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07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 flipH="1">
            <a:off x="2186310" y="1023504"/>
            <a:ext cx="9855642" cy="5816740"/>
          </a:xfrm>
          <a:custGeom>
            <a:avLst/>
            <a:gdLst>
              <a:gd name="connsiteX0" fmla="*/ 0 w 12131040"/>
              <a:gd name="connsiteY0" fmla="*/ 0 h 5742432"/>
              <a:gd name="connsiteX1" fmla="*/ 1950720 w 12131040"/>
              <a:gd name="connsiteY1" fmla="*/ 5742432 h 5742432"/>
              <a:gd name="connsiteX2" fmla="*/ 12131040 w 12131040"/>
              <a:gd name="connsiteY2" fmla="*/ 5718048 h 5742432"/>
              <a:gd name="connsiteX3" fmla="*/ 5986272 w 12131040"/>
              <a:gd name="connsiteY3" fmla="*/ 0 h 5742432"/>
              <a:gd name="connsiteX4" fmla="*/ 0 w 12131040"/>
              <a:gd name="connsiteY4" fmla="*/ 0 h 5742432"/>
              <a:gd name="connsiteX0" fmla="*/ 0 w 12131040"/>
              <a:gd name="connsiteY0" fmla="*/ 0 h 5718048"/>
              <a:gd name="connsiteX1" fmla="*/ 1966255 w 12131040"/>
              <a:gd name="connsiteY1" fmla="*/ 5632073 h 5718048"/>
              <a:gd name="connsiteX2" fmla="*/ 12131040 w 12131040"/>
              <a:gd name="connsiteY2" fmla="*/ 5718048 h 5718048"/>
              <a:gd name="connsiteX3" fmla="*/ 5986272 w 12131040"/>
              <a:gd name="connsiteY3" fmla="*/ 0 h 5718048"/>
              <a:gd name="connsiteX4" fmla="*/ 0 w 12131040"/>
              <a:gd name="connsiteY4" fmla="*/ 0 h 5718048"/>
              <a:gd name="connsiteX0" fmla="*/ 0 w 12068901"/>
              <a:gd name="connsiteY0" fmla="*/ 0 h 5670752"/>
              <a:gd name="connsiteX1" fmla="*/ 1966255 w 12068901"/>
              <a:gd name="connsiteY1" fmla="*/ 5632073 h 5670752"/>
              <a:gd name="connsiteX2" fmla="*/ 12068901 w 12068901"/>
              <a:gd name="connsiteY2" fmla="*/ 5670752 h 5670752"/>
              <a:gd name="connsiteX3" fmla="*/ 5986272 w 12068901"/>
              <a:gd name="connsiteY3" fmla="*/ 0 h 5670752"/>
              <a:gd name="connsiteX4" fmla="*/ 0 w 12068901"/>
              <a:gd name="connsiteY4" fmla="*/ 0 h 5670752"/>
              <a:gd name="connsiteX0" fmla="*/ 0 w 12068901"/>
              <a:gd name="connsiteY0" fmla="*/ 0 h 5670752"/>
              <a:gd name="connsiteX1" fmla="*/ 2665318 w 12068901"/>
              <a:gd name="connsiteY1" fmla="*/ 5616307 h 5670752"/>
              <a:gd name="connsiteX2" fmla="*/ 12068901 w 12068901"/>
              <a:gd name="connsiteY2" fmla="*/ 5670752 h 5670752"/>
              <a:gd name="connsiteX3" fmla="*/ 5986272 w 12068901"/>
              <a:gd name="connsiteY3" fmla="*/ 0 h 5670752"/>
              <a:gd name="connsiteX4" fmla="*/ 0 w 12068901"/>
              <a:gd name="connsiteY4" fmla="*/ 0 h 5670752"/>
              <a:gd name="connsiteX0" fmla="*/ 0 w 12068901"/>
              <a:gd name="connsiteY0" fmla="*/ 0 h 5670752"/>
              <a:gd name="connsiteX1" fmla="*/ 2494436 w 12068901"/>
              <a:gd name="connsiteY1" fmla="*/ 5647838 h 5670752"/>
              <a:gd name="connsiteX2" fmla="*/ 12068901 w 12068901"/>
              <a:gd name="connsiteY2" fmla="*/ 5670752 h 5670752"/>
              <a:gd name="connsiteX3" fmla="*/ 5986272 w 12068901"/>
              <a:gd name="connsiteY3" fmla="*/ 0 h 5670752"/>
              <a:gd name="connsiteX4" fmla="*/ 0 w 12068901"/>
              <a:gd name="connsiteY4" fmla="*/ 0 h 5670752"/>
              <a:gd name="connsiteX0" fmla="*/ 0 w 11895194"/>
              <a:gd name="connsiteY0" fmla="*/ 0 h 5686387"/>
              <a:gd name="connsiteX1" fmla="*/ 2320729 w 11895194"/>
              <a:gd name="connsiteY1" fmla="*/ 5663473 h 5686387"/>
              <a:gd name="connsiteX2" fmla="*/ 11895194 w 11895194"/>
              <a:gd name="connsiteY2" fmla="*/ 5686387 h 5686387"/>
              <a:gd name="connsiteX3" fmla="*/ 5812565 w 11895194"/>
              <a:gd name="connsiteY3" fmla="*/ 15635 h 5686387"/>
              <a:gd name="connsiteX4" fmla="*/ 0 w 11895194"/>
              <a:gd name="connsiteY4" fmla="*/ 0 h 5686387"/>
              <a:gd name="connsiteX0" fmla="*/ 0 w 9701703"/>
              <a:gd name="connsiteY0" fmla="*/ 0 h 5669082"/>
              <a:gd name="connsiteX1" fmla="*/ 2320729 w 9701703"/>
              <a:gd name="connsiteY1" fmla="*/ 5663473 h 5669082"/>
              <a:gd name="connsiteX2" fmla="*/ 9701703 w 9701703"/>
              <a:gd name="connsiteY2" fmla="*/ 5669082 h 5669082"/>
              <a:gd name="connsiteX3" fmla="*/ 5812565 w 9701703"/>
              <a:gd name="connsiteY3" fmla="*/ 15635 h 5669082"/>
              <a:gd name="connsiteX4" fmla="*/ 0 w 9701703"/>
              <a:gd name="connsiteY4" fmla="*/ 0 h 56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1703" h="5669082">
                <a:moveTo>
                  <a:pt x="0" y="0"/>
                </a:moveTo>
                <a:lnTo>
                  <a:pt x="2320729" y="5663473"/>
                </a:lnTo>
                <a:lnTo>
                  <a:pt x="9701703" y="5669082"/>
                </a:lnTo>
                <a:lnTo>
                  <a:pt x="5812565" y="1563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DDEED0">
                  <a:alpha val="76000"/>
                </a:srgbClr>
              </a:gs>
              <a:gs pos="22000">
                <a:srgbClr val="92D050">
                  <a:alpha val="18000"/>
                </a:srgbClr>
              </a:gs>
              <a:gs pos="56000">
                <a:schemeClr val="accent6">
                  <a:lumMod val="20000"/>
                  <a:lumOff val="80000"/>
                  <a:alpha val="42000"/>
                </a:schemeClr>
              </a:gs>
              <a:gs pos="89000">
                <a:schemeClr val="bg1">
                  <a:alpha val="64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rgbClr val="3ECE3E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0984" y="1036222"/>
            <a:ext cx="9353374" cy="5835362"/>
          </a:xfrm>
          <a:custGeom>
            <a:avLst/>
            <a:gdLst>
              <a:gd name="connsiteX0" fmla="*/ 0 w 12131040"/>
              <a:gd name="connsiteY0" fmla="*/ 0 h 5742432"/>
              <a:gd name="connsiteX1" fmla="*/ 1950720 w 12131040"/>
              <a:gd name="connsiteY1" fmla="*/ 5742432 h 5742432"/>
              <a:gd name="connsiteX2" fmla="*/ 12131040 w 12131040"/>
              <a:gd name="connsiteY2" fmla="*/ 5718048 h 5742432"/>
              <a:gd name="connsiteX3" fmla="*/ 5986272 w 12131040"/>
              <a:gd name="connsiteY3" fmla="*/ 0 h 5742432"/>
              <a:gd name="connsiteX4" fmla="*/ 0 w 12131040"/>
              <a:gd name="connsiteY4" fmla="*/ 0 h 5742432"/>
              <a:gd name="connsiteX0" fmla="*/ 0 w 12131040"/>
              <a:gd name="connsiteY0" fmla="*/ 0 h 5742432"/>
              <a:gd name="connsiteX1" fmla="*/ 2234499 w 12131040"/>
              <a:gd name="connsiteY1" fmla="*/ 5742432 h 5742432"/>
              <a:gd name="connsiteX2" fmla="*/ 12131040 w 12131040"/>
              <a:gd name="connsiteY2" fmla="*/ 5718048 h 5742432"/>
              <a:gd name="connsiteX3" fmla="*/ 5986272 w 12131040"/>
              <a:gd name="connsiteY3" fmla="*/ 0 h 5742432"/>
              <a:gd name="connsiteX4" fmla="*/ 0 w 12131040"/>
              <a:gd name="connsiteY4" fmla="*/ 0 h 5742432"/>
              <a:gd name="connsiteX0" fmla="*/ 0 w 12131040"/>
              <a:gd name="connsiteY0" fmla="*/ 6973 h 5749405"/>
              <a:gd name="connsiteX1" fmla="*/ 2234499 w 12131040"/>
              <a:gd name="connsiteY1" fmla="*/ 5749405 h 5749405"/>
              <a:gd name="connsiteX2" fmla="*/ 12131040 w 12131040"/>
              <a:gd name="connsiteY2" fmla="*/ 5725021 h 5749405"/>
              <a:gd name="connsiteX3" fmla="*/ 6007813 w 12131040"/>
              <a:gd name="connsiteY3" fmla="*/ 0 h 5749405"/>
              <a:gd name="connsiteX4" fmla="*/ 0 w 12131040"/>
              <a:gd name="connsiteY4" fmla="*/ 6973 h 5749405"/>
              <a:gd name="connsiteX0" fmla="*/ 0 w 11767998"/>
              <a:gd name="connsiteY0" fmla="*/ 39025 h 5749405"/>
              <a:gd name="connsiteX1" fmla="*/ 1871457 w 11767998"/>
              <a:gd name="connsiteY1" fmla="*/ 5749405 h 5749405"/>
              <a:gd name="connsiteX2" fmla="*/ 11767998 w 11767998"/>
              <a:gd name="connsiteY2" fmla="*/ 5725021 h 5749405"/>
              <a:gd name="connsiteX3" fmla="*/ 5644771 w 11767998"/>
              <a:gd name="connsiteY3" fmla="*/ 0 h 5749405"/>
              <a:gd name="connsiteX4" fmla="*/ 0 w 11767998"/>
              <a:gd name="connsiteY4" fmla="*/ 39025 h 5749405"/>
              <a:gd name="connsiteX0" fmla="*/ 0 w 12114539"/>
              <a:gd name="connsiteY0" fmla="*/ 39025 h 5885282"/>
              <a:gd name="connsiteX1" fmla="*/ 1871457 w 12114539"/>
              <a:gd name="connsiteY1" fmla="*/ 5749405 h 5885282"/>
              <a:gd name="connsiteX2" fmla="*/ 12114539 w 12114539"/>
              <a:gd name="connsiteY2" fmla="*/ 5885282 h 5885282"/>
              <a:gd name="connsiteX3" fmla="*/ 5644771 w 12114539"/>
              <a:gd name="connsiteY3" fmla="*/ 0 h 5885282"/>
              <a:gd name="connsiteX4" fmla="*/ 0 w 12114539"/>
              <a:gd name="connsiteY4" fmla="*/ 39025 h 5885282"/>
              <a:gd name="connsiteX0" fmla="*/ 0 w 12114539"/>
              <a:gd name="connsiteY0" fmla="*/ 39025 h 5885282"/>
              <a:gd name="connsiteX1" fmla="*/ 1904461 w 12114539"/>
              <a:gd name="connsiteY1" fmla="*/ 5829536 h 5885282"/>
              <a:gd name="connsiteX2" fmla="*/ 12114539 w 12114539"/>
              <a:gd name="connsiteY2" fmla="*/ 5885282 h 5885282"/>
              <a:gd name="connsiteX3" fmla="*/ 5644771 w 12114539"/>
              <a:gd name="connsiteY3" fmla="*/ 0 h 5885282"/>
              <a:gd name="connsiteX4" fmla="*/ 0 w 12114539"/>
              <a:gd name="connsiteY4" fmla="*/ 39025 h 5885282"/>
              <a:gd name="connsiteX0" fmla="*/ 0 w 9621468"/>
              <a:gd name="connsiteY0" fmla="*/ 39025 h 5829536"/>
              <a:gd name="connsiteX1" fmla="*/ 1904461 w 9621468"/>
              <a:gd name="connsiteY1" fmla="*/ 5829536 h 5829536"/>
              <a:gd name="connsiteX2" fmla="*/ 9621468 w 9621468"/>
              <a:gd name="connsiteY2" fmla="*/ 5805463 h 5829536"/>
              <a:gd name="connsiteX3" fmla="*/ 5644771 w 9621468"/>
              <a:gd name="connsiteY3" fmla="*/ 0 h 5829536"/>
              <a:gd name="connsiteX4" fmla="*/ 0 w 9621468"/>
              <a:gd name="connsiteY4" fmla="*/ 39025 h 58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1468" h="5829536">
                <a:moveTo>
                  <a:pt x="0" y="39025"/>
                </a:moveTo>
                <a:lnTo>
                  <a:pt x="1904461" y="5829536"/>
                </a:lnTo>
                <a:lnTo>
                  <a:pt x="9621468" y="5805463"/>
                </a:lnTo>
                <a:lnTo>
                  <a:pt x="5644771" y="0"/>
                </a:lnTo>
                <a:lnTo>
                  <a:pt x="0" y="3902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DDEED0">
                  <a:alpha val="76000"/>
                </a:srgbClr>
              </a:gs>
              <a:gs pos="22000">
                <a:srgbClr val="92D050">
                  <a:alpha val="18000"/>
                </a:srgbClr>
              </a:gs>
              <a:gs pos="56000">
                <a:schemeClr val="accent6">
                  <a:lumMod val="20000"/>
                  <a:lumOff val="80000"/>
                  <a:alpha val="42000"/>
                </a:schemeClr>
              </a:gs>
              <a:gs pos="89000">
                <a:schemeClr val="bg1">
                  <a:alpha val="64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>
              <a:solidFill>
                <a:srgbClr val="3ECE3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1310" y="624058"/>
            <a:ext cx="5944901" cy="2716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/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БОЛЕЗНЬ АЛЬЦГЕЙМЕРА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0770" y="645483"/>
            <a:ext cx="5535904" cy="270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ДИСЦИРКУЛЯТОРНАЯ ЭНЦЕФАЛОПАТИЯ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62018" y="2235483"/>
            <a:ext cx="3707146" cy="128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809C28"/>
                </a:solidFill>
              </a:rPr>
              <a:t>КОНТРОЛЬ АД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809C28"/>
                </a:solidFill>
              </a:rPr>
              <a:t>профилактика  прогрессирования ангиопатии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040" y="18816"/>
            <a:ext cx="10348642" cy="10341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88C832"/>
                </a:solidFill>
              </a:defRPr>
            </a:lvl1pPr>
          </a:lstStyle>
          <a:p>
            <a:r>
              <a:rPr lang="ru-RU" sz="3600" dirty="0">
                <a:solidFill>
                  <a:srgbClr val="FF0000"/>
                </a:solidFill>
              </a:rPr>
              <a:t>НИМОПИН</a:t>
            </a:r>
            <a:r>
              <a:rPr lang="ru-RU" dirty="0">
                <a:solidFill>
                  <a:schemeClr val="tx1"/>
                </a:solidFill>
              </a:rPr>
              <a:t> – ЦЕННЫЙ ВКЛАД В ЭФФЕКТИВНОСТЬ ТЕРАПИИ ПОЖИЛЫХ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7160" y="3307088"/>
            <a:ext cx="5113179" cy="1205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5400" b="1" dirty="0">
                <a:solidFill>
                  <a:srgbClr val="FF0000"/>
                </a:solidFill>
              </a:rPr>
              <a:t>+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НИМОПИН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55619" y="1175349"/>
            <a:ext cx="3703880" cy="135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809C28"/>
                </a:solidFill>
              </a:rPr>
              <a:t>АНТИДЕМЕНТНАЯ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809C28"/>
                </a:solidFill>
              </a:rPr>
              <a:t>ТЕРАПИЯ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80291" y="4911881"/>
            <a:ext cx="11711709" cy="108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Улучшает церебральную гемоперфузию</a:t>
            </a:r>
          </a:p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/>
              </a:solidFill>
            </a:endParaRPr>
          </a:p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Снижает нейротоксическое повреждение нейронов кальцием</a:t>
            </a:r>
          </a:p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/>
              </a:solidFill>
            </a:endParaRPr>
          </a:p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Увеличивает синтез ДОФАМИНА</a:t>
            </a:r>
          </a:p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/>
              </a:solidFill>
            </a:endParaRPr>
          </a:p>
          <a:p>
            <a:pPr indent="-285750"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Тормозит разрушение серотонина и ацетилхолина</a:t>
            </a:r>
          </a:p>
        </p:txBody>
      </p:sp>
    </p:spTree>
    <p:extLst>
      <p:ext uri="{BB962C8B-B14F-4D97-AF65-F5344CB8AC3E}">
        <p14:creationId xmlns:p14="http://schemas.microsoft.com/office/powerpoint/2010/main" val="19617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BCD027-348D-1F88-3F88-3AB035F8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0" t="3274" r="-14472" b="6518"/>
          <a:stretch/>
        </p:blipFill>
        <p:spPr>
          <a:xfrm>
            <a:off x="-3" y="29095"/>
            <a:ext cx="10829111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1BD765-5894-4025-8F1C-7D9F5FFC1A77}"/>
              </a:ext>
            </a:extLst>
          </p:cNvPr>
          <p:cNvSpPr/>
          <p:nvPr/>
        </p:nvSpPr>
        <p:spPr>
          <a:xfrm>
            <a:off x="-7088" y="-1"/>
            <a:ext cx="12192000" cy="688709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8000"/>
                </a:schemeClr>
              </a:gs>
              <a:gs pos="34000">
                <a:schemeClr val="bg1">
                  <a:alpha val="46000"/>
                </a:schemeClr>
              </a:gs>
              <a:gs pos="6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595" y="312810"/>
            <a:ext cx="10829110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НИМОДИПИН ПРЕДОТВРАЩАЕТ УХУДШЕНИЕ САМОЧУВСТВИЯ И СОЦИАЛЬНОЙ АДАПТАЦИИ ПОЖИЛЫХ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28" y="6496267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Pantoni L., del Ser T., Soglian A. G. et al. Efficacy and safety of nimodipine in subcortical vascular dementia: a randomized placebo-controlled trial // Stroke.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CEABC-12BC-4997-8702-62760584DB01}"/>
              </a:ext>
            </a:extLst>
          </p:cNvPr>
          <p:cNvSpPr txBox="1"/>
          <p:nvPr/>
        </p:nvSpPr>
        <p:spPr>
          <a:xfrm>
            <a:off x="1362892" y="1438224"/>
            <a:ext cx="10131393" cy="31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88C8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РАНДОМИЗИРОВАННОЕ ПЛАЦЕБО-КОНТРОЛИРОВАННОЕ ИССЛЕДОВАНИЕ,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= 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242, 1 ГОД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C8C79E9-7564-EDBB-6180-795671FEB84B}"/>
              </a:ext>
            </a:extLst>
          </p:cNvPr>
          <p:cNvGrpSpPr/>
          <p:nvPr/>
        </p:nvGrpSpPr>
        <p:grpSpPr>
          <a:xfrm>
            <a:off x="4749210" y="2023416"/>
            <a:ext cx="7653460" cy="5176489"/>
            <a:chOff x="2326901" y="332915"/>
            <a:chExt cx="7653460" cy="5176489"/>
          </a:xfrm>
        </p:grpSpPr>
        <p:graphicFrame>
          <p:nvGraphicFramePr>
            <p:cNvPr id="7" name="Диаграмма 6"/>
            <p:cNvGraphicFramePr/>
            <p:nvPr/>
          </p:nvGraphicFramePr>
          <p:xfrm>
            <a:off x="2326901" y="1114160"/>
            <a:ext cx="7653460" cy="4395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B44770-AF36-72BA-3B72-340A8AD2FF23}"/>
                </a:ext>
              </a:extLst>
            </p:cNvPr>
            <p:cNvSpPr txBox="1"/>
            <p:nvPr/>
          </p:nvSpPr>
          <p:spPr>
            <a:xfrm>
              <a:off x="6956233" y="3408450"/>
              <a:ext cx="1594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Плацебо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834886-2C41-82EB-187E-B5E02557E4C6}"/>
                </a:ext>
              </a:extLst>
            </p:cNvPr>
            <p:cNvSpPr txBox="1"/>
            <p:nvPr/>
          </p:nvSpPr>
          <p:spPr>
            <a:xfrm>
              <a:off x="4064311" y="2949263"/>
              <a:ext cx="17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Нимодипин 90 мг/сут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2B917D-B695-212A-2BC2-7A59AC29C5AD}"/>
                </a:ext>
              </a:extLst>
            </p:cNvPr>
            <p:cNvSpPr txBox="1"/>
            <p:nvPr/>
          </p:nvSpPr>
          <p:spPr>
            <a:xfrm>
              <a:off x="3291573" y="332915"/>
              <a:ext cx="60039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% ПАЦИЕНТОВ С ОТСУТСТВИЕМ УХУДШЕНИЯ ПО ГЕРИАТРИЧЕСКОЙ ШКАЛЕ SANDOZ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ПО ОКОНЧАНИЮ ТЕРАПИИ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881279" y="3960649"/>
            <a:ext cx="8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&lt;0,05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Веселая пожилая женщина позирует с чашкой кофе на диване стоковое фото  ©Dmyrto_Z 176560866">
            <a:extLst>
              <a:ext uri="{FF2B5EF4-FFF2-40B4-BE49-F238E27FC236}">
                <a16:creationId xmlns:a16="http://schemas.microsoft.com/office/drawing/2014/main" id="{F81279CC-6910-2F5B-53E0-BB779FE76C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ложительный умный старый бородатый человек в темной рубашке и кожаном  жилете, работник библиотеки, учитель, работающий в библиотеке, держа стопку  книг, стоя на фоне книжных полок | Премиум Фото">
            <a:extLst>
              <a:ext uri="{FF2B5EF4-FFF2-40B4-BE49-F238E27FC236}">
                <a16:creationId xmlns:a16="http://schemas.microsoft.com/office/drawing/2014/main" id="{D61A9885-CA86-0DDD-19E8-A556D0E7D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1"/>
          <a:stretch/>
        </p:blipFill>
        <p:spPr bwMode="auto">
          <a:xfrm>
            <a:off x="5029586" y="0"/>
            <a:ext cx="7181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128941-7C98-FEA5-2156-B9F316B159BC}"/>
              </a:ext>
            </a:extLst>
          </p:cNvPr>
          <p:cNvSpPr/>
          <p:nvPr/>
        </p:nvSpPr>
        <p:spPr>
          <a:xfrm>
            <a:off x="5029585" y="0"/>
            <a:ext cx="67998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78000"/>
                </a:schemeClr>
              </a:gs>
              <a:gs pos="5800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51F21-C746-40D1-A2F8-DCF74D84F81B}"/>
              </a:ext>
            </a:extLst>
          </p:cNvPr>
          <p:cNvSpPr txBox="1"/>
          <p:nvPr/>
        </p:nvSpPr>
        <p:spPr>
          <a:xfrm>
            <a:off x="362614" y="416934"/>
            <a:ext cx="8205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НИМОДИПИН СОХРАНЯЕТ КОГНИТИВНЫЕ ФУНКЦИИ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D118339-0DE6-4A4C-B4BB-EF3F8B086190}"/>
              </a:ext>
            </a:extLst>
          </p:cNvPr>
          <p:cNvGraphicFramePr>
            <a:graphicFrameLocks/>
          </p:cNvGraphicFramePr>
          <p:nvPr/>
        </p:nvGraphicFramePr>
        <p:xfrm>
          <a:off x="2666180" y="1568384"/>
          <a:ext cx="6044094" cy="47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1FBAE2C-22B4-4710-A295-DAA0A1EFDE5D}"/>
              </a:ext>
            </a:extLst>
          </p:cNvPr>
          <p:cNvSpPr txBox="1"/>
          <p:nvPr/>
        </p:nvSpPr>
        <p:spPr>
          <a:xfrm>
            <a:off x="290462" y="1495934"/>
            <a:ext cx="6742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РАНДОМИЗИРОВАННОЕ ИССЛЕДОВАНИЕ N=242, ДЕМЕНЦИЯ, 1 ГОД , Р&lt;0,01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3BA8D-0E4F-4200-8538-135612844E40}"/>
              </a:ext>
            </a:extLst>
          </p:cNvPr>
          <p:cNvSpPr txBox="1"/>
          <p:nvPr/>
        </p:nvSpPr>
        <p:spPr>
          <a:xfrm>
            <a:off x="458261" y="2768713"/>
            <a:ext cx="2363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пациентов с отсутствием ухудшения когнитивных функций по ММ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4F5F62-3404-344D-5E26-70E093D3A558}"/>
              </a:ext>
            </a:extLst>
          </p:cNvPr>
          <p:cNvSpPr/>
          <p:nvPr/>
        </p:nvSpPr>
        <p:spPr>
          <a:xfrm>
            <a:off x="290462" y="6368014"/>
            <a:ext cx="1203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Pantoni L., del Ser T., Soglian A. G. et al. Efficacy and safety of nimodipine in subcortical vascular dementia: a randomized placebo-controlled trial // Stroke. – 2005.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3429001" y="2077388"/>
          <a:ext cx="7604164" cy="449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488" y="3694364"/>
            <a:ext cx="2948797" cy="58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r">
              <a:lnSpc>
                <a:spcPct val="80000"/>
              </a:lnSpc>
              <a:defRPr sz="2000">
                <a:solidFill>
                  <a:srgbClr val="456C2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Доля пациентов с неблагоприятными событиями после курса терапии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60686" y="6272727"/>
            <a:ext cx="9724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669900"/>
                </a:solidFill>
              </a:rPr>
              <a:t>Pantoni L, del Ser T, </a:t>
            </a:r>
            <a:r>
              <a:rPr lang="en-US" sz="1200" i="1" dirty="0" err="1">
                <a:solidFill>
                  <a:srgbClr val="669900"/>
                </a:solidFill>
              </a:rPr>
              <a:t>Soglian</a:t>
            </a:r>
            <a:r>
              <a:rPr lang="en-US" sz="1200" i="1" dirty="0">
                <a:solidFill>
                  <a:srgbClr val="669900"/>
                </a:solidFill>
              </a:rPr>
              <a:t> A. </a:t>
            </a:r>
            <a:r>
              <a:rPr lang="en-US" sz="1200" i="1" dirty="0" err="1">
                <a:solidFill>
                  <a:srgbClr val="669900"/>
                </a:solidFill>
              </a:rPr>
              <a:t>Ecacy</a:t>
            </a:r>
            <a:r>
              <a:rPr lang="en-US" sz="1200" i="1" dirty="0">
                <a:solidFill>
                  <a:srgbClr val="669900"/>
                </a:solidFill>
              </a:rPr>
              <a:t> and Safety of Nimodipine in Subcortical Vascular Dementia Stroke. 2005; 36: 619-624.6. Pantoni L., del Ser T., </a:t>
            </a:r>
            <a:r>
              <a:rPr lang="en-US" sz="1200" i="1" dirty="0" err="1">
                <a:solidFill>
                  <a:srgbClr val="669900"/>
                </a:solidFill>
              </a:rPr>
              <a:t>Soglian</a:t>
            </a:r>
            <a:r>
              <a:rPr lang="en-US" sz="1200" i="1" dirty="0">
                <a:solidFill>
                  <a:srgbClr val="669900"/>
                </a:solidFill>
              </a:rPr>
              <a:t> A. G. et al. </a:t>
            </a:r>
            <a:r>
              <a:rPr lang="en-US" sz="1200" i="1" dirty="0" err="1">
                <a:solidFill>
                  <a:srgbClr val="669900"/>
                </a:solidFill>
              </a:rPr>
              <a:t>Ecacy</a:t>
            </a:r>
            <a:r>
              <a:rPr lang="ru-RU" sz="1200" i="1" dirty="0">
                <a:solidFill>
                  <a:srgbClr val="669900"/>
                </a:solidFill>
              </a:rPr>
              <a:t> </a:t>
            </a:r>
            <a:r>
              <a:rPr lang="en-US" sz="1200" i="1" dirty="0">
                <a:solidFill>
                  <a:srgbClr val="669900"/>
                </a:solidFill>
              </a:rPr>
              <a:t>and safety of nimodipine in subcortical vascular dementia: a randomized placebo-controlled trial // Stroke. – 2005 – Vol. 36 –P. 619–624.</a:t>
            </a:r>
            <a:endParaRPr lang="ru-RU" sz="1200" i="1" dirty="0">
              <a:solidFill>
                <a:srgbClr val="66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366" y="412010"/>
            <a:ext cx="1188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88C832"/>
                </a:solidFill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НИМОДИПИН СНИЖАЕТ КОЛИЧЕСТВО НЕБЛАГОПРИЯТНЫХ СОБЫТИЙ У ПАЦИЕНТОВ С СУБКОРТИКАЛЬНОЙ СОСУДИСТОЙ ДЕМЕНЦИЕЙ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44" y="982213"/>
            <a:ext cx="8345714" cy="1588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88C8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70C0"/>
                </a:solidFill>
              </a:rPr>
              <a:t>РАНДОМИЗИРОВАННОЕ ИССЛЕДОВАНИЕ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242 ПАЦИЕНТА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С СУБКОРТИКАЛЬНОЙ И СОСУДИСТОЙ ДЕМЕНЦИЕЙ, 1 ГОД ТЕРАПИИ, р</a:t>
            </a:r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ru-RU" sz="2000" dirty="0">
                <a:solidFill>
                  <a:srgbClr val="0070C0"/>
                </a:solidFill>
              </a:rPr>
              <a:t>0,01</a:t>
            </a:r>
          </a:p>
        </p:txBody>
      </p:sp>
    </p:spTree>
    <p:extLst>
      <p:ext uri="{BB962C8B-B14F-4D97-AF65-F5344CB8AC3E}">
        <p14:creationId xmlns:p14="http://schemas.microsoft.com/office/powerpoint/2010/main" val="2816463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0C736E67-1357-4185-980F-D6F7EFCC867E}"/>
              </a:ext>
            </a:extLst>
          </p:cNvPr>
          <p:cNvSpPr/>
          <p:nvPr/>
        </p:nvSpPr>
        <p:spPr>
          <a:xfrm>
            <a:off x="851254" y="2372193"/>
            <a:ext cx="7856621" cy="4127073"/>
          </a:xfrm>
          <a:custGeom>
            <a:avLst/>
            <a:gdLst>
              <a:gd name="connsiteX0" fmla="*/ 3741821 w 7856621"/>
              <a:gd name="connsiteY0" fmla="*/ 228600 h 3441031"/>
              <a:gd name="connsiteX1" fmla="*/ 7856621 w 7856621"/>
              <a:gd name="connsiteY1" fmla="*/ 3380873 h 3441031"/>
              <a:gd name="connsiteX2" fmla="*/ 0 w 7856621"/>
              <a:gd name="connsiteY2" fmla="*/ 3441031 h 3441031"/>
              <a:gd name="connsiteX3" fmla="*/ 24063 w 7856621"/>
              <a:gd name="connsiteY3" fmla="*/ 0 h 3441031"/>
              <a:gd name="connsiteX4" fmla="*/ 3741821 w 7856621"/>
              <a:gd name="connsiteY4" fmla="*/ 228600 h 3441031"/>
              <a:gd name="connsiteX0" fmla="*/ 3741821 w 7856621"/>
              <a:gd name="connsiteY0" fmla="*/ 0 h 3693694"/>
              <a:gd name="connsiteX1" fmla="*/ 7856621 w 7856621"/>
              <a:gd name="connsiteY1" fmla="*/ 3633536 h 3693694"/>
              <a:gd name="connsiteX2" fmla="*/ 0 w 7856621"/>
              <a:gd name="connsiteY2" fmla="*/ 3693694 h 3693694"/>
              <a:gd name="connsiteX3" fmla="*/ 24063 w 7856621"/>
              <a:gd name="connsiteY3" fmla="*/ 252663 h 3693694"/>
              <a:gd name="connsiteX4" fmla="*/ 3741821 w 7856621"/>
              <a:gd name="connsiteY4" fmla="*/ 0 h 36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621" h="3693694">
                <a:moveTo>
                  <a:pt x="3741821" y="0"/>
                </a:moveTo>
                <a:lnTo>
                  <a:pt x="7856621" y="3633536"/>
                </a:lnTo>
                <a:lnTo>
                  <a:pt x="0" y="3693694"/>
                </a:lnTo>
                <a:lnTo>
                  <a:pt x="24063" y="252663"/>
                </a:lnTo>
                <a:lnTo>
                  <a:pt x="374182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FFF00">
                  <a:alpha val="0"/>
                </a:srgbClr>
              </a:gs>
              <a:gs pos="76152">
                <a:srgbClr val="FFFF00">
                  <a:alpha val="23000"/>
                </a:srgbClr>
              </a:gs>
              <a:gs pos="56000">
                <a:srgbClr val="FFFF00">
                  <a:alpha val="18000"/>
                </a:srgbClr>
              </a:gs>
              <a:gs pos="100000">
                <a:srgbClr val="FFC000"/>
              </a:gs>
            </a:gsLst>
            <a:lin ang="13500000" scaled="1"/>
            <a:tileRect/>
          </a:gradFill>
          <a:ln w="57150">
            <a:solidFill>
              <a:srgbClr val="FFC000">
                <a:alpha val="5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52CDD720-DFBF-4663-9C2C-DC280A80C457}"/>
              </a:ext>
            </a:extLst>
          </p:cNvPr>
          <p:cNvSpPr/>
          <p:nvPr/>
        </p:nvSpPr>
        <p:spPr>
          <a:xfrm>
            <a:off x="748927" y="2386826"/>
            <a:ext cx="7748809" cy="4060697"/>
          </a:xfrm>
          <a:custGeom>
            <a:avLst/>
            <a:gdLst>
              <a:gd name="connsiteX0" fmla="*/ 4066674 w 7820527"/>
              <a:gd name="connsiteY0" fmla="*/ 72189 h 3416968"/>
              <a:gd name="connsiteX1" fmla="*/ 0 w 7820527"/>
              <a:gd name="connsiteY1" fmla="*/ 3416968 h 3416968"/>
              <a:gd name="connsiteX2" fmla="*/ 7820527 w 7820527"/>
              <a:gd name="connsiteY2" fmla="*/ 3344779 h 3416968"/>
              <a:gd name="connsiteX3" fmla="*/ 7736306 w 7820527"/>
              <a:gd name="connsiteY3" fmla="*/ 0 h 3416968"/>
              <a:gd name="connsiteX4" fmla="*/ 4066674 w 7820527"/>
              <a:gd name="connsiteY4" fmla="*/ 72189 h 3416968"/>
              <a:gd name="connsiteX0" fmla="*/ 3982453 w 7820527"/>
              <a:gd name="connsiteY0" fmla="*/ 0 h 3705726"/>
              <a:gd name="connsiteX1" fmla="*/ 0 w 7820527"/>
              <a:gd name="connsiteY1" fmla="*/ 3705726 h 3705726"/>
              <a:gd name="connsiteX2" fmla="*/ 7820527 w 7820527"/>
              <a:gd name="connsiteY2" fmla="*/ 3633537 h 3705726"/>
              <a:gd name="connsiteX3" fmla="*/ 7736306 w 7820527"/>
              <a:gd name="connsiteY3" fmla="*/ 288758 h 3705726"/>
              <a:gd name="connsiteX4" fmla="*/ 3982453 w 7820527"/>
              <a:gd name="connsiteY4" fmla="*/ 0 h 3705726"/>
              <a:gd name="connsiteX0" fmla="*/ 4000382 w 7820527"/>
              <a:gd name="connsiteY0" fmla="*/ 0 h 3657596"/>
              <a:gd name="connsiteX1" fmla="*/ 0 w 7820527"/>
              <a:gd name="connsiteY1" fmla="*/ 3657596 h 3657596"/>
              <a:gd name="connsiteX2" fmla="*/ 7820527 w 7820527"/>
              <a:gd name="connsiteY2" fmla="*/ 3585407 h 3657596"/>
              <a:gd name="connsiteX3" fmla="*/ 7736306 w 7820527"/>
              <a:gd name="connsiteY3" fmla="*/ 240628 h 3657596"/>
              <a:gd name="connsiteX4" fmla="*/ 4000382 w 7820527"/>
              <a:gd name="connsiteY4" fmla="*/ 0 h 3657596"/>
              <a:gd name="connsiteX0" fmla="*/ 4000382 w 7820527"/>
              <a:gd name="connsiteY0" fmla="*/ 22 h 3657618"/>
              <a:gd name="connsiteX1" fmla="*/ 0 w 7820527"/>
              <a:gd name="connsiteY1" fmla="*/ 3657618 h 3657618"/>
              <a:gd name="connsiteX2" fmla="*/ 7820527 w 7820527"/>
              <a:gd name="connsiteY2" fmla="*/ 3585429 h 3657618"/>
              <a:gd name="connsiteX3" fmla="*/ 7754235 w 7820527"/>
              <a:gd name="connsiteY3" fmla="*/ 0 h 3657618"/>
              <a:gd name="connsiteX4" fmla="*/ 4000382 w 7820527"/>
              <a:gd name="connsiteY4" fmla="*/ 22 h 3657618"/>
              <a:gd name="connsiteX0" fmla="*/ 4000382 w 7820527"/>
              <a:gd name="connsiteY0" fmla="*/ 24087 h 3657618"/>
              <a:gd name="connsiteX1" fmla="*/ 0 w 7820527"/>
              <a:gd name="connsiteY1" fmla="*/ 3657618 h 3657618"/>
              <a:gd name="connsiteX2" fmla="*/ 7820527 w 7820527"/>
              <a:gd name="connsiteY2" fmla="*/ 3585429 h 3657618"/>
              <a:gd name="connsiteX3" fmla="*/ 7754235 w 7820527"/>
              <a:gd name="connsiteY3" fmla="*/ 0 h 3657618"/>
              <a:gd name="connsiteX4" fmla="*/ 4000382 w 7820527"/>
              <a:gd name="connsiteY4" fmla="*/ 24087 h 3657618"/>
              <a:gd name="connsiteX0" fmla="*/ 4000382 w 7820527"/>
              <a:gd name="connsiteY0" fmla="*/ 0 h 3633531"/>
              <a:gd name="connsiteX1" fmla="*/ 0 w 7820527"/>
              <a:gd name="connsiteY1" fmla="*/ 3633531 h 3633531"/>
              <a:gd name="connsiteX2" fmla="*/ 7820527 w 7820527"/>
              <a:gd name="connsiteY2" fmla="*/ 3561342 h 3633531"/>
              <a:gd name="connsiteX3" fmla="*/ 7745271 w 7820527"/>
              <a:gd name="connsiteY3" fmla="*/ 24043 h 3633531"/>
              <a:gd name="connsiteX4" fmla="*/ 4000382 w 7820527"/>
              <a:gd name="connsiteY4" fmla="*/ 0 h 3633531"/>
              <a:gd name="connsiteX0" fmla="*/ 4000382 w 7748809"/>
              <a:gd name="connsiteY0" fmla="*/ 0 h 3633531"/>
              <a:gd name="connsiteX1" fmla="*/ 0 w 7748809"/>
              <a:gd name="connsiteY1" fmla="*/ 3633531 h 3633531"/>
              <a:gd name="connsiteX2" fmla="*/ 7748809 w 7748809"/>
              <a:gd name="connsiteY2" fmla="*/ 3617493 h 3633531"/>
              <a:gd name="connsiteX3" fmla="*/ 7745271 w 7748809"/>
              <a:gd name="connsiteY3" fmla="*/ 24043 h 3633531"/>
              <a:gd name="connsiteX4" fmla="*/ 4000382 w 7748809"/>
              <a:gd name="connsiteY4" fmla="*/ 0 h 363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8809" h="3633531">
                <a:moveTo>
                  <a:pt x="4000382" y="0"/>
                </a:moveTo>
                <a:lnTo>
                  <a:pt x="0" y="3633531"/>
                </a:lnTo>
                <a:lnTo>
                  <a:pt x="7748809" y="3617493"/>
                </a:lnTo>
                <a:cubicBezTo>
                  <a:pt x="7747630" y="2419676"/>
                  <a:pt x="7746450" y="1221860"/>
                  <a:pt x="7745271" y="24043"/>
                </a:cubicBezTo>
                <a:lnTo>
                  <a:pt x="400038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9AD59E">
                  <a:alpha val="12000"/>
                </a:srgbClr>
              </a:gs>
              <a:gs pos="76152">
                <a:srgbClr val="008200">
                  <a:alpha val="58000"/>
                </a:srgbClr>
              </a:gs>
              <a:gs pos="56000">
                <a:srgbClr val="009900">
                  <a:alpha val="50000"/>
                </a:srgbClr>
              </a:gs>
              <a:gs pos="100000">
                <a:srgbClr val="006600">
                  <a:alpha val="38000"/>
                </a:srgbClr>
              </a:gs>
            </a:gsLst>
            <a:lin ang="18900000" scaled="1"/>
            <a:tileRect/>
          </a:gradFill>
          <a:ln w="57150">
            <a:solidFill>
              <a:srgbClr val="006600">
                <a:alpha val="3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AE4E8-80B1-4135-A146-95EBAC581696}"/>
              </a:ext>
            </a:extLst>
          </p:cNvPr>
          <p:cNvSpPr txBox="1"/>
          <p:nvPr/>
        </p:nvSpPr>
        <p:spPr>
          <a:xfrm>
            <a:off x="2420644" y="3926842"/>
            <a:ext cx="4659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УСИЛЕНИЕ ЭФФЕКТА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 ТОКСИЧЕСКИХ РЕАКЦИЙ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3E111-15FF-49E7-B1C8-ABA3395EFFA4}"/>
              </a:ext>
            </a:extLst>
          </p:cNvPr>
          <p:cNvSpPr txBox="1"/>
          <p:nvPr/>
        </p:nvSpPr>
        <p:spPr>
          <a:xfrm>
            <a:off x="5275226" y="3014346"/>
            <a:ext cx="29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ЧЕРЕЗ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КАНАЛЫ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-ТИПА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0B48A-8798-4108-9594-D9F0B974704C}"/>
              </a:ext>
            </a:extLst>
          </p:cNvPr>
          <p:cNvSpPr txBox="1"/>
          <p:nvPr/>
        </p:nvSpPr>
        <p:spPr>
          <a:xfrm>
            <a:off x="801705" y="3088692"/>
            <a:ext cx="293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ЧЕРЕЗ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NMDA-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РЕЦЕПТОР</a:t>
            </a: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DB982DF-65C7-4F8C-9D17-E328C7CD4275}"/>
              </a:ext>
            </a:extLst>
          </p:cNvPr>
          <p:cNvSpPr/>
          <p:nvPr/>
        </p:nvSpPr>
        <p:spPr>
          <a:xfrm>
            <a:off x="4295019" y="2358464"/>
            <a:ext cx="4274435" cy="485457"/>
          </a:xfrm>
          <a:custGeom>
            <a:avLst/>
            <a:gdLst>
              <a:gd name="connsiteX0" fmla="*/ 0 w 3952316"/>
              <a:gd name="connsiteY0" fmla="*/ 0 h 485457"/>
              <a:gd name="connsiteX1" fmla="*/ 0 w 3952316"/>
              <a:gd name="connsiteY1" fmla="*/ 0 h 485457"/>
              <a:gd name="connsiteX2" fmla="*/ 3952316 w 3952316"/>
              <a:gd name="connsiteY2" fmla="*/ 0 h 485457"/>
              <a:gd name="connsiteX3" fmla="*/ 3952316 w 3952316"/>
              <a:gd name="connsiteY3" fmla="*/ 0 h 485457"/>
              <a:gd name="connsiteX4" fmla="*/ 3952316 w 3952316"/>
              <a:gd name="connsiteY4" fmla="*/ 485457 h 485457"/>
              <a:gd name="connsiteX5" fmla="*/ 3952316 w 3952316"/>
              <a:gd name="connsiteY5" fmla="*/ 485457 h 485457"/>
              <a:gd name="connsiteX6" fmla="*/ 0 w 3952316"/>
              <a:gd name="connsiteY6" fmla="*/ 485457 h 485457"/>
              <a:gd name="connsiteX7" fmla="*/ 0 w 3952316"/>
              <a:gd name="connsiteY7" fmla="*/ 485457 h 485457"/>
              <a:gd name="connsiteX8" fmla="*/ 0 w 3952316"/>
              <a:gd name="connsiteY8" fmla="*/ 0 h 485457"/>
              <a:gd name="connsiteX0" fmla="*/ 322119 w 4274435"/>
              <a:gd name="connsiteY0" fmla="*/ 0 h 485457"/>
              <a:gd name="connsiteX1" fmla="*/ 322119 w 4274435"/>
              <a:gd name="connsiteY1" fmla="*/ 0 h 485457"/>
              <a:gd name="connsiteX2" fmla="*/ 4274435 w 4274435"/>
              <a:gd name="connsiteY2" fmla="*/ 0 h 485457"/>
              <a:gd name="connsiteX3" fmla="*/ 4274435 w 4274435"/>
              <a:gd name="connsiteY3" fmla="*/ 0 h 485457"/>
              <a:gd name="connsiteX4" fmla="*/ 4274435 w 4274435"/>
              <a:gd name="connsiteY4" fmla="*/ 485457 h 485457"/>
              <a:gd name="connsiteX5" fmla="*/ 4274435 w 4274435"/>
              <a:gd name="connsiteY5" fmla="*/ 485457 h 485457"/>
              <a:gd name="connsiteX6" fmla="*/ 322119 w 4274435"/>
              <a:gd name="connsiteY6" fmla="*/ 485457 h 485457"/>
              <a:gd name="connsiteX7" fmla="*/ 0 w 4274435"/>
              <a:gd name="connsiteY7" fmla="*/ 480262 h 485457"/>
              <a:gd name="connsiteX8" fmla="*/ 322119 w 4274435"/>
              <a:gd name="connsiteY8" fmla="*/ 0 h 485457"/>
              <a:gd name="connsiteX0" fmla="*/ 470190 w 4274435"/>
              <a:gd name="connsiteY0" fmla="*/ 12989 h 485457"/>
              <a:gd name="connsiteX1" fmla="*/ 322119 w 4274435"/>
              <a:gd name="connsiteY1" fmla="*/ 0 h 485457"/>
              <a:gd name="connsiteX2" fmla="*/ 4274435 w 4274435"/>
              <a:gd name="connsiteY2" fmla="*/ 0 h 485457"/>
              <a:gd name="connsiteX3" fmla="*/ 4274435 w 4274435"/>
              <a:gd name="connsiteY3" fmla="*/ 0 h 485457"/>
              <a:gd name="connsiteX4" fmla="*/ 4274435 w 4274435"/>
              <a:gd name="connsiteY4" fmla="*/ 485457 h 485457"/>
              <a:gd name="connsiteX5" fmla="*/ 4274435 w 4274435"/>
              <a:gd name="connsiteY5" fmla="*/ 485457 h 485457"/>
              <a:gd name="connsiteX6" fmla="*/ 322119 w 4274435"/>
              <a:gd name="connsiteY6" fmla="*/ 485457 h 485457"/>
              <a:gd name="connsiteX7" fmla="*/ 0 w 4274435"/>
              <a:gd name="connsiteY7" fmla="*/ 480262 h 485457"/>
              <a:gd name="connsiteX8" fmla="*/ 470190 w 4274435"/>
              <a:gd name="connsiteY8" fmla="*/ 12989 h 485457"/>
              <a:gd name="connsiteX0" fmla="*/ 470190 w 4274435"/>
              <a:gd name="connsiteY0" fmla="*/ 12989 h 485457"/>
              <a:gd name="connsiteX1" fmla="*/ 4274435 w 4274435"/>
              <a:gd name="connsiteY1" fmla="*/ 0 h 485457"/>
              <a:gd name="connsiteX2" fmla="*/ 4274435 w 4274435"/>
              <a:gd name="connsiteY2" fmla="*/ 0 h 485457"/>
              <a:gd name="connsiteX3" fmla="*/ 4274435 w 4274435"/>
              <a:gd name="connsiteY3" fmla="*/ 485457 h 485457"/>
              <a:gd name="connsiteX4" fmla="*/ 4274435 w 4274435"/>
              <a:gd name="connsiteY4" fmla="*/ 485457 h 485457"/>
              <a:gd name="connsiteX5" fmla="*/ 322119 w 4274435"/>
              <a:gd name="connsiteY5" fmla="*/ 485457 h 485457"/>
              <a:gd name="connsiteX6" fmla="*/ 0 w 4274435"/>
              <a:gd name="connsiteY6" fmla="*/ 480262 h 485457"/>
              <a:gd name="connsiteX7" fmla="*/ 470190 w 4274435"/>
              <a:gd name="connsiteY7" fmla="*/ 12989 h 4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4435" h="485457">
                <a:moveTo>
                  <a:pt x="470190" y="12989"/>
                </a:moveTo>
                <a:lnTo>
                  <a:pt x="4274435" y="0"/>
                </a:lnTo>
                <a:lnTo>
                  <a:pt x="4274435" y="0"/>
                </a:lnTo>
                <a:lnTo>
                  <a:pt x="4274435" y="485457"/>
                </a:lnTo>
                <a:lnTo>
                  <a:pt x="4274435" y="485457"/>
                </a:lnTo>
                <a:lnTo>
                  <a:pt x="322119" y="485457"/>
                </a:lnTo>
                <a:lnTo>
                  <a:pt x="0" y="480262"/>
                </a:lnTo>
                <a:lnTo>
                  <a:pt x="470190" y="12989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НИМОДИПИН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2DD6D1D-C5B8-49D6-A00C-4E42843D5D6C}"/>
              </a:ext>
            </a:extLst>
          </p:cNvPr>
          <p:cNvSpPr/>
          <p:nvPr/>
        </p:nvSpPr>
        <p:spPr>
          <a:xfrm>
            <a:off x="857329" y="2357888"/>
            <a:ext cx="3894848" cy="485457"/>
          </a:xfrm>
          <a:custGeom>
            <a:avLst/>
            <a:gdLst>
              <a:gd name="connsiteX0" fmla="*/ 0 w 3759810"/>
              <a:gd name="connsiteY0" fmla="*/ 0 h 485457"/>
              <a:gd name="connsiteX1" fmla="*/ 0 w 3759810"/>
              <a:gd name="connsiteY1" fmla="*/ 0 h 485457"/>
              <a:gd name="connsiteX2" fmla="*/ 3759810 w 3759810"/>
              <a:gd name="connsiteY2" fmla="*/ 0 h 485457"/>
              <a:gd name="connsiteX3" fmla="*/ 3759810 w 3759810"/>
              <a:gd name="connsiteY3" fmla="*/ 0 h 485457"/>
              <a:gd name="connsiteX4" fmla="*/ 3759810 w 3759810"/>
              <a:gd name="connsiteY4" fmla="*/ 485457 h 485457"/>
              <a:gd name="connsiteX5" fmla="*/ 3759810 w 3759810"/>
              <a:gd name="connsiteY5" fmla="*/ 485457 h 485457"/>
              <a:gd name="connsiteX6" fmla="*/ 0 w 3759810"/>
              <a:gd name="connsiteY6" fmla="*/ 485457 h 485457"/>
              <a:gd name="connsiteX7" fmla="*/ 0 w 3759810"/>
              <a:gd name="connsiteY7" fmla="*/ 485457 h 485457"/>
              <a:gd name="connsiteX8" fmla="*/ 0 w 3759810"/>
              <a:gd name="connsiteY8" fmla="*/ 0 h 485457"/>
              <a:gd name="connsiteX0" fmla="*/ 0 w 3759810"/>
              <a:gd name="connsiteY0" fmla="*/ 0 h 485457"/>
              <a:gd name="connsiteX1" fmla="*/ 0 w 3759810"/>
              <a:gd name="connsiteY1" fmla="*/ 0 h 485457"/>
              <a:gd name="connsiteX2" fmla="*/ 3759810 w 3759810"/>
              <a:gd name="connsiteY2" fmla="*/ 0 h 485457"/>
              <a:gd name="connsiteX3" fmla="*/ 3759810 w 3759810"/>
              <a:gd name="connsiteY3" fmla="*/ 0 h 485457"/>
              <a:gd name="connsiteX4" fmla="*/ 3759810 w 3759810"/>
              <a:gd name="connsiteY4" fmla="*/ 485457 h 485457"/>
              <a:gd name="connsiteX5" fmla="*/ 3428003 w 3759810"/>
              <a:gd name="connsiteY5" fmla="*/ 477741 h 485457"/>
              <a:gd name="connsiteX6" fmla="*/ 0 w 3759810"/>
              <a:gd name="connsiteY6" fmla="*/ 485457 h 485457"/>
              <a:gd name="connsiteX7" fmla="*/ 0 w 3759810"/>
              <a:gd name="connsiteY7" fmla="*/ 485457 h 485457"/>
              <a:gd name="connsiteX8" fmla="*/ 0 w 3759810"/>
              <a:gd name="connsiteY8" fmla="*/ 0 h 485457"/>
              <a:gd name="connsiteX0" fmla="*/ 0 w 3759810"/>
              <a:gd name="connsiteY0" fmla="*/ 0 h 485457"/>
              <a:gd name="connsiteX1" fmla="*/ 0 w 3759810"/>
              <a:gd name="connsiteY1" fmla="*/ 0 h 485457"/>
              <a:gd name="connsiteX2" fmla="*/ 3759810 w 3759810"/>
              <a:gd name="connsiteY2" fmla="*/ 0 h 485457"/>
              <a:gd name="connsiteX3" fmla="*/ 3759810 w 3759810"/>
              <a:gd name="connsiteY3" fmla="*/ 0 h 485457"/>
              <a:gd name="connsiteX4" fmla="*/ 3563041 w 3759810"/>
              <a:gd name="connsiteY4" fmla="*/ 346561 h 485457"/>
              <a:gd name="connsiteX5" fmla="*/ 3428003 w 3759810"/>
              <a:gd name="connsiteY5" fmla="*/ 477741 h 485457"/>
              <a:gd name="connsiteX6" fmla="*/ 0 w 3759810"/>
              <a:gd name="connsiteY6" fmla="*/ 485457 h 485457"/>
              <a:gd name="connsiteX7" fmla="*/ 0 w 3759810"/>
              <a:gd name="connsiteY7" fmla="*/ 485457 h 485457"/>
              <a:gd name="connsiteX8" fmla="*/ 0 w 3759810"/>
              <a:gd name="connsiteY8" fmla="*/ 0 h 485457"/>
              <a:gd name="connsiteX0" fmla="*/ 0 w 3875557"/>
              <a:gd name="connsiteY0" fmla="*/ 0 h 485457"/>
              <a:gd name="connsiteX1" fmla="*/ 0 w 3875557"/>
              <a:gd name="connsiteY1" fmla="*/ 0 h 485457"/>
              <a:gd name="connsiteX2" fmla="*/ 3759810 w 3875557"/>
              <a:gd name="connsiteY2" fmla="*/ 0 h 485457"/>
              <a:gd name="connsiteX3" fmla="*/ 3875557 w 3875557"/>
              <a:gd name="connsiteY3" fmla="*/ 19291 h 485457"/>
              <a:gd name="connsiteX4" fmla="*/ 3563041 w 3875557"/>
              <a:gd name="connsiteY4" fmla="*/ 346561 h 485457"/>
              <a:gd name="connsiteX5" fmla="*/ 3428003 w 3875557"/>
              <a:gd name="connsiteY5" fmla="*/ 477741 h 485457"/>
              <a:gd name="connsiteX6" fmla="*/ 0 w 3875557"/>
              <a:gd name="connsiteY6" fmla="*/ 485457 h 485457"/>
              <a:gd name="connsiteX7" fmla="*/ 0 w 3875557"/>
              <a:gd name="connsiteY7" fmla="*/ 485457 h 485457"/>
              <a:gd name="connsiteX8" fmla="*/ 0 w 3875557"/>
              <a:gd name="connsiteY8" fmla="*/ 0 h 485457"/>
              <a:gd name="connsiteX0" fmla="*/ 0 w 3894848"/>
              <a:gd name="connsiteY0" fmla="*/ 0 h 485457"/>
              <a:gd name="connsiteX1" fmla="*/ 0 w 3894848"/>
              <a:gd name="connsiteY1" fmla="*/ 0 h 485457"/>
              <a:gd name="connsiteX2" fmla="*/ 3759810 w 3894848"/>
              <a:gd name="connsiteY2" fmla="*/ 0 h 485457"/>
              <a:gd name="connsiteX3" fmla="*/ 3894848 w 3894848"/>
              <a:gd name="connsiteY3" fmla="*/ 11574 h 485457"/>
              <a:gd name="connsiteX4" fmla="*/ 3563041 w 3894848"/>
              <a:gd name="connsiteY4" fmla="*/ 346561 h 485457"/>
              <a:gd name="connsiteX5" fmla="*/ 3428003 w 3894848"/>
              <a:gd name="connsiteY5" fmla="*/ 477741 h 485457"/>
              <a:gd name="connsiteX6" fmla="*/ 0 w 3894848"/>
              <a:gd name="connsiteY6" fmla="*/ 485457 h 485457"/>
              <a:gd name="connsiteX7" fmla="*/ 0 w 3894848"/>
              <a:gd name="connsiteY7" fmla="*/ 485457 h 485457"/>
              <a:gd name="connsiteX8" fmla="*/ 0 w 3894848"/>
              <a:gd name="connsiteY8" fmla="*/ 0 h 485457"/>
              <a:gd name="connsiteX0" fmla="*/ 0 w 3894848"/>
              <a:gd name="connsiteY0" fmla="*/ 0 h 485457"/>
              <a:gd name="connsiteX1" fmla="*/ 0 w 3894848"/>
              <a:gd name="connsiteY1" fmla="*/ 0 h 485457"/>
              <a:gd name="connsiteX2" fmla="*/ 3759810 w 3894848"/>
              <a:gd name="connsiteY2" fmla="*/ 7716 h 485457"/>
              <a:gd name="connsiteX3" fmla="*/ 3894848 w 3894848"/>
              <a:gd name="connsiteY3" fmla="*/ 11574 h 485457"/>
              <a:gd name="connsiteX4" fmla="*/ 3563041 w 3894848"/>
              <a:gd name="connsiteY4" fmla="*/ 346561 h 485457"/>
              <a:gd name="connsiteX5" fmla="*/ 3428003 w 3894848"/>
              <a:gd name="connsiteY5" fmla="*/ 477741 h 485457"/>
              <a:gd name="connsiteX6" fmla="*/ 0 w 3894848"/>
              <a:gd name="connsiteY6" fmla="*/ 485457 h 485457"/>
              <a:gd name="connsiteX7" fmla="*/ 0 w 3894848"/>
              <a:gd name="connsiteY7" fmla="*/ 485457 h 485457"/>
              <a:gd name="connsiteX8" fmla="*/ 0 w 3894848"/>
              <a:gd name="connsiteY8" fmla="*/ 0 h 4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4848" h="485457">
                <a:moveTo>
                  <a:pt x="0" y="0"/>
                </a:moveTo>
                <a:lnTo>
                  <a:pt x="0" y="0"/>
                </a:lnTo>
                <a:lnTo>
                  <a:pt x="3759810" y="7716"/>
                </a:lnTo>
                <a:lnTo>
                  <a:pt x="3894848" y="11574"/>
                </a:lnTo>
                <a:lnTo>
                  <a:pt x="3563041" y="346561"/>
                </a:lnTo>
                <a:lnTo>
                  <a:pt x="3428003" y="477741"/>
                </a:lnTo>
                <a:lnTo>
                  <a:pt x="0" y="485457"/>
                </a:lnTo>
                <a:lnTo>
                  <a:pt x="0" y="4854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МЕМАНТИН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D811B-DDDD-4C93-BFEE-C13823E43F90}"/>
              </a:ext>
            </a:extLst>
          </p:cNvPr>
          <p:cNvSpPr txBox="1"/>
          <p:nvPr/>
        </p:nvSpPr>
        <p:spPr>
          <a:xfrm>
            <a:off x="857328" y="1403781"/>
            <a:ext cx="7542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СИНЕРГИЧНОЕ ДЕЙСТВИЕ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 ВНУТРИКЛЕТОЧНЫЙ КАЛЬЦИЙ: </a:t>
            </a: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9A0487E-9F49-497F-BD1F-1185D74848CE}"/>
              </a:ext>
            </a:extLst>
          </p:cNvPr>
          <p:cNvSpPr/>
          <p:nvPr/>
        </p:nvSpPr>
        <p:spPr>
          <a:xfrm>
            <a:off x="718906" y="1107681"/>
            <a:ext cx="7988969" cy="5499803"/>
          </a:xfrm>
          <a:prstGeom prst="frame">
            <a:avLst>
              <a:gd name="adj1" fmla="val 360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1764C-B7D3-4B3C-A385-E4B27B4A03B1}"/>
              </a:ext>
            </a:extLst>
          </p:cNvPr>
          <p:cNvSpPr/>
          <p:nvPr/>
        </p:nvSpPr>
        <p:spPr bwMode="auto">
          <a:xfrm>
            <a:off x="8707874" y="1107681"/>
            <a:ext cx="3491417" cy="54998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809C28">
                  <a:alpha val="79000"/>
                </a:srgbClr>
              </a:gs>
              <a:gs pos="22000">
                <a:srgbClr val="92D050">
                  <a:alpha val="59000"/>
                </a:srgbClr>
              </a:gs>
              <a:gs pos="56000">
                <a:srgbClr val="00B050">
                  <a:alpha val="23000"/>
                </a:srgbClr>
              </a:gs>
              <a:gs pos="100000">
                <a:srgbClr val="3ECE3E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НИМОПИН: КОГДА ПЕРВОГО АНТИДЕМЕНТНОГО ПРЕПАРАТА НЕДОСТАТОЧНО</a:t>
            </a:r>
          </a:p>
        </p:txBody>
      </p:sp>
      <p:pic>
        <p:nvPicPr>
          <p:cNvPr id="18" name="Рисунок 16">
            <a:extLst>
              <a:ext uri="{FF2B5EF4-FFF2-40B4-BE49-F238E27FC236}">
                <a16:creationId xmlns:a16="http://schemas.microsoft.com/office/drawing/2014/main" id="{D4EFE662-DBE9-4182-8556-A86D6F87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0" y="3525387"/>
            <a:ext cx="5135758" cy="294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2D43FA-5A83-4299-9553-7C9F39260CD2}"/>
              </a:ext>
            </a:extLst>
          </p:cNvPr>
          <p:cNvSpPr txBox="1"/>
          <p:nvPr/>
        </p:nvSpPr>
        <p:spPr>
          <a:xfrm>
            <a:off x="1106404" y="29222"/>
            <a:ext cx="110985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«НИМОПИН+АНТИДЕМЕНТНЫЕ ПРЕПАРАТЫ» – РЕЛЕВАНТНЫЙ ВЫБОР В ТЕРАПИИ ДЕМЕНЦИИ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38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0C736E67-1357-4185-980F-D6F7EFCC867E}"/>
              </a:ext>
            </a:extLst>
          </p:cNvPr>
          <p:cNvSpPr/>
          <p:nvPr/>
        </p:nvSpPr>
        <p:spPr>
          <a:xfrm>
            <a:off x="537360" y="2499693"/>
            <a:ext cx="7856621" cy="4127073"/>
          </a:xfrm>
          <a:custGeom>
            <a:avLst/>
            <a:gdLst>
              <a:gd name="connsiteX0" fmla="*/ 3741821 w 7856621"/>
              <a:gd name="connsiteY0" fmla="*/ 228600 h 3441031"/>
              <a:gd name="connsiteX1" fmla="*/ 7856621 w 7856621"/>
              <a:gd name="connsiteY1" fmla="*/ 3380873 h 3441031"/>
              <a:gd name="connsiteX2" fmla="*/ 0 w 7856621"/>
              <a:gd name="connsiteY2" fmla="*/ 3441031 h 3441031"/>
              <a:gd name="connsiteX3" fmla="*/ 24063 w 7856621"/>
              <a:gd name="connsiteY3" fmla="*/ 0 h 3441031"/>
              <a:gd name="connsiteX4" fmla="*/ 3741821 w 7856621"/>
              <a:gd name="connsiteY4" fmla="*/ 228600 h 3441031"/>
              <a:gd name="connsiteX0" fmla="*/ 3741821 w 7856621"/>
              <a:gd name="connsiteY0" fmla="*/ 0 h 3693694"/>
              <a:gd name="connsiteX1" fmla="*/ 7856621 w 7856621"/>
              <a:gd name="connsiteY1" fmla="*/ 3633536 h 3693694"/>
              <a:gd name="connsiteX2" fmla="*/ 0 w 7856621"/>
              <a:gd name="connsiteY2" fmla="*/ 3693694 h 3693694"/>
              <a:gd name="connsiteX3" fmla="*/ 24063 w 7856621"/>
              <a:gd name="connsiteY3" fmla="*/ 252663 h 3693694"/>
              <a:gd name="connsiteX4" fmla="*/ 3741821 w 7856621"/>
              <a:gd name="connsiteY4" fmla="*/ 0 h 36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621" h="3693694">
                <a:moveTo>
                  <a:pt x="3741821" y="0"/>
                </a:moveTo>
                <a:lnTo>
                  <a:pt x="7856621" y="3633536"/>
                </a:lnTo>
                <a:lnTo>
                  <a:pt x="0" y="3693694"/>
                </a:lnTo>
                <a:lnTo>
                  <a:pt x="24063" y="252663"/>
                </a:lnTo>
                <a:lnTo>
                  <a:pt x="374182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FFF00">
                  <a:alpha val="0"/>
                </a:srgbClr>
              </a:gs>
              <a:gs pos="76152">
                <a:srgbClr val="FFFF00">
                  <a:alpha val="23000"/>
                </a:srgbClr>
              </a:gs>
              <a:gs pos="56000">
                <a:srgbClr val="FFFF00">
                  <a:alpha val="18000"/>
                </a:srgbClr>
              </a:gs>
              <a:gs pos="100000">
                <a:srgbClr val="FFC000"/>
              </a:gs>
            </a:gsLst>
            <a:lin ang="13500000" scaled="1"/>
            <a:tileRect/>
          </a:gradFill>
          <a:ln w="57150">
            <a:solidFill>
              <a:srgbClr val="FFC000">
                <a:alpha val="5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52CDD720-DFBF-4663-9C2C-DC280A80C457}"/>
              </a:ext>
            </a:extLst>
          </p:cNvPr>
          <p:cNvSpPr/>
          <p:nvPr/>
        </p:nvSpPr>
        <p:spPr>
          <a:xfrm>
            <a:off x="435033" y="2433644"/>
            <a:ext cx="7820527" cy="4141379"/>
          </a:xfrm>
          <a:custGeom>
            <a:avLst/>
            <a:gdLst>
              <a:gd name="connsiteX0" fmla="*/ 4066674 w 7820527"/>
              <a:gd name="connsiteY0" fmla="*/ 72189 h 3416968"/>
              <a:gd name="connsiteX1" fmla="*/ 0 w 7820527"/>
              <a:gd name="connsiteY1" fmla="*/ 3416968 h 3416968"/>
              <a:gd name="connsiteX2" fmla="*/ 7820527 w 7820527"/>
              <a:gd name="connsiteY2" fmla="*/ 3344779 h 3416968"/>
              <a:gd name="connsiteX3" fmla="*/ 7736306 w 7820527"/>
              <a:gd name="connsiteY3" fmla="*/ 0 h 3416968"/>
              <a:gd name="connsiteX4" fmla="*/ 4066674 w 7820527"/>
              <a:gd name="connsiteY4" fmla="*/ 72189 h 3416968"/>
              <a:gd name="connsiteX0" fmla="*/ 3982453 w 7820527"/>
              <a:gd name="connsiteY0" fmla="*/ 0 h 3705726"/>
              <a:gd name="connsiteX1" fmla="*/ 0 w 7820527"/>
              <a:gd name="connsiteY1" fmla="*/ 3705726 h 3705726"/>
              <a:gd name="connsiteX2" fmla="*/ 7820527 w 7820527"/>
              <a:gd name="connsiteY2" fmla="*/ 3633537 h 3705726"/>
              <a:gd name="connsiteX3" fmla="*/ 7736306 w 7820527"/>
              <a:gd name="connsiteY3" fmla="*/ 288758 h 3705726"/>
              <a:gd name="connsiteX4" fmla="*/ 3982453 w 7820527"/>
              <a:gd name="connsiteY4" fmla="*/ 0 h 370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527" h="3705726">
                <a:moveTo>
                  <a:pt x="3982453" y="0"/>
                </a:moveTo>
                <a:lnTo>
                  <a:pt x="0" y="3705726"/>
                </a:lnTo>
                <a:lnTo>
                  <a:pt x="7820527" y="3633537"/>
                </a:lnTo>
                <a:lnTo>
                  <a:pt x="7736306" y="288758"/>
                </a:lnTo>
                <a:lnTo>
                  <a:pt x="3982453" y="0"/>
                </a:lnTo>
                <a:close/>
              </a:path>
            </a:pathLst>
          </a:custGeom>
          <a:gradFill flip="none" rotWithShape="1">
            <a:gsLst>
              <a:gs pos="76152">
                <a:srgbClr val="008200">
                  <a:alpha val="58000"/>
                </a:srgbClr>
              </a:gs>
              <a:gs pos="56000">
                <a:srgbClr val="009900">
                  <a:alpha val="50000"/>
                </a:srgbClr>
              </a:gs>
              <a:gs pos="100000">
                <a:srgbClr val="006600">
                  <a:alpha val="38000"/>
                </a:srgbClr>
              </a:gs>
            </a:gsLst>
            <a:lin ang="18900000" scaled="1"/>
            <a:tileRect/>
          </a:gradFill>
          <a:ln w="57150">
            <a:solidFill>
              <a:srgbClr val="006600">
                <a:alpha val="3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AE4E8-80B1-4135-A146-95EBAC581696}"/>
              </a:ext>
            </a:extLst>
          </p:cNvPr>
          <p:cNvSpPr txBox="1"/>
          <p:nvPr/>
        </p:nvSpPr>
        <p:spPr>
          <a:xfrm>
            <a:off x="2047444" y="3800967"/>
            <a:ext cx="5402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УСИЛЕНИЕ ЭФФЕКТА ЗА СЧЁТ РАЗНЫХ МЕХАНИЗМОВ ДЕЙСТВИЯ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УЛУЧШЕННАЯ ПЕРЕНОСИМОСТЬ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РЕЗЕРВ МЕДИАТОРНОЙ СТИМУЛЯЦИИ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3E111-15FF-49E7-B1C8-ABA3395EFFA4}"/>
              </a:ext>
            </a:extLst>
          </p:cNvPr>
          <p:cNvSpPr txBox="1"/>
          <p:nvPr/>
        </p:nvSpPr>
        <p:spPr>
          <a:xfrm>
            <a:off x="4623490" y="2788276"/>
            <a:ext cx="29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БКК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0B48A-8798-4108-9594-D9F0B974704C}"/>
              </a:ext>
            </a:extLst>
          </p:cNvPr>
          <p:cNvSpPr txBox="1"/>
          <p:nvPr/>
        </p:nvSpPr>
        <p:spPr>
          <a:xfrm>
            <a:off x="999956" y="2815743"/>
            <a:ext cx="293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38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иАХЭ</a:t>
            </a:r>
            <a:endParaRPr kumimoji="0" lang="ru-RU" sz="3200" b="1" i="0" u="none" strike="noStrike" kern="1200" cap="none" spc="0" normalizeH="0" baseline="30000" noProof="0" dirty="0">
              <a:ln>
                <a:noFill/>
              </a:ln>
              <a:solidFill>
                <a:srgbClr val="438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DB982DF-65C7-4F8C-9D17-E328C7CD4275}"/>
              </a:ext>
            </a:extLst>
          </p:cNvPr>
          <p:cNvSpPr/>
          <p:nvPr/>
        </p:nvSpPr>
        <p:spPr>
          <a:xfrm>
            <a:off x="3981125" y="2412785"/>
            <a:ext cx="4274435" cy="485457"/>
          </a:xfrm>
          <a:custGeom>
            <a:avLst/>
            <a:gdLst>
              <a:gd name="connsiteX0" fmla="*/ 0 w 3952316"/>
              <a:gd name="connsiteY0" fmla="*/ 0 h 485457"/>
              <a:gd name="connsiteX1" fmla="*/ 0 w 3952316"/>
              <a:gd name="connsiteY1" fmla="*/ 0 h 485457"/>
              <a:gd name="connsiteX2" fmla="*/ 3952316 w 3952316"/>
              <a:gd name="connsiteY2" fmla="*/ 0 h 485457"/>
              <a:gd name="connsiteX3" fmla="*/ 3952316 w 3952316"/>
              <a:gd name="connsiteY3" fmla="*/ 0 h 485457"/>
              <a:gd name="connsiteX4" fmla="*/ 3952316 w 3952316"/>
              <a:gd name="connsiteY4" fmla="*/ 485457 h 485457"/>
              <a:gd name="connsiteX5" fmla="*/ 3952316 w 3952316"/>
              <a:gd name="connsiteY5" fmla="*/ 485457 h 485457"/>
              <a:gd name="connsiteX6" fmla="*/ 0 w 3952316"/>
              <a:gd name="connsiteY6" fmla="*/ 485457 h 485457"/>
              <a:gd name="connsiteX7" fmla="*/ 0 w 3952316"/>
              <a:gd name="connsiteY7" fmla="*/ 485457 h 485457"/>
              <a:gd name="connsiteX8" fmla="*/ 0 w 3952316"/>
              <a:gd name="connsiteY8" fmla="*/ 0 h 485457"/>
              <a:gd name="connsiteX0" fmla="*/ 322119 w 4274435"/>
              <a:gd name="connsiteY0" fmla="*/ 0 h 485457"/>
              <a:gd name="connsiteX1" fmla="*/ 322119 w 4274435"/>
              <a:gd name="connsiteY1" fmla="*/ 0 h 485457"/>
              <a:gd name="connsiteX2" fmla="*/ 4274435 w 4274435"/>
              <a:gd name="connsiteY2" fmla="*/ 0 h 485457"/>
              <a:gd name="connsiteX3" fmla="*/ 4274435 w 4274435"/>
              <a:gd name="connsiteY3" fmla="*/ 0 h 485457"/>
              <a:gd name="connsiteX4" fmla="*/ 4274435 w 4274435"/>
              <a:gd name="connsiteY4" fmla="*/ 485457 h 485457"/>
              <a:gd name="connsiteX5" fmla="*/ 4274435 w 4274435"/>
              <a:gd name="connsiteY5" fmla="*/ 485457 h 485457"/>
              <a:gd name="connsiteX6" fmla="*/ 322119 w 4274435"/>
              <a:gd name="connsiteY6" fmla="*/ 485457 h 485457"/>
              <a:gd name="connsiteX7" fmla="*/ 0 w 4274435"/>
              <a:gd name="connsiteY7" fmla="*/ 480262 h 485457"/>
              <a:gd name="connsiteX8" fmla="*/ 322119 w 4274435"/>
              <a:gd name="connsiteY8" fmla="*/ 0 h 485457"/>
              <a:gd name="connsiteX0" fmla="*/ 470190 w 4274435"/>
              <a:gd name="connsiteY0" fmla="*/ 12989 h 485457"/>
              <a:gd name="connsiteX1" fmla="*/ 322119 w 4274435"/>
              <a:gd name="connsiteY1" fmla="*/ 0 h 485457"/>
              <a:gd name="connsiteX2" fmla="*/ 4274435 w 4274435"/>
              <a:gd name="connsiteY2" fmla="*/ 0 h 485457"/>
              <a:gd name="connsiteX3" fmla="*/ 4274435 w 4274435"/>
              <a:gd name="connsiteY3" fmla="*/ 0 h 485457"/>
              <a:gd name="connsiteX4" fmla="*/ 4274435 w 4274435"/>
              <a:gd name="connsiteY4" fmla="*/ 485457 h 485457"/>
              <a:gd name="connsiteX5" fmla="*/ 4274435 w 4274435"/>
              <a:gd name="connsiteY5" fmla="*/ 485457 h 485457"/>
              <a:gd name="connsiteX6" fmla="*/ 322119 w 4274435"/>
              <a:gd name="connsiteY6" fmla="*/ 485457 h 485457"/>
              <a:gd name="connsiteX7" fmla="*/ 0 w 4274435"/>
              <a:gd name="connsiteY7" fmla="*/ 480262 h 485457"/>
              <a:gd name="connsiteX8" fmla="*/ 470190 w 4274435"/>
              <a:gd name="connsiteY8" fmla="*/ 12989 h 485457"/>
              <a:gd name="connsiteX0" fmla="*/ 470190 w 4274435"/>
              <a:gd name="connsiteY0" fmla="*/ 12989 h 485457"/>
              <a:gd name="connsiteX1" fmla="*/ 4274435 w 4274435"/>
              <a:gd name="connsiteY1" fmla="*/ 0 h 485457"/>
              <a:gd name="connsiteX2" fmla="*/ 4274435 w 4274435"/>
              <a:gd name="connsiteY2" fmla="*/ 0 h 485457"/>
              <a:gd name="connsiteX3" fmla="*/ 4274435 w 4274435"/>
              <a:gd name="connsiteY3" fmla="*/ 485457 h 485457"/>
              <a:gd name="connsiteX4" fmla="*/ 4274435 w 4274435"/>
              <a:gd name="connsiteY4" fmla="*/ 485457 h 485457"/>
              <a:gd name="connsiteX5" fmla="*/ 322119 w 4274435"/>
              <a:gd name="connsiteY5" fmla="*/ 485457 h 485457"/>
              <a:gd name="connsiteX6" fmla="*/ 0 w 4274435"/>
              <a:gd name="connsiteY6" fmla="*/ 480262 h 485457"/>
              <a:gd name="connsiteX7" fmla="*/ 470190 w 4274435"/>
              <a:gd name="connsiteY7" fmla="*/ 12989 h 4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4435" h="485457">
                <a:moveTo>
                  <a:pt x="470190" y="12989"/>
                </a:moveTo>
                <a:lnTo>
                  <a:pt x="4274435" y="0"/>
                </a:lnTo>
                <a:lnTo>
                  <a:pt x="4274435" y="0"/>
                </a:lnTo>
                <a:lnTo>
                  <a:pt x="4274435" y="485457"/>
                </a:lnTo>
                <a:lnTo>
                  <a:pt x="4274435" y="485457"/>
                </a:lnTo>
                <a:lnTo>
                  <a:pt x="322119" y="485457"/>
                </a:lnTo>
                <a:lnTo>
                  <a:pt x="0" y="480262"/>
                </a:lnTo>
                <a:lnTo>
                  <a:pt x="470190" y="12989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ADA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НИМОДИПИН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2DD6D1D-C5B8-49D6-A00C-4E42843D5D6C}"/>
              </a:ext>
            </a:extLst>
          </p:cNvPr>
          <p:cNvSpPr/>
          <p:nvPr/>
        </p:nvSpPr>
        <p:spPr>
          <a:xfrm>
            <a:off x="543435" y="2412209"/>
            <a:ext cx="3894848" cy="485457"/>
          </a:xfrm>
          <a:custGeom>
            <a:avLst/>
            <a:gdLst>
              <a:gd name="connsiteX0" fmla="*/ 0 w 3759810"/>
              <a:gd name="connsiteY0" fmla="*/ 0 h 485457"/>
              <a:gd name="connsiteX1" fmla="*/ 0 w 3759810"/>
              <a:gd name="connsiteY1" fmla="*/ 0 h 485457"/>
              <a:gd name="connsiteX2" fmla="*/ 3759810 w 3759810"/>
              <a:gd name="connsiteY2" fmla="*/ 0 h 485457"/>
              <a:gd name="connsiteX3" fmla="*/ 3759810 w 3759810"/>
              <a:gd name="connsiteY3" fmla="*/ 0 h 485457"/>
              <a:gd name="connsiteX4" fmla="*/ 3759810 w 3759810"/>
              <a:gd name="connsiteY4" fmla="*/ 485457 h 485457"/>
              <a:gd name="connsiteX5" fmla="*/ 3759810 w 3759810"/>
              <a:gd name="connsiteY5" fmla="*/ 485457 h 485457"/>
              <a:gd name="connsiteX6" fmla="*/ 0 w 3759810"/>
              <a:gd name="connsiteY6" fmla="*/ 485457 h 485457"/>
              <a:gd name="connsiteX7" fmla="*/ 0 w 3759810"/>
              <a:gd name="connsiteY7" fmla="*/ 485457 h 485457"/>
              <a:gd name="connsiteX8" fmla="*/ 0 w 3759810"/>
              <a:gd name="connsiteY8" fmla="*/ 0 h 485457"/>
              <a:gd name="connsiteX0" fmla="*/ 0 w 3759810"/>
              <a:gd name="connsiteY0" fmla="*/ 0 h 485457"/>
              <a:gd name="connsiteX1" fmla="*/ 0 w 3759810"/>
              <a:gd name="connsiteY1" fmla="*/ 0 h 485457"/>
              <a:gd name="connsiteX2" fmla="*/ 3759810 w 3759810"/>
              <a:gd name="connsiteY2" fmla="*/ 0 h 485457"/>
              <a:gd name="connsiteX3" fmla="*/ 3759810 w 3759810"/>
              <a:gd name="connsiteY3" fmla="*/ 0 h 485457"/>
              <a:gd name="connsiteX4" fmla="*/ 3759810 w 3759810"/>
              <a:gd name="connsiteY4" fmla="*/ 485457 h 485457"/>
              <a:gd name="connsiteX5" fmla="*/ 3428003 w 3759810"/>
              <a:gd name="connsiteY5" fmla="*/ 477741 h 485457"/>
              <a:gd name="connsiteX6" fmla="*/ 0 w 3759810"/>
              <a:gd name="connsiteY6" fmla="*/ 485457 h 485457"/>
              <a:gd name="connsiteX7" fmla="*/ 0 w 3759810"/>
              <a:gd name="connsiteY7" fmla="*/ 485457 h 485457"/>
              <a:gd name="connsiteX8" fmla="*/ 0 w 3759810"/>
              <a:gd name="connsiteY8" fmla="*/ 0 h 485457"/>
              <a:gd name="connsiteX0" fmla="*/ 0 w 3759810"/>
              <a:gd name="connsiteY0" fmla="*/ 0 h 485457"/>
              <a:gd name="connsiteX1" fmla="*/ 0 w 3759810"/>
              <a:gd name="connsiteY1" fmla="*/ 0 h 485457"/>
              <a:gd name="connsiteX2" fmla="*/ 3759810 w 3759810"/>
              <a:gd name="connsiteY2" fmla="*/ 0 h 485457"/>
              <a:gd name="connsiteX3" fmla="*/ 3759810 w 3759810"/>
              <a:gd name="connsiteY3" fmla="*/ 0 h 485457"/>
              <a:gd name="connsiteX4" fmla="*/ 3563041 w 3759810"/>
              <a:gd name="connsiteY4" fmla="*/ 346561 h 485457"/>
              <a:gd name="connsiteX5" fmla="*/ 3428003 w 3759810"/>
              <a:gd name="connsiteY5" fmla="*/ 477741 h 485457"/>
              <a:gd name="connsiteX6" fmla="*/ 0 w 3759810"/>
              <a:gd name="connsiteY6" fmla="*/ 485457 h 485457"/>
              <a:gd name="connsiteX7" fmla="*/ 0 w 3759810"/>
              <a:gd name="connsiteY7" fmla="*/ 485457 h 485457"/>
              <a:gd name="connsiteX8" fmla="*/ 0 w 3759810"/>
              <a:gd name="connsiteY8" fmla="*/ 0 h 485457"/>
              <a:gd name="connsiteX0" fmla="*/ 0 w 3875557"/>
              <a:gd name="connsiteY0" fmla="*/ 0 h 485457"/>
              <a:gd name="connsiteX1" fmla="*/ 0 w 3875557"/>
              <a:gd name="connsiteY1" fmla="*/ 0 h 485457"/>
              <a:gd name="connsiteX2" fmla="*/ 3759810 w 3875557"/>
              <a:gd name="connsiteY2" fmla="*/ 0 h 485457"/>
              <a:gd name="connsiteX3" fmla="*/ 3875557 w 3875557"/>
              <a:gd name="connsiteY3" fmla="*/ 19291 h 485457"/>
              <a:gd name="connsiteX4" fmla="*/ 3563041 w 3875557"/>
              <a:gd name="connsiteY4" fmla="*/ 346561 h 485457"/>
              <a:gd name="connsiteX5" fmla="*/ 3428003 w 3875557"/>
              <a:gd name="connsiteY5" fmla="*/ 477741 h 485457"/>
              <a:gd name="connsiteX6" fmla="*/ 0 w 3875557"/>
              <a:gd name="connsiteY6" fmla="*/ 485457 h 485457"/>
              <a:gd name="connsiteX7" fmla="*/ 0 w 3875557"/>
              <a:gd name="connsiteY7" fmla="*/ 485457 h 485457"/>
              <a:gd name="connsiteX8" fmla="*/ 0 w 3875557"/>
              <a:gd name="connsiteY8" fmla="*/ 0 h 485457"/>
              <a:gd name="connsiteX0" fmla="*/ 0 w 3894848"/>
              <a:gd name="connsiteY0" fmla="*/ 0 h 485457"/>
              <a:gd name="connsiteX1" fmla="*/ 0 w 3894848"/>
              <a:gd name="connsiteY1" fmla="*/ 0 h 485457"/>
              <a:gd name="connsiteX2" fmla="*/ 3759810 w 3894848"/>
              <a:gd name="connsiteY2" fmla="*/ 0 h 485457"/>
              <a:gd name="connsiteX3" fmla="*/ 3894848 w 3894848"/>
              <a:gd name="connsiteY3" fmla="*/ 11574 h 485457"/>
              <a:gd name="connsiteX4" fmla="*/ 3563041 w 3894848"/>
              <a:gd name="connsiteY4" fmla="*/ 346561 h 485457"/>
              <a:gd name="connsiteX5" fmla="*/ 3428003 w 3894848"/>
              <a:gd name="connsiteY5" fmla="*/ 477741 h 485457"/>
              <a:gd name="connsiteX6" fmla="*/ 0 w 3894848"/>
              <a:gd name="connsiteY6" fmla="*/ 485457 h 485457"/>
              <a:gd name="connsiteX7" fmla="*/ 0 w 3894848"/>
              <a:gd name="connsiteY7" fmla="*/ 485457 h 485457"/>
              <a:gd name="connsiteX8" fmla="*/ 0 w 3894848"/>
              <a:gd name="connsiteY8" fmla="*/ 0 h 485457"/>
              <a:gd name="connsiteX0" fmla="*/ 0 w 3894848"/>
              <a:gd name="connsiteY0" fmla="*/ 0 h 485457"/>
              <a:gd name="connsiteX1" fmla="*/ 0 w 3894848"/>
              <a:gd name="connsiteY1" fmla="*/ 0 h 485457"/>
              <a:gd name="connsiteX2" fmla="*/ 3759810 w 3894848"/>
              <a:gd name="connsiteY2" fmla="*/ 7716 h 485457"/>
              <a:gd name="connsiteX3" fmla="*/ 3894848 w 3894848"/>
              <a:gd name="connsiteY3" fmla="*/ 11574 h 485457"/>
              <a:gd name="connsiteX4" fmla="*/ 3563041 w 3894848"/>
              <a:gd name="connsiteY4" fmla="*/ 346561 h 485457"/>
              <a:gd name="connsiteX5" fmla="*/ 3428003 w 3894848"/>
              <a:gd name="connsiteY5" fmla="*/ 477741 h 485457"/>
              <a:gd name="connsiteX6" fmla="*/ 0 w 3894848"/>
              <a:gd name="connsiteY6" fmla="*/ 485457 h 485457"/>
              <a:gd name="connsiteX7" fmla="*/ 0 w 3894848"/>
              <a:gd name="connsiteY7" fmla="*/ 485457 h 485457"/>
              <a:gd name="connsiteX8" fmla="*/ 0 w 3894848"/>
              <a:gd name="connsiteY8" fmla="*/ 0 h 4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4848" h="485457">
                <a:moveTo>
                  <a:pt x="0" y="0"/>
                </a:moveTo>
                <a:lnTo>
                  <a:pt x="0" y="0"/>
                </a:lnTo>
                <a:lnTo>
                  <a:pt x="3759810" y="7716"/>
                </a:lnTo>
                <a:lnTo>
                  <a:pt x="3894848" y="11574"/>
                </a:lnTo>
                <a:lnTo>
                  <a:pt x="3563041" y="346561"/>
                </a:lnTo>
                <a:lnTo>
                  <a:pt x="3428003" y="477741"/>
                </a:lnTo>
                <a:lnTo>
                  <a:pt x="0" y="485457"/>
                </a:lnTo>
                <a:lnTo>
                  <a:pt x="0" y="4854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ДОНЕПЕЗИЛ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D811B-DDDD-4C93-BFEE-C13823E43F90}"/>
              </a:ext>
            </a:extLst>
          </p:cNvPr>
          <p:cNvSpPr txBox="1"/>
          <p:nvPr/>
        </p:nvSpPr>
        <p:spPr>
          <a:xfrm>
            <a:off x="602304" y="1700270"/>
            <a:ext cx="7542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38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РАЦИОНАЛЬНАЯ КОМБИНАЦИЯ</a:t>
            </a: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9A0487E-9F49-497F-BD1F-1185D74848CE}"/>
              </a:ext>
            </a:extLst>
          </p:cNvPr>
          <p:cNvSpPr/>
          <p:nvPr/>
        </p:nvSpPr>
        <p:spPr>
          <a:xfrm>
            <a:off x="405013" y="1235181"/>
            <a:ext cx="7850548" cy="5391585"/>
          </a:xfrm>
          <a:prstGeom prst="frame">
            <a:avLst>
              <a:gd name="adj1" fmla="val 360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9E14C-8797-44FA-A0F3-62B0F2D15740}"/>
              </a:ext>
            </a:extLst>
          </p:cNvPr>
          <p:cNvSpPr txBox="1"/>
          <p:nvPr/>
        </p:nvSpPr>
        <p:spPr>
          <a:xfrm>
            <a:off x="1106404" y="29222"/>
            <a:ext cx="110985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«НИМОПИН+АНТИДЕМЕНТНЫЕ ПРЕПАРАТЫ» – РЕЛЕВАНТНЫЙ ВЫБОР В ТЕРАПИИ ДЕМЕНЦИИ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10E394-D562-454B-A34C-C88F3F3080BA}"/>
              </a:ext>
            </a:extLst>
          </p:cNvPr>
          <p:cNvSpPr/>
          <p:nvPr/>
        </p:nvSpPr>
        <p:spPr bwMode="auto">
          <a:xfrm>
            <a:off x="8255559" y="1235181"/>
            <a:ext cx="3936441" cy="53607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809C28">
                  <a:alpha val="79000"/>
                </a:srgbClr>
              </a:gs>
              <a:gs pos="22000">
                <a:srgbClr val="92D050">
                  <a:alpha val="59000"/>
                </a:srgbClr>
              </a:gs>
              <a:gs pos="56000">
                <a:srgbClr val="00B050">
                  <a:alpha val="23000"/>
                </a:srgbClr>
              </a:gs>
              <a:gs pos="100000">
                <a:srgbClr val="3ECE3E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+НИМОПИН: КОГДА ПЕРВОГО АНТИДЕМЕНТНОГО ПРЕПАРАТА НЕДОСТАТОЧНО</a:t>
            </a:r>
          </a:p>
        </p:txBody>
      </p:sp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5A1788AA-8494-41B9-983E-40092277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94" y="3439100"/>
            <a:ext cx="5135758" cy="294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40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 занятий для людей с болезнью Альцгеймера — Просто о реабилитации">
            <a:extLst>
              <a:ext uri="{FF2B5EF4-FFF2-40B4-BE49-F238E27FC236}">
                <a16:creationId xmlns:a16="http://schemas.microsoft.com/office/drawing/2014/main" id="{23C5A46B-400E-5D91-C207-E56C9FCC4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 r="27474" b="1222"/>
          <a:stretch/>
        </p:blipFill>
        <p:spPr bwMode="auto">
          <a:xfrm>
            <a:off x="4093494" y="1538676"/>
            <a:ext cx="8095361" cy="53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6E0D670-639C-230C-371D-4FF221E5F7E6}"/>
              </a:ext>
            </a:extLst>
          </p:cNvPr>
          <p:cNvSpPr/>
          <p:nvPr/>
        </p:nvSpPr>
        <p:spPr>
          <a:xfrm>
            <a:off x="86253" y="-1"/>
            <a:ext cx="12222978" cy="68666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78000"/>
                </a:schemeClr>
              </a:gs>
              <a:gs pos="5800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29" y="1170022"/>
            <a:ext cx="11013689" cy="338554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+mn-ea"/>
                <a:cs typeface="+mn-cs"/>
              </a:rPr>
              <a:t>9 ДВОЙНЫХ СЛЕПЫХ РАНДОМИЗИРОВАННЫХ ПЛАЦЕБОКОНТРОЛИРУЕМЫХ ИССЛЕДОВАНИЙ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4216" y="6392091"/>
            <a:ext cx="11987784" cy="307777"/>
          </a:xfrm>
          <a:prstGeom prst="rect">
            <a:avLst/>
          </a:prstGeom>
          <a:noFill/>
          <a:ln w="63500">
            <a:noFill/>
          </a:ln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Lopez-Arrieta JM, Birks J. Nimodipine for primary degenerative, mixed and vascular dementia. Cochrane Datab Syst Rev 2002;(3):CD000147. 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1716" y="174415"/>
            <a:ext cx="12222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FF0000"/>
                </a:solidFill>
                <a:latin typeface="Calibri" panose="020F0502020204030204"/>
              </a:rPr>
              <a:t>МЕТААНАЛИЗ ЭФФЕКТИВНОСТИ НИМОДИПИНА </a:t>
            </a:r>
          </a:p>
          <a:p>
            <a:pPr algn="ctr"/>
            <a:r>
              <a:rPr lang="ru-RU" sz="3400" b="1" dirty="0">
                <a:solidFill>
                  <a:srgbClr val="FF0000"/>
                </a:solidFill>
                <a:latin typeface="Calibri" panose="020F0502020204030204"/>
              </a:rPr>
              <a:t>В ТЕРАПИИ ДЕМЕНЦИИ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BE67421-0DC4-4790-2870-D4371403494D}"/>
              </a:ext>
            </a:extLst>
          </p:cNvPr>
          <p:cNvSpPr/>
          <p:nvPr/>
        </p:nvSpPr>
        <p:spPr>
          <a:xfrm>
            <a:off x="160211" y="1512267"/>
            <a:ext cx="9297384" cy="1672635"/>
          </a:xfrm>
          <a:prstGeom prst="roundRect">
            <a:avLst>
              <a:gd name="adj" fmla="val 21694"/>
            </a:avLst>
          </a:prstGeom>
          <a:gradFill flip="none" rotWithShape="1">
            <a:gsLst>
              <a:gs pos="5000">
                <a:schemeClr val="bg1">
                  <a:lumMod val="65000"/>
                  <a:alpha val="62000"/>
                </a:schemeClr>
              </a:gs>
              <a:gs pos="31000">
                <a:schemeClr val="bg1">
                  <a:lumMod val="85000"/>
                </a:schemeClr>
              </a:gs>
              <a:gs pos="58000">
                <a:schemeClr val="bg1">
                  <a:lumMod val="75000"/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chemeClr val="bg2">
                    <a:lumMod val="75000"/>
                    <a:alpha val="58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60791" y="1675487"/>
            <a:ext cx="5395912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Болезнь Альцгеймара   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Сосудистая деменция    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Смешанная деменция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1001" y="1873706"/>
            <a:ext cx="4013860" cy="8925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ru-RU" b="1" dirty="0"/>
              <a:t>НИМОДИПИН </a:t>
            </a:r>
          </a:p>
          <a:p>
            <a:r>
              <a:rPr lang="ru-RU" sz="2400" b="1" dirty="0"/>
              <a:t>90 МГ/СУТ/3 МЕС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545630-616B-AB0A-F2B5-9089473AEC19}"/>
              </a:ext>
            </a:extLst>
          </p:cNvPr>
          <p:cNvSpPr txBox="1"/>
          <p:nvPr/>
        </p:nvSpPr>
        <p:spPr>
          <a:xfrm>
            <a:off x="345669" y="2089022"/>
            <a:ext cx="2029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n=2 492</a:t>
            </a:r>
            <a:endParaRPr lang="ru-RU" sz="2400" dirty="0">
              <a:latin typeface="Arial Nova" panose="020B05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D3A87CB-FD8B-70F6-BB9E-AA17C3A17014}"/>
              </a:ext>
            </a:extLst>
          </p:cNvPr>
          <p:cNvSpPr/>
          <p:nvPr/>
        </p:nvSpPr>
        <p:spPr>
          <a:xfrm>
            <a:off x="160211" y="3855727"/>
            <a:ext cx="9241728" cy="1554081"/>
          </a:xfrm>
          <a:prstGeom prst="roundRect">
            <a:avLst>
              <a:gd name="adj" fmla="val 17696"/>
            </a:avLst>
          </a:prstGeom>
          <a:gradFill flip="none" rotWithShape="1">
            <a:gsLst>
              <a:gs pos="5000">
                <a:schemeClr val="bg1">
                  <a:lumMod val="65000"/>
                  <a:alpha val="62000"/>
                </a:schemeClr>
              </a:gs>
              <a:gs pos="31000">
                <a:schemeClr val="bg1">
                  <a:lumMod val="85000"/>
                </a:schemeClr>
              </a:gs>
              <a:gs pos="58000">
                <a:schemeClr val="bg1">
                  <a:lumMod val="75000"/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chemeClr val="bg2">
                    <a:lumMod val="75000"/>
                    <a:alpha val="58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8CE737E-58E7-F0EA-7787-4D0EAF5BC440}"/>
              </a:ext>
            </a:extLst>
          </p:cNvPr>
          <p:cNvSpPr/>
          <p:nvPr/>
        </p:nvSpPr>
        <p:spPr>
          <a:xfrm>
            <a:off x="204215" y="5561078"/>
            <a:ext cx="9197723" cy="776628"/>
          </a:xfrm>
          <a:prstGeom prst="roundRect">
            <a:avLst>
              <a:gd name="adj" fmla="val 24015"/>
            </a:avLst>
          </a:prstGeom>
          <a:gradFill flip="none" rotWithShape="1">
            <a:gsLst>
              <a:gs pos="5000">
                <a:schemeClr val="bg1">
                  <a:lumMod val="65000"/>
                  <a:alpha val="62000"/>
                </a:schemeClr>
              </a:gs>
              <a:gs pos="31000">
                <a:schemeClr val="bg1">
                  <a:lumMod val="85000"/>
                </a:schemeClr>
              </a:gs>
              <a:gs pos="58000">
                <a:schemeClr val="bg1">
                  <a:lumMod val="75000"/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chemeClr val="bg2">
                    <a:lumMod val="75000"/>
                    <a:alpha val="58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12" y="4384842"/>
            <a:ext cx="10272707" cy="1188060"/>
          </a:xfrm>
          <a:noFill/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гериатрическая шкала Сандоз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глобального клинического впечатления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</a:t>
            </a:r>
            <a:endParaRPr lang="ru-RU" sz="2000" b="0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MMSE</a:t>
            </a:r>
            <a:endParaRPr lang="ru-RU" sz="2000" b="0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8512" y="5542022"/>
            <a:ext cx="7627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ДОЛЯ ВЫБЫТИЯ ПАЦИЕНТОВ ИЗ ИССЛЕДОВАНИЙ БЫЛА ТАКОЙ ЖЕ, КАК В ПЛАЦЕБО – ГРУППЕ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98360" y="3974934"/>
            <a:ext cx="8709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ПРЕИМУЩЕСТВО ТЕРАПИИ НИМОДИПИНОМ ПО ШКАЛАМ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p&lt;0.00001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648C5B7-58AE-0AB2-1A52-D78550E422D2}"/>
              </a:ext>
            </a:extLst>
          </p:cNvPr>
          <p:cNvSpPr/>
          <p:nvPr/>
        </p:nvSpPr>
        <p:spPr>
          <a:xfrm>
            <a:off x="1743305" y="1971117"/>
            <a:ext cx="777766" cy="7274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chemeClr val="bg2">
                    <a:lumMod val="75000"/>
                    <a:alpha val="58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D6F428F2-613D-6B22-747B-1E6FDBBD39D3}"/>
              </a:ext>
            </a:extLst>
          </p:cNvPr>
          <p:cNvSpPr/>
          <p:nvPr/>
        </p:nvSpPr>
        <p:spPr>
          <a:xfrm>
            <a:off x="6388476" y="1971117"/>
            <a:ext cx="777766" cy="72743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chemeClr val="bg2">
                    <a:lumMod val="75000"/>
                    <a:alpha val="58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384F23-EE31-57BD-4F80-919F04B71DFA}"/>
              </a:ext>
            </a:extLst>
          </p:cNvPr>
          <p:cNvSpPr txBox="1"/>
          <p:nvPr/>
        </p:nvSpPr>
        <p:spPr>
          <a:xfrm>
            <a:off x="3942843" y="3347694"/>
            <a:ext cx="401386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ru-RU" b="1" dirty="0"/>
              <a:t>РЕЗУЛЬТАТ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37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FF96CB4-1150-45C0-B9B1-464FCAC975F5}"/>
              </a:ext>
            </a:extLst>
          </p:cNvPr>
          <p:cNvSpPr/>
          <p:nvPr/>
        </p:nvSpPr>
        <p:spPr>
          <a:xfrm rot="10800000">
            <a:off x="3494314" y="685800"/>
            <a:ext cx="8697686" cy="6156708"/>
          </a:xfrm>
          <a:prstGeom prst="rightArrow">
            <a:avLst>
              <a:gd name="adj1" fmla="val 100000"/>
              <a:gd name="adj2" fmla="val 17377"/>
            </a:avLst>
          </a:prstGeom>
          <a:gradFill flip="none" rotWithShape="1">
            <a:gsLst>
              <a:gs pos="0">
                <a:srgbClr val="74B230">
                  <a:alpha val="22000"/>
                </a:srgbClr>
              </a:gs>
              <a:gs pos="28000">
                <a:srgbClr val="74B230">
                  <a:alpha val="7000"/>
                </a:srgbClr>
              </a:gs>
              <a:gs pos="100000">
                <a:srgbClr val="74B23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639934" y="3157446"/>
          <a:ext cx="7746565" cy="368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88598" y="866199"/>
            <a:ext cx="6127168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НИМОДИПИН ПРЕДОТВРАЩАЕТ УХУДШЕНИЕ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9097" y="6378554"/>
            <a:ext cx="7127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Pantoni L., del Ser T., Soglian A. G. et al. Efficacy and safety of nimodipine in subcortical vascular dementia: a randomized placebo-controlled trial // Stroke.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2778" y="2873887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&lt;0,05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CEABC-12BC-4997-8702-62760584DB01}"/>
              </a:ext>
            </a:extLst>
          </p:cNvPr>
          <p:cNvSpPr txBox="1"/>
          <p:nvPr/>
        </p:nvSpPr>
        <p:spPr>
          <a:xfrm>
            <a:off x="5288598" y="2242952"/>
            <a:ext cx="6528132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88C8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РАНДОМИЗИРОВАННОЕ ПЛАЦЕБО-КОНТРОЛИРОВАННОЕ ИССЛЕДОВАНИЕ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 =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242, СОСУДИСТАЯ ДЕМЕНЦИЯ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D2355-8B4C-42BF-AA78-42FCD3538CE3}"/>
              </a:ext>
            </a:extLst>
          </p:cNvPr>
          <p:cNvSpPr txBox="1"/>
          <p:nvPr/>
        </p:nvSpPr>
        <p:spPr>
          <a:xfrm>
            <a:off x="3639934" y="3524966"/>
            <a:ext cx="1648664" cy="142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r">
              <a:defRPr sz="2000">
                <a:solidFill>
                  <a:srgbClr val="456C2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%пациентов с сохранной речью на фоне терапии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72F93E-8A09-4A15-9237-CFA4738C4FC0}"/>
              </a:ext>
            </a:extLst>
          </p:cNvPr>
          <p:cNvSpPr txBox="1">
            <a:spLocks/>
          </p:cNvSpPr>
          <p:nvPr/>
        </p:nvSpPr>
        <p:spPr>
          <a:xfrm>
            <a:off x="299740" y="171734"/>
            <a:ext cx="3929360" cy="16526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НАРУШЕНИЯ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РЕЧИ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EEFF2A5-EB91-4B39-84BB-9E5BB72417D1}"/>
              </a:ext>
            </a:extLst>
          </p:cNvPr>
          <p:cNvSpPr txBox="1">
            <a:spLocks/>
          </p:cNvSpPr>
          <p:nvPr/>
        </p:nvSpPr>
        <p:spPr>
          <a:xfrm>
            <a:off x="-27387" y="1699492"/>
            <a:ext cx="38235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4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Низкие показатели отсроченного произведения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Низкая эффективность подсказок и семантическая речевая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активность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Нарастающая динамика в течении года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B845BF-7639-4256-A357-E532F270C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12315" b="3898"/>
          <a:stretch/>
        </p:blipFill>
        <p:spPr>
          <a:xfrm flipH="1">
            <a:off x="-1" y="4027055"/>
            <a:ext cx="3119043" cy="283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885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FF96CB4-1150-45C0-B9B1-464FCAC975F5}"/>
              </a:ext>
            </a:extLst>
          </p:cNvPr>
          <p:cNvSpPr/>
          <p:nvPr/>
        </p:nvSpPr>
        <p:spPr>
          <a:xfrm rot="10800000">
            <a:off x="3494314" y="157018"/>
            <a:ext cx="8658566" cy="6685490"/>
          </a:xfrm>
          <a:prstGeom prst="rightArrow">
            <a:avLst>
              <a:gd name="adj1" fmla="val 100000"/>
              <a:gd name="adj2" fmla="val 17377"/>
            </a:avLst>
          </a:prstGeom>
          <a:gradFill flip="none" rotWithShape="1">
            <a:gsLst>
              <a:gs pos="0">
                <a:srgbClr val="00B050">
                  <a:alpha val="27000"/>
                </a:srgbClr>
              </a:gs>
              <a:gs pos="28000">
                <a:srgbClr val="00CC66">
                  <a:alpha val="8000"/>
                </a:srgbClr>
              </a:gs>
              <a:gs pos="100000">
                <a:srgbClr val="008000">
                  <a:alpha val="54000"/>
                </a:srgb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8598" y="234747"/>
            <a:ext cx="6349220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НИМОДИПИН ПРЕДОТВРАЩАЕТ АФФЕКТИВНЫЕ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РАССТРОЙСТВА ПРИ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СОСУДИСТОЙ ДЕМЕНЦИИ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9097" y="6378554"/>
            <a:ext cx="7127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Pantoni L., del Ser T., Soglian A. G. et al. Efficacy and safety of nimodipine in subcortical vascular dementia: a randomized placebo-controlled trial // Stroke.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2778" y="2873887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&lt;0,05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CEABC-12BC-4997-8702-62760584DB01}"/>
              </a:ext>
            </a:extLst>
          </p:cNvPr>
          <p:cNvSpPr txBox="1"/>
          <p:nvPr/>
        </p:nvSpPr>
        <p:spPr>
          <a:xfrm>
            <a:off x="5288598" y="1760637"/>
            <a:ext cx="6528132" cy="57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88C8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РАНДОМИЗИРОВАННОЕ ПЛАЦЕБО-КОНТРОЛИРОВАННОЕ ИССЛЕДОВАНИЕ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 =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242, СОСУДИСТАЯ ДЕМЕНЦИЯ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D2355-8B4C-42BF-AA78-42FCD3538CE3}"/>
              </a:ext>
            </a:extLst>
          </p:cNvPr>
          <p:cNvSpPr txBox="1"/>
          <p:nvPr/>
        </p:nvSpPr>
        <p:spPr>
          <a:xfrm>
            <a:off x="3678486" y="3019400"/>
            <a:ext cx="1648664" cy="142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r">
              <a:defRPr sz="2000">
                <a:solidFill>
                  <a:srgbClr val="456C2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пациентов  после терапии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72F93E-8A09-4A15-9237-CFA4738C4FC0}"/>
              </a:ext>
            </a:extLst>
          </p:cNvPr>
          <p:cNvSpPr txBox="1">
            <a:spLocks/>
          </p:cNvSpPr>
          <p:nvPr/>
        </p:nvSpPr>
        <p:spPr>
          <a:xfrm>
            <a:off x="169894" y="774236"/>
            <a:ext cx="4519203" cy="19728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АФФЕКТИВНЫЕ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РАССТРОЙСТВА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B845BF-7639-4256-A357-E532F270C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12315" b="3898"/>
          <a:stretch/>
        </p:blipFill>
        <p:spPr>
          <a:xfrm flipH="1">
            <a:off x="39117" y="3068949"/>
            <a:ext cx="3455196" cy="378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270AB4F-6A09-4701-89A3-14E9F7C6757E}"/>
              </a:ext>
            </a:extLst>
          </p:cNvPr>
          <p:cNvGraphicFramePr>
            <a:graphicFrameLocks/>
          </p:cNvGraphicFramePr>
          <p:nvPr/>
        </p:nvGraphicFramePr>
        <p:xfrm>
          <a:off x="5288598" y="2341148"/>
          <a:ext cx="5589694" cy="449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008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D2A07C-683A-4D1A-886D-B22B16337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2" r="697"/>
          <a:stretch/>
        </p:blipFill>
        <p:spPr>
          <a:xfrm>
            <a:off x="0" y="1"/>
            <a:ext cx="12251865" cy="6857999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29B9830-61A6-4586-9A8A-3D34C323C71A}"/>
              </a:ext>
            </a:extLst>
          </p:cNvPr>
          <p:cNvSpPr/>
          <p:nvPr/>
        </p:nvSpPr>
        <p:spPr>
          <a:xfrm>
            <a:off x="2462930" y="1658342"/>
            <a:ext cx="5909169" cy="3842466"/>
          </a:xfrm>
          <a:prstGeom prst="roundRect">
            <a:avLst>
              <a:gd name="adj" fmla="val 122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00E34-F34A-4306-987D-A4EEFF36B8FE}"/>
              </a:ext>
            </a:extLst>
          </p:cNvPr>
          <p:cNvSpPr txBox="1"/>
          <p:nvPr/>
        </p:nvSpPr>
        <p:spPr>
          <a:xfrm>
            <a:off x="2086700" y="5199658"/>
            <a:ext cx="917989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24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Нимопин - обоснованный выбор для терапии когнитивных нарушений в сочетании с депрессией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4E872A1-3F55-4F5F-943D-ACB8FD0086ED}"/>
              </a:ext>
            </a:extLst>
          </p:cNvPr>
          <p:cNvGraphicFramePr/>
          <p:nvPr/>
        </p:nvGraphicFramePr>
        <p:xfrm>
          <a:off x="4500074" y="1835387"/>
          <a:ext cx="6102335" cy="344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49A752-2268-4FD7-9BE4-17BE1E0ED54C}"/>
              </a:ext>
            </a:extLst>
          </p:cNvPr>
          <p:cNvSpPr txBox="1"/>
          <p:nvPr/>
        </p:nvSpPr>
        <p:spPr>
          <a:xfrm>
            <a:off x="434109" y="505635"/>
            <a:ext cx="113791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НИМОДИПИН УВЕЛИЧИВАЕТ ЭФФЕКТИВНОСТЬ ЛЕЧЕНИЯ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ДЕПРЕССИИ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 НАЛИЧИИ КОГНИТИВНЫХ НАРУШЕНИЙ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A2279-6472-40CE-A8AE-BA04E6AC41D9}"/>
              </a:ext>
            </a:extLst>
          </p:cNvPr>
          <p:cNvSpPr txBox="1"/>
          <p:nvPr/>
        </p:nvSpPr>
        <p:spPr>
          <a:xfrm>
            <a:off x="1377992" y="1658341"/>
            <a:ext cx="3212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пациентов с рецидивом депрессии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F1AC8-9802-4769-9737-6AD209699049}"/>
              </a:ext>
            </a:extLst>
          </p:cNvPr>
          <p:cNvSpPr txBox="1"/>
          <p:nvPr/>
        </p:nvSpPr>
        <p:spPr>
          <a:xfrm>
            <a:off x="5957103" y="1536201"/>
            <a:ext cx="5016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n=101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8 МЕС, ДЕПРЕССИЯ, р=0,058</a:t>
            </a:r>
          </a:p>
        </p:txBody>
      </p:sp>
    </p:spTree>
    <p:extLst>
      <p:ext uri="{BB962C8B-B14F-4D97-AF65-F5344CB8AC3E}">
        <p14:creationId xmlns:p14="http://schemas.microsoft.com/office/powerpoint/2010/main" val="158368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ВОЗРАСТНЫЕ ИЗМЕНЕНИЯ КОГНИТИВНЫХ ФУНКЦИЙ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486AFBF-2065-4BC1-8521-643206382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1488" y="2133600"/>
            <a:ext cx="8839200" cy="47244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/>
              <a:t>Уменьшается быстрота реакции - </a:t>
            </a:r>
            <a:r>
              <a:rPr lang="ru-RU" altLang="ru-RU" dirty="0">
                <a:sym typeface="Symbol" pitchFamily="18" charset="2"/>
              </a:rPr>
              <a:t> </a:t>
            </a:r>
            <a:r>
              <a:rPr lang="ru-RU" altLang="ru-RU" dirty="0" err="1">
                <a:sym typeface="Symbol" pitchFamily="18" charset="2"/>
              </a:rPr>
              <a:t>брадифрения</a:t>
            </a:r>
            <a:endParaRPr lang="ru-RU" altLang="ru-RU" dirty="0">
              <a:sym typeface="Symbol" pitchFamily="18" charset="2"/>
            </a:endParaRPr>
          </a:p>
          <a:p>
            <a:pPr marL="273050" lvl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/>
              <a:t>Становится трудно длительно концентрировать внимание -  быстрая утомляемость</a:t>
            </a:r>
          </a:p>
          <a:p>
            <a:pPr marL="273050" lvl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/>
              <a:t>Снижается оперативная память -</a:t>
            </a:r>
            <a:r>
              <a:rPr lang="ru-RU" altLang="ru-RU" dirty="0">
                <a:sym typeface="Symbol" pitchFamily="18" charset="2"/>
              </a:rPr>
              <a:t> трудности при обучении</a:t>
            </a:r>
          </a:p>
          <a:p>
            <a:pPr marL="273050" lvl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endParaRPr lang="ru-RU" altLang="ru-RU" dirty="0">
              <a:sym typeface="Symbol" pitchFamily="18" charset="2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ym typeface="Symbol" pitchFamily="18" charset="2"/>
              </a:rPr>
              <a:t>Сложнее менять программу действий -интеллектуальная «ригидность»</a:t>
            </a:r>
            <a:endParaRPr lang="ru-RU" altLang="ru-RU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ru-RU" altLang="ru-RU" b="1" dirty="0"/>
          </a:p>
          <a:p>
            <a:pPr marL="0" indent="0">
              <a:buNone/>
              <a:defRPr/>
            </a:pPr>
            <a:endParaRPr lang="ru-RU" altLang="ru-RU" b="1" dirty="0"/>
          </a:p>
        </p:txBody>
      </p:sp>
      <p:pic>
        <p:nvPicPr>
          <p:cNvPr id="27652" name="Picture 5" descr="C:\Users\yekaterinaukharskaya\AppData\Local\Microsoft\Windows\Temporary Internet Files\Content.Outlook\1L4T0IB4\1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r="36711"/>
          <a:stretch>
            <a:fillRect/>
          </a:stretch>
        </p:blipFill>
        <p:spPr bwMode="auto">
          <a:xfrm>
            <a:off x="9131301" y="4642426"/>
            <a:ext cx="3060699" cy="221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73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0FDD22-F198-45FE-B164-8708027E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70" y="0"/>
            <a:ext cx="12512139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C85C8A-00C3-4892-8CF6-7300994D54C2}"/>
              </a:ext>
            </a:extLst>
          </p:cNvPr>
          <p:cNvSpPr/>
          <p:nvPr/>
        </p:nvSpPr>
        <p:spPr>
          <a:xfrm>
            <a:off x="-129935" y="0"/>
            <a:ext cx="12482004" cy="69423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65000"/>
                </a:schemeClr>
              </a:gs>
              <a:gs pos="100000">
                <a:schemeClr val="bg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58DC26-498B-43F4-BCE0-E46874EC54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352" y="898882"/>
            <a:ext cx="5035420" cy="3099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9B272C-2445-472A-8C5F-7BCAB1F009BD}"/>
              </a:ext>
            </a:extLst>
          </p:cNvPr>
          <p:cNvSpPr txBox="1"/>
          <p:nvPr/>
        </p:nvSpPr>
        <p:spPr>
          <a:xfrm>
            <a:off x="223554" y="3712349"/>
            <a:ext cx="110155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ЛЕЧЕНИЕ КОГНИТИВНЫХ И ПСИХОЭМОЦИОНАЛЬНЫХ НАРУШЕНИЙ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30 мг 3 раза в сутки, длительными курсами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60000">
                    <a:srgbClr val="92D050">
                      <a:shade val="67500"/>
                      <a:satMod val="115000"/>
                    </a:srgbClr>
                  </a:gs>
                  <a:gs pos="100000">
                    <a:srgbClr val="70AD47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ВАРИАНТЫ РЕЖИМА ТЕРАПИИ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МОНОТЕРАПИЯ при УКР, особенно при высоком риске конверсии в деменцию.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60000">
                    <a:srgbClr val="92D050">
                      <a:shade val="67500"/>
                      <a:satMod val="115000"/>
                    </a:srgbClr>
                  </a:gs>
                  <a:gs pos="100000">
                    <a:srgbClr val="70AD47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Calibri" panose="020F0502020204030204" pitchFamily="34" charset="0"/>
                <a:cs typeface="Times New Roman" panose="02020603050405020304" pitchFamily="18" charset="0"/>
              </a:rPr>
              <a:t>В СОСТАВЕ КОМПЛЕКСНОЙ ТЕРАПИИ </a:t>
            </a:r>
            <a:r>
              <a:rPr lang="ru-RU" sz="2800" b="1" dirty="0" smtClean="0"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Calibri" panose="020F0502020204030204" pitchFamily="34" charset="0"/>
                <a:cs typeface="Times New Roman" panose="02020603050405020304" pitchFamily="18" charset="0"/>
              </a:rPr>
              <a:t>ВСЕХ ВИДОВ ДЕМЕНЦИИ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60000">
                    <a:srgbClr val="92D050">
                      <a:shade val="67500"/>
                      <a:satMod val="115000"/>
                    </a:srgbClr>
                  </a:gs>
                  <a:gs pos="100000">
                    <a:srgbClr val="70AD47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0369" y="183280"/>
            <a:ext cx="6449050" cy="706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НИМОПИН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1FC844-51DF-4D74-BF96-9B964E1C0304}"/>
              </a:ext>
            </a:extLst>
          </p:cNvPr>
          <p:cNvSpPr txBox="1"/>
          <p:nvPr/>
        </p:nvSpPr>
        <p:spPr>
          <a:xfrm>
            <a:off x="3718415" y="1959868"/>
            <a:ext cx="3676684" cy="110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Таблетки 30мг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01E57-D862-4EAE-B416-517A299C6485}"/>
              </a:ext>
            </a:extLst>
          </p:cNvPr>
          <p:cNvSpPr txBox="1"/>
          <p:nvPr/>
        </p:nvSpPr>
        <p:spPr>
          <a:xfrm>
            <a:off x="2429164" y="498764"/>
            <a:ext cx="7453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ЦЕРЕБРОПРОТЕКТИВНЫЙ АНТАГОНИСТ КАЛЬЦИЯ</a:t>
            </a: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6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8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273" y="-142900"/>
            <a:ext cx="1160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Основные направления </a:t>
            </a:r>
            <a:r>
              <a:rPr lang="ru-RU" sz="3600" dirty="0" smtClean="0">
                <a:solidFill>
                  <a:srgbClr val="FF0000"/>
                </a:solidFill>
              </a:rPr>
              <a:t>немедикаментозной профилактики </a:t>
            </a:r>
            <a:r>
              <a:rPr lang="ru-RU" sz="3600" dirty="0">
                <a:solidFill>
                  <a:srgbClr val="FF0000"/>
                </a:solidFill>
              </a:rPr>
              <a:t>когнитивных </a:t>
            </a:r>
            <a:r>
              <a:rPr lang="ru-RU" sz="3600" dirty="0" smtClean="0">
                <a:solidFill>
                  <a:srgbClr val="FF0000"/>
                </a:solidFill>
              </a:rPr>
              <a:t>нарушений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и деменции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255" y="895927"/>
            <a:ext cx="99937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/>
              <a:t> Общие мероприятия</a:t>
            </a:r>
          </a:p>
          <a:p>
            <a:r>
              <a:rPr lang="ru-RU" sz="2400" b="1" dirty="0"/>
              <a:t>- Диета (</a:t>
            </a:r>
            <a:r>
              <a:rPr lang="en-US" sz="2400" b="1" dirty="0"/>
              <a:t>Scrameas N. et al., 2006</a:t>
            </a:r>
            <a:r>
              <a:rPr lang="en-US" sz="2400" b="1" dirty="0" smtClean="0"/>
              <a:t>)</a:t>
            </a:r>
            <a:r>
              <a:rPr lang="ru-RU" sz="2400" b="1" dirty="0" smtClean="0"/>
              <a:t>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В2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- </a:t>
            </a:r>
            <a:r>
              <a:rPr lang="ru-RU" sz="2400" b="1" dirty="0"/>
              <a:t>Физические упражнения (</a:t>
            </a:r>
            <a:r>
              <a:rPr lang="en-US" sz="2400" b="1" dirty="0"/>
              <a:t>Abbott R.D. etl,2004</a:t>
            </a:r>
            <a:r>
              <a:rPr lang="en-US" sz="2400" b="1" dirty="0" smtClean="0"/>
              <a:t>)</a:t>
            </a:r>
            <a:r>
              <a:rPr lang="ru-RU" sz="2400" b="1" dirty="0" smtClean="0"/>
              <a:t>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А1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- Запрет </a:t>
            </a:r>
            <a:r>
              <a:rPr lang="ru-RU" sz="2400" b="1" dirty="0" smtClean="0"/>
              <a:t>курения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С5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- Ограничение приема алкоголя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Снижение веса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Ограничение соли</a:t>
            </a:r>
          </a:p>
          <a:p>
            <a:pPr marL="342900" indent="-342900">
              <a:buFontTx/>
              <a:buChar char="-"/>
            </a:pPr>
            <a:r>
              <a:rPr lang="ru-RU" sz="2600" b="1" dirty="0" smtClean="0"/>
              <a:t>Контроль и стабилизация АД                                    </a:t>
            </a:r>
            <a:r>
              <a:rPr lang="ru-RU" sz="2600" b="1" dirty="0" smtClean="0">
                <a:solidFill>
                  <a:srgbClr val="FF0000"/>
                </a:solidFill>
              </a:rPr>
              <a:t>В2</a:t>
            </a:r>
            <a:endParaRPr lang="ru-RU" sz="2600" b="1" dirty="0">
              <a:solidFill>
                <a:srgbClr val="FF0000"/>
              </a:solidFill>
            </a:endParaRPr>
          </a:p>
          <a:p>
            <a:endParaRPr lang="ru-RU" sz="2600" b="1" dirty="0"/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Интеллектуальная тренировка (Выполнение работ, требующих внимания, игры, тренирующие память, чтение</a:t>
            </a:r>
            <a:r>
              <a:rPr lang="ru-RU" sz="2400" b="1" dirty="0" smtClean="0"/>
              <a:t>)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В1</a:t>
            </a:r>
          </a:p>
          <a:p>
            <a:endParaRPr lang="ru-RU" sz="2400" b="1" dirty="0"/>
          </a:p>
          <a:p>
            <a:r>
              <a:rPr lang="ru-RU" sz="2400" b="1" dirty="0"/>
              <a:t>Анализ сопутствующей терапии (нейролептики, антидепрессанты, бета-блокаторы и другие препараты, способные влиять на когнитивную функцию, особенно с холинолитическим эффектом</a:t>
            </a:r>
            <a:r>
              <a:rPr lang="ru-RU" sz="2400" b="1" dirty="0" smtClean="0"/>
              <a:t>).     </a:t>
            </a:r>
            <a:r>
              <a:rPr lang="ru-RU" sz="2400" b="1" dirty="0" smtClean="0">
                <a:solidFill>
                  <a:srgbClr val="FF0000"/>
                </a:solidFill>
              </a:rPr>
              <a:t>С5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11" y="1428737"/>
            <a:ext cx="2717189" cy="33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852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D7C37-068E-42C9-B0CC-E3CB5377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78" y="1875493"/>
            <a:ext cx="2084388" cy="44497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Старость обязательно придет,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но стареть необязательно!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6E8843-A114-492B-877C-1CE72AE25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411" y="1875494"/>
            <a:ext cx="6474805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4294967295"/>
          </p:nvPr>
        </p:nvSpPr>
        <p:spPr>
          <a:xfrm>
            <a:off x="1171575" y="1144588"/>
            <a:ext cx="11020425" cy="559752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alt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критерии связанного со старением </a:t>
            </a:r>
            <a:r>
              <a:rPr lang="ru-RU" alt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когнитивного снижения</a:t>
            </a:r>
            <a:r>
              <a:rPr lang="ru-RU" alt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, разработанные Международной психогериатрической ассоциацией ВОЗ (1994</a:t>
            </a:r>
            <a:r>
              <a:rPr lang="ru-RU" alt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включения</a:t>
            </a:r>
            <a:r>
              <a:rPr lang="ru-RU" altLang="ru-RU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 КН, отражаемые в жалобах пациента или его ближайшего окружения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 постепенное развитие нарушений и их наличие в течение </a:t>
            </a:r>
            <a:r>
              <a:rPr lang="en-US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alt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нарушения в одной из следующих сфер: памяти, внимания, мышления, речи, зрительно-пространственной ориентировки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нейропсихологических тестов минимум на одно стандартное отклонение ниже нормы, разработанной для данной возрастной группы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3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исключения</a:t>
            </a:r>
            <a:r>
              <a:rPr lang="ru-RU" altLang="ru-RU" sz="3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наличие умеренного когнитивного расстройства по критериям МКБ-10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наличие соматической патологии, способной привести к КН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 органическая патология головного мозга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 выраженные эмоциональные и поведенческие расстройства: </a:t>
            </a:r>
            <a:r>
              <a:rPr lang="ru-RU" alt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депрессия, тревога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, делирий и др.</a:t>
            </a:r>
            <a:b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•  употребление  </a:t>
            </a:r>
            <a:r>
              <a:rPr lang="ru-RU" alt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alt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веществ</a:t>
            </a:r>
            <a:r>
              <a:rPr lang="ru-RU" altLang="ru-RU" sz="1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0" y="64656"/>
          <a:ext cx="11998036" cy="120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5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F5FE3CCE-3B6B-4D55-8AD5-748D0CFC8758}"/>
              </a:ext>
            </a:extLst>
          </p:cNvPr>
          <p:cNvSpPr/>
          <p:nvPr/>
        </p:nvSpPr>
        <p:spPr>
          <a:xfrm>
            <a:off x="6014749" y="1707744"/>
            <a:ext cx="304800" cy="663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427287" y="2568722"/>
            <a:ext cx="8588375" cy="3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lnSpc>
                <a:spcPct val="70000"/>
              </a:lnSpc>
              <a:buNone/>
            </a:pPr>
            <a:r>
              <a:rPr lang="ru-RU" altLang="ru-RU" sz="2600"/>
              <a:t>Клинико-нейропсихологическое исследование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718CF1C5-BCF9-4F4E-AB05-1BA8E5A3908B}"/>
              </a:ext>
            </a:extLst>
          </p:cNvPr>
          <p:cNvSpPr/>
          <p:nvPr/>
        </p:nvSpPr>
        <p:spPr>
          <a:xfrm rot="2130443">
            <a:off x="4386263" y="2933701"/>
            <a:ext cx="304800" cy="663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BDBF8D18-3B99-4902-9D17-8C58E7B432B1}"/>
              </a:ext>
            </a:extLst>
          </p:cNvPr>
          <p:cNvSpPr/>
          <p:nvPr/>
        </p:nvSpPr>
        <p:spPr>
          <a:xfrm rot="19510482">
            <a:off x="7581900" y="2933701"/>
            <a:ext cx="304800" cy="66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062ABD9-D5A3-4A93-9AE9-6EFAA0B4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4" y="3798889"/>
            <a:ext cx="51768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600" dirty="0">
                <a:solidFill>
                  <a:schemeClr val="tx2"/>
                </a:solidFill>
              </a:rPr>
              <a:t>Нормальные результаты тестов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600" dirty="0">
                <a:solidFill>
                  <a:schemeClr val="tx2"/>
                </a:solidFill>
              </a:rPr>
              <a:t>субъективные когнитивные расстройства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600" dirty="0">
                <a:solidFill>
                  <a:schemeClr val="tx2"/>
                </a:solidFill>
              </a:rPr>
              <a:t>эмоциональные нарушения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ru-RU" altLang="ru-RU" sz="2600" dirty="0">
              <a:solidFill>
                <a:schemeClr val="tx2"/>
              </a:solidFill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6721475" y="3798889"/>
            <a:ext cx="44846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00"/>
              <a:t>Когнитивные нарушения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6858000" y="4995863"/>
            <a:ext cx="3810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00"/>
              <a:t>Синдромальный диагноз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7C5A2283-A07C-4C4A-83C5-5B6ACC631DE1}"/>
              </a:ext>
            </a:extLst>
          </p:cNvPr>
          <p:cNvSpPr/>
          <p:nvPr/>
        </p:nvSpPr>
        <p:spPr>
          <a:xfrm>
            <a:off x="8729663" y="4260995"/>
            <a:ext cx="304800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6858001" y="6245226"/>
            <a:ext cx="4473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00"/>
              <a:t>Нозологический диагноз</a:t>
            </a:r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1DC802E9-97B5-460A-A3E6-8CBF3C0B3523}"/>
              </a:ext>
            </a:extLst>
          </p:cNvPr>
          <p:cNvSpPr/>
          <p:nvPr/>
        </p:nvSpPr>
        <p:spPr>
          <a:xfrm>
            <a:off x="8729663" y="5424489"/>
            <a:ext cx="304800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Жалобы на когнитивные нарушения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775519" y="845965"/>
          <a:ext cx="86305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0" y="260351"/>
            <a:ext cx="11065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  нарушения когнитивных функций</a:t>
            </a:r>
          </a:p>
        </p:txBody>
      </p:sp>
      <p:sp>
        <p:nvSpPr>
          <p:cNvPr id="38916" name="Line 10"/>
          <p:cNvSpPr>
            <a:spLocks noChangeShapeType="1"/>
          </p:cNvSpPr>
          <p:nvPr/>
        </p:nvSpPr>
        <p:spPr bwMode="auto">
          <a:xfrm>
            <a:off x="1952625" y="722313"/>
            <a:ext cx="72009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62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4" y="365125"/>
            <a:ext cx="10300855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Легкие когнитивные расстройства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Субъективное или объективное снижение памяти или других высших мозговых функций, не приводящие к ограничениям в повседневной жизни, чаще заметны лишь самому больному, важна скорость их развития</a:t>
            </a:r>
          </a:p>
          <a:p>
            <a:r>
              <a:rPr lang="ru-RU" dirty="0" smtClean="0"/>
              <a:t>Такие расстройства несколько выходят за рамки возрастной нормы и вызывают дискомфорт у пациента</a:t>
            </a:r>
          </a:p>
          <a:p>
            <a:r>
              <a:rPr lang="ru-RU" dirty="0" smtClean="0"/>
              <a:t>В большинстве случаев (40-80%) ЛКР в течении 5 лет трансформируются в деменцию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219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4095</Words>
  <Application>Microsoft Office PowerPoint</Application>
  <PresentationFormat>Широкоэкранный</PresentationFormat>
  <Paragraphs>580</Paragraphs>
  <Slides>52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6" baseType="lpstr">
      <vt:lpstr>Arial</vt:lpstr>
      <vt:lpstr>Arial Black</vt:lpstr>
      <vt:lpstr>Arial Nova</vt:lpstr>
      <vt:lpstr>Arial Unicode MS</vt:lpstr>
      <vt:lpstr>Calibri</vt:lpstr>
      <vt:lpstr>Calibri Light</vt:lpstr>
      <vt:lpstr>Candara</vt:lpstr>
      <vt:lpstr>Lucida Sans Unicode</vt:lpstr>
      <vt:lpstr>News Gothic MT</vt:lpstr>
      <vt:lpstr>Symbol</vt:lpstr>
      <vt:lpstr>Tahoma</vt:lpstr>
      <vt:lpstr>Times New Roman</vt:lpstr>
      <vt:lpstr>Wingdings</vt:lpstr>
      <vt:lpstr>Тема Office</vt:lpstr>
      <vt:lpstr>В фокусе – когнитивные расстройства: расширяем горизонт возможностей.</vt:lpstr>
      <vt:lpstr>АКТУАЛЬНОСТЬ ПРОБЛЕМЫ</vt:lpstr>
      <vt:lpstr>Когнитивные нарушения в России</vt:lpstr>
      <vt:lpstr>Презентация PowerPoint</vt:lpstr>
      <vt:lpstr>ВОЗРАСТНЫЕ ИЗМЕНЕНИЯ КОГНИТИВНЫХ ФУНКЦИЙ</vt:lpstr>
      <vt:lpstr>Презентация PowerPoint</vt:lpstr>
      <vt:lpstr>         Жалобы на когнитивные нарушения</vt:lpstr>
      <vt:lpstr>Презентация PowerPoint</vt:lpstr>
      <vt:lpstr>Легкие когнитивные расстройства</vt:lpstr>
      <vt:lpstr>Критерии умеренного когнитивного расстройства (Европейский консорциум по болезни Альцгеймера, 2010)</vt:lpstr>
      <vt:lpstr>УКР с высоким риском конверсии в деменцию</vt:lpstr>
      <vt:lpstr>Тяжелые когнитивные расстройства- деменция</vt:lpstr>
      <vt:lpstr>Презентация PowerPoint</vt:lpstr>
      <vt:lpstr>  Развитие деменции   </vt:lpstr>
      <vt:lpstr>Основные причины деменций</vt:lpstr>
      <vt:lpstr>Вторичная деменция</vt:lpstr>
      <vt:lpstr>Клинические формы БА</vt:lpstr>
      <vt:lpstr>Презентация PowerPoint</vt:lpstr>
      <vt:lpstr>Дифференциальный диагноз</vt:lpstr>
      <vt:lpstr>Клинические особенности сосудистой деменции</vt:lpstr>
      <vt:lpstr>Презентация PowerPoint</vt:lpstr>
      <vt:lpstr>Изолированная сосудистая патология- редкая причина деменции.</vt:lpstr>
      <vt:lpstr>Общие механизмы патогенеза  нейродегенеративных и цереброваскулярных заболеваний</vt:lpstr>
      <vt:lpstr>Ведение деменций</vt:lpstr>
      <vt:lpstr>Медикаментозная терапия деменции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НИМОДИПИН – ШИРОКИЕ ПЕРСПЕКТИВЫ В НЕВРОЛОГИИ</vt:lpstr>
      <vt:lpstr>Презентация PowerPoint</vt:lpstr>
      <vt:lpstr>n=31  mild cognitive impairment (p&lt;0.05)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 ДВОЙНЫХ СЛЕПЫХ РАНДОМИЗИРОВАННЫХ ПЛАЦЕБОКОНТРОЛИРУЕМЫХ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Старость обязательно придет,  но стареть необязательно!</vt:lpstr>
    </vt:vector>
  </TitlesOfParts>
  <Company>Tatyana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Деменции.   Лечить или не лечить?  Стоит ли ставить подобный вопрос?</dc:title>
  <dc:creator>Tatyana</dc:creator>
  <cp:lastModifiedBy>Tatyana</cp:lastModifiedBy>
  <cp:revision>21</cp:revision>
  <dcterms:created xsi:type="dcterms:W3CDTF">2022-10-09T13:19:22Z</dcterms:created>
  <dcterms:modified xsi:type="dcterms:W3CDTF">2022-10-12T20:31:01Z</dcterms:modified>
</cp:coreProperties>
</file>