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00" r:id="rId4"/>
    <p:sldId id="295" r:id="rId5"/>
    <p:sldId id="296" r:id="rId6"/>
    <p:sldId id="282" r:id="rId7"/>
    <p:sldId id="281" r:id="rId8"/>
    <p:sldId id="280" r:id="rId9"/>
    <p:sldId id="283" r:id="rId10"/>
    <p:sldId id="285" r:id="rId11"/>
    <p:sldId id="284" r:id="rId12"/>
    <p:sldId id="293" r:id="rId13"/>
    <p:sldId id="286" r:id="rId14"/>
    <p:sldId id="288" r:id="rId15"/>
    <p:sldId id="294" r:id="rId16"/>
    <p:sldId id="304" r:id="rId17"/>
    <p:sldId id="305" r:id="rId18"/>
    <p:sldId id="289" r:id="rId19"/>
    <p:sldId id="303" r:id="rId20"/>
    <p:sldId id="290" r:id="rId21"/>
    <p:sldId id="306" r:id="rId22"/>
    <p:sldId id="291" r:id="rId23"/>
    <p:sldId id="308" r:id="rId24"/>
    <p:sldId id="269" r:id="rId25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37037037037035E-2"/>
          <c:y val="6.3492063492063489E-2"/>
          <c:w val="0.94907407407407407"/>
          <c:h val="0.856937882764654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148148148148147E-3"/>
                  <c:y val="-0.25128715329502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2490352557281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3"/>
                  <c:y val="-0.16988401787614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875562720133283E-17"/>
                  <c:y val="-0.10360360360360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3"/>
                  <c:y val="-7.657657657657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36899</c:v>
                </c:pt>
                <c:pt idx="1">
                  <c:v>31224</c:v>
                </c:pt>
                <c:pt idx="2">
                  <c:v>28717</c:v>
                </c:pt>
                <c:pt idx="3">
                  <c:v>26592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176000"/>
        <c:axId val="50235072"/>
      </c:barChart>
      <c:catAx>
        <c:axId val="11417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0235072"/>
        <c:crosses val="autoZero"/>
        <c:auto val="1"/>
        <c:lblAlgn val="ctr"/>
        <c:lblOffset val="100"/>
        <c:noMultiLvlLbl val="0"/>
      </c:catAx>
      <c:valAx>
        <c:axId val="50235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17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61719464686931E-4"/>
          <c:y val="8.1696779261586805E-2"/>
          <c:w val="0.99845679012345678"/>
          <c:h val="0.72770214869189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1-88CC-441F-824E-8EDE718F9BD3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3-88CC-441F-824E-8EDE718F9BD3}"/>
              </c:ext>
            </c:extLst>
          </c:dPt>
          <c:dPt>
            <c:idx val="2"/>
            <c:bubble3D val="0"/>
            <c:explosion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5-88CC-441F-824E-8EDE718F9BD3}"/>
              </c:ext>
            </c:extLst>
          </c:dPt>
          <c:dLbls>
            <c:dLbl>
              <c:idx val="0"/>
              <c:layout>
                <c:manualLayout>
                  <c:x val="-9.3349312309681538E-3"/>
                  <c:y val="-7.0053234453808413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/>
                      <a:t>70,7%; </a:t>
                    </a:r>
                    <a:r>
                      <a:rPr lang="ru-RU" sz="2000" b="0" dirty="0"/>
                      <a:t>потребители</a:t>
                    </a:r>
                    <a:r>
                      <a:rPr lang="ru-RU" sz="2000" b="0" baseline="0" dirty="0"/>
                      <a:t> </a:t>
                    </a:r>
                    <a:r>
                      <a:rPr lang="ru-RU" sz="2000" b="0" dirty="0"/>
                      <a:t> алкоголя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CC-441F-824E-8EDE718F9BD3}"/>
                </c:ext>
              </c:extLst>
            </c:dLbl>
            <c:dLbl>
              <c:idx val="1"/>
              <c:layout>
                <c:manualLayout>
                  <c:x val="5.7417892815937413E-2"/>
                  <c:y val="-4.3180727409073867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/>
                      <a:t>28,9%; </a:t>
                    </a:r>
                    <a:r>
                      <a:rPr lang="ru-RU" sz="2000" b="0" dirty="0"/>
                      <a:t>потребители</a:t>
                    </a:r>
                    <a:r>
                      <a:rPr lang="ru-RU" sz="2000" b="0" baseline="0" dirty="0"/>
                      <a:t> </a:t>
                    </a:r>
                    <a:r>
                      <a:rPr lang="ru-RU" sz="2000" b="0" dirty="0"/>
                      <a:t> наркотических веществ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C-441F-824E-8EDE718F9BD3}"/>
                </c:ext>
              </c:extLst>
            </c:dLbl>
            <c:dLbl>
              <c:idx val="2"/>
              <c:layout>
                <c:manualLayout>
                  <c:x val="7.7024697657101099E-2"/>
                  <c:y val="0.1423607049118860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/>
                      <a:t>0,4%; потребители</a:t>
                    </a:r>
                    <a:r>
                      <a:rPr lang="ru-RU" sz="2000" b="0" baseline="0"/>
                      <a:t> </a:t>
                    </a:r>
                    <a:r>
                      <a:rPr lang="ru-RU" sz="2000" b="0"/>
                      <a:t> токсических</a:t>
                    </a:r>
                    <a:r>
                      <a:rPr lang="ru-RU" sz="2000" b="0" baseline="0"/>
                      <a:t> веществ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CC-441F-824E-8EDE718F9BD3}"/>
                </c:ext>
              </c:extLst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Потребители алкоголя</c:v>
                </c:pt>
                <c:pt idx="1">
                  <c:v>Потребители наркотических веществ</c:v>
                </c:pt>
                <c:pt idx="2">
                  <c:v>Потребители токсических веществ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70.7</c:v>
                </c:pt>
                <c:pt idx="1">
                  <c:v>28.9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CC-441F-824E-8EDE718F9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596777592581949E-2"/>
          <c:y val="6.3492063492063489E-2"/>
          <c:w val="0.7074956420924281"/>
          <c:h val="0.75645756629299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Краснодарский край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</c:v>
                </c:pt>
                <c:pt idx="1">
                  <c:v>1.6</c:v>
                </c:pt>
                <c:pt idx="2">
                  <c:v>0.7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ЮФО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6.48</c:v>
                </c:pt>
                <c:pt idx="1">
                  <c:v>5.73</c:v>
                </c:pt>
                <c:pt idx="2">
                  <c:v>4.7</c:v>
                </c:pt>
                <c:pt idx="3">
                  <c:v>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н/д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12.6</c:v>
                </c:pt>
                <c:pt idx="1">
                  <c:v>12.51</c:v>
                </c:pt>
                <c:pt idx="2">
                  <c:v>10.4</c:v>
                </c:pt>
                <c:pt idx="3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76512"/>
        <c:axId val="50239104"/>
      </c:barChart>
      <c:catAx>
        <c:axId val="11417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239104"/>
        <c:crosses val="autoZero"/>
        <c:auto val="1"/>
        <c:lblAlgn val="ctr"/>
        <c:lblOffset val="100"/>
        <c:noMultiLvlLbl val="0"/>
      </c:catAx>
      <c:valAx>
        <c:axId val="5023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17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95667751591429"/>
          <c:y val="0.17226102897545051"/>
          <c:w val="0.28470176928942514"/>
          <c:h val="0.203368016497937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заболеваемость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</c:v>
                </c:pt>
                <c:pt idx="1">
                  <c:v>2.7</c:v>
                </c:pt>
                <c:pt idx="2">
                  <c:v>2.6</c:v>
                </c:pt>
                <c:pt idx="3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заболеваемость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66</c:v>
                </c:pt>
                <c:pt idx="1">
                  <c:v>55.4</c:v>
                </c:pt>
                <c:pt idx="2">
                  <c:v>51.6</c:v>
                </c:pt>
                <c:pt idx="3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77024"/>
        <c:axId val="126955456"/>
      </c:barChart>
      <c:catAx>
        <c:axId val="1141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955456"/>
        <c:crosses val="autoZero"/>
        <c:auto val="1"/>
        <c:lblAlgn val="ctr"/>
        <c:lblOffset val="100"/>
        <c:noMultiLvlLbl val="0"/>
      </c:catAx>
      <c:valAx>
        <c:axId val="1269554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4177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34578128873954"/>
          <c:y val="4.8671223789334028E-2"/>
          <c:w val="0.57858643891011996"/>
          <c:h val="0.783064160775523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1BC-41DB-B131-4484E645735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1BC-41DB-B131-4484E645735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1BC-41DB-B131-4484E645735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1BC-41DB-B131-4484E645735C}"/>
              </c:ext>
            </c:extLst>
          </c:dPt>
          <c:dLbls>
            <c:dLbl>
              <c:idx val="0"/>
              <c:layout>
                <c:manualLayout>
                  <c:x val="5.0605726401463658E-2"/>
                  <c:y val="-0.12842740811244749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dirty="0" smtClean="0"/>
                      <a:t>46%; </a:t>
                    </a:r>
                    <a:endParaRPr lang="ru-RU" sz="1600" b="0" dirty="0"/>
                  </a:p>
                  <a:p>
                    <a:r>
                      <a:rPr lang="ru-RU" sz="1600" b="0" dirty="0" err="1"/>
                      <a:t>опиоиды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BC-41DB-B131-4484E645735C}"/>
                </c:ext>
              </c:extLst>
            </c:dLbl>
            <c:dLbl>
              <c:idx val="1"/>
              <c:layout>
                <c:manualLayout>
                  <c:x val="1.015927569314422E-2"/>
                  <c:y val="4.955457490890561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dirty="0" smtClean="0"/>
                      <a:t>14,1%; </a:t>
                    </a:r>
                    <a:r>
                      <a:rPr lang="ru-RU" sz="1600" b="0" dirty="0" err="1"/>
                      <a:t>каннабиоиды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BC-41DB-B131-4484E645735C}"/>
                </c:ext>
              </c:extLst>
            </c:dLbl>
            <c:dLbl>
              <c:idx val="2"/>
              <c:layout>
                <c:manualLayout>
                  <c:x val="-3.001631905858906E-2"/>
                  <c:y val="2.09636663328550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dirty="0" smtClean="0"/>
                      <a:t>14,2%; </a:t>
                    </a:r>
                    <a:r>
                      <a:rPr lang="ru-RU" sz="1600" b="0" dirty="0" err="1"/>
                      <a:t>психостимуляторы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BC-41DB-B131-4484E645735C}"/>
                </c:ext>
              </c:extLst>
            </c:dLbl>
            <c:dLbl>
              <c:idx val="3"/>
              <c:layout>
                <c:manualLayout>
                  <c:x val="-0.12016467061688781"/>
                  <c:y val="0.14158776762317668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dirty="0" smtClean="0"/>
                      <a:t>25,7%; </a:t>
                    </a:r>
                    <a:r>
                      <a:rPr lang="ru-RU" sz="1600" b="0" dirty="0" err="1"/>
                      <a:t>полинаркомания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BC-41DB-B131-4484E645735C}"/>
                </c:ext>
              </c:extLst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Опиоиды</c:v>
                </c:pt>
                <c:pt idx="1">
                  <c:v>Каннабиноиды</c:v>
                </c:pt>
                <c:pt idx="2">
                  <c:v>Психостимуляторы</c:v>
                </c:pt>
                <c:pt idx="3">
                  <c:v>Сочетанное употребление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0.46</c:v>
                </c:pt>
                <c:pt idx="1">
                  <c:v>0.14099999999999999</c:v>
                </c:pt>
                <c:pt idx="2">
                  <c:v>0.14199999999999999</c:v>
                </c:pt>
                <c:pt idx="3">
                  <c:v>0.25700000000000001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BC-41DB-B131-4484E6457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670-48AD-8D63-2FBF329E321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670-48AD-8D63-2FBF329E321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670-48AD-8D63-2FBF329E321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670-48AD-8D63-2FBF329E3214}"/>
              </c:ext>
            </c:extLst>
          </c:dPt>
          <c:dLbls>
            <c:dLbl>
              <c:idx val="0"/>
              <c:layout>
                <c:manualLayout>
                  <c:x val="9.0427556490292132E-2"/>
                  <c:y val="-4.0378094630063137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32,2</a:t>
                    </a:r>
                    <a:r>
                      <a:rPr lang="ru-RU" b="0" baseline="0" dirty="0" smtClean="0"/>
                      <a:t> </a:t>
                    </a:r>
                    <a:r>
                      <a:rPr lang="ru-RU" b="0" dirty="0"/>
                      <a:t>%; </a:t>
                    </a:r>
                  </a:p>
                  <a:p>
                    <a:r>
                      <a:rPr lang="ru-RU" b="0" baseline="0" dirty="0" err="1"/>
                      <a:t>опиоиды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70-48AD-8D63-2FBF329E3214}"/>
                </c:ext>
              </c:extLst>
            </c:dLbl>
            <c:dLbl>
              <c:idx val="1"/>
              <c:layout>
                <c:manualLayout>
                  <c:x val="5.1469720255404874E-2"/>
                  <c:y val="-7.4653141385303337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8,4%; </a:t>
                    </a:r>
                    <a:r>
                      <a:rPr lang="ru-RU" b="0" dirty="0" err="1"/>
                      <a:t>каннабиноиды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509477031983389"/>
                  <c:y val="-3.5375257146910692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14,9%; </a:t>
                    </a:r>
                    <a:r>
                      <a:rPr lang="ru-RU" b="0" dirty="0" err="1"/>
                      <a:t>психостимуляторы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70-48AD-8D63-2FBF329E3214}"/>
                </c:ext>
              </c:extLst>
            </c:dLbl>
            <c:dLbl>
              <c:idx val="3"/>
              <c:layout>
                <c:manualLayout>
                  <c:x val="-1.9011174091837869E-2"/>
                  <c:y val="-2.5547988933815664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44,5</a:t>
                    </a:r>
                    <a:r>
                      <a:rPr lang="ru-RU" b="0" dirty="0"/>
                      <a:t>%; </a:t>
                    </a:r>
                    <a:r>
                      <a:rPr lang="ru-RU" b="0" dirty="0" err="1"/>
                      <a:t>полинаркомания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70-48AD-8D63-2FBF329E3214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Опиоиды</c:v>
                </c:pt>
                <c:pt idx="1">
                  <c:v>Каннабиноиды</c:v>
                </c:pt>
                <c:pt idx="2">
                  <c:v>Психостимуляторы</c:v>
                </c:pt>
                <c:pt idx="3">
                  <c:v>Сочетанное употребление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32.200000000000003</c:v>
                </c:pt>
                <c:pt idx="1">
                  <c:v>8.4</c:v>
                </c:pt>
                <c:pt idx="2">
                  <c:v>14.9</c:v>
                </c:pt>
                <c:pt idx="3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70-48AD-8D63-2FBF329E3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61719464686931E-4"/>
          <c:y val="8.1696779261586805E-2"/>
          <c:w val="0.99845679012345678"/>
          <c:h val="0.72770214869189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1-88CC-441F-824E-8EDE718F9BD3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3-88CC-441F-824E-8EDE718F9BD3}"/>
              </c:ext>
            </c:extLst>
          </c:dPt>
          <c:dPt>
            <c:idx val="2"/>
            <c:bubble3D val="0"/>
            <c:explosion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5-88CC-441F-824E-8EDE718F9BD3}"/>
              </c:ext>
            </c:extLst>
          </c:dPt>
          <c:dLbls>
            <c:dLbl>
              <c:idx val="0"/>
              <c:layout>
                <c:manualLayout>
                  <c:x val="-9.3349312309681538E-3"/>
                  <c:y val="-7.0053234453808413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/>
                      <a:t>44,6%; </a:t>
                    </a:r>
                    <a:r>
                      <a:rPr lang="ru-RU" sz="2000" b="0" dirty="0"/>
                      <a:t>потребители</a:t>
                    </a:r>
                    <a:r>
                      <a:rPr lang="ru-RU" sz="2000" b="0" baseline="0" dirty="0"/>
                      <a:t> </a:t>
                    </a:r>
                    <a:r>
                      <a:rPr lang="ru-RU" sz="2000" b="0" dirty="0"/>
                      <a:t> алкоголя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CC-441F-824E-8EDE718F9BD3}"/>
                </c:ext>
              </c:extLst>
            </c:dLbl>
            <c:dLbl>
              <c:idx val="1"/>
              <c:layout>
                <c:manualLayout>
                  <c:x val="0.2106915289377813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/>
                      <a:t>43,6%; </a:t>
                    </a:r>
                    <a:r>
                      <a:rPr lang="ru-RU" sz="2000" b="0" dirty="0"/>
                      <a:t>потребители</a:t>
                    </a:r>
                    <a:r>
                      <a:rPr lang="ru-RU" sz="2000" b="0" baseline="0" dirty="0"/>
                      <a:t> </a:t>
                    </a:r>
                    <a:r>
                      <a:rPr lang="ru-RU" sz="2000" b="0" dirty="0"/>
                      <a:t> наркотических веществ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C-441F-824E-8EDE718F9BD3}"/>
                </c:ext>
              </c:extLst>
            </c:dLbl>
            <c:dLbl>
              <c:idx val="2"/>
              <c:layout>
                <c:manualLayout>
                  <c:x val="7.7024697657101099E-2"/>
                  <c:y val="0.1423607049118860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/>
                      <a:t>11,8%; </a:t>
                    </a:r>
                    <a:r>
                      <a:rPr lang="ru-RU" sz="2000" b="0" dirty="0"/>
                      <a:t>потребители</a:t>
                    </a:r>
                    <a:r>
                      <a:rPr lang="ru-RU" sz="2000" b="0" baseline="0" dirty="0"/>
                      <a:t> </a:t>
                    </a:r>
                    <a:r>
                      <a:rPr lang="ru-RU" sz="2000" b="0" dirty="0"/>
                      <a:t> токсических</a:t>
                    </a:r>
                    <a:r>
                      <a:rPr lang="ru-RU" sz="2000" b="0" baseline="0" dirty="0"/>
                      <a:t> веществ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CC-441F-824E-8EDE718F9BD3}"/>
                </c:ext>
              </c:extLst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Потребители алкоголя</c:v>
                </c:pt>
                <c:pt idx="1">
                  <c:v>Потребители наркотических веществ</c:v>
                </c:pt>
                <c:pt idx="2">
                  <c:v>Потребители токсических веществ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44.6</c:v>
                </c:pt>
                <c:pt idx="1">
                  <c:v>43.6</c:v>
                </c:pt>
                <c:pt idx="2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CC-441F-824E-8EDE718F9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Баклофен</c:v>
                </c:pt>
              </c:strCache>
            </c:strRef>
          </c:tx>
          <c:dPt>
            <c:idx val="1"/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4"/>
              <c:layout>
                <c:manualLayout>
                  <c:x val="-9.1543006783678447E-17"/>
                  <c:y val="-2.244668911335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9050" cap="rnd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174</c:v>
                </c:pt>
                <c:pt idx="1">
                  <c:v>412</c:v>
                </c:pt>
                <c:pt idx="2">
                  <c:v>176</c:v>
                </c:pt>
                <c:pt idx="3">
                  <c:v>154</c:v>
                </c:pt>
                <c:pt idx="4">
                  <c:v>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Прегабалин</c:v>
                </c:pt>
              </c:strCache>
            </c:strRef>
          </c:tx>
          <c:dLbls>
            <c:spPr>
              <a:solidFill>
                <a:schemeClr val="lt1"/>
              </a:solidFill>
              <a:ln w="19050" cap="rnd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289</c:v>
                </c:pt>
                <c:pt idx="1">
                  <c:v>677</c:v>
                </c:pt>
                <c:pt idx="2">
                  <c:v>789</c:v>
                </c:pt>
                <c:pt idx="3">
                  <c:v>802</c:v>
                </c:pt>
                <c:pt idx="4">
                  <c:v>689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Тропикамид</c:v>
                </c:pt>
              </c:strCache>
            </c:strRef>
          </c:tx>
          <c:dLbls>
            <c:spPr>
              <a:solidFill>
                <a:schemeClr val="lt1"/>
              </a:solidFill>
              <a:ln w="19050" cap="rnd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87</c:v>
                </c:pt>
                <c:pt idx="1">
                  <c:v>74</c:v>
                </c:pt>
                <c:pt idx="2">
                  <c:v>454</c:v>
                </c:pt>
                <c:pt idx="3">
                  <c:v>96</c:v>
                </c:pt>
                <c:pt idx="4">
                  <c:v>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Габапентин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spPr>
              <a:solidFill>
                <a:schemeClr val="lt1"/>
              </a:solidFill>
              <a:ln w="19050" cap="rnd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223</c:v>
                </c:pt>
                <c:pt idx="3">
                  <c:v>342</c:v>
                </c:pt>
                <c:pt idx="4">
                  <c:v>408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53472"/>
        <c:axId val="64327040"/>
      </c:lineChart>
      <c:catAx>
        <c:axId val="1333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327040"/>
        <c:crosses val="autoZero"/>
        <c:auto val="1"/>
        <c:lblAlgn val="ctr"/>
        <c:lblOffset val="100"/>
        <c:noMultiLvlLbl val="0"/>
      </c:catAx>
      <c:valAx>
        <c:axId val="6432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53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0.21817</cdr:x>
      <cdr:y>0</cdr:y>
    </cdr:from>
    <cdr:to>
      <cdr:x>0.34979</cdr:x>
      <cdr:y>0.29149</cdr:y>
    </cdr:to>
    <cdr:pic>
      <cdr:nvPicPr>
        <cdr:cNvPr id="2" name="Picture 2" descr="Картинки по запросу стрелка пнг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1">
              <a:tint val="45000"/>
              <a:satMod val="400000"/>
            </a:schemeClr>
          </a:duoton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144523">
          <a:off x="1875444" y="-1936670"/>
          <a:ext cx="1131461" cy="113139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0.45581</cdr:x>
      <cdr:y>0.12667</cdr:y>
    </cdr:from>
    <cdr:to>
      <cdr:x>0.58744</cdr:x>
      <cdr:y>0.41816</cdr:y>
    </cdr:to>
    <cdr:pic>
      <cdr:nvPicPr>
        <cdr:cNvPr id="4" name="Picture 2" descr="Картинки по запросу стрелка пнг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1">
              <a:tint val="45000"/>
              <a:satMod val="400000"/>
            </a:schemeClr>
          </a:duoton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144523">
          <a:off x="3918327" y="491670"/>
          <a:ext cx="1131461" cy="113139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0.6942</cdr:x>
      <cdr:y>0.19398</cdr:y>
    </cdr:from>
    <cdr:to>
      <cdr:x>0.82582</cdr:x>
      <cdr:y>0.48547</cdr:y>
    </cdr:to>
    <cdr:pic>
      <cdr:nvPicPr>
        <cdr:cNvPr id="5" name="Picture 2" descr="Картинки по запросу стрелка пнг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1">
              <a:tint val="45000"/>
              <a:satMod val="400000"/>
            </a:schemeClr>
          </a:duoton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144523">
          <a:off x="5967564" y="752929"/>
          <a:ext cx="1131461" cy="113139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251" y="367393"/>
            <a:ext cx="9297430" cy="2710543"/>
          </a:xfrm>
        </p:spPr>
        <p:txBody>
          <a:bodyPr/>
          <a:lstStyle/>
          <a:p>
            <a:r>
              <a:rPr lang="ru-RU" sz="4000" b="1" dirty="0" smtClean="0"/>
              <a:t>«Сравнительный анализ эпидемиологических показателей </a:t>
            </a:r>
            <a:r>
              <a:rPr lang="ru-RU" sz="4000" b="1" dirty="0" smtClean="0"/>
              <a:t>потребления психоактивных веществ в Краснодарском крае </a:t>
            </a:r>
            <a:br>
              <a:rPr lang="ru-RU" sz="4000" b="1" dirty="0" smtClean="0"/>
            </a:br>
            <a:r>
              <a:rPr lang="ru-RU" sz="4000" b="1" dirty="0" smtClean="0"/>
              <a:t>за последние годы»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2970" y="3489287"/>
            <a:ext cx="7766936" cy="109689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Ермакова Г.А.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к.м.н., доцент кафедры психиатрии ФПК и ППС ФГБОУ ВО </a:t>
            </a:r>
            <a:r>
              <a:rPr lang="ru-RU" sz="2000" dirty="0" err="1" smtClean="0">
                <a:solidFill>
                  <a:schemeClr val="tx1"/>
                </a:solidFill>
              </a:rPr>
              <a:t>КубГМУ</a:t>
            </a:r>
            <a:r>
              <a:rPr lang="ru-RU" sz="2000" dirty="0" smtClean="0">
                <a:solidFill>
                  <a:schemeClr val="tx1"/>
                </a:solidFill>
              </a:rPr>
              <a:t> Минздрава России,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Заместитель главного врача по амбулаторно-поликлинической работе государственного бюджетного учреждения здравоохранения «Наркологический диспансер» министерства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здравоохранения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449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потребляемых наркотиков среди зарегистрированных больных наркоманией по состоянию на </a:t>
            </a:r>
            <a:r>
              <a:rPr lang="ru-RU" dirty="0" smtClean="0"/>
              <a:t>01.01.2022 </a:t>
            </a:r>
            <a:r>
              <a:rPr lang="ru-RU" dirty="0"/>
              <a:t>года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12273"/>
              </p:ext>
            </p:extLst>
          </p:nvPr>
        </p:nvGraphicFramePr>
        <p:xfrm>
          <a:off x="391886" y="2478995"/>
          <a:ext cx="9372600" cy="409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8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63" y="21771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потребляемых наркотиков среди больных наркоманией, впервые обратившихся за наркологической помощью по состоянию на </a:t>
            </a:r>
            <a:r>
              <a:rPr lang="ru-RU" dirty="0" smtClean="0"/>
              <a:t>01.01.2022 </a:t>
            </a:r>
            <a:r>
              <a:rPr lang="ru-RU" dirty="0"/>
              <a:t>года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961336"/>
              </p:ext>
            </p:extLst>
          </p:nvPr>
        </p:nvGraphicFramePr>
        <p:xfrm>
          <a:off x="677862" y="2348366"/>
          <a:ext cx="10580687" cy="435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7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19" y="176893"/>
            <a:ext cx="891570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потребления психоактивных веществ среди </a:t>
            </a:r>
            <a:r>
              <a:rPr lang="ru-RU" dirty="0" smtClean="0"/>
              <a:t>несовершеннолетних на 01.01.2022 </a:t>
            </a:r>
            <a:r>
              <a:rPr lang="ru-RU" dirty="0"/>
              <a:t>года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160623"/>
              </p:ext>
            </p:extLst>
          </p:nvPr>
        </p:nvGraphicFramePr>
        <p:xfrm>
          <a:off x="302305" y="2277836"/>
          <a:ext cx="9445852" cy="397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527" y="10341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Динамика статистических показателей наркологической ситуации по Краснодарскому краю, в сравнении с данными Южного Федерального округа (ЮФО) и Российской Федерацией (РФ) (на 100 тысяч населения)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44004"/>
              </p:ext>
            </p:extLst>
          </p:nvPr>
        </p:nvGraphicFramePr>
        <p:xfrm>
          <a:off x="1038050" y="1673676"/>
          <a:ext cx="8408027" cy="47996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69989"/>
                <a:gridCol w="835311"/>
                <a:gridCol w="835311"/>
                <a:gridCol w="835311"/>
                <a:gridCol w="835311"/>
                <a:gridCol w="696335"/>
                <a:gridCol w="759239"/>
                <a:gridCol w="486672"/>
                <a:gridCol w="477702"/>
                <a:gridCol w="576846"/>
              </a:tblGrid>
              <a:tr h="16380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Показатели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2018г.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2019г.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2020г.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</a:tr>
              <a:tr h="1633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+mj-lt"/>
                        </a:rPr>
                        <a:t>Заб</a:t>
                      </a:r>
                      <a:r>
                        <a:rPr lang="ru-RU" sz="900" dirty="0">
                          <a:effectLst/>
                          <a:latin typeface="+mj-lt"/>
                        </a:rPr>
                        <a:t>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Бол.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+mj-lt"/>
                        </a:rPr>
                        <a:t>Заб</a:t>
                      </a:r>
                      <a:r>
                        <a:rPr lang="ru-RU" sz="900" dirty="0">
                          <a:effectLst/>
                          <a:latin typeface="+mj-lt"/>
                        </a:rPr>
                        <a:t>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Бол.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+mj-lt"/>
                        </a:rPr>
                        <a:t>Заб</a:t>
                      </a:r>
                      <a:r>
                        <a:rPr lang="ru-RU" sz="900" dirty="0">
                          <a:effectLst/>
                          <a:latin typeface="+mj-lt"/>
                        </a:rPr>
                        <a:t>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Бол.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+mj-lt"/>
                        </a:rPr>
                        <a:t>Заб</a:t>
                      </a:r>
                      <a:r>
                        <a:rPr lang="ru-RU" sz="900" dirty="0">
                          <a:effectLst/>
                          <a:latin typeface="+mj-lt"/>
                        </a:rPr>
                        <a:t>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Бол.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67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Алкогольные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психозы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Край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ЮФО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6,5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17,8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5,7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17,9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4,7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15,7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РФ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12,6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32,1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12,5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30,8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</a:t>
                      </a:r>
                      <a:endParaRPr lang="ru-RU" sz="90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25,2</a:t>
                      </a:r>
                    </a:p>
                  </a:txBody>
                  <a:tcPr marL="64068" marR="64068" marT="0" marB="0" anchor="ctr"/>
                </a:tc>
              </a:tr>
              <a:tr h="26943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Алкоголизм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Край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16,0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380,0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11,4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320,9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7,6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295,2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261,3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ЮФО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35,3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750,7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33,4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693,4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27,2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654,8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30,5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651,6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РФ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52,8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905,3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39,4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842,5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40,4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811,8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46,3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818,2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Наркомания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Край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4,0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66,0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55,4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51,6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3,6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49,9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ЮФО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7,8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138,7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6,5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128,7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5,5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120,6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5,9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118,6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РФ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10,2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170,6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9,9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160,9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8,5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153,0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9,5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155,5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Токсикомания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Край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0,6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ЮФО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0,14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0,13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2,4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0,1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2,2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РФ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4,5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0,2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4,0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0,2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3,5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Употребление алкоголя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Край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12,5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112,0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8,6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85,8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5,2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74,5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69,3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ЮФО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21,5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151,1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16,5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134,4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10,1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121,8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107,1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РФ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31,5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148,5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28,1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136,3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20,7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124,1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120,9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Употребление наркотиков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Край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18,5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97,0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15,9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88,6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9,7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82,3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85,9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ЮФО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22,8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137,9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19,7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134,9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15,6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130,6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16,0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134,1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РФ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22,9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117,6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19,9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112,4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16,7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107,5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16,5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110,2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Употребление токсических веществ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Край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0,2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ЮФО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1,4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7,1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6,6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1,0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j-lt"/>
                        </a:rPr>
                        <a:t>6,0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  <a:tr h="20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РФ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7,2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</a:rPr>
                        <a:t>1,3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j-lt"/>
                        </a:rPr>
                        <a:t>6,4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0,9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</a:rPr>
                        <a:t>3,7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1,0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3,7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068" marR="640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7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198" y="30752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Количество случаев </a:t>
            </a:r>
            <a:r>
              <a:rPr lang="ru-RU" b="1" dirty="0" smtClean="0"/>
              <a:t>определения лекарственных </a:t>
            </a:r>
            <a:r>
              <a:rPr lang="ru-RU" b="1" dirty="0"/>
              <a:t>средств при химико-токсикологическом исследовании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63561"/>
              </p:ext>
            </p:extLst>
          </p:nvPr>
        </p:nvGraphicFramePr>
        <p:xfrm>
          <a:off x="629627" y="1988934"/>
          <a:ext cx="8555193" cy="42649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36413"/>
                <a:gridCol w="859330"/>
                <a:gridCol w="859330"/>
                <a:gridCol w="859330"/>
                <a:gridCol w="859330"/>
                <a:gridCol w="857598"/>
                <a:gridCol w="861931"/>
                <a:gridCol w="861931"/>
              </a:tblGrid>
              <a:tr h="5289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Лекарственные препараты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</a:rPr>
                        <a:t>2015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</a:rPr>
                        <a:t>2016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</a:rPr>
                        <a:t>2017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2018 </a:t>
                      </a:r>
                    </a:p>
                    <a:p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2019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2020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562444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+mj-lt"/>
                        </a:rPr>
                        <a:t>Баклофен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+mj-lt"/>
                        </a:rPr>
                        <a:t>баклосан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412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176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154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72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924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+mj-lt"/>
                        </a:rPr>
                        <a:t>Дицикловерин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+mj-lt"/>
                        </a:rPr>
                        <a:t>Триган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-Д)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21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11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29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92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  <a:latin typeface="+mj-lt"/>
                        </a:rPr>
                        <a:t>Доксиламин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+mj-lt"/>
                        </a:rPr>
                        <a:t>донормил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4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4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10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924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+mj-lt"/>
                        </a:rPr>
                        <a:t>Прегабалин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 (Лирика)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677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789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802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689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924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+mj-lt"/>
                        </a:rPr>
                        <a:t>Тропикамид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74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454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96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924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+mj-lt"/>
                        </a:rPr>
                        <a:t>Фенобарбитал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309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629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</a:rPr>
                        <a:t>718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</a:rPr>
                        <a:t>291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301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137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92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  <a:latin typeface="+mj-lt"/>
                        </a:rPr>
                        <a:t>Габапентин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effectLst/>
                          <a:latin typeface="+mj-lt"/>
                        </a:rPr>
                        <a:t>- 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effectLst/>
                          <a:latin typeface="+mj-lt"/>
                        </a:rPr>
                        <a:t>- 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</a:rPr>
                        <a:t>- 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j-lt"/>
                        </a:rPr>
                        <a:t>223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j-lt"/>
                        </a:rPr>
                        <a:t>342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408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1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03414"/>
            <a:ext cx="8156423" cy="7783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1B6FD">
                    <a:lumMod val="75000"/>
                  </a:srgbClr>
                </a:solidFill>
              </a:rPr>
              <a:t>Динамика случаев идентификации </a:t>
            </a:r>
            <a:br>
              <a:rPr lang="ru-RU" dirty="0">
                <a:solidFill>
                  <a:srgbClr val="31B6FD">
                    <a:lumMod val="75000"/>
                  </a:srgbClr>
                </a:solidFill>
              </a:rPr>
            </a:br>
            <a:r>
              <a:rPr lang="ru-RU" dirty="0">
                <a:solidFill>
                  <a:srgbClr val="31B6FD">
                    <a:lumMod val="75000"/>
                  </a:srgbClr>
                </a:solidFill>
              </a:rPr>
              <a:t>лекарственных средств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6936290"/>
              </p:ext>
            </p:extLst>
          </p:nvPr>
        </p:nvGraphicFramePr>
        <p:xfrm>
          <a:off x="407306" y="1200150"/>
          <a:ext cx="10173607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16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04826"/>
            <a:ext cx="9525000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Газовый хроматограф с МСД «МАЭСТРО»</a:t>
            </a:r>
          </a:p>
        </p:txBody>
      </p:sp>
      <p:pic>
        <p:nvPicPr>
          <p:cNvPr id="53251" name="Picture 6" descr="IMG_0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80" y="1301412"/>
            <a:ext cx="7261678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4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33" y="404813"/>
            <a:ext cx="9889067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latin typeface="Times New Roman" pitchFamily="18" charset="0"/>
              </a:rPr>
              <a:t>Газовый хроматограф с МСД «Маэстро 7820» с роботизированной станцией</a:t>
            </a:r>
          </a:p>
        </p:txBody>
      </p:sp>
      <p:pic>
        <p:nvPicPr>
          <p:cNvPr id="54275" name="Picture 4" descr="IMG_4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15" y="1484313"/>
            <a:ext cx="7408635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2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91" y="29119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Количество случаев идентификации </a:t>
            </a:r>
            <a:r>
              <a:rPr lang="ru-RU" dirty="0" smtClean="0"/>
              <a:t>наркотических средств и психотропных веществ при </a:t>
            </a:r>
            <a:r>
              <a:rPr lang="ru-RU" dirty="0"/>
              <a:t>химико-токсикологическом исследовании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360023"/>
              </p:ext>
            </p:extLst>
          </p:nvPr>
        </p:nvGraphicFramePr>
        <p:xfrm>
          <a:off x="2359478" y="2334985"/>
          <a:ext cx="6036696" cy="4227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888"/>
                <a:gridCol w="1024173"/>
                <a:gridCol w="921611"/>
                <a:gridCol w="1126012"/>
                <a:gridCol w="1126012"/>
              </a:tblGrid>
              <a:tr h="359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2019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 г.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2020 г.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ТГК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1562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1586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1329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Психостимуляторы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en-US" sz="1400" dirty="0">
                          <a:effectLst/>
                        </a:rPr>
                        <a:t>PVP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мефедрон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2526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2112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7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Диацетилморфин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321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Метадон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333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5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Синтетические каннабимиметики (курительные смеси)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Амфетамин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метамфетамин</a:t>
                      </a:r>
                      <a:r>
                        <a:rPr lang="ru-RU" sz="1400" dirty="0">
                          <a:effectLst/>
                        </a:rPr>
                        <a:t>, МДМА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333376"/>
            <a:ext cx="9525000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dirty="0" smtClean="0"/>
              <a:t>ВЭЖХ МС/МС система </a:t>
            </a:r>
            <a:r>
              <a:rPr lang="en-US" altLang="ru-RU" sz="3200" dirty="0" err="1" smtClean="0"/>
              <a:t>Toxtyper</a:t>
            </a:r>
            <a:r>
              <a:rPr lang="en-US" altLang="ru-RU" sz="3200" dirty="0" smtClean="0"/>
              <a:t> Bruker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оборудование экспертного класса</a:t>
            </a:r>
          </a:p>
        </p:txBody>
      </p:sp>
      <p:pic>
        <p:nvPicPr>
          <p:cNvPr id="55299" name="Picture 4" descr="IMG_4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6" y="1700439"/>
            <a:ext cx="892719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4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319088" y="1441450"/>
            <a:ext cx="8726487" cy="3881438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altLang="ru-RU" sz="2800" smtClean="0">
                <a:solidFill>
                  <a:srgbClr val="FF0000"/>
                </a:solidFill>
              </a:rPr>
              <a:t>«Наша страна одна из немногих в мире, где в системе здравоохранения действует специализированная наркологическая служба. Конечно же, нужно её поддерживать, внедрять самые современные лечебные технологии».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altLang="ru-RU" sz="2800" smtClean="0"/>
              <a:t>В.В. Путин заседание Президиума Государственного совета 06.2015 г.</a:t>
            </a:r>
          </a:p>
        </p:txBody>
      </p:sp>
    </p:spTree>
    <p:extLst>
      <p:ext uri="{BB962C8B-B14F-4D97-AF65-F5344CB8AC3E}">
        <p14:creationId xmlns:p14="http://schemas.microsoft.com/office/powerpoint/2010/main" val="107845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677" y="2667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Количество случаев </a:t>
            </a:r>
            <a:r>
              <a:rPr lang="ru-RU" b="1" dirty="0" smtClean="0"/>
              <a:t>определения этилового алкоголя при химико-токсикологическом исследовании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142714"/>
              </p:ext>
            </p:extLst>
          </p:nvPr>
        </p:nvGraphicFramePr>
        <p:xfrm>
          <a:off x="1331345" y="1933414"/>
          <a:ext cx="6841104" cy="27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368"/>
                <a:gridCol w="2280368"/>
                <a:gridCol w="2280368"/>
              </a:tblGrid>
              <a:tr h="1364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проведенных исследований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положительных результатов исследования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 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17400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5420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 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17102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5524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 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15870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4395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 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16806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4622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95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0" y="87357"/>
            <a:ext cx="8921750" cy="373851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400" dirty="0" smtClean="0">
                <a:solidFill>
                  <a:schemeClr val="tx1"/>
                </a:solidFill>
              </a:rPr>
              <a:t>Химико-токсикологические исследования пробы биологического объекта (мочи) проводятся в два этапа:</a:t>
            </a:r>
          </a:p>
          <a:p>
            <a:pPr eaLnBrk="1" hangingPunct="1"/>
            <a:r>
              <a:rPr lang="ru-RU" altLang="ru-RU" sz="1400" dirty="0" smtClean="0">
                <a:solidFill>
                  <a:schemeClr val="tx1"/>
                </a:solidFill>
              </a:rPr>
              <a:t>1) предварительные исследования иммунохимическими методами с применением анализаторов, обеспечивающих регистрацию и количественную оценку результатов исследования путем сравнения полученного результата с калибровочной кривой;</a:t>
            </a:r>
          </a:p>
          <a:p>
            <a:pPr eaLnBrk="1" hangingPunct="1"/>
            <a:r>
              <a:rPr lang="ru-RU" altLang="ru-RU" sz="1400" dirty="0" smtClean="0">
                <a:solidFill>
                  <a:schemeClr val="tx1"/>
                </a:solidFill>
              </a:rPr>
              <a:t>2) подтверждающие исследования методами газовой и (или) жидкостной хроматографии с масс-спектрометрическим детектированием с помощью технических средств, обеспечивающих регистрацию и обработку результатов исследования путем сравнения полученного результата с данными электронных библиотек масс-спектров.</a:t>
            </a:r>
          </a:p>
          <a:p>
            <a:pPr eaLnBrk="1" hangingPunct="1"/>
            <a:r>
              <a:rPr lang="ru-RU" altLang="ru-RU" sz="1400" dirty="0" smtClean="0">
                <a:solidFill>
                  <a:schemeClr val="tx1"/>
                </a:solidFill>
              </a:rPr>
              <a:t>Химико-токсикологические исследования пробы биологического объекта (крови) проводятся в один этап подтверждающими методами исследования.</a:t>
            </a:r>
          </a:p>
          <a:p>
            <a:pPr eaLnBrk="1" hangingPunct="1"/>
            <a:r>
              <a:rPr lang="ru-RU" altLang="ru-RU" sz="1400" dirty="0" smtClean="0">
                <a:solidFill>
                  <a:schemeClr val="tx1"/>
                </a:solidFill>
              </a:rPr>
              <a:t>Предварительные химико-токсикологические исследования проводятся на месте отбора биологического объекта (мочи), в клинико-диагностической лаборатории или в химико-токсикологической лаборатории </a:t>
            </a:r>
            <a:r>
              <a:rPr lang="ru-RU" altLang="ru-RU" sz="1400" dirty="0" smtClean="0">
                <a:solidFill>
                  <a:srgbClr val="FF0000"/>
                </a:solidFill>
              </a:rPr>
              <a:t>не позднее 2 часов с момента отбора биологического объекта (мочи)</a:t>
            </a:r>
            <a:r>
              <a:rPr lang="ru-RU" altLang="ru-RU" sz="1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ru-RU" altLang="ru-RU" sz="16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4505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62" y="3825875"/>
            <a:ext cx="1940818" cy="303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26329" r="4938" b="7838"/>
          <a:stretch>
            <a:fillRect/>
          </a:stretch>
        </p:blipFill>
        <p:spPr bwMode="auto">
          <a:xfrm>
            <a:off x="0" y="5305168"/>
            <a:ext cx="2873545" cy="15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Прямоугольник 1"/>
          <p:cNvSpPr>
            <a:spLocks noChangeArrowheads="1"/>
          </p:cNvSpPr>
          <p:nvPr/>
        </p:nvSpPr>
        <p:spPr bwMode="auto">
          <a:xfrm>
            <a:off x="175126" y="4936868"/>
            <a:ext cx="1544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РЕФЛЕКОМ</a:t>
            </a:r>
          </a:p>
        </p:txBody>
      </p:sp>
      <p:sp>
        <p:nvSpPr>
          <p:cNvPr id="45064" name="Прямоугольник 2"/>
          <p:cNvSpPr>
            <a:spLocks noChangeArrowheads="1"/>
          </p:cNvSpPr>
          <p:nvPr/>
        </p:nvSpPr>
        <p:spPr bwMode="auto">
          <a:xfrm>
            <a:off x="7352991" y="646691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  <a:endParaRPr lang="ru-RU" alt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/>
          <a:stretch/>
        </p:blipFill>
        <p:spPr>
          <a:xfrm>
            <a:off x="3048671" y="3795755"/>
            <a:ext cx="2101164" cy="2650525"/>
          </a:xfrm>
          <a:prstGeom prst="rect">
            <a:avLst/>
          </a:prstGeom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367652" y="6440530"/>
            <a:ext cx="116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САРМАТ</a:t>
            </a: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IMG_42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64158"/>
            <a:ext cx="3144634" cy="19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9853175" y="2121459"/>
            <a:ext cx="1599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Маэстро 7820</a:t>
            </a:r>
            <a:endParaRPr lang="ru-RU" alt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IMG_42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209524"/>
            <a:ext cx="3182691" cy="191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7818687" y="5160232"/>
            <a:ext cx="4373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ВЭЖХ МС/МС система </a:t>
            </a:r>
            <a:r>
              <a:rPr lang="en-US" alt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Toxtyper</a:t>
            </a:r>
            <a:r>
              <a:rPr lang="en-US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Bruker</a:t>
            </a:r>
            <a:endParaRPr lang="ru-RU" alt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8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63" y="870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Показатели по кабинетам медицинского освидетельствования на состояние опьянения Краснодарского края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73537"/>
              </p:ext>
            </p:extLst>
          </p:nvPr>
        </p:nvGraphicFramePr>
        <p:xfrm>
          <a:off x="2253344" y="1494063"/>
          <a:ext cx="5543549" cy="3197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187"/>
                <a:gridCol w="1074923"/>
                <a:gridCol w="989356"/>
                <a:gridCol w="967370"/>
                <a:gridCol w="952713"/>
              </a:tblGrid>
              <a:tr h="451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2019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2020 </a:t>
                      </a:r>
                      <a:r>
                        <a:rPr lang="ru-RU" sz="1400" dirty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2021 г.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Доставлено </a:t>
                      </a:r>
                      <a:r>
                        <a:rPr lang="ru-RU" sz="1400" dirty="0" smtClean="0">
                          <a:effectLst/>
                        </a:rPr>
                        <a:t>всего/ </a:t>
                      </a:r>
                      <a:r>
                        <a:rPr lang="ru-RU" sz="1400" dirty="0">
                          <a:effectLst/>
                        </a:rPr>
                        <a:t>из них подростков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82100/990</a:t>
                      </a:r>
                      <a:endParaRPr lang="ru-RU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80886/963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66469/807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60093/768</a:t>
                      </a:r>
                    </a:p>
                  </a:txBody>
                  <a:tcPr marL="68580" marR="68580" marT="0" marB="0" anchor="ctr"/>
                </a:tc>
              </a:tr>
              <a:tr h="685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Алкогольное </a:t>
                      </a:r>
                      <a:r>
                        <a:rPr lang="ru-RU" sz="1400" dirty="0" smtClean="0">
                          <a:effectLst/>
                        </a:rPr>
                        <a:t>опьянение/ </a:t>
                      </a:r>
                      <a:r>
                        <a:rPr lang="ru-RU" sz="1400" dirty="0">
                          <a:effectLst/>
                        </a:rPr>
                        <a:t>из них подростков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28585/270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39809/324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44052/401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23866/208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Неалкогольное </a:t>
                      </a:r>
                      <a:r>
                        <a:rPr lang="ru-RU" sz="1400" dirty="0" smtClean="0">
                          <a:effectLst/>
                        </a:rPr>
                        <a:t>опьянение/ </a:t>
                      </a:r>
                      <a:r>
                        <a:rPr lang="ru-RU" sz="1400" dirty="0">
                          <a:effectLst/>
                        </a:rPr>
                        <a:t>из них подростков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4358/67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5110/68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5101/50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4077/78</a:t>
                      </a: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Отказы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9863/71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10641/54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7809/48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7595/41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3836" y="4820335"/>
            <a:ext cx="9680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Информация о количестве лиц</a:t>
            </a:r>
            <a:r>
              <a:rPr lang="ru-RU" dirty="0" smtClean="0"/>
              <a:t>, </a:t>
            </a:r>
            <a:r>
              <a:rPr lang="ru-RU" dirty="0"/>
              <a:t>на которых по решению суда возложена </a:t>
            </a:r>
            <a:r>
              <a:rPr lang="ru-RU" dirty="0" smtClean="0"/>
              <a:t>обязанность </a:t>
            </a:r>
            <a:r>
              <a:rPr lang="ru-RU" dirty="0"/>
              <a:t>по </a:t>
            </a:r>
            <a:r>
              <a:rPr lang="ru-RU" dirty="0"/>
              <a:t>ст. 6.9 КоАП РФ </a:t>
            </a:r>
            <a:r>
              <a:rPr lang="ru-RU" dirty="0" smtClean="0"/>
              <a:t>по Краснодарскому краю:</a:t>
            </a:r>
          </a:p>
          <a:p>
            <a:r>
              <a:rPr lang="ru-RU" dirty="0" smtClean="0"/>
              <a:t>							</a:t>
            </a:r>
          </a:p>
          <a:p>
            <a:r>
              <a:rPr lang="ru-RU" dirty="0" smtClean="0"/>
              <a:t>							2019 </a:t>
            </a:r>
            <a:r>
              <a:rPr lang="ru-RU" dirty="0"/>
              <a:t>– 3590 человек</a:t>
            </a:r>
          </a:p>
          <a:p>
            <a:r>
              <a:rPr lang="ru-RU" dirty="0" smtClean="0"/>
              <a:t>							2020 </a:t>
            </a:r>
            <a:r>
              <a:rPr lang="ru-RU" dirty="0"/>
              <a:t>- 3841 человек</a:t>
            </a:r>
          </a:p>
          <a:p>
            <a:r>
              <a:rPr lang="ru-RU" dirty="0" smtClean="0"/>
              <a:t>							2021 </a:t>
            </a:r>
            <a:r>
              <a:rPr lang="ru-RU" dirty="0"/>
              <a:t>-3904 </a:t>
            </a:r>
            <a:r>
              <a:rPr lang="ru-RU" dirty="0" smtClean="0"/>
              <a:t>человека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55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6363" y="119063"/>
            <a:ext cx="9544050" cy="590550"/>
          </a:xfrm>
        </p:spPr>
        <p:txBody>
          <a:bodyPr/>
          <a:lstStyle/>
          <a:p>
            <a:pPr algn="ctr"/>
            <a:r>
              <a:rPr lang="ru-RU" altLang="ru-RU" sz="3200" smtClean="0"/>
              <a:t>Профилактическая деятельность в наркологии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088" y="846138"/>
            <a:ext cx="8596312" cy="58322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  <a:p>
            <a:pPr>
              <a:defRPr/>
            </a:pPr>
            <a:r>
              <a:rPr lang="ru-RU" sz="1600" dirty="0" smtClean="0"/>
              <a:t>Развитие системы раннего выявления лиц, злоупотребляющих алкоголем и незаконных потребителей наркотиков. </a:t>
            </a:r>
          </a:p>
          <a:p>
            <a:pPr>
              <a:defRPr/>
            </a:pPr>
            <a:r>
              <a:rPr lang="ru-RU" sz="1600" dirty="0" smtClean="0"/>
              <a:t>Организация и проведение профилактических мероприятий с группами риска </a:t>
            </a:r>
          </a:p>
          <a:p>
            <a:pPr>
              <a:defRPr/>
            </a:pPr>
            <a:r>
              <a:rPr lang="ru-RU" sz="1600" dirty="0" smtClean="0"/>
              <a:t>Организация профилактической работы в организованных (трудовых и образовательных) коллективах. </a:t>
            </a:r>
          </a:p>
          <a:p>
            <a:pPr>
              <a:defRPr/>
            </a:pPr>
            <a:r>
              <a:rPr lang="ru-RU" sz="1600" dirty="0" smtClean="0"/>
              <a:t>Мотивация на изменение поведения, обусловленного влиянием факторов риска. 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Формирование: </a:t>
            </a:r>
          </a:p>
          <a:p>
            <a:pPr>
              <a:defRPr/>
            </a:pPr>
            <a:r>
              <a:rPr lang="ru-RU" sz="1600" dirty="0" smtClean="0"/>
              <a:t>Негативного отношения в обществе к употреблению ПАВ. </a:t>
            </a:r>
          </a:p>
          <a:p>
            <a:pPr>
              <a:defRPr/>
            </a:pPr>
            <a:r>
              <a:rPr lang="ru-RU" sz="1600" dirty="0" smtClean="0"/>
              <a:t>Личной ответственности за свое поведение в отношении к потреблению ПАВ </a:t>
            </a:r>
          </a:p>
          <a:p>
            <a:pPr>
              <a:defRPr/>
            </a:pPr>
            <a:r>
              <a:rPr lang="ru-RU" sz="1600" dirty="0" smtClean="0"/>
              <a:t>Психологического иммунитета направленного на отказ от потребления ПАВ у детей школьного возраста, их родителей и учителей. </a:t>
            </a:r>
          </a:p>
          <a:p>
            <a:pPr>
              <a:defRPr/>
            </a:pPr>
            <a:r>
              <a:rPr lang="ru-RU" sz="1600" dirty="0" smtClean="0"/>
              <a:t>Навыков здорового образа жизни.</a:t>
            </a:r>
          </a:p>
          <a:p>
            <a:pPr>
              <a:defRPr/>
            </a:pP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</a:rPr>
              <a:t>Цели:</a:t>
            </a:r>
          </a:p>
          <a:p>
            <a:pPr>
              <a:defRPr/>
            </a:pPr>
            <a:r>
              <a:rPr lang="ru-RU" sz="1600" dirty="0" smtClean="0"/>
              <a:t>Снижение масштабов злоупотребления алкогольной продукцией и сокращение масштабов немедицинского потребления наркотиков и потребления табака </a:t>
            </a:r>
          </a:p>
          <a:p>
            <a:pPr>
              <a:defRPr/>
            </a:pPr>
            <a:r>
              <a:rPr lang="ru-RU" sz="1600" dirty="0" smtClean="0"/>
              <a:t>Формирование на принципах здорового образа жизни негативного отношения к потреблению табака, злоупотреблению алкоголем и потреблению наркотиков.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961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534" y="27178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СПАСИБО ЗА ВНИМАНИЕ!!!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034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908"/>
            <a:ext cx="9674678" cy="10232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Число наркологических диспансеров и стационаров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72945"/>
              </p:ext>
            </p:extLst>
          </p:nvPr>
        </p:nvGraphicFramePr>
        <p:xfrm>
          <a:off x="131004" y="859923"/>
          <a:ext cx="10564358" cy="583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108"/>
                <a:gridCol w="982495"/>
                <a:gridCol w="1562793"/>
                <a:gridCol w="872836"/>
                <a:gridCol w="1737360"/>
                <a:gridCol w="1346662"/>
                <a:gridCol w="1252104"/>
              </a:tblGrid>
              <a:tr h="37980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Диспансеры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Стационары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</a:tr>
              <a:tr h="93649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со стационаром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со стационаром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8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РФ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</a:tr>
              <a:tr h="4058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ЮФО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664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Республика Адыгея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Республика Калмыкия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Республика Крым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Краснодарский край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Астраханская область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Волгоградская область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Ростовская область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г. Севастополь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77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69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6980" name="Picture 2" descr="C:\Users\narko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966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14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80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8004" name="Picture 2" descr="C:\Users\narko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6476"/>
            <a:ext cx="972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4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1" y="334028"/>
            <a:ext cx="930683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Динамика наркологических расстройств, зарегистрированных наркологической службой Краснодарского края (абсолютные числа)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234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1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19" y="176893"/>
            <a:ext cx="891570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потребления психоактивных веществ среди зарегистрированных больных наркологическими расстройствами на </a:t>
            </a:r>
            <a:r>
              <a:rPr lang="ru-RU" dirty="0" smtClean="0"/>
              <a:t>01.01.2022 </a:t>
            </a:r>
            <a:r>
              <a:rPr lang="ru-RU" dirty="0"/>
              <a:t>года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645465"/>
              </p:ext>
            </p:extLst>
          </p:nvPr>
        </p:nvGraphicFramePr>
        <p:xfrm>
          <a:off x="302305" y="2277836"/>
          <a:ext cx="9445852" cy="397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0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349" y="22587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Динамика показателя первичной заболеваемости алкогольными психозами по Краснодарскому краю в сравнении с ЮФО и РФ (на 100 тысяч населения)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420949"/>
              </p:ext>
            </p:extLst>
          </p:nvPr>
        </p:nvGraphicFramePr>
        <p:xfrm>
          <a:off x="735013" y="2478995"/>
          <a:ext cx="9600973" cy="42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283028"/>
            <a:ext cx="940525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Динамика показателей первичной и общей заболеваемости наркоманией по Краснодарскому краю (на 100 тысяч населения)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0321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3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1897</TotalTime>
  <Words>1147</Words>
  <Application>Microsoft Office PowerPoint</Application>
  <PresentationFormat>Произвольный</PresentationFormat>
  <Paragraphs>512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«Сравнительный анализ эпидемиологических показателей потребления психоактивных веществ в Краснодарском крае  за последние годы»</vt:lpstr>
      <vt:lpstr>Презентация PowerPoint</vt:lpstr>
      <vt:lpstr>Число наркологических диспансеров и стационаров</vt:lpstr>
      <vt:lpstr>Презентация PowerPoint</vt:lpstr>
      <vt:lpstr>Презентация PowerPoint</vt:lpstr>
      <vt:lpstr>Динамика наркологических расстройств, зарегистрированных наркологической службой Краснодарского края (абсолютные числа)</vt:lpstr>
      <vt:lpstr>Структура потребления психоактивных веществ среди зарегистрированных больных наркологическими расстройствами на 01.01.2022 года </vt:lpstr>
      <vt:lpstr>Динамика показателя первичной заболеваемости алкогольными психозами по Краснодарскому краю в сравнении с ЮФО и РФ (на 100 тысяч населения) </vt:lpstr>
      <vt:lpstr>Динамика показателей первичной и общей заболеваемости наркоманией по Краснодарскому краю (на 100 тысяч населения) </vt:lpstr>
      <vt:lpstr>Структура потребляемых наркотиков среди зарегистрированных больных наркоманией по состоянию на 01.01.2022 года </vt:lpstr>
      <vt:lpstr>Структура потребляемых наркотиков среди больных наркоманией, впервые обратившихся за наркологической помощью по состоянию на 01.01.2022 года </vt:lpstr>
      <vt:lpstr>Структура потребления психоактивных веществ среди несовершеннолетних на 01.01.2022 года </vt:lpstr>
      <vt:lpstr>Динамика статистических показателей наркологической ситуации по Краснодарскому краю, в сравнении с данными Южного Федерального округа (ЮФО) и Российской Федерацией (РФ) (на 100 тысяч населения) </vt:lpstr>
      <vt:lpstr>Количество случаев определения лекарственных средств при химико-токсикологическом исследовании</vt:lpstr>
      <vt:lpstr>Динамика случаев идентификации  лекарственных средств  </vt:lpstr>
      <vt:lpstr>Газовый хроматограф с МСД «МАЭСТРО»</vt:lpstr>
      <vt:lpstr>Газовый хроматограф с МСД «Маэстро 7820» с роботизированной станцией</vt:lpstr>
      <vt:lpstr>Количество случаев идентификации наркотических средств и психотропных веществ при химико-токсикологическом исследовании</vt:lpstr>
      <vt:lpstr>ВЭЖХ МС/МС система Toxtyper Bruker оборудование экспертного класса</vt:lpstr>
      <vt:lpstr>Количество случаев определения этилового алкоголя при химико-токсикологическом исследовании</vt:lpstr>
      <vt:lpstr>Презентация PowerPoint</vt:lpstr>
      <vt:lpstr>Показатели по кабинетам медицинского освидетельствования на состояние опьянения Краснодарского края</vt:lpstr>
      <vt:lpstr>Профилактическая деятельность в наркологии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Казначеева</dc:creator>
  <cp:lastModifiedBy>narko</cp:lastModifiedBy>
  <cp:revision>110</cp:revision>
  <cp:lastPrinted>2022-10-26T07:39:48Z</cp:lastPrinted>
  <dcterms:created xsi:type="dcterms:W3CDTF">2017-08-25T10:16:59Z</dcterms:created>
  <dcterms:modified xsi:type="dcterms:W3CDTF">2022-10-26T08:25:33Z</dcterms:modified>
</cp:coreProperties>
</file>