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9" r:id="rId7"/>
    <p:sldId id="268" r:id="rId8"/>
    <p:sldId id="258" r:id="rId9"/>
    <p:sldId id="270" r:id="rId10"/>
    <p:sldId id="271" r:id="rId11"/>
    <p:sldId id="273" r:id="rId12"/>
    <p:sldId id="259" r:id="rId13"/>
    <p:sldId id="260" r:id="rId14"/>
    <p:sldId id="263" r:id="rId15"/>
    <p:sldId id="274" r:id="rId16"/>
    <p:sldId id="275" r:id="rId17"/>
    <p:sldId id="276" r:id="rId18"/>
    <p:sldId id="261" r:id="rId19"/>
    <p:sldId id="265" r:id="rId20"/>
    <p:sldId id="266" r:id="rId21"/>
    <p:sldId id="267" r:id="rId22"/>
    <p:sldId id="264" r:id="rId2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8EDA1-B76E-4DCC-875F-D7E3F7EF7203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4A165B3-A08A-4B9D-A23A-6145172269DA}">
      <dgm:prSet phldrT="[Текст]"/>
      <dgm:spPr/>
      <dgm:t>
        <a:bodyPr/>
        <a:lstStyle/>
        <a:p>
          <a:r>
            <a:rPr lang="ru-RU" b="0" dirty="0" smtClean="0"/>
            <a:t>ЭПС</a:t>
          </a:r>
          <a:endParaRPr lang="ru-RU" b="0" dirty="0"/>
        </a:p>
      </dgm:t>
    </dgm:pt>
    <dgm:pt modelId="{90037100-A4DB-46D0-87CF-73CD2C2A5D91}" type="parTrans" cxnId="{9E626A98-C465-46AC-ABA9-1B21CBCA4EAE}">
      <dgm:prSet/>
      <dgm:spPr/>
      <dgm:t>
        <a:bodyPr/>
        <a:lstStyle/>
        <a:p>
          <a:endParaRPr lang="ru-RU"/>
        </a:p>
      </dgm:t>
    </dgm:pt>
    <dgm:pt modelId="{26C85C97-314E-4ADE-9878-5AE7AA9C86A9}" type="sibTrans" cxnId="{9E626A98-C465-46AC-ABA9-1B21CBCA4EAE}">
      <dgm:prSet/>
      <dgm:spPr/>
      <dgm:t>
        <a:bodyPr/>
        <a:lstStyle/>
        <a:p>
          <a:endParaRPr lang="ru-RU"/>
        </a:p>
      </dgm:t>
    </dgm:pt>
    <dgm:pt modelId="{8B5FE6FB-1898-4DB2-9681-C9E6B7CE7569}">
      <dgm:prSet phldrT="[Текст]" custT="1"/>
      <dgm:spPr/>
      <dgm:t>
        <a:bodyPr/>
        <a:lstStyle/>
        <a:p>
          <a:r>
            <a:rPr lang="ru-RU" sz="1200" dirty="0" smtClean="0"/>
            <a:t>Реже при терапии атипичными нейролептиками.</a:t>
          </a:r>
          <a:endParaRPr lang="ru-RU" sz="1200" dirty="0"/>
        </a:p>
      </dgm:t>
    </dgm:pt>
    <dgm:pt modelId="{28848C35-C115-4B0D-B641-E12FB479C2CC}" type="parTrans" cxnId="{ADDEB763-F37D-44F3-BB67-84FFAADA1D91}">
      <dgm:prSet/>
      <dgm:spPr/>
      <dgm:t>
        <a:bodyPr/>
        <a:lstStyle/>
        <a:p>
          <a:endParaRPr lang="ru-RU"/>
        </a:p>
      </dgm:t>
    </dgm:pt>
    <dgm:pt modelId="{7DFD1927-F120-4C59-9F07-D313826A313D}" type="sibTrans" cxnId="{ADDEB763-F37D-44F3-BB67-84FFAADA1D91}">
      <dgm:prSet/>
      <dgm:spPr/>
      <dgm:t>
        <a:bodyPr/>
        <a:lstStyle/>
        <a:p>
          <a:endParaRPr lang="ru-RU"/>
        </a:p>
      </dgm:t>
    </dgm:pt>
    <dgm:pt modelId="{429C136C-F7E9-447A-8660-69AAAB5E5568}">
      <dgm:prSet phldrT="[Текст]" custT="1"/>
      <dgm:spPr/>
      <dgm:t>
        <a:bodyPr/>
        <a:lstStyle/>
        <a:p>
          <a:r>
            <a:rPr lang="ru-RU" sz="1200" dirty="0" smtClean="0"/>
            <a:t>Возможна при более низких дозировках нейролептиков.</a:t>
          </a:r>
          <a:endParaRPr lang="ru-RU" sz="1200" dirty="0"/>
        </a:p>
      </dgm:t>
    </dgm:pt>
    <dgm:pt modelId="{C5F4425D-F996-4BEA-9FD5-960DA67EA58E}" type="parTrans" cxnId="{615593C9-D876-492F-AA20-D2FA2E0B036F}">
      <dgm:prSet/>
      <dgm:spPr/>
      <dgm:t>
        <a:bodyPr/>
        <a:lstStyle/>
        <a:p>
          <a:endParaRPr lang="ru-RU"/>
        </a:p>
      </dgm:t>
    </dgm:pt>
    <dgm:pt modelId="{364A6E72-259F-47C1-8DF7-55C28B7FE34A}" type="sibTrans" cxnId="{615593C9-D876-492F-AA20-D2FA2E0B036F}">
      <dgm:prSet/>
      <dgm:spPr/>
      <dgm:t>
        <a:bodyPr/>
        <a:lstStyle/>
        <a:p>
          <a:endParaRPr lang="ru-RU"/>
        </a:p>
      </dgm:t>
    </dgm:pt>
    <dgm:pt modelId="{B304BD7A-B15C-4C3A-90FB-857E00AEC1A4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/>
            <a:t>Метаболическая и эндокринная симптоматика</a:t>
          </a:r>
        </a:p>
      </dgm:t>
    </dgm:pt>
    <dgm:pt modelId="{864B55F6-95A9-4938-8BAB-11F2B34ECB0E}" type="parTrans" cxnId="{8ECC7BF1-5489-4A12-AD1B-2CA1529F10CC}">
      <dgm:prSet/>
      <dgm:spPr/>
      <dgm:t>
        <a:bodyPr/>
        <a:lstStyle/>
        <a:p>
          <a:endParaRPr lang="ru-RU"/>
        </a:p>
      </dgm:t>
    </dgm:pt>
    <dgm:pt modelId="{6CBC648B-FA59-401F-B3F3-11F21114015F}" type="sibTrans" cxnId="{8ECC7BF1-5489-4A12-AD1B-2CA1529F10CC}">
      <dgm:prSet/>
      <dgm:spPr/>
      <dgm:t>
        <a:bodyPr/>
        <a:lstStyle/>
        <a:p>
          <a:endParaRPr lang="ru-RU"/>
        </a:p>
      </dgm:t>
    </dgm:pt>
    <dgm:pt modelId="{AF2DB87F-4218-4648-A730-23C433F60475}">
      <dgm:prSet phldrT="[Текст]" custT="1"/>
      <dgm:spPr/>
      <dgm:t>
        <a:bodyPr/>
        <a:lstStyle/>
        <a:p>
          <a:pPr algn="just"/>
          <a:r>
            <a:rPr lang="ru-RU" sz="1200" dirty="0" smtClean="0"/>
            <a:t>Часто вызывают клозапин и оланзапин .</a:t>
          </a:r>
          <a:endParaRPr lang="ru-RU" sz="1200" dirty="0"/>
        </a:p>
      </dgm:t>
    </dgm:pt>
    <dgm:pt modelId="{DA064BC5-B0D5-4926-8858-B5666FC81BBD}" type="parTrans" cxnId="{6C525373-EE49-4BD8-88F7-DA932AB8DF51}">
      <dgm:prSet/>
      <dgm:spPr/>
      <dgm:t>
        <a:bodyPr/>
        <a:lstStyle/>
        <a:p>
          <a:endParaRPr lang="ru-RU"/>
        </a:p>
      </dgm:t>
    </dgm:pt>
    <dgm:pt modelId="{41901BD0-9D22-4AD1-8C4E-DE4649CD16A3}" type="sibTrans" cxnId="{6C525373-EE49-4BD8-88F7-DA932AB8DF51}">
      <dgm:prSet/>
      <dgm:spPr/>
      <dgm:t>
        <a:bodyPr/>
        <a:lstStyle/>
        <a:p>
          <a:endParaRPr lang="ru-RU"/>
        </a:p>
      </dgm:t>
    </dgm:pt>
    <dgm:pt modelId="{ABDE747E-042E-4CE8-A7C4-49ABFC115E5B}">
      <dgm:prSet phldrT="[Текст]" custT="1"/>
      <dgm:spPr/>
      <dgm:t>
        <a:bodyPr/>
        <a:lstStyle/>
        <a:p>
          <a:pPr algn="just"/>
          <a:r>
            <a:rPr lang="ru-RU" sz="1200" dirty="0" smtClean="0"/>
            <a:t>Подростки более чувствительны, чем взрослые.</a:t>
          </a:r>
          <a:endParaRPr lang="ru-RU" sz="1200" dirty="0"/>
        </a:p>
      </dgm:t>
    </dgm:pt>
    <dgm:pt modelId="{9676DD75-9DA9-4DD7-B91A-365E49335DEB}" type="parTrans" cxnId="{E7FDB915-7248-44CF-BDBF-FF831DD8601E}">
      <dgm:prSet/>
      <dgm:spPr/>
      <dgm:t>
        <a:bodyPr/>
        <a:lstStyle/>
        <a:p>
          <a:endParaRPr lang="ru-RU"/>
        </a:p>
      </dgm:t>
    </dgm:pt>
    <dgm:pt modelId="{CBAC4BE0-AC8E-456E-860B-CA8E87546056}" type="sibTrans" cxnId="{E7FDB915-7248-44CF-BDBF-FF831DD8601E}">
      <dgm:prSet/>
      <dgm:spPr/>
      <dgm:t>
        <a:bodyPr/>
        <a:lstStyle/>
        <a:p>
          <a:endParaRPr lang="ru-RU"/>
        </a:p>
      </dgm:t>
    </dgm:pt>
    <dgm:pt modelId="{D865793A-2B8D-4027-88B7-B135092B2D54}">
      <dgm:prSet/>
      <dgm:spPr/>
      <dgm:t>
        <a:bodyPr/>
        <a:lstStyle/>
        <a:p>
          <a:r>
            <a:rPr lang="ru-RU" b="0" dirty="0" smtClean="0"/>
            <a:t>Седация</a:t>
          </a:r>
          <a:endParaRPr lang="ru-RU" b="0" dirty="0"/>
        </a:p>
      </dgm:t>
    </dgm:pt>
    <dgm:pt modelId="{8A35C555-6963-4CEF-AD10-9674D9617B95}" type="parTrans" cxnId="{15CF911C-E251-46C2-BA59-50BFEFA634C0}">
      <dgm:prSet/>
      <dgm:spPr/>
      <dgm:t>
        <a:bodyPr/>
        <a:lstStyle/>
        <a:p>
          <a:endParaRPr lang="ru-RU"/>
        </a:p>
      </dgm:t>
    </dgm:pt>
    <dgm:pt modelId="{34D2BFE8-D888-4EA6-B714-8C38CBE37760}" type="sibTrans" cxnId="{15CF911C-E251-46C2-BA59-50BFEFA634C0}">
      <dgm:prSet/>
      <dgm:spPr/>
      <dgm:t>
        <a:bodyPr/>
        <a:lstStyle/>
        <a:p>
          <a:endParaRPr lang="ru-RU"/>
        </a:p>
      </dgm:t>
    </dgm:pt>
    <dgm:pt modelId="{FB790452-86BF-4FDE-B3F6-6B91E975A330}">
      <dgm:prSet custT="1"/>
      <dgm:spPr/>
      <dgm:t>
        <a:bodyPr/>
        <a:lstStyle/>
        <a:p>
          <a:r>
            <a:rPr lang="ru-RU" sz="1200" dirty="0" smtClean="0"/>
            <a:t>Один из самых частых ПЭ.</a:t>
          </a:r>
          <a:endParaRPr lang="ru-RU" sz="1200" dirty="0"/>
        </a:p>
      </dgm:t>
    </dgm:pt>
    <dgm:pt modelId="{40A24F91-F975-4557-B967-498819CC794F}" type="parTrans" cxnId="{9E474104-6DB4-418A-BB8B-CF343065D73E}">
      <dgm:prSet/>
      <dgm:spPr/>
      <dgm:t>
        <a:bodyPr/>
        <a:lstStyle/>
        <a:p>
          <a:endParaRPr lang="ru-RU"/>
        </a:p>
      </dgm:t>
    </dgm:pt>
    <dgm:pt modelId="{CF8990A0-8989-4AC3-861D-C046E148EF80}" type="sibTrans" cxnId="{9E474104-6DB4-418A-BB8B-CF343065D73E}">
      <dgm:prSet/>
      <dgm:spPr/>
      <dgm:t>
        <a:bodyPr/>
        <a:lstStyle/>
        <a:p>
          <a:endParaRPr lang="ru-RU"/>
        </a:p>
      </dgm:t>
    </dgm:pt>
    <dgm:pt modelId="{CDC34AB1-78B5-4803-B947-27A29178D6AD}">
      <dgm:prSet custT="1"/>
      <dgm:spPr/>
      <dgm:t>
        <a:bodyPr/>
        <a:lstStyle/>
        <a:p>
          <a:r>
            <a:rPr lang="ru-RU" sz="1200" dirty="0" smtClean="0"/>
            <a:t>Медленная титрация.</a:t>
          </a:r>
          <a:endParaRPr lang="ru-RU" sz="1200" dirty="0"/>
        </a:p>
      </dgm:t>
    </dgm:pt>
    <dgm:pt modelId="{E70ED56F-8D27-44B4-B8C9-F2F458BE5FF0}" type="parTrans" cxnId="{BCABBB36-C9BE-44A5-B8BA-B42C1C6F5B99}">
      <dgm:prSet/>
      <dgm:spPr/>
      <dgm:t>
        <a:bodyPr/>
        <a:lstStyle/>
        <a:p>
          <a:endParaRPr lang="ru-RU"/>
        </a:p>
      </dgm:t>
    </dgm:pt>
    <dgm:pt modelId="{79800050-6E2C-4CDA-B624-D675FA02762A}" type="sibTrans" cxnId="{BCABBB36-C9BE-44A5-B8BA-B42C1C6F5B99}">
      <dgm:prSet/>
      <dgm:spPr/>
      <dgm:t>
        <a:bodyPr/>
        <a:lstStyle/>
        <a:p>
          <a:endParaRPr lang="ru-RU"/>
        </a:p>
      </dgm:t>
    </dgm:pt>
    <dgm:pt modelId="{9A366B93-1011-4D2D-91EA-7C8001DC5176}">
      <dgm:prSet custT="1"/>
      <dgm:spPr/>
      <dgm:t>
        <a:bodyPr/>
        <a:lstStyle/>
        <a:p>
          <a:r>
            <a:rPr lang="ru-RU" sz="1200" dirty="0" smtClean="0"/>
            <a:t>Распределение дозы препарата на несколько приемов</a:t>
          </a:r>
          <a:endParaRPr lang="ru-RU" sz="1200" dirty="0"/>
        </a:p>
      </dgm:t>
    </dgm:pt>
    <dgm:pt modelId="{BC795334-9208-4144-AFD4-3FBB14C4B384}" type="parTrans" cxnId="{70FDD821-01A4-4F5B-91C5-EAB478C6F665}">
      <dgm:prSet/>
      <dgm:spPr/>
      <dgm:t>
        <a:bodyPr/>
        <a:lstStyle/>
        <a:p>
          <a:endParaRPr lang="ru-RU"/>
        </a:p>
      </dgm:t>
    </dgm:pt>
    <dgm:pt modelId="{3B50E1CE-CBCE-4330-94C2-383618C31432}" type="sibTrans" cxnId="{70FDD821-01A4-4F5B-91C5-EAB478C6F665}">
      <dgm:prSet/>
      <dgm:spPr/>
      <dgm:t>
        <a:bodyPr/>
        <a:lstStyle/>
        <a:p>
          <a:endParaRPr lang="ru-RU"/>
        </a:p>
      </dgm:t>
    </dgm:pt>
    <dgm:pt modelId="{065BB847-BD26-4CD5-A345-B2E47F881133}">
      <dgm:prSet phldrT="[Текст]" custT="1"/>
      <dgm:spPr/>
      <dgm:t>
        <a:bodyPr/>
        <a:lstStyle/>
        <a:p>
          <a:r>
            <a:rPr lang="ru-RU" sz="1200" dirty="0" smtClean="0"/>
            <a:t>Медленная титрация препарата.</a:t>
          </a:r>
          <a:endParaRPr lang="ru-RU" sz="1200" dirty="0"/>
        </a:p>
      </dgm:t>
    </dgm:pt>
    <dgm:pt modelId="{CDC57E8A-5D6A-4417-B901-AD72D8757EC9}" type="parTrans" cxnId="{97900C2E-6715-4EB1-AA9D-E3D3895A5ABC}">
      <dgm:prSet/>
      <dgm:spPr/>
      <dgm:t>
        <a:bodyPr/>
        <a:lstStyle/>
        <a:p>
          <a:endParaRPr lang="ru-RU"/>
        </a:p>
      </dgm:t>
    </dgm:pt>
    <dgm:pt modelId="{369DFCB9-D213-42CE-B27A-A85975E1CD0E}" type="sibTrans" cxnId="{97900C2E-6715-4EB1-AA9D-E3D3895A5ABC}">
      <dgm:prSet/>
      <dgm:spPr/>
      <dgm:t>
        <a:bodyPr/>
        <a:lstStyle/>
        <a:p>
          <a:endParaRPr lang="ru-RU"/>
        </a:p>
      </dgm:t>
    </dgm:pt>
    <dgm:pt modelId="{890702C9-066E-4F9E-BFD2-2DA656F73D3F}">
      <dgm:prSet phldrT="[Текст]" custT="1"/>
      <dgm:spPr/>
      <dgm:t>
        <a:bodyPr/>
        <a:lstStyle/>
        <a:p>
          <a:pPr algn="l"/>
          <a:r>
            <a:rPr lang="ru-RU" sz="1200" dirty="0" smtClean="0"/>
            <a:t>Перед назначением нейролептиков необходимо собрать анамнез, выяснить наличие предрасположенности.</a:t>
          </a:r>
          <a:endParaRPr lang="ru-RU" sz="1200" dirty="0"/>
        </a:p>
      </dgm:t>
    </dgm:pt>
    <dgm:pt modelId="{06ACF852-1A0D-4E40-ADC3-57DC9E6F0399}" type="parTrans" cxnId="{F1E482B3-288D-44EE-88C1-E6268E58D97B}">
      <dgm:prSet/>
      <dgm:spPr/>
      <dgm:t>
        <a:bodyPr/>
        <a:lstStyle/>
        <a:p>
          <a:endParaRPr lang="ru-RU"/>
        </a:p>
      </dgm:t>
    </dgm:pt>
    <dgm:pt modelId="{80C07C57-C4B7-4EDE-BB6F-04A85B96CD34}" type="sibTrans" cxnId="{F1E482B3-288D-44EE-88C1-E6268E58D97B}">
      <dgm:prSet/>
      <dgm:spPr/>
      <dgm:t>
        <a:bodyPr/>
        <a:lstStyle/>
        <a:p>
          <a:endParaRPr lang="ru-RU"/>
        </a:p>
      </dgm:t>
    </dgm:pt>
    <dgm:pt modelId="{0820158A-AD2C-42C1-B3AD-DC6D1363E7A1}">
      <dgm:prSet/>
      <dgm:spPr/>
      <dgm:t>
        <a:bodyPr anchor="ctr"/>
        <a:lstStyle/>
        <a:p>
          <a:r>
            <a:rPr lang="ru-RU" b="0" dirty="0" smtClean="0"/>
            <a:t>Гиперпролактинемия</a:t>
          </a:r>
        </a:p>
        <a:p>
          <a:endParaRPr lang="ru-RU" b="0" dirty="0"/>
        </a:p>
      </dgm:t>
    </dgm:pt>
    <dgm:pt modelId="{620B0B43-0353-4B49-8C81-5BD560AB1240}" type="sibTrans" cxnId="{FD872260-77BE-469D-902C-58163F319E77}">
      <dgm:prSet/>
      <dgm:spPr/>
      <dgm:t>
        <a:bodyPr/>
        <a:lstStyle/>
        <a:p>
          <a:endParaRPr lang="ru-RU"/>
        </a:p>
      </dgm:t>
    </dgm:pt>
    <dgm:pt modelId="{9BE3C421-0233-4EEE-B091-CC581C11167E}" type="parTrans" cxnId="{FD872260-77BE-469D-902C-58163F319E77}">
      <dgm:prSet/>
      <dgm:spPr/>
      <dgm:t>
        <a:bodyPr/>
        <a:lstStyle/>
        <a:p>
          <a:endParaRPr lang="ru-RU"/>
        </a:p>
      </dgm:t>
    </dgm:pt>
    <dgm:pt modelId="{1F7245FD-549A-475E-ACA9-57B94B3C3617}">
      <dgm:prSet custT="1"/>
      <dgm:spPr/>
      <dgm:t>
        <a:bodyPr/>
        <a:lstStyle/>
        <a:p>
          <a:r>
            <a:rPr lang="ru-RU" sz="1200" dirty="0" smtClean="0"/>
            <a:t>Повышение уровня пролактина может существенно влиять на половое развитие подростка.</a:t>
          </a:r>
          <a:endParaRPr lang="ru-RU" sz="1200" dirty="0"/>
        </a:p>
      </dgm:t>
    </dgm:pt>
    <dgm:pt modelId="{0CA7D2C7-78EF-429F-8588-B833E9C5BA67}" type="parTrans" cxnId="{719832F6-8CE2-487B-8AB9-2597DBD1CAC0}">
      <dgm:prSet/>
      <dgm:spPr/>
      <dgm:t>
        <a:bodyPr/>
        <a:lstStyle/>
        <a:p>
          <a:endParaRPr lang="ru-RU"/>
        </a:p>
      </dgm:t>
    </dgm:pt>
    <dgm:pt modelId="{A15D7C33-ACE3-43CB-AFB7-773775E27C8A}" type="sibTrans" cxnId="{719832F6-8CE2-487B-8AB9-2597DBD1CAC0}">
      <dgm:prSet/>
      <dgm:spPr/>
      <dgm:t>
        <a:bodyPr/>
        <a:lstStyle/>
        <a:p>
          <a:endParaRPr lang="ru-RU"/>
        </a:p>
      </dgm:t>
    </dgm:pt>
    <dgm:pt modelId="{5AF25AD4-8878-403F-BDF7-8D09D612B32A}">
      <dgm:prSet custT="1"/>
      <dgm:spPr/>
      <dgm:t>
        <a:bodyPr/>
        <a:lstStyle/>
        <a:p>
          <a:r>
            <a:rPr lang="ru-RU" sz="1200" b="0" dirty="0" smtClean="0"/>
            <a:t>При повышении ур-ня пролактина </a:t>
          </a:r>
          <a:r>
            <a:rPr lang="ru-RU" sz="1200" dirty="0" smtClean="0"/>
            <a:t>рассмотреть вопрос о замене терапии либо же о снижении дозировок препарата.</a:t>
          </a:r>
          <a:r>
            <a:rPr lang="ru-RU" sz="1200" b="0" dirty="0" smtClean="0"/>
            <a:t> </a:t>
          </a:r>
        </a:p>
      </dgm:t>
    </dgm:pt>
    <dgm:pt modelId="{BA65A3D1-2110-4E2E-9B45-B00AF2C685EA}" type="parTrans" cxnId="{D7338561-E2D5-449A-930A-F76A33B15358}">
      <dgm:prSet/>
      <dgm:spPr/>
      <dgm:t>
        <a:bodyPr/>
        <a:lstStyle/>
        <a:p>
          <a:endParaRPr lang="ru-RU"/>
        </a:p>
      </dgm:t>
    </dgm:pt>
    <dgm:pt modelId="{418BA6F2-C0F1-4FCD-A18C-EE51904F72C4}" type="sibTrans" cxnId="{D7338561-E2D5-449A-930A-F76A33B15358}">
      <dgm:prSet/>
      <dgm:spPr/>
      <dgm:t>
        <a:bodyPr/>
        <a:lstStyle/>
        <a:p>
          <a:endParaRPr lang="ru-RU"/>
        </a:p>
      </dgm:t>
    </dgm:pt>
    <dgm:pt modelId="{35C9C6FD-8EB5-46D5-9F58-6D8F52161D6C}">
      <dgm:prSet custT="1"/>
      <dgm:spPr/>
      <dgm:t>
        <a:bodyPr/>
        <a:lstStyle/>
        <a:p>
          <a:r>
            <a:rPr lang="ru-RU" sz="1200" dirty="0" smtClean="0"/>
            <a:t>При высоких цифрах целесообразна консультация врача-эндокринолога. </a:t>
          </a:r>
          <a:endParaRPr lang="ru-RU" sz="1200" b="0" dirty="0" smtClean="0"/>
        </a:p>
      </dgm:t>
    </dgm:pt>
    <dgm:pt modelId="{B1CCD263-23A1-49DD-A006-395F06239672}" type="parTrans" cxnId="{534F4EF4-DDD3-4268-93A0-0A15373C2E66}">
      <dgm:prSet/>
      <dgm:spPr/>
      <dgm:t>
        <a:bodyPr/>
        <a:lstStyle/>
        <a:p>
          <a:endParaRPr lang="ru-RU"/>
        </a:p>
      </dgm:t>
    </dgm:pt>
    <dgm:pt modelId="{DC7DB944-7E58-410F-9BAF-FAF74016D55C}" type="sibTrans" cxnId="{534F4EF4-DDD3-4268-93A0-0A15373C2E66}">
      <dgm:prSet/>
      <dgm:spPr/>
      <dgm:t>
        <a:bodyPr/>
        <a:lstStyle/>
        <a:p>
          <a:endParaRPr lang="ru-RU"/>
        </a:p>
      </dgm:t>
    </dgm:pt>
    <dgm:pt modelId="{C91703C2-2006-4E91-A517-C0A746FC7A5F}" type="pres">
      <dgm:prSet presAssocID="{1938EDA1-B76E-4DCC-875F-D7E3F7EF72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36827-7775-4E06-AD5E-68F9FDC09187}" type="pres">
      <dgm:prSet presAssocID="{D865793A-2B8D-4027-88B7-B135092B2D54}" presName="linNode" presStyleCnt="0"/>
      <dgm:spPr/>
      <dgm:t>
        <a:bodyPr/>
        <a:lstStyle/>
        <a:p>
          <a:endParaRPr lang="ru-RU"/>
        </a:p>
      </dgm:t>
    </dgm:pt>
    <dgm:pt modelId="{9F80F955-C0C8-4306-80FC-1878A3382203}" type="pres">
      <dgm:prSet presAssocID="{D865793A-2B8D-4027-88B7-B135092B2D54}" presName="parentText" presStyleLbl="node1" presStyleIdx="0" presStyleCnt="4" custScaleX="80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EF031-2856-4090-9623-C9B1441907B3}" type="pres">
      <dgm:prSet presAssocID="{D865793A-2B8D-4027-88B7-B135092B2D54}" presName="descendantText" presStyleLbl="alignAccFollowNode1" presStyleIdx="0" presStyleCnt="4" custScaleY="10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E3DA8-D1FA-42CB-A544-3B65992A4102}" type="pres">
      <dgm:prSet presAssocID="{34D2BFE8-D888-4EA6-B714-8C38CBE37760}" presName="sp" presStyleCnt="0"/>
      <dgm:spPr/>
      <dgm:t>
        <a:bodyPr/>
        <a:lstStyle/>
        <a:p>
          <a:endParaRPr lang="ru-RU"/>
        </a:p>
      </dgm:t>
    </dgm:pt>
    <dgm:pt modelId="{606CE295-2647-4BF6-9C68-0917096E33CE}" type="pres">
      <dgm:prSet presAssocID="{84A165B3-A08A-4B9D-A23A-6145172269DA}" presName="linNode" presStyleCnt="0"/>
      <dgm:spPr/>
      <dgm:t>
        <a:bodyPr/>
        <a:lstStyle/>
        <a:p>
          <a:endParaRPr lang="ru-RU"/>
        </a:p>
      </dgm:t>
    </dgm:pt>
    <dgm:pt modelId="{0DE87A74-0170-4DB2-B2AB-1E20A2B0D939}" type="pres">
      <dgm:prSet presAssocID="{84A165B3-A08A-4B9D-A23A-6145172269DA}" presName="parentText" presStyleLbl="node1" presStyleIdx="1" presStyleCnt="4" custScaleX="78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E814-B038-435A-B64B-44B47D8E479C}" type="pres">
      <dgm:prSet presAssocID="{84A165B3-A08A-4B9D-A23A-6145172269D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98D9F-40F9-437C-A741-FB4A27B65D7B}" type="pres">
      <dgm:prSet presAssocID="{26C85C97-314E-4ADE-9878-5AE7AA9C86A9}" presName="sp" presStyleCnt="0"/>
      <dgm:spPr/>
      <dgm:t>
        <a:bodyPr/>
        <a:lstStyle/>
        <a:p>
          <a:endParaRPr lang="ru-RU"/>
        </a:p>
      </dgm:t>
    </dgm:pt>
    <dgm:pt modelId="{4E90F0E3-AC2E-4EB7-9F3E-D4204E97222D}" type="pres">
      <dgm:prSet presAssocID="{B304BD7A-B15C-4C3A-90FB-857E00AEC1A4}" presName="linNode" presStyleCnt="0"/>
      <dgm:spPr/>
      <dgm:t>
        <a:bodyPr/>
        <a:lstStyle/>
        <a:p>
          <a:endParaRPr lang="ru-RU"/>
        </a:p>
      </dgm:t>
    </dgm:pt>
    <dgm:pt modelId="{1DE000D6-BCF2-40C9-A6F6-74ACB170DE49}" type="pres">
      <dgm:prSet presAssocID="{B304BD7A-B15C-4C3A-90FB-857E00AEC1A4}" presName="parentText" presStyleLbl="node1" presStyleIdx="2" presStyleCnt="4" custScaleX="81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DA1FB-54B6-46CE-B413-10BA2808A053}" type="pres">
      <dgm:prSet presAssocID="{B304BD7A-B15C-4C3A-90FB-857E00AEC1A4}" presName="descendantText" presStyleLbl="alignAccFollowNode1" presStyleIdx="2" presStyleCnt="4" custScaleY="113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F5125-0D37-4CDD-9A21-FFE5C3EEA20B}" type="pres">
      <dgm:prSet presAssocID="{6CBC648B-FA59-401F-B3F3-11F21114015F}" presName="sp" presStyleCnt="0"/>
      <dgm:spPr/>
      <dgm:t>
        <a:bodyPr/>
        <a:lstStyle/>
        <a:p>
          <a:endParaRPr lang="ru-RU"/>
        </a:p>
      </dgm:t>
    </dgm:pt>
    <dgm:pt modelId="{B6062B91-C2E6-4DF2-A6A3-F26BD37D0642}" type="pres">
      <dgm:prSet presAssocID="{0820158A-AD2C-42C1-B3AD-DC6D1363E7A1}" presName="linNode" presStyleCnt="0"/>
      <dgm:spPr/>
      <dgm:t>
        <a:bodyPr/>
        <a:lstStyle/>
        <a:p>
          <a:endParaRPr lang="ru-RU"/>
        </a:p>
      </dgm:t>
    </dgm:pt>
    <dgm:pt modelId="{6240C444-71EC-499A-97C8-6EECD89D6779}" type="pres">
      <dgm:prSet presAssocID="{0820158A-AD2C-42C1-B3AD-DC6D1363E7A1}" presName="parentText" presStyleLbl="node1" presStyleIdx="3" presStyleCnt="4" custScaleX="80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C5F8D-A352-40F2-AD0F-DCD535F681D4}" type="pres">
      <dgm:prSet presAssocID="{0820158A-AD2C-42C1-B3AD-DC6D1363E7A1}" presName="descendantText" presStyleLbl="alignAccFollowNode1" presStyleIdx="3" presStyleCnt="4" custScaleY="117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38561-E2D5-449A-930A-F76A33B15358}" srcId="{0820158A-AD2C-42C1-B3AD-DC6D1363E7A1}" destId="{5AF25AD4-8878-403F-BDF7-8D09D612B32A}" srcOrd="1" destOrd="0" parTransId="{BA65A3D1-2110-4E2E-9B45-B00AF2C685EA}" sibTransId="{418BA6F2-C0F1-4FCD-A18C-EE51904F72C4}"/>
    <dgm:cxn modelId="{0268E06D-9166-44E7-9507-D9C10BBC196F}" type="presOf" srcId="{84A165B3-A08A-4B9D-A23A-6145172269DA}" destId="{0DE87A74-0170-4DB2-B2AB-1E20A2B0D939}" srcOrd="0" destOrd="0" presId="urn:microsoft.com/office/officeart/2005/8/layout/vList5"/>
    <dgm:cxn modelId="{615593C9-D876-492F-AA20-D2FA2E0B036F}" srcId="{84A165B3-A08A-4B9D-A23A-6145172269DA}" destId="{429C136C-F7E9-447A-8660-69AAAB5E5568}" srcOrd="1" destOrd="0" parTransId="{C5F4425D-F996-4BEA-9FD5-960DA67EA58E}" sibTransId="{364A6E72-259F-47C1-8DF7-55C28B7FE34A}"/>
    <dgm:cxn modelId="{8ECC7BF1-5489-4A12-AD1B-2CA1529F10CC}" srcId="{1938EDA1-B76E-4DCC-875F-D7E3F7EF7203}" destId="{B304BD7A-B15C-4C3A-90FB-857E00AEC1A4}" srcOrd="2" destOrd="0" parTransId="{864B55F6-95A9-4938-8BAB-11F2B34ECB0E}" sibTransId="{6CBC648B-FA59-401F-B3F3-11F21114015F}"/>
    <dgm:cxn modelId="{6C525373-EE49-4BD8-88F7-DA932AB8DF51}" srcId="{B304BD7A-B15C-4C3A-90FB-857E00AEC1A4}" destId="{AF2DB87F-4218-4648-A730-23C433F60475}" srcOrd="0" destOrd="0" parTransId="{DA064BC5-B0D5-4926-8858-B5666FC81BBD}" sibTransId="{41901BD0-9D22-4AD1-8C4E-DE4649CD16A3}"/>
    <dgm:cxn modelId="{191E9C78-F3E3-494A-A136-630EEE3C26CE}" type="presOf" srcId="{1938EDA1-B76E-4DCC-875F-D7E3F7EF7203}" destId="{C91703C2-2006-4E91-A517-C0A746FC7A5F}" srcOrd="0" destOrd="0" presId="urn:microsoft.com/office/officeart/2005/8/layout/vList5"/>
    <dgm:cxn modelId="{BCABBB36-C9BE-44A5-B8BA-B42C1C6F5B99}" srcId="{D865793A-2B8D-4027-88B7-B135092B2D54}" destId="{CDC34AB1-78B5-4803-B947-27A29178D6AD}" srcOrd="1" destOrd="0" parTransId="{E70ED56F-8D27-44B4-B8C9-F2F458BE5FF0}" sibTransId="{79800050-6E2C-4CDA-B624-D675FA02762A}"/>
    <dgm:cxn modelId="{6D8F0162-5867-4022-A5D5-487F7623D36F}" type="presOf" srcId="{429C136C-F7E9-447A-8660-69AAAB5E5568}" destId="{E2F4E814-B038-435A-B64B-44B47D8E479C}" srcOrd="0" destOrd="1" presId="urn:microsoft.com/office/officeart/2005/8/layout/vList5"/>
    <dgm:cxn modelId="{57B981D4-8A73-4929-9215-FC57D050CBAB}" type="presOf" srcId="{5AF25AD4-8878-403F-BDF7-8D09D612B32A}" destId="{B1CC5F8D-A352-40F2-AD0F-DCD535F681D4}" srcOrd="0" destOrd="1" presId="urn:microsoft.com/office/officeart/2005/8/layout/vList5"/>
    <dgm:cxn modelId="{9E474104-6DB4-418A-BB8B-CF343065D73E}" srcId="{D865793A-2B8D-4027-88B7-B135092B2D54}" destId="{FB790452-86BF-4FDE-B3F6-6B91E975A330}" srcOrd="0" destOrd="0" parTransId="{40A24F91-F975-4557-B967-498819CC794F}" sibTransId="{CF8990A0-8989-4AC3-861D-C046E148EF80}"/>
    <dgm:cxn modelId="{8C027277-584A-4451-89ED-D7B4A1E29D7F}" type="presOf" srcId="{AF2DB87F-4218-4648-A730-23C433F60475}" destId="{142DA1FB-54B6-46CE-B413-10BA2808A053}" srcOrd="0" destOrd="0" presId="urn:microsoft.com/office/officeart/2005/8/layout/vList5"/>
    <dgm:cxn modelId="{3775AC44-EB8B-45C7-A9DC-55F45A9FFBF5}" type="presOf" srcId="{890702C9-066E-4F9E-BFD2-2DA656F73D3F}" destId="{142DA1FB-54B6-46CE-B413-10BA2808A053}" srcOrd="0" destOrd="2" presId="urn:microsoft.com/office/officeart/2005/8/layout/vList5"/>
    <dgm:cxn modelId="{D90708CA-ADAF-4962-B703-E99334D155CC}" type="presOf" srcId="{1F7245FD-549A-475E-ACA9-57B94B3C3617}" destId="{B1CC5F8D-A352-40F2-AD0F-DCD535F681D4}" srcOrd="0" destOrd="0" presId="urn:microsoft.com/office/officeart/2005/8/layout/vList5"/>
    <dgm:cxn modelId="{E7FDB915-7248-44CF-BDBF-FF831DD8601E}" srcId="{B304BD7A-B15C-4C3A-90FB-857E00AEC1A4}" destId="{ABDE747E-042E-4CE8-A7C4-49ABFC115E5B}" srcOrd="1" destOrd="0" parTransId="{9676DD75-9DA9-4DD7-B91A-365E49335DEB}" sibTransId="{CBAC4BE0-AC8E-456E-860B-CA8E87546056}"/>
    <dgm:cxn modelId="{534F4EF4-DDD3-4268-93A0-0A15373C2E66}" srcId="{0820158A-AD2C-42C1-B3AD-DC6D1363E7A1}" destId="{35C9C6FD-8EB5-46D5-9F58-6D8F52161D6C}" srcOrd="2" destOrd="0" parTransId="{B1CCD263-23A1-49DD-A006-395F06239672}" sibTransId="{DC7DB944-7E58-410F-9BAF-FAF74016D55C}"/>
    <dgm:cxn modelId="{ADDEB763-F37D-44F3-BB67-84FFAADA1D91}" srcId="{84A165B3-A08A-4B9D-A23A-6145172269DA}" destId="{8B5FE6FB-1898-4DB2-9681-C9E6B7CE7569}" srcOrd="0" destOrd="0" parTransId="{28848C35-C115-4B0D-B641-E12FB479C2CC}" sibTransId="{7DFD1927-F120-4C59-9F07-D313826A313D}"/>
    <dgm:cxn modelId="{34A09677-B1C4-44C8-A237-6FCBAA982156}" type="presOf" srcId="{CDC34AB1-78B5-4803-B947-27A29178D6AD}" destId="{92AEF031-2856-4090-9623-C9B1441907B3}" srcOrd="0" destOrd="1" presId="urn:microsoft.com/office/officeart/2005/8/layout/vList5"/>
    <dgm:cxn modelId="{15CF911C-E251-46C2-BA59-50BFEFA634C0}" srcId="{1938EDA1-B76E-4DCC-875F-D7E3F7EF7203}" destId="{D865793A-2B8D-4027-88B7-B135092B2D54}" srcOrd="0" destOrd="0" parTransId="{8A35C555-6963-4CEF-AD10-9674D9617B95}" sibTransId="{34D2BFE8-D888-4EA6-B714-8C38CBE37760}"/>
    <dgm:cxn modelId="{70FDD821-01A4-4F5B-91C5-EAB478C6F665}" srcId="{D865793A-2B8D-4027-88B7-B135092B2D54}" destId="{9A366B93-1011-4D2D-91EA-7C8001DC5176}" srcOrd="2" destOrd="0" parTransId="{BC795334-9208-4144-AFD4-3FBB14C4B384}" sibTransId="{3B50E1CE-CBCE-4330-94C2-383618C31432}"/>
    <dgm:cxn modelId="{FD872260-77BE-469D-902C-58163F319E77}" srcId="{1938EDA1-B76E-4DCC-875F-D7E3F7EF7203}" destId="{0820158A-AD2C-42C1-B3AD-DC6D1363E7A1}" srcOrd="3" destOrd="0" parTransId="{9BE3C421-0233-4EEE-B091-CC581C11167E}" sibTransId="{620B0B43-0353-4B49-8C81-5BD560AB1240}"/>
    <dgm:cxn modelId="{A6723FE0-FBD7-4888-9464-64B356651037}" type="presOf" srcId="{ABDE747E-042E-4CE8-A7C4-49ABFC115E5B}" destId="{142DA1FB-54B6-46CE-B413-10BA2808A053}" srcOrd="0" destOrd="1" presId="urn:microsoft.com/office/officeart/2005/8/layout/vList5"/>
    <dgm:cxn modelId="{AFEBF07E-B5DE-4B47-A9A2-548DB12600C5}" type="presOf" srcId="{8B5FE6FB-1898-4DB2-9681-C9E6B7CE7569}" destId="{E2F4E814-B038-435A-B64B-44B47D8E479C}" srcOrd="0" destOrd="0" presId="urn:microsoft.com/office/officeart/2005/8/layout/vList5"/>
    <dgm:cxn modelId="{D796CDD3-E878-492B-B3BF-16596CB87997}" type="presOf" srcId="{065BB847-BD26-4CD5-A345-B2E47F881133}" destId="{E2F4E814-B038-435A-B64B-44B47D8E479C}" srcOrd="0" destOrd="2" presId="urn:microsoft.com/office/officeart/2005/8/layout/vList5"/>
    <dgm:cxn modelId="{9E626A98-C465-46AC-ABA9-1B21CBCA4EAE}" srcId="{1938EDA1-B76E-4DCC-875F-D7E3F7EF7203}" destId="{84A165B3-A08A-4B9D-A23A-6145172269DA}" srcOrd="1" destOrd="0" parTransId="{90037100-A4DB-46D0-87CF-73CD2C2A5D91}" sibTransId="{26C85C97-314E-4ADE-9878-5AE7AA9C86A9}"/>
    <dgm:cxn modelId="{719832F6-8CE2-487B-8AB9-2597DBD1CAC0}" srcId="{0820158A-AD2C-42C1-B3AD-DC6D1363E7A1}" destId="{1F7245FD-549A-475E-ACA9-57B94B3C3617}" srcOrd="0" destOrd="0" parTransId="{0CA7D2C7-78EF-429F-8588-B833E9C5BA67}" sibTransId="{A15D7C33-ACE3-43CB-AFB7-773775E27C8A}"/>
    <dgm:cxn modelId="{97900C2E-6715-4EB1-AA9D-E3D3895A5ABC}" srcId="{84A165B3-A08A-4B9D-A23A-6145172269DA}" destId="{065BB847-BD26-4CD5-A345-B2E47F881133}" srcOrd="2" destOrd="0" parTransId="{CDC57E8A-5D6A-4417-B901-AD72D8757EC9}" sibTransId="{369DFCB9-D213-42CE-B27A-A85975E1CD0E}"/>
    <dgm:cxn modelId="{58864774-DE11-439D-8790-0D45D30C3F28}" type="presOf" srcId="{FB790452-86BF-4FDE-B3F6-6B91E975A330}" destId="{92AEF031-2856-4090-9623-C9B1441907B3}" srcOrd="0" destOrd="0" presId="urn:microsoft.com/office/officeart/2005/8/layout/vList5"/>
    <dgm:cxn modelId="{D14886BC-2279-474C-90B4-91067822980F}" type="presOf" srcId="{9A366B93-1011-4D2D-91EA-7C8001DC5176}" destId="{92AEF031-2856-4090-9623-C9B1441907B3}" srcOrd="0" destOrd="2" presId="urn:microsoft.com/office/officeart/2005/8/layout/vList5"/>
    <dgm:cxn modelId="{6936FAD5-6F39-4586-BA6E-5AEDB7E420AC}" type="presOf" srcId="{0820158A-AD2C-42C1-B3AD-DC6D1363E7A1}" destId="{6240C444-71EC-499A-97C8-6EECD89D6779}" srcOrd="0" destOrd="0" presId="urn:microsoft.com/office/officeart/2005/8/layout/vList5"/>
    <dgm:cxn modelId="{F1E482B3-288D-44EE-88C1-E6268E58D97B}" srcId="{B304BD7A-B15C-4C3A-90FB-857E00AEC1A4}" destId="{890702C9-066E-4F9E-BFD2-2DA656F73D3F}" srcOrd="2" destOrd="0" parTransId="{06ACF852-1A0D-4E40-ADC3-57DC9E6F0399}" sibTransId="{80C07C57-C4B7-4EDE-BB6F-04A85B96CD34}"/>
    <dgm:cxn modelId="{9BEB7C62-5A2D-4DB9-889E-7413DBFA05AF}" type="presOf" srcId="{D865793A-2B8D-4027-88B7-B135092B2D54}" destId="{9F80F955-C0C8-4306-80FC-1878A3382203}" srcOrd="0" destOrd="0" presId="urn:microsoft.com/office/officeart/2005/8/layout/vList5"/>
    <dgm:cxn modelId="{ADB7ED49-9D42-4994-8153-880FE5092983}" type="presOf" srcId="{B304BD7A-B15C-4C3A-90FB-857E00AEC1A4}" destId="{1DE000D6-BCF2-40C9-A6F6-74ACB170DE49}" srcOrd="0" destOrd="0" presId="urn:microsoft.com/office/officeart/2005/8/layout/vList5"/>
    <dgm:cxn modelId="{66EAF2E8-99A8-403A-849B-224978821C7B}" type="presOf" srcId="{35C9C6FD-8EB5-46D5-9F58-6D8F52161D6C}" destId="{B1CC5F8D-A352-40F2-AD0F-DCD535F681D4}" srcOrd="0" destOrd="2" presId="urn:microsoft.com/office/officeart/2005/8/layout/vList5"/>
    <dgm:cxn modelId="{C6EB632D-7565-4939-988C-96909173A266}" type="presParOf" srcId="{C91703C2-2006-4E91-A517-C0A746FC7A5F}" destId="{58136827-7775-4E06-AD5E-68F9FDC09187}" srcOrd="0" destOrd="0" presId="urn:microsoft.com/office/officeart/2005/8/layout/vList5"/>
    <dgm:cxn modelId="{2FA8E806-492A-42E8-B317-5809B6504D82}" type="presParOf" srcId="{58136827-7775-4E06-AD5E-68F9FDC09187}" destId="{9F80F955-C0C8-4306-80FC-1878A3382203}" srcOrd="0" destOrd="0" presId="urn:microsoft.com/office/officeart/2005/8/layout/vList5"/>
    <dgm:cxn modelId="{93E75F34-87A9-41D2-9E87-6ECA6EAA0696}" type="presParOf" srcId="{58136827-7775-4E06-AD5E-68F9FDC09187}" destId="{92AEF031-2856-4090-9623-C9B1441907B3}" srcOrd="1" destOrd="0" presId="urn:microsoft.com/office/officeart/2005/8/layout/vList5"/>
    <dgm:cxn modelId="{FE5236DD-B53E-4D2F-A88B-AE88D66A000E}" type="presParOf" srcId="{C91703C2-2006-4E91-A517-C0A746FC7A5F}" destId="{0CBE3DA8-D1FA-42CB-A544-3B65992A4102}" srcOrd="1" destOrd="0" presId="urn:microsoft.com/office/officeart/2005/8/layout/vList5"/>
    <dgm:cxn modelId="{0126BF62-BE5A-46DD-BD56-9F11F67B1E64}" type="presParOf" srcId="{C91703C2-2006-4E91-A517-C0A746FC7A5F}" destId="{606CE295-2647-4BF6-9C68-0917096E33CE}" srcOrd="2" destOrd="0" presId="urn:microsoft.com/office/officeart/2005/8/layout/vList5"/>
    <dgm:cxn modelId="{B172A775-D8A8-4944-9B36-907FFD4BA980}" type="presParOf" srcId="{606CE295-2647-4BF6-9C68-0917096E33CE}" destId="{0DE87A74-0170-4DB2-B2AB-1E20A2B0D939}" srcOrd="0" destOrd="0" presId="urn:microsoft.com/office/officeart/2005/8/layout/vList5"/>
    <dgm:cxn modelId="{50A17CDF-567D-417A-BB1F-4BB3F3454CA0}" type="presParOf" srcId="{606CE295-2647-4BF6-9C68-0917096E33CE}" destId="{E2F4E814-B038-435A-B64B-44B47D8E479C}" srcOrd="1" destOrd="0" presId="urn:microsoft.com/office/officeart/2005/8/layout/vList5"/>
    <dgm:cxn modelId="{3AFD31B3-07CF-4EF7-8B6D-F1106CD4F84A}" type="presParOf" srcId="{C91703C2-2006-4E91-A517-C0A746FC7A5F}" destId="{41E98D9F-40F9-437C-A741-FB4A27B65D7B}" srcOrd="3" destOrd="0" presId="urn:microsoft.com/office/officeart/2005/8/layout/vList5"/>
    <dgm:cxn modelId="{BB61589C-97E4-4BE1-AED0-CAABBA2B9FE9}" type="presParOf" srcId="{C91703C2-2006-4E91-A517-C0A746FC7A5F}" destId="{4E90F0E3-AC2E-4EB7-9F3E-D4204E97222D}" srcOrd="4" destOrd="0" presId="urn:microsoft.com/office/officeart/2005/8/layout/vList5"/>
    <dgm:cxn modelId="{D5210A6C-0001-471E-83A2-47327A7E60A3}" type="presParOf" srcId="{4E90F0E3-AC2E-4EB7-9F3E-D4204E97222D}" destId="{1DE000D6-BCF2-40C9-A6F6-74ACB170DE49}" srcOrd="0" destOrd="0" presId="urn:microsoft.com/office/officeart/2005/8/layout/vList5"/>
    <dgm:cxn modelId="{78E7E6D7-48E5-43D1-86A5-82CCFB8F1224}" type="presParOf" srcId="{4E90F0E3-AC2E-4EB7-9F3E-D4204E97222D}" destId="{142DA1FB-54B6-46CE-B413-10BA2808A053}" srcOrd="1" destOrd="0" presId="urn:microsoft.com/office/officeart/2005/8/layout/vList5"/>
    <dgm:cxn modelId="{9EDAC195-7348-40E6-AF67-E3F8B3524911}" type="presParOf" srcId="{C91703C2-2006-4E91-A517-C0A746FC7A5F}" destId="{5E4F5125-0D37-4CDD-9A21-FFE5C3EEA20B}" srcOrd="5" destOrd="0" presId="urn:microsoft.com/office/officeart/2005/8/layout/vList5"/>
    <dgm:cxn modelId="{18D4C56B-FB3E-483F-BD8F-39DF6BC38675}" type="presParOf" srcId="{C91703C2-2006-4E91-A517-C0A746FC7A5F}" destId="{B6062B91-C2E6-4DF2-A6A3-F26BD37D0642}" srcOrd="6" destOrd="0" presId="urn:microsoft.com/office/officeart/2005/8/layout/vList5"/>
    <dgm:cxn modelId="{58C8A13F-6717-46EC-B787-0BAFB8DC217A}" type="presParOf" srcId="{B6062B91-C2E6-4DF2-A6A3-F26BD37D0642}" destId="{6240C444-71EC-499A-97C8-6EECD89D6779}" srcOrd="0" destOrd="0" presId="urn:microsoft.com/office/officeart/2005/8/layout/vList5"/>
    <dgm:cxn modelId="{37BB51F1-CD90-4DEA-A55C-DBEAC162D9FC}" type="presParOf" srcId="{B6062B91-C2E6-4DF2-A6A3-F26BD37D0642}" destId="{B1CC5F8D-A352-40F2-AD0F-DCD535F681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EF031-2856-4090-9623-C9B1441907B3}">
      <dsp:nvSpPr>
        <dsp:cNvPr id="0" name=""/>
        <dsp:cNvSpPr/>
      </dsp:nvSpPr>
      <dsp:spPr>
        <a:xfrm rot="5400000">
          <a:off x="4953128" y="-2103611"/>
          <a:ext cx="962647" cy="541099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Один из самых частых ПЭ.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Медленная титрация.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Распределение дозы препарата на несколько приемов</a:t>
          </a:r>
          <a:endParaRPr lang="ru-RU" sz="1200" kern="1200" dirty="0"/>
        </a:p>
      </dsp:txBody>
      <dsp:txXfrm rot="5400000">
        <a:off x="4953128" y="-2103611"/>
        <a:ext cx="962647" cy="5410997"/>
      </dsp:txXfrm>
    </dsp:sp>
    <dsp:sp modelId="{9F80F955-C0C8-4306-80FC-1878A3382203}">
      <dsp:nvSpPr>
        <dsp:cNvPr id="0" name=""/>
        <dsp:cNvSpPr/>
      </dsp:nvSpPr>
      <dsp:spPr>
        <a:xfrm>
          <a:off x="286121" y="2492"/>
          <a:ext cx="2442831" cy="11987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Седация</a:t>
          </a:r>
          <a:endParaRPr lang="ru-RU" sz="1500" b="0" kern="1200" dirty="0"/>
        </a:p>
      </dsp:txBody>
      <dsp:txXfrm>
        <a:off x="286121" y="2492"/>
        <a:ext cx="2442831" cy="1198790"/>
      </dsp:txXfrm>
    </dsp:sp>
    <dsp:sp modelId="{E2F4E814-B038-435A-B64B-44B47D8E479C}">
      <dsp:nvSpPr>
        <dsp:cNvPr id="0" name=""/>
        <dsp:cNvSpPr/>
      </dsp:nvSpPr>
      <dsp:spPr>
        <a:xfrm rot="5400000">
          <a:off x="4904593" y="-844881"/>
          <a:ext cx="959032" cy="5410997"/>
        </a:xfrm>
        <a:prstGeom prst="round2SameRect">
          <a:avLst/>
        </a:prstGeom>
        <a:solidFill>
          <a:schemeClr val="accent3">
            <a:tint val="40000"/>
            <a:alpha val="90000"/>
            <a:hueOff val="1151384"/>
            <a:satOff val="-12381"/>
            <a:lumOff val="-9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151384"/>
              <a:satOff val="-12381"/>
              <a:lumOff val="-9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Реже при терапии атипичными нейролептиками.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Возможна при более низких дозировках нейролептиков.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Медленная титрация препарата.</a:t>
          </a:r>
          <a:endParaRPr lang="ru-RU" sz="1200" kern="1200" dirty="0"/>
        </a:p>
      </dsp:txBody>
      <dsp:txXfrm rot="5400000">
        <a:off x="4904593" y="-844881"/>
        <a:ext cx="959032" cy="5410997"/>
      </dsp:txXfrm>
    </dsp:sp>
    <dsp:sp modelId="{0DE87A74-0170-4DB2-B2AB-1E20A2B0D939}">
      <dsp:nvSpPr>
        <dsp:cNvPr id="0" name=""/>
        <dsp:cNvSpPr/>
      </dsp:nvSpPr>
      <dsp:spPr>
        <a:xfrm>
          <a:off x="286121" y="1261222"/>
          <a:ext cx="2392489" cy="1198790"/>
        </a:xfrm>
        <a:prstGeom prst="roundRect">
          <a:avLst/>
        </a:prstGeom>
        <a:gradFill rotWithShape="0">
          <a:gsLst>
            <a:gs pos="0">
              <a:schemeClr val="accent3">
                <a:hueOff val="855189"/>
                <a:satOff val="-10844"/>
                <a:lumOff val="-2157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855189"/>
                <a:satOff val="-10844"/>
                <a:lumOff val="-2157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855189"/>
                <a:satOff val="-10844"/>
                <a:lumOff val="-2157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ЭПС</a:t>
          </a:r>
          <a:endParaRPr lang="ru-RU" sz="1500" b="0" kern="1200" dirty="0"/>
        </a:p>
      </dsp:txBody>
      <dsp:txXfrm>
        <a:off x="286121" y="1261222"/>
        <a:ext cx="2392489" cy="1198790"/>
      </dsp:txXfrm>
    </dsp:sp>
    <dsp:sp modelId="{142DA1FB-54B6-46CE-B413-10BA2808A053}">
      <dsp:nvSpPr>
        <dsp:cNvPr id="0" name=""/>
        <dsp:cNvSpPr/>
      </dsp:nvSpPr>
      <dsp:spPr>
        <a:xfrm rot="5400000">
          <a:off x="4918107" y="413848"/>
          <a:ext cx="1089911" cy="5410997"/>
        </a:xfrm>
        <a:prstGeom prst="round2SameRect">
          <a:avLst/>
        </a:prstGeom>
        <a:solidFill>
          <a:schemeClr val="accent3">
            <a:tint val="40000"/>
            <a:alpha val="90000"/>
            <a:hueOff val="2302769"/>
            <a:satOff val="-24763"/>
            <a:lumOff val="-188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302769"/>
              <a:satOff val="-24763"/>
              <a:lumOff val="-18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Часто вызывают клозапин и оланзапин .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Подростки более чувствительны, чем взрослые.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Перед назначением нейролептиков необходимо собрать анамнез, выяснить наличие предрасположенности.</a:t>
          </a:r>
          <a:endParaRPr lang="ru-RU" sz="1200" kern="1200" dirty="0"/>
        </a:p>
      </dsp:txBody>
      <dsp:txXfrm rot="5400000">
        <a:off x="4918107" y="413848"/>
        <a:ext cx="1089911" cy="5410997"/>
      </dsp:txXfrm>
    </dsp:sp>
    <dsp:sp modelId="{1DE000D6-BCF2-40C9-A6F6-74ACB170DE49}">
      <dsp:nvSpPr>
        <dsp:cNvPr id="0" name=""/>
        <dsp:cNvSpPr/>
      </dsp:nvSpPr>
      <dsp:spPr>
        <a:xfrm>
          <a:off x="286121" y="2519951"/>
          <a:ext cx="2471442" cy="1198790"/>
        </a:xfrm>
        <a:prstGeom prst="roundRect">
          <a:avLst/>
        </a:prstGeom>
        <a:gradFill rotWithShape="0">
          <a:gsLst>
            <a:gs pos="0">
              <a:schemeClr val="accent3">
                <a:hueOff val="1710377"/>
                <a:satOff val="-21688"/>
                <a:lumOff val="-4313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1710377"/>
                <a:satOff val="-21688"/>
                <a:lumOff val="-4313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1710377"/>
                <a:satOff val="-21688"/>
                <a:lumOff val="-4313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0" kern="1200" dirty="0" smtClean="0"/>
            <a:t>Метаболическая и эндокринная симптоматика</a:t>
          </a:r>
        </a:p>
      </dsp:txBody>
      <dsp:txXfrm>
        <a:off x="286121" y="2519951"/>
        <a:ext cx="2471442" cy="1198790"/>
      </dsp:txXfrm>
    </dsp:sp>
    <dsp:sp modelId="{B1CC5F8D-A352-40F2-AD0F-DCD535F681D4}">
      <dsp:nvSpPr>
        <dsp:cNvPr id="0" name=""/>
        <dsp:cNvSpPr/>
      </dsp:nvSpPr>
      <dsp:spPr>
        <a:xfrm rot="5400000">
          <a:off x="4868723" y="1672577"/>
          <a:ext cx="1131456" cy="5410997"/>
        </a:xfrm>
        <a:prstGeom prst="round2SameRect">
          <a:avLst/>
        </a:prstGeom>
        <a:solidFill>
          <a:schemeClr val="accent3">
            <a:tint val="40000"/>
            <a:alpha val="90000"/>
            <a:hueOff val="3454153"/>
            <a:satOff val="-37144"/>
            <a:lumOff val="-283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454153"/>
              <a:satOff val="-37144"/>
              <a:lumOff val="-2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уровня пролактина может существенно влиять на половое развитие подростка.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При повышении ур-ня пролактина </a:t>
          </a:r>
          <a:r>
            <a:rPr lang="ru-RU" sz="1200" kern="1200" dirty="0" smtClean="0"/>
            <a:t>рассмотреть вопрос о замене терапии либо же о снижении дозировок препарата.</a:t>
          </a:r>
          <a:r>
            <a:rPr lang="ru-RU" sz="1200" b="0" kern="1200" dirty="0" smtClean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 высоких цифрах целесообразна консультация врача-эндокринолога. </a:t>
          </a:r>
          <a:endParaRPr lang="ru-RU" sz="1200" b="0" kern="1200" dirty="0" smtClean="0"/>
        </a:p>
      </dsp:txBody>
      <dsp:txXfrm rot="5400000">
        <a:off x="4868723" y="1672577"/>
        <a:ext cx="1131456" cy="5410997"/>
      </dsp:txXfrm>
    </dsp:sp>
    <dsp:sp modelId="{6240C444-71EC-499A-97C8-6EECD89D6779}">
      <dsp:nvSpPr>
        <dsp:cNvPr id="0" name=""/>
        <dsp:cNvSpPr/>
      </dsp:nvSpPr>
      <dsp:spPr>
        <a:xfrm>
          <a:off x="286121" y="3778681"/>
          <a:ext cx="2442831" cy="1198790"/>
        </a:xfrm>
        <a:prstGeom prst="roundRect">
          <a:avLst/>
        </a:prstGeom>
        <a:gradFill rotWithShape="0">
          <a:gsLst>
            <a:gs pos="0">
              <a:schemeClr val="accent3">
                <a:hueOff val="2565566"/>
                <a:satOff val="-32532"/>
                <a:lumOff val="-647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2565566"/>
                <a:satOff val="-32532"/>
                <a:lumOff val="-647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2565566"/>
                <a:satOff val="-32532"/>
                <a:lumOff val="-647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Гиперпролактинемия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 dirty="0"/>
        </a:p>
      </dsp:txBody>
      <dsp:txXfrm>
        <a:off x="286121" y="3778681"/>
        <a:ext cx="2442831" cy="1198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3F5E3-CEB6-44DF-B995-2FDFDFE9C11A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195258-86C4-401A-8E94-ADE157854278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pPr rtl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247873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18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pPr rtl="0"/>
              <a:t>19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pPr rtl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7F5D3971-613F-407D-8A46-F6C0EB422763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394A4-8215-4421-B0F2-767F11A3BCF6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2E01DA1-D780-478C-A1E6-DB7162850904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86403EE-C9CA-43B5-BDF8-3B30FBEC95CA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7A17412-9F10-48A5-995F-F995BC3F24BE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F83A1-D7AC-4F33-8F13-3D5826F7F4BF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212E-AA16-4076-B669-F7EBF9E27B56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A3CB4-63E0-42FA-B506-E5D86E0945B1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EA8B877-EDF3-486E-B006-0AF3C2C1E078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B0317-E5ED-4357-88D7-8FEC4FC40737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4624045-5829-401A-8952-3E137170E9E7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4FADA9-5463-4CDF-992B-9C957FD35038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053E5-CE77-4B0A-A996-3D69DFD23151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FCE27-12E9-4404-9704-1BB5102602CD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29710-43A9-4F30-BA02-7EE2CAEA4BC6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DF9FE-35B1-4A99-AEAD-5154F2A21B19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07926-6E29-45C7-B611-777D382E4F94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E5DCE4-5573-4F62-B866-31325C98D232}" type="datetime1">
              <a:rPr lang="ru-RU" noProof="1" smtClean="0"/>
              <a:pPr rtl="0"/>
              <a:t>06.11.2022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166" y="506437"/>
            <a:ext cx="6836899" cy="5977490"/>
          </a:xfrm>
        </p:spPr>
        <p:txBody>
          <a:bodyPr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none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Актуальные подходы в терапии расстройств шизофренического спектра детско-подросткового возраста</a:t>
            </a:r>
            <a:r>
              <a:rPr lang="ru-RU" sz="24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none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г.Краснодар 2022 </a:t>
            </a:r>
            <a:endParaRPr lang="ru-RU" sz="2000" b="1" noProof="1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9606" y="821265"/>
            <a:ext cx="4543866" cy="5222117"/>
          </a:xfrm>
        </p:spPr>
        <p:txBody>
          <a:bodyPr rtlCol="0" anchor="ctr">
            <a:normAutofit/>
          </a:bodyPr>
          <a:lstStyle/>
          <a:p>
            <a:pPr rtl="0"/>
            <a:r>
              <a:rPr lang="ru-RU" b="1" noProof="1" smtClean="0"/>
              <a:t>К.м.н.,и.о. доцента кафедры психиатрии ФПК и ППС ФГБОУ ВО «КубГМУ» Минздрава России Коломиец Э.А.</a:t>
            </a:r>
            <a:endParaRPr lang="ru-RU" b="1" noProof="1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1028" name="AutoShape 4" descr="https://studfile.net/html/43491/63/html__xlPHN0wO4.8QdA/htmlconvd-HhTrta_html_17c08d55123df9d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otd17_ord2.SKPB\Desktop\%D0%AD%D0%BC%D0%B1%D0%BB%D0%B5%D0%BC%D0%B0 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otd17_ord2.SKPB\Desktop\%D0%AD%D0%BC%D0%B1%D0%BB%D0%B5%D0%BC%D0%B0 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otd17_ord2.SKPB\Desktop\Эмблема 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812" y="211014"/>
            <a:ext cx="1688123" cy="16421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52024" y="239152"/>
            <a:ext cx="972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VIII </a:t>
            </a:r>
            <a:r>
              <a:rPr lang="ru-RU" sz="2400" b="1" dirty="0" smtClean="0"/>
              <a:t>межрегиональная научно-практическая</a:t>
            </a:r>
          </a:p>
          <a:p>
            <a:pPr algn="ctr"/>
            <a:r>
              <a:rPr lang="ru-RU" sz="2400" b="1" dirty="0" smtClean="0"/>
              <a:t> конференция</a:t>
            </a:r>
          </a:p>
          <a:p>
            <a:pPr algn="ctr"/>
            <a:r>
              <a:rPr lang="ru-RU" sz="2400" b="1" dirty="0" smtClean="0"/>
              <a:t>СОЦИАЛЬНЫЕ И КЛИНИЧЕСКИЕ РУБЕЖИ СОВРЕМЕННОЙ ПСИХИАТРИИ И НАРКОЛОГИИ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546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2" y="407963"/>
            <a:ext cx="8342140" cy="111134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Возрастная специфика психических расстройств подросткового возраста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noProof="1" smtClean="0">
                <a:solidFill>
                  <a:srgbClr val="C00000"/>
                </a:solidFill>
              </a:rPr>
              <a:t> </a:t>
            </a:r>
            <a:r>
              <a:rPr lang="ru-RU" sz="3100" b="1" noProof="1" smtClean="0">
                <a:solidFill>
                  <a:srgbClr val="C00000"/>
                </a:solidFill>
              </a:rPr>
              <a:t> </a:t>
            </a:r>
            <a:endParaRPr lang="ru-RU" sz="3100" b="1" noProof="1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643531" y="1336431"/>
            <a:ext cx="8201465" cy="5219114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Наличие  редуцированных специфических синдромов и поведенческих расстройств, сопряженных с дисгармонией психического развития;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При более поздних дебютах «повзросление» клинической картины болезни. Наиболее распространенными стали обсессивно-фобические и аффективные расстройства, а также проявления когнитивного дефицита;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Внимание раннее формирование шизофренического дефекта у подростков;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Синдромальную незавершенность отдельных симптомокомплексов, отсутствие строгой закономерности в развертывании острых состояний и их обратном развитии с прохождением определенных этапов;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Кратковременность состояний психомоторного возбуждения, расстроенного сознания;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Галлюцинаторно-бредовая симптоматика с включением синдрома психического автоматизма в дебюте заболевания не соотносится с хроническим течением болезни и не означает непременно ее неблагоприятного прогноза;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Парциальная охваченность болезнью.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85735" y="650033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329" y="393895"/>
            <a:ext cx="8257735" cy="140677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Факторы среды, обусловливающие дебют шизофрении в подростковом возрасте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noProof="1" smtClean="0">
                <a:solidFill>
                  <a:schemeClr val="accent1"/>
                </a:solidFill>
              </a:rPr>
              <a:t> </a:t>
            </a:r>
            <a:r>
              <a:rPr lang="ru-RU" sz="3100" noProof="1" smtClean="0">
                <a:solidFill>
                  <a:schemeClr val="accent1"/>
                </a:solidFill>
              </a:rPr>
              <a:t> </a:t>
            </a:r>
            <a:endParaRPr lang="ru-RU" sz="3100" noProof="1">
              <a:solidFill>
                <a:schemeClr val="accent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30990" y="1589649"/>
            <a:ext cx="8440616" cy="486742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Шизофрения определяется как расстройство, при котором различные средовые факторы влияют на комплексный полиморфизм генов.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Генный полиморфизм является необходимым, но недостаточным объяснением возможных предпосылок заболевания.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Нарушение родительской привязанности;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Жесткое обращение с детьми, сексуальное насилие над ребенком;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Употребление ПАВ.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71667" y="706304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991" y="309489"/>
            <a:ext cx="8412479" cy="1350499"/>
          </a:xfrm>
        </p:spPr>
        <p:txBody>
          <a:bodyPr rtlCol="0">
            <a:normAutofit/>
          </a:bodyPr>
          <a:lstStyle/>
          <a:p>
            <a:pPr algn="ctr"/>
            <a:r>
              <a:rPr lang="ru-RU" sz="3100" b="1" noProof="1" smtClean="0">
                <a:solidFill>
                  <a:srgbClr val="C00000"/>
                </a:solidFill>
              </a:rPr>
              <a:t>Порядок диагностического обследования</a:t>
            </a:r>
            <a:endParaRPr lang="ru-RU" sz="3100" b="1" noProof="1">
              <a:solidFill>
                <a:srgbClr val="C00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573193" y="1730326"/>
            <a:ext cx="8342141" cy="469860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Объективный анамнез, изучение медицинской документации, субъективный анамнез, использование оценочных шкал;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Проведение клинического (психопатологического), физикального, инструментальных и функциональных методов исследования, привлечение врачей-консультантов других специальностей;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Экспериментально-психологическое исследование;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Консультация логопеда, дефектолога при наличии осложняющих расстройств в виде специфических нарушений речи и школьных навыков.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85735" y="650033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5" y="239151"/>
            <a:ext cx="10802815" cy="970671"/>
          </a:xfrm>
        </p:spPr>
        <p:txBody>
          <a:bodyPr rtlCol="0">
            <a:normAutofit/>
          </a:bodyPr>
          <a:lstStyle/>
          <a:p>
            <a:pPr algn="ctr"/>
            <a:r>
              <a:rPr lang="ru-RU" sz="3100" b="1" noProof="1" smtClean="0">
                <a:solidFill>
                  <a:srgbClr val="C00000"/>
                </a:solidFill>
              </a:rPr>
              <a:t>Порядок диагностического обследования</a:t>
            </a:r>
            <a:endParaRPr lang="ru-RU" sz="3100" b="1" noProof="1">
              <a:solidFill>
                <a:srgbClr val="C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914409" y="1392702"/>
            <a:ext cx="5079991" cy="82999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Инструментальные методы исследования</a:t>
            </a:r>
            <a:endParaRPr lang="ru-RU" b="1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685800" y="2363372"/>
            <a:ext cx="5311775" cy="385531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Электроэнцефалография (ЭЭГ);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Методы нейровизуализации – компьютерная томография, ядерно-магнито-резонансное исследование;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Электрокардиография (ЭКГ);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Лабораторные методы обследования.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6400800" y="1463040"/>
            <a:ext cx="5105400" cy="7455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Патопсихологическое </a:t>
            </a:r>
            <a:r>
              <a:rPr lang="ru-RU" sz="3000" b="1" dirty="0" smtClean="0"/>
              <a:t>обследование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6172200" y="2335238"/>
            <a:ext cx="5334000" cy="3883448"/>
          </a:xfrm>
        </p:spPr>
        <p:txBody>
          <a:bodyPr>
            <a:normAutofit fontScale="92500" lnSpcReduction="10000"/>
          </a:bodyPr>
          <a:lstStyle/>
          <a:p>
            <a:pPr fontAlgn="t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О</a:t>
            </a:r>
            <a:r>
              <a:rPr lang="ru-RU" dirty="0" smtClean="0"/>
              <a:t>просник </a:t>
            </a:r>
            <a:r>
              <a:rPr lang="ru-RU" dirty="0" smtClean="0"/>
              <a:t>«Аффективное расстройство и шизофрения для школьников» (</a:t>
            </a:r>
            <a:r>
              <a:rPr lang="en-US" dirty="0" smtClean="0"/>
              <a:t>Schedule for Affective Disorder and Schizophrenia for School-Age Children (6-18 </a:t>
            </a:r>
            <a:r>
              <a:rPr lang="ru-RU" dirty="0" smtClean="0"/>
              <a:t>лет);</a:t>
            </a:r>
          </a:p>
          <a:p>
            <a:pPr fontAlgn="t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О</a:t>
            </a:r>
            <a:r>
              <a:rPr lang="ru-RU" dirty="0" smtClean="0"/>
              <a:t>просник </a:t>
            </a:r>
            <a:r>
              <a:rPr lang="ru-RU" dirty="0" smtClean="0"/>
              <a:t>«Детские психические расстройства и шизофрения» (</a:t>
            </a:r>
            <a:r>
              <a:rPr lang="en-US" dirty="0" smtClean="0"/>
              <a:t>Interview for Childhood Disorders and </a:t>
            </a:r>
            <a:r>
              <a:rPr lang="en-US" dirty="0" err="1" smtClean="0"/>
              <a:t>Shizophrenia</a:t>
            </a:r>
            <a:r>
              <a:rPr lang="en-US" dirty="0" smtClean="0"/>
              <a:t>) - CAPA (8-18 </a:t>
            </a:r>
            <a:r>
              <a:rPr lang="ru-RU" dirty="0" smtClean="0"/>
              <a:t>лет);</a:t>
            </a:r>
          </a:p>
          <a:p>
            <a:pPr fontAlgn="t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О</a:t>
            </a:r>
            <a:r>
              <a:rPr lang="ru-RU" dirty="0" smtClean="0"/>
              <a:t>просник </a:t>
            </a:r>
            <a:r>
              <a:rPr lang="ru-RU" dirty="0" smtClean="0"/>
              <a:t>«Психиатрическая оценка детей и подростков» (</a:t>
            </a:r>
            <a:r>
              <a:rPr lang="en-US" dirty="0" smtClean="0"/>
              <a:t>Child and Adolescent </a:t>
            </a:r>
            <a:r>
              <a:rPr lang="en-US" dirty="0" err="1" smtClean="0"/>
              <a:t>Psychatric</a:t>
            </a:r>
            <a:r>
              <a:rPr lang="en-US" dirty="0" smtClean="0"/>
              <a:t> Assessment) - DICA(6-17 </a:t>
            </a:r>
            <a:r>
              <a:rPr lang="ru-RU" dirty="0" smtClean="0"/>
              <a:t>лет).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85735" y="650033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991" y="309489"/>
            <a:ext cx="8412479" cy="135049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b="1" noProof="1" smtClean="0">
                <a:solidFill>
                  <a:srgbClr val="C00000"/>
                </a:solidFill>
              </a:rPr>
              <a:t>Порядок диагностического обследования</a:t>
            </a:r>
            <a:br>
              <a:rPr lang="ru-RU" sz="2800" b="1" noProof="1" smtClean="0">
                <a:solidFill>
                  <a:srgbClr val="C00000"/>
                </a:solidFill>
              </a:rPr>
            </a:br>
            <a:r>
              <a:rPr lang="ru-RU" sz="2800" noProof="1" smtClean="0">
                <a:solidFill>
                  <a:srgbClr val="C00000"/>
                </a:solidFill>
              </a:rPr>
              <a:t/>
            </a:r>
            <a:br>
              <a:rPr lang="ru-RU" sz="2800" noProof="1" smtClean="0">
                <a:solidFill>
                  <a:srgbClr val="C00000"/>
                </a:solidFill>
              </a:rPr>
            </a:br>
            <a:r>
              <a:rPr lang="ru-RU" sz="3200" b="1" noProof="1" smtClean="0">
                <a:solidFill>
                  <a:srgbClr val="C00000"/>
                </a:solidFill>
              </a:rPr>
              <a:t>Шкалы:</a:t>
            </a:r>
            <a:endParaRPr lang="ru-RU" sz="3200" b="1" noProof="1">
              <a:solidFill>
                <a:srgbClr val="C00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573193" y="1730326"/>
            <a:ext cx="8342141" cy="469860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KIDDIE-PANSS - </a:t>
            </a:r>
            <a:r>
              <a:rPr lang="ru-RU" sz="2400" dirty="0" smtClean="0"/>
              <a:t>в возрасте 6-16 лет;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Ш</a:t>
            </a:r>
            <a:r>
              <a:rPr lang="ru-RU" sz="2400" dirty="0" smtClean="0"/>
              <a:t>кала </a:t>
            </a:r>
            <a:r>
              <a:rPr lang="ru-RU" sz="2400" dirty="0" smtClean="0"/>
              <a:t>оценки детской психики (</a:t>
            </a:r>
            <a:r>
              <a:rPr lang="en-US" sz="2400" dirty="0" smtClean="0"/>
              <a:t>Childrens</a:t>
            </a:r>
            <a:r>
              <a:rPr lang="ru-RU" sz="2400" dirty="0" smtClean="0"/>
              <a:t> </a:t>
            </a:r>
            <a:r>
              <a:rPr lang="en-US" sz="2400" dirty="0" smtClean="0"/>
              <a:t>Psychiatric </a:t>
            </a:r>
            <a:r>
              <a:rPr lang="en-US" sz="2400" dirty="0" smtClean="0"/>
              <a:t>Rating Scale) - IDS (5-13 </a:t>
            </a:r>
            <a:r>
              <a:rPr lang="ru-RU" sz="2400" dirty="0" smtClean="0"/>
              <a:t>лет</a:t>
            </a:r>
            <a:r>
              <a:rPr lang="ru-RU" sz="2400" dirty="0" smtClean="0"/>
              <a:t>);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Ш</a:t>
            </a:r>
            <a:r>
              <a:rPr lang="ru-RU" sz="2400" dirty="0" smtClean="0"/>
              <a:t>кала </a:t>
            </a:r>
            <a:r>
              <a:rPr lang="ru-RU" sz="2400" dirty="0" smtClean="0"/>
              <a:t>нарушений мышления (</a:t>
            </a:r>
            <a:r>
              <a:rPr lang="en-US" sz="2400" dirty="0" smtClean="0"/>
              <a:t>Trought Disorder Scales) - </a:t>
            </a:r>
            <a:r>
              <a:rPr lang="ru-RU" sz="2400" dirty="0" smtClean="0"/>
              <a:t>возраст 5-13 лет.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02857" y="565627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991" y="309489"/>
            <a:ext cx="8412479" cy="143490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Лечение дебюта шизофрении в подростковом возрасте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Применение атипичных нейролептиков</a:t>
            </a:r>
            <a:endParaRPr lang="ru-RU" sz="3100" b="1" noProof="1">
              <a:solidFill>
                <a:srgbClr val="C00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573193" y="1730326"/>
            <a:ext cx="8342141" cy="46986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Назначение медикаментозного лечения подросткам сопряжено с определенными трудностями: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/>
              <a:t>Опасения родителей  и самого подростка приема психотропных препаратов;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 smtClean="0"/>
              <a:t>Потенциальный риск побочных эффектов.</a:t>
            </a:r>
          </a:p>
          <a:p>
            <a:pPr>
              <a:buClr>
                <a:srgbClr val="FF0000"/>
              </a:buClr>
              <a:buNone/>
            </a:pPr>
            <a:r>
              <a:rPr lang="ru-RU" dirty="0" smtClean="0"/>
              <a:t>К </a:t>
            </a:r>
            <a:r>
              <a:rPr lang="ru-RU" b="1" dirty="0" smtClean="0"/>
              <a:t>рисперидону</a:t>
            </a:r>
            <a:r>
              <a:rPr lang="ru-RU" dirty="0" smtClean="0"/>
              <a:t>, который рекомендован при РАС с 6-ти лет и при </a:t>
            </a:r>
            <a:r>
              <a:rPr lang="en-US" dirty="0" smtClean="0"/>
              <a:t>Sch</a:t>
            </a:r>
            <a:r>
              <a:rPr lang="ru-RU" dirty="0" smtClean="0"/>
              <a:t> у подростков - с 13-ти лет добавлен </a:t>
            </a:r>
            <a:r>
              <a:rPr lang="ru-RU" b="1" dirty="0" smtClean="0"/>
              <a:t>арипипразол</a:t>
            </a:r>
            <a:r>
              <a:rPr lang="ru-RU" dirty="0" smtClean="0"/>
              <a:t>. Позже к этому списку для лечения шизофрении был добавлен </a:t>
            </a:r>
            <a:r>
              <a:rPr lang="ru-RU" b="1" dirty="0" smtClean="0"/>
              <a:t>кветиапин</a:t>
            </a:r>
            <a:r>
              <a:rPr lang="ru-RU" dirty="0" smtClean="0"/>
              <a:t>, </a:t>
            </a:r>
            <a:r>
              <a:rPr lang="ru-RU" b="1" dirty="0" smtClean="0"/>
              <a:t>оланзапин</a:t>
            </a:r>
            <a:r>
              <a:rPr lang="ru-RU" dirty="0" smtClean="0"/>
              <a:t> и </a:t>
            </a:r>
            <a:r>
              <a:rPr lang="ru-RU" b="1" dirty="0" smtClean="0"/>
              <a:t>зипразидон</a:t>
            </a:r>
            <a:r>
              <a:rPr lang="ru-RU" dirty="0" smtClean="0"/>
              <a:t>. Но все же, именно рисперидон остается самым назначаемым в подростковой практике антипсихотиком.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85735" y="650033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396" y="407963"/>
            <a:ext cx="8215533" cy="136456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100" b="1" noProof="1" smtClean="0">
                <a:solidFill>
                  <a:srgbClr val="C0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Наиболее часто встречающиеся побочные эффекты антипсихотической терапии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100" b="1" noProof="1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446585" y="1561513"/>
          <a:ext cx="8454683" cy="497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85735" y="650033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1" y="211016"/>
            <a:ext cx="8356209" cy="1125415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Прогноз и отдаленные последствия подростковой шизофрении </a:t>
            </a:r>
            <a:r>
              <a:rPr lang="ru-RU" sz="2800" b="1" noProof="1" smtClean="0">
                <a:solidFill>
                  <a:srgbClr val="C00000"/>
                </a:solidFill>
              </a:rPr>
              <a:t>  </a:t>
            </a:r>
            <a:endParaRPr lang="ru-RU" sz="2800" b="1" noProof="1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657600" y="1477108"/>
            <a:ext cx="8145194" cy="5106571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Шизофрения с дебютом в подростковом возрасте протекает менее доброкачественно, чем у взрослых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В перспективе - плохая социальная приспособляемость, тяжелые функциональные нарушения, высокая социально-экономическая зависимость от окружающих.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Негативное влияние на адаптационные возможности оказывали сохраняющаяся активность эндогенного процесса, ранний возраст начала заболевания, значительная прогредиентность.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Профилактика неблагоприятных исходов шизофрении заключается в возможно ранней ее диагностике, назначении адекватной терапии и реабилитационных мероприятиях, направленных на купирование когнитивного дефицита, тренинг социальных навыков, повышение социальной компетентности больных.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27938" y="678169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1" y="211016"/>
            <a:ext cx="8356209" cy="1125415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Соблюдение рекомендаций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(трудности )</a:t>
            </a:r>
            <a:endParaRPr lang="ru-RU" sz="2400" b="1" noProof="1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657600" y="1406769"/>
            <a:ext cx="8145194" cy="5176911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None/>
            </a:pPr>
            <a:r>
              <a:rPr lang="ru-RU" dirty="0" smtClean="0"/>
              <a:t>Зачастую психиатру приходится преодолевать сопротивление со стороны пациента, которое может быть обусловлено следующими причинами: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вероятность развития побочных эффектов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страх приема психотропных препаратов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страх осознания у себя психического расстройства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взаимодействие психотропных препаратов с алкоголем</a:t>
            </a:r>
          </a:p>
          <a:p>
            <a:pPr algn="just">
              <a:buClr>
                <a:srgbClr val="FF0000"/>
              </a:buClr>
              <a:buNone/>
            </a:pPr>
            <a:r>
              <a:rPr lang="ru-RU" dirty="0" smtClean="0"/>
              <a:t>   Установление доверительных отношений с подростком и его родителями  играет важную роль в обеспечении комплаентности терапии,  возможности мониторинга побочных и положительных эффектов от проводимой терапии.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71668" y="443862"/>
            <a:ext cx="820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1336431"/>
            <a:ext cx="6098705" cy="5147495"/>
          </a:xfrm>
        </p:spPr>
        <p:txBody>
          <a:bodyPr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400" b="1" cap="none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Спасибо за внимание!</a:t>
            </a:r>
            <a:br>
              <a:rPr lang="ru-RU" sz="3400" b="1" cap="none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32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noProof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noProof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noProof="1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1810" y="821265"/>
            <a:ext cx="4501662" cy="5222117"/>
          </a:xfrm>
        </p:spPr>
        <p:txBody>
          <a:bodyPr rtlCol="0" anchor="ctr">
            <a:normAutofit/>
          </a:bodyPr>
          <a:lstStyle/>
          <a:p>
            <a:pPr rtl="0"/>
            <a:r>
              <a:rPr lang="ru-RU" noProof="1" smtClean="0"/>
              <a:t> </a:t>
            </a:r>
            <a:endParaRPr lang="ru-RU" noProof="1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1028" name="AutoShape 4" descr="https://studfile.net/html/43491/63/html__xlPHN0wO4.8QdA/htmlconvd-HhTrta_html_17c08d55123df9d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otd17_ord2.SKPB\Desktop\%D0%AD%D0%BC%D0%B1%D0%BB%D0%B5%D0%BC%D0%B0 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otd17_ord2.SKPB\Desktop\%D0%AD%D0%BC%D0%B1%D0%BB%D0%B5%D0%BC%D0%B0 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otd17_ord2.SKPB\Desktop\Эмблема 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8729" y="2105403"/>
            <a:ext cx="2363738" cy="2227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66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532" y="365760"/>
            <a:ext cx="8328074" cy="1364566"/>
          </a:xfrm>
        </p:spPr>
        <p:txBody>
          <a:bodyPr rtlCol="0">
            <a:normAutofit/>
          </a:bodyPr>
          <a:lstStyle/>
          <a:p>
            <a:pPr algn="ctr"/>
            <a:r>
              <a:rPr lang="ru-RU" sz="3100" b="1" noProof="1" smtClean="0">
                <a:solidFill>
                  <a:schemeClr val="accent1"/>
                </a:solidFill>
              </a:rPr>
              <a:t> </a:t>
            </a:r>
            <a:endParaRPr lang="ru-RU" sz="3100" b="1" noProof="1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465" y="520506"/>
            <a:ext cx="8299938" cy="5908430"/>
          </a:xfrm>
        </p:spPr>
        <p:txBody>
          <a:bodyPr rtlCol="0"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400" dirty="0" smtClean="0"/>
              <a:t>Подростковая шизофрения имеет большое сходство с шизофренией у взрослых. Психопатологические симптомы тем сильнее, чем моложе возраст пациента и в период пубертатного криза мы можем встречать синдромы, которые не встречаются во взрослом состоянии.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400" dirty="0" smtClean="0"/>
              <a:t>Частота шизофрении у подростков нередко переоценивается за счет включения в ее рамки различных патологических состояний другого типа.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400" dirty="0" smtClean="0"/>
              <a:t>Клинические формы шизофрении у подростков имеют общие закономерности развития с клиническими формами шизофрении у взрослых. </a:t>
            </a:r>
          </a:p>
          <a:p>
            <a:pPr rtl="0">
              <a:lnSpc>
                <a:spcPct val="100000"/>
              </a:lnSpc>
            </a:pPr>
            <a:endParaRPr lang="ru-RU" sz="2000" noProof="1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464" y="407963"/>
            <a:ext cx="8243668" cy="1125415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noProof="1" smtClean="0">
                <a:solidFill>
                  <a:srgbClr val="C00000"/>
                </a:solidFill>
              </a:rPr>
              <a:t>Дебют в подростковом возрасте </a:t>
            </a:r>
            <a:endParaRPr lang="ru-RU" sz="2800" b="1" noProof="1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668" y="1505243"/>
            <a:ext cx="8145194" cy="5008099"/>
          </a:xfrm>
        </p:spPr>
        <p:txBody>
          <a:bodyPr rtlCol="0"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400" dirty="0" smtClean="0"/>
              <a:t>Определенные диагностические сложности связаны еще и с тем, что расстройство может быть не только шизофреническим дебютом, но и дебютом БАР, результатом употребления ПАВ.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400" dirty="0" smtClean="0"/>
              <a:t>Не всегда удается установить диагноз сразу из-за неопределенности проявлений заболевания, нечеткой клинической картины. В этом случае целесообразен диагноз «Острое психотическое расстройство», без каких-либо уточнений. </a:t>
            </a:r>
          </a:p>
          <a:p>
            <a:pPr>
              <a:lnSpc>
                <a:spcPct val="100000"/>
              </a:lnSpc>
              <a:buNone/>
            </a:pPr>
            <a:endParaRPr lang="ru-RU" sz="2000" dirty="0" smtClean="0"/>
          </a:p>
          <a:p>
            <a:pPr rtl="0">
              <a:lnSpc>
                <a:spcPct val="100000"/>
              </a:lnSpc>
              <a:buNone/>
            </a:pPr>
            <a:endParaRPr lang="ru-RU" sz="2000" noProof="1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532" y="365760"/>
            <a:ext cx="8328074" cy="136456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noProof="1" smtClean="0">
                <a:solidFill>
                  <a:srgbClr val="C00000"/>
                </a:solidFill>
              </a:rPr>
              <a:t> </a:t>
            </a:r>
            <a:r>
              <a:rPr lang="ru-RU" sz="3100" b="1" noProof="1" smtClean="0">
                <a:solidFill>
                  <a:srgbClr val="C00000"/>
                </a:solidFill>
              </a:rPr>
              <a:t>Факторы, обусловливающие изменчивость  диагностики в подростковом возрасте</a:t>
            </a:r>
            <a:endParaRPr lang="ru-RU" sz="3100" b="1" noProof="1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465" y="1983546"/>
            <a:ext cx="8299938" cy="4586066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noProof="1" smtClean="0"/>
              <a:t>стремление отсрочить констатацию шизофренического процесса с целью избежать стигматизации или  ошибочной диагностики</a:t>
            </a:r>
            <a:r>
              <a:rPr lang="en-US" sz="2400" noProof="1" smtClean="0"/>
              <a:t> </a:t>
            </a:r>
            <a:r>
              <a:rPr lang="ru-RU" sz="2400" noProof="1" smtClean="0"/>
              <a:t>шизофрении;</a:t>
            </a:r>
          </a:p>
          <a:p>
            <a:pPr rtl="0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noProof="1" smtClean="0"/>
              <a:t>субклиническая стадия заболевания, проявляющаяся неспецифичностью или отрывочностью характера проявлений болезни в подростковом возрасте;</a:t>
            </a:r>
          </a:p>
          <a:p>
            <a:pPr rtl="0">
              <a:lnSpc>
                <a:spcPct val="10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noProof="1" smtClean="0"/>
              <a:t>динамика развития патологического процесса на ранних стадиях  может маскироваться за психопатологическими симптомами иных психических нарушений.</a:t>
            </a:r>
          </a:p>
          <a:p>
            <a:pPr rtl="0">
              <a:lnSpc>
                <a:spcPct val="100000"/>
              </a:lnSpc>
            </a:pPr>
            <a:endParaRPr lang="ru-RU" sz="2000" noProof="1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noProof="1" smtClean="0"/>
              <a:t> </a:t>
            </a:r>
            <a:r>
              <a:rPr lang="ru-RU" sz="3100" noProof="1" smtClean="0"/>
              <a:t> </a:t>
            </a:r>
            <a:endParaRPr lang="ru-RU" sz="3100" noProof="1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3194" y="1561514"/>
            <a:ext cx="8328074" cy="485335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личностные нарушения (с девиациями, стойкими аутоагрессивными тенденциями, суицидоманией, с нарушениями поведения, с расстройствами половой идентификации);</a:t>
            </a:r>
          </a:p>
          <a:p>
            <a:pPr lvl="0"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аффективные состояния;</a:t>
            </a:r>
          </a:p>
          <a:p>
            <a:pPr lvl="0"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синдром нервной анорексии;</a:t>
            </a:r>
          </a:p>
          <a:p>
            <a:pPr lvl="0"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псевдоорганические расстройства;</a:t>
            </a:r>
          </a:p>
          <a:p>
            <a:pPr lvl="0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Синдромы когнитивного дефицита, как проявления интеллектуальной недостаточности.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85735" y="434590"/>
            <a:ext cx="82014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КАЧЕСТВЕ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МАСКИРУЮЩИХ, НАИБОЛЕЕ ЧАСТО НАБЛЮДАЮТСЯ: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1" y="323557"/>
            <a:ext cx="8370277" cy="1139483"/>
          </a:xfrm>
        </p:spPr>
        <p:txBody>
          <a:bodyPr rtlCol="0">
            <a:normAutofit/>
          </a:bodyPr>
          <a:lstStyle/>
          <a:p>
            <a:pPr algn="ctr"/>
            <a:r>
              <a:rPr lang="ru-RU" sz="3200" b="1" cap="none" noProof="1" smtClean="0">
                <a:solidFill>
                  <a:srgbClr val="C00000"/>
                </a:solidFill>
              </a:rPr>
              <a:t>АФФЕКТИВНАЯ СИМПТОМАТИКА</a:t>
            </a:r>
            <a:endParaRPr lang="ru-RU" sz="3200" b="1" cap="none" noProof="1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3194" y="1252025"/>
            <a:ext cx="8328074" cy="5275384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Представлена как депрессивными, так и эпизодами смешанного аффекта с возможными включениями расстройств психотического уровня, с невротическими симптомами, а так же с постепенным формированием негрубых негативных изменений. 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При апатической субдепрессии с дефицитарной симптоматикой  имеет место «негативная аффективность» - вялость, апатия, падение интересов. 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Эндогенно-процессуальные состояния могут выступать под «маской» поведенческих девиаций, представленных как изолированно, так и в сочетании с аффективной патологией. 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1" y="253219"/>
            <a:ext cx="8370277" cy="1111348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Нарушения половой идентификации</a:t>
            </a:r>
            <a:endParaRPr lang="ru-RU" sz="2800" b="1" cap="none" noProof="1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3194" y="1350497"/>
            <a:ext cx="8328074" cy="5176911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Встречается  не изолированно, а в структуре полиморфного синдрома, включающего, в том числе, расстройства тяжелых регистров (бредовых, галлюцинаторных).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 Подростки заявляют о желании сменить пол, возникающем под влиянием галлюцинаторно-бредовых переживаний, а также на фоне сформированных дефицитарных изменений. </a:t>
            </a:r>
          </a:p>
          <a:p>
            <a:pPr algn="just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2400" dirty="0" smtClean="0"/>
              <a:t>В отличие от случаев истинной гомосексуализма, не выражен собственно компонент сексуального влечения к лицам того же биологического пола. 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1" y="253219"/>
            <a:ext cx="8370277" cy="1111348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Клинические проявления шизофрении подросткового возраста</a:t>
            </a:r>
            <a:r>
              <a:rPr lang="ru-RU" sz="2800" b="1" cap="none" noProof="1" smtClean="0">
                <a:solidFill>
                  <a:srgbClr val="C00000"/>
                </a:solidFill>
              </a:rPr>
              <a:t> </a:t>
            </a:r>
            <a:endParaRPr lang="ru-RU" sz="2800" b="1" cap="none" noProof="1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3194" y="1406769"/>
            <a:ext cx="8328074" cy="5120639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100" dirty="0" smtClean="0"/>
              <a:t>Варьируют не только по типу течения болезненного процесса (непрерывное или приступообразное), но и по остроте начала болезни;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100" dirty="0" smtClean="0"/>
              <a:t>Возрастные особенности психопатологии выражены тем значительнее, чем моложе ребенок. В период пубертатного криза возможно появление синдромов, обычно не наблюдающихся у взрослых.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100" dirty="0" smtClean="0"/>
              <a:t>При раннем дебюте  достоверно больше нарушаются память, внимание, отмечается недоразвитие интеллекта и нарушения мышления по типу непродуктивности, а так же возрастает вероятность социальной дезадаптации.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100" dirty="0" smtClean="0"/>
              <a:t>При более позднем дебюте мнестические и гностические функции развиты лучше, а так же отмечается некоторое улучшение социальной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6" y="764373"/>
            <a:ext cx="2560320" cy="1293028"/>
          </a:xfrm>
        </p:spPr>
        <p:txBody>
          <a:bodyPr rtlCol="0">
            <a:normAutofit/>
          </a:bodyPr>
          <a:lstStyle/>
          <a:p>
            <a:pPr algn="ctr"/>
            <a:r>
              <a:rPr lang="ru-RU" sz="3100" noProof="1" smtClean="0"/>
              <a:t> </a:t>
            </a:r>
            <a:endParaRPr lang="ru-RU" sz="3100" noProof="1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3194" y="1350499"/>
            <a:ext cx="8328074" cy="519097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Общая распространенность шизофрении (</a:t>
            </a:r>
            <a:r>
              <a:rPr lang="ru-RU" sz="2000" dirty="0" smtClean="0"/>
              <a:t>Regier et al.,1993 Hafner and an der Heiden, 1997)</a:t>
            </a:r>
            <a:r>
              <a:rPr lang="ru-RU" dirty="0" smtClean="0"/>
              <a:t>, составляет около 0,5 - 1% в популяции (примерно в 4% всех случаев шизофрения начинается до 15-летнего возраста, лишь у 1% больных - до 10 лет). </a:t>
            </a:r>
          </a:p>
          <a:p>
            <a:pPr algn="just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Распространенность ДШ в России от 0 до 14 лет составляет 1,66 на 10 000 детского населения (0,017%). В психиатрических стационарах частота шизофренических расстройств у детей составляет 1-2%, среди подростков - около 5%. </a:t>
            </a:r>
          </a:p>
          <a:p>
            <a:pPr algn="just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/>
              <a:t>Гендерные различия обнаруживаются в соотношении заболевших мальчиков и девочек: в пределах 2:1 - 3,2:1 в возрасте до 10 лет и 1,5:1 в возрасте от 11 до 17 лет </a:t>
            </a:r>
            <a:r>
              <a:rPr lang="ru-RU" sz="2000" dirty="0" smtClean="0"/>
              <a:t>(Hafner ,2007).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85735" y="558454"/>
            <a:ext cx="8201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ЭПИДЕМИОЛОГИЯ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588_TF67670762.potx" id="{C8C6B627-7FAF-4B79-AE4A-A92F1F3AC7AA}" vid="{CF93F24D-E366-4425-96B9-C99B8661177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1321</Words>
  <Application>Microsoft Office PowerPoint</Application>
  <PresentationFormat>Произвольный</PresentationFormat>
  <Paragraphs>136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След самолета</vt:lpstr>
      <vt:lpstr>           Актуальные подходы в терапии расстройств шизофренического спектра детско-подросткового возраста      г.Краснодар 2022 </vt:lpstr>
      <vt:lpstr> </vt:lpstr>
      <vt:lpstr>Дебют в подростковом возрасте </vt:lpstr>
      <vt:lpstr> Факторы, обусловливающие изменчивость  диагностики в подростковом возрасте</vt:lpstr>
      <vt:lpstr>  </vt:lpstr>
      <vt:lpstr>АФФЕКТИВНАЯ СИМПТОМАТИКА</vt:lpstr>
      <vt:lpstr>Нарушения половой идентификации</vt:lpstr>
      <vt:lpstr>Клинические проявления шизофрении подросткового возраста </vt:lpstr>
      <vt:lpstr> </vt:lpstr>
      <vt:lpstr>Возрастная специфика психических расстройств подросткового возраста   </vt:lpstr>
      <vt:lpstr>Факторы среды, обусловливающие дебют шизофрении в подростковом возрасте   </vt:lpstr>
      <vt:lpstr>Порядок диагностического обследования</vt:lpstr>
      <vt:lpstr>Порядок диагностического обследования</vt:lpstr>
      <vt:lpstr>Порядок диагностического обследования  Шкалы:</vt:lpstr>
      <vt:lpstr>Лечение дебюта шизофрении в подростковом возрасте Применение атипичных нейролептиков</vt:lpstr>
      <vt:lpstr> Наиболее часто встречающиеся побочные эффекты антипсихотической терапии </vt:lpstr>
      <vt:lpstr>Прогноз и отдаленные последствия подростковой шизофрении   </vt:lpstr>
      <vt:lpstr>Соблюдение рекомендаций  (трудности )</vt:lpstr>
      <vt:lpstr> Спасибо за внимание!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2021-10-06T10:57:52Z</dcterms:created>
  <dcterms:modified xsi:type="dcterms:W3CDTF">2022-11-06T19:27:23Z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