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6653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4430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648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0792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7458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5565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0317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5968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1683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450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2909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DEF94-6680-4B8C-8905-66CE428A0DF0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03EE8-771F-4DA5-B020-0D1BB3613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96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24035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smtClean="0"/>
              <a:t>Федеральное </a:t>
            </a:r>
            <a:r>
              <a:rPr lang="ru-RU" sz="2000" b="1" dirty="0"/>
              <a:t>государственное бюджетное образовательное учреждение высшего образования «Кубанский государственный медицинский университет» Министерства здравоохранения Российской </a:t>
            </a:r>
            <a:r>
              <a:rPr lang="ru-RU" sz="2000" b="1" dirty="0" smtClean="0"/>
              <a:t>Федерации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Перспективные вопросы возможных организационно-методических и профессионально-кадровых изменений в предстоящем периоде реорганизации Общероссийского образовательного процесса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Заведующий кафедрой психиатрии ФПК и ППС, Заслуженный врач России, доктор медицинских наук, профессор </a:t>
            </a:r>
            <a:b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Косенко В.Г. </a:t>
            </a: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Краснодар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13281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В Израиле – достаточно </a:t>
            </a:r>
            <a:r>
              <a:rPr lang="ru-RU" sz="2000" b="1" dirty="0" smtClean="0"/>
              <a:t>сложная система</a:t>
            </a:r>
            <a:r>
              <a:rPr lang="ru-RU" sz="2000" dirty="0" smtClean="0"/>
              <a:t> с процессами, связанными с медициной. Прежде всего </a:t>
            </a:r>
            <a:r>
              <a:rPr lang="ru-RU" sz="2000" b="1" dirty="0" smtClean="0"/>
              <a:t>осуществляется верификация диплома</a:t>
            </a:r>
            <a:r>
              <a:rPr lang="ru-RU" sz="2000" dirty="0" smtClean="0"/>
              <a:t> в </a:t>
            </a:r>
            <a:r>
              <a:rPr lang="ru-RU" sz="2000" b="1" dirty="0" smtClean="0"/>
              <a:t>министерстве</a:t>
            </a:r>
            <a:r>
              <a:rPr lang="ru-RU" sz="2000" dirty="0" smtClean="0"/>
              <a:t> (обычно долго).</a:t>
            </a:r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Независимо от квалификации все обладатели медицинских профессий </a:t>
            </a:r>
            <a:r>
              <a:rPr lang="ru-RU" sz="2000" b="1" dirty="0" smtClean="0"/>
              <a:t>смогут  претендовать только на степень медсестры</a:t>
            </a:r>
            <a:r>
              <a:rPr lang="ru-RU" sz="2000" dirty="0" smtClean="0"/>
              <a:t>. Подтвердив диплом медсестры </a:t>
            </a:r>
            <a:r>
              <a:rPr lang="ru-RU" sz="2000" b="1" dirty="0" smtClean="0"/>
              <a:t>в дальнейшем сдают четыре платных экзамена</a:t>
            </a:r>
            <a:r>
              <a:rPr lang="ru-RU" sz="2000" dirty="0" smtClean="0"/>
              <a:t> (3 по специальности и 1 по ивриту). После чего можно претендовать на признание диплома и </a:t>
            </a:r>
            <a:r>
              <a:rPr lang="ru-RU" sz="2000" b="1" dirty="0" smtClean="0"/>
              <a:t>получение лицензии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Даже после получения «разрешения» врачи не могут приступить к самостоятельной практике, а вместо этого поступают в резидентуру (аналог ординатуры), в которой работают 5 лет. </a:t>
            </a:r>
          </a:p>
          <a:p>
            <a:pPr algn="just"/>
            <a:endParaRPr lang="ru-RU" sz="2000" dirty="0"/>
          </a:p>
        </p:txBody>
      </p:sp>
      <p:pic>
        <p:nvPicPr>
          <p:cNvPr id="4098" name="Picture 2" descr="C:\Users\User\Desktop\Без названия (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0"/>
            <a:ext cx="3456384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9035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b="1" dirty="0" smtClean="0"/>
              <a:t>О воссоединении (объединении)</a:t>
            </a:r>
            <a:r>
              <a:rPr lang="ru-RU" sz="2000" dirty="0" smtClean="0"/>
              <a:t> на федеральном уровне </a:t>
            </a:r>
            <a:r>
              <a:rPr lang="ru-RU" sz="2000" b="1" dirty="0" smtClean="0"/>
              <a:t>организационно-научно-исследовательских структур </a:t>
            </a:r>
            <a:r>
              <a:rPr lang="ru-RU" sz="2000" dirty="0" smtClean="0"/>
              <a:t>– наглядный пример – Приказ МЗ РФ № 219 от 17.05.2014 г. «О реорганизации федерального государственного бюджетного учреждения         </a:t>
            </a:r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   1)«Государственный научный центр социальной и судебной психиатрии им. </a:t>
            </a:r>
            <a:r>
              <a:rPr lang="ru-RU" sz="2000" dirty="0" err="1" smtClean="0"/>
              <a:t>В.П.Сербского</a:t>
            </a:r>
            <a:r>
              <a:rPr lang="ru-RU" sz="2000" dirty="0" smtClean="0"/>
              <a:t>» МЗ РФ»</a:t>
            </a:r>
          </a:p>
          <a:p>
            <a:pPr marL="0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2) «Московский научно-исследовательский институт психиатрии МЗ РФ»</a:t>
            </a:r>
          </a:p>
          <a:p>
            <a:pPr marL="0" indent="0" algn="just">
              <a:buNone/>
            </a:pPr>
            <a:r>
              <a:rPr lang="ru-RU" sz="2000" dirty="0" smtClean="0"/>
              <a:t>          3)  «Национальный научный центр наркологии МЗ РФ»</a:t>
            </a:r>
          </a:p>
          <a:p>
            <a:pPr marL="0" indent="0" algn="just">
              <a:buNone/>
            </a:pPr>
            <a:r>
              <a:rPr lang="ru-RU" sz="2000" dirty="0" smtClean="0"/>
              <a:t>в форме присоединения второго и третьего к первому.      </a:t>
            </a:r>
          </a:p>
          <a:p>
            <a:pPr algn="just"/>
            <a:r>
              <a:rPr lang="ru-RU" sz="2000" dirty="0" smtClean="0"/>
              <a:t>Пунктом № 4 вышеназванного приказа предписано – </a:t>
            </a:r>
            <a:r>
              <a:rPr lang="ru-RU" sz="2000" b="1" dirty="0" smtClean="0"/>
              <a:t>Определить полное название учреждения</a:t>
            </a:r>
            <a:r>
              <a:rPr lang="ru-RU" sz="2000" dirty="0" smtClean="0"/>
              <a:t> «Федеральное государственное бюджетное учреждение «Национальный медицинский исследовательский центр психиатрии и наркологии им. </a:t>
            </a:r>
            <a:r>
              <a:rPr lang="ru-RU" sz="2000" dirty="0" err="1" smtClean="0"/>
              <a:t>В.П.Сербского</a:t>
            </a:r>
            <a:r>
              <a:rPr lang="ru-RU" sz="2000" dirty="0" smtClean="0"/>
              <a:t>» МЗ РФ.</a:t>
            </a:r>
            <a:endParaRPr lang="ru-RU" sz="2000" dirty="0"/>
          </a:p>
        </p:txBody>
      </p:sp>
      <p:pic>
        <p:nvPicPr>
          <p:cNvPr id="1026" name="Picture 2" descr="C:\Users\User\Desktop\Без названия (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Без названия (5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8640"/>
            <a:ext cx="2466975" cy="15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Без названия (7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630066" cy="15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46863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О подобном объединении врачебных специальностей</a:t>
            </a:r>
            <a:r>
              <a:rPr lang="ru-RU" sz="2400" dirty="0" smtClean="0"/>
              <a:t> издан также приказ Министерства науки и образования РФ от 24.02.2021 г. № 118 «Об утверждении номенклатуры научных специальностей и внесении изменений в Положение о Совете по защите диссертаций.</a:t>
            </a:r>
          </a:p>
          <a:p>
            <a:r>
              <a:rPr lang="ru-RU" sz="2400" b="1" dirty="0" smtClean="0"/>
              <a:t>Согласно номенклатуры научных специальностей</a:t>
            </a:r>
            <a:r>
              <a:rPr lang="ru-RU" sz="2400" dirty="0" smtClean="0"/>
              <a:t>, по которым присуждаются ученые степени, применительно к нашей медицинской деятельности – это шифры: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3.1.17 «Психиатрия и наркология»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3.2.5 «Медицинская психология»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5.3.6 «Клиническая психология»</a:t>
            </a:r>
          </a:p>
          <a:p>
            <a:endParaRPr lang="ru-RU" sz="2000" dirty="0"/>
          </a:p>
        </p:txBody>
      </p:sp>
      <p:pic>
        <p:nvPicPr>
          <p:cNvPr id="2050" name="Picture 2" descr="C:\Users\User\Desktop\Без названия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1496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Без названия (5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84103" y="5261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1282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ru-RU" sz="3600" b="1" dirty="0"/>
              <a:t>Направления в детской психиатрии и подготовка кадров</a:t>
            </a:r>
            <a:endParaRPr lang="ru-RU" sz="3600" b="1" dirty="0"/>
          </a:p>
        </p:txBody>
      </p:sp>
      <p:pic>
        <p:nvPicPr>
          <p:cNvPr id="3074" name="Picture 2" descr="C:\Users\User\Desktop\images (10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0648"/>
            <a:ext cx="367240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694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b="1" dirty="0"/>
              <a:t>Вопросы детской психиатрии</a:t>
            </a:r>
            <a:br>
              <a:rPr lang="ru-RU" altLang="ru-RU" sz="2800" b="1" dirty="0"/>
            </a:br>
            <a:r>
              <a:rPr lang="ru-RU" altLang="ru-RU" sz="2800" b="1" dirty="0"/>
              <a:t>(в </a:t>
            </a:r>
            <a:r>
              <a:rPr lang="ru-RU" altLang="ru-RU" sz="2800" b="1" dirty="0" err="1"/>
              <a:t>т.ч</a:t>
            </a:r>
            <a:r>
              <a:rPr lang="ru-RU" altLang="ru-RU" sz="2800" b="1" dirty="0"/>
              <a:t>. подготовка кадров, детских психиатров)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ru-RU" sz="2600" dirty="0"/>
              <a:t>Существующая система психиатрической помощи детям и подросткам нуждается в дальнейшем развитии и совершенствовании.</a:t>
            </a:r>
          </a:p>
          <a:p>
            <a:pPr algn="just"/>
            <a:r>
              <a:rPr lang="ru-RU" altLang="ru-RU" sz="2600" dirty="0" smtClean="0"/>
              <a:t>Ситуация </a:t>
            </a:r>
            <a:r>
              <a:rPr lang="ru-RU" altLang="ru-RU" sz="2600" dirty="0"/>
              <a:t>с кадровым обеспечением психиатрической помощи детям и подросткам пока остаётся «напряжённой».</a:t>
            </a:r>
          </a:p>
          <a:p>
            <a:pPr algn="just"/>
            <a:r>
              <a:rPr lang="ru-RU" altLang="ru-RU" sz="2600" dirty="0"/>
              <a:t>В настоящее время детско-подростковых психиатров около 1400 человек, при этом коэффициент </a:t>
            </a:r>
            <a:r>
              <a:rPr lang="ru-RU" altLang="ru-RU" sz="2600" dirty="0" smtClean="0"/>
              <a:t>совместительства </a:t>
            </a:r>
            <a:r>
              <a:rPr lang="ru-RU" altLang="ru-RU" sz="2600" dirty="0"/>
              <a:t>составляет 1,56.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3996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altLang="ru-RU" dirty="0"/>
              <a:t>С учётом имеющейся специфики оказания помощи несовершеннолетним, подготовка кадров должна быть соответствующей.</a:t>
            </a:r>
          </a:p>
          <a:p>
            <a:pPr algn="just"/>
            <a:r>
              <a:rPr lang="ru-RU" altLang="ru-RU" dirty="0"/>
              <a:t>В официальной номенклатуре до 1995 года были две специальности: </a:t>
            </a:r>
            <a:r>
              <a:rPr lang="ru-RU" altLang="ru-RU" b="1" dirty="0"/>
              <a:t>«психиатр детский» и «</a:t>
            </a:r>
            <a:r>
              <a:rPr lang="ru-RU" altLang="ru-RU" b="1" dirty="0" smtClean="0"/>
              <a:t>психиатр подростковый</a:t>
            </a:r>
            <a:r>
              <a:rPr lang="ru-RU" altLang="ru-RU" b="1" dirty="0"/>
              <a:t>»</a:t>
            </a:r>
            <a:r>
              <a:rPr lang="ru-RU" altLang="ru-RU" dirty="0"/>
              <a:t>, обеспечивающие поэтапную, с точки зрения возрастной динамики, специализированную детскую психиатрическую службу в России. </a:t>
            </a:r>
          </a:p>
          <a:p>
            <a:endParaRPr lang="ru-RU" dirty="0"/>
          </a:p>
        </p:txBody>
      </p:sp>
      <p:pic>
        <p:nvPicPr>
          <p:cNvPr id="4" name="Picture 2" descr="C:\Users\User\Desktop\images (1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2337"/>
            <a:ext cx="291998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8641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altLang="ru-RU" dirty="0"/>
              <a:t>В Европейском Союзе данная врачебная специальность представлена как «</a:t>
            </a:r>
            <a:r>
              <a:rPr lang="ru-RU" altLang="ru-RU" b="1" dirty="0" smtClean="0"/>
              <a:t>детская </a:t>
            </a:r>
            <a:r>
              <a:rPr lang="ru-RU" altLang="ru-RU" b="1" dirty="0"/>
              <a:t>и </a:t>
            </a:r>
            <a:r>
              <a:rPr lang="ru-RU" altLang="ru-RU" b="1" dirty="0" smtClean="0"/>
              <a:t>подростковая психиатрия</a:t>
            </a:r>
            <a:r>
              <a:rPr lang="ru-RU" altLang="ru-RU" dirty="0" smtClean="0"/>
              <a:t> </a:t>
            </a:r>
            <a:r>
              <a:rPr lang="ru-RU" altLang="ru-RU"/>
              <a:t>(</a:t>
            </a:r>
            <a:r>
              <a:rPr lang="ru-RU" altLang="ru-RU" smtClean="0"/>
              <a:t>психотерапия)» </a:t>
            </a:r>
            <a:r>
              <a:rPr lang="ru-RU" altLang="ru-RU" dirty="0"/>
              <a:t>наряду со специальностями «психиатрия», «детская хирургия», «педиатрия».</a:t>
            </a:r>
          </a:p>
          <a:p>
            <a:pPr algn="just"/>
            <a:r>
              <a:rPr lang="ru-RU" altLang="ru-RU" dirty="0"/>
              <a:t>Детская психиатрия в большинстве стран (Германия, Великобритания) выделена в отдельную специальность, что подразумевает </a:t>
            </a:r>
            <a:r>
              <a:rPr lang="ru-RU" altLang="ru-RU" b="1" dirty="0"/>
              <a:t>дополнительное двухлетнее обучение</a:t>
            </a:r>
            <a:r>
              <a:rPr lang="ru-RU" altLang="ru-RU" dirty="0"/>
              <a:t>, после получения базового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343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altLang="ru-RU" dirty="0"/>
              <a:t>В последние годы проблемы охраны психического здоровья детей и подростков всё больше приобретают междисциплинарный и общегосударственный характер.</a:t>
            </a:r>
          </a:p>
          <a:p>
            <a:pPr algn="just"/>
            <a:r>
              <a:rPr lang="ru-RU" altLang="ru-RU" dirty="0"/>
              <a:t>По данным ВОЗ, </a:t>
            </a:r>
            <a:r>
              <a:rPr lang="ru-RU" altLang="ru-RU" b="1" dirty="0"/>
              <a:t>около половины психических расстройств </a:t>
            </a:r>
            <a:r>
              <a:rPr lang="ru-RU" altLang="ru-RU" b="1" dirty="0" smtClean="0"/>
              <a:t>начинаются </a:t>
            </a:r>
            <a:r>
              <a:rPr lang="ru-RU" altLang="ru-RU" b="1" dirty="0"/>
              <a:t>в возрасте до 14 лет</a:t>
            </a:r>
            <a:r>
              <a:rPr lang="ru-RU" altLang="ru-RU" dirty="0"/>
              <a:t>. Основной причиной заболеваний и инвалидности среди мальчиков и девочек в возрасте от 10 до 19 лет является </a:t>
            </a:r>
            <a:r>
              <a:rPr lang="ru-RU" altLang="ru-RU" b="1" dirty="0"/>
              <a:t>депрессия</a:t>
            </a:r>
            <a:r>
              <a:rPr lang="ru-RU" altLang="ru-RU" dirty="0"/>
              <a:t>, в то время как </a:t>
            </a:r>
            <a:r>
              <a:rPr lang="ru-RU" altLang="ru-RU" b="1" dirty="0"/>
              <a:t>самоубийства являются третьей </a:t>
            </a:r>
            <a:r>
              <a:rPr lang="ru-RU" altLang="ru-RU" dirty="0"/>
              <a:t>по значимости </a:t>
            </a:r>
            <a:r>
              <a:rPr lang="ru-RU" altLang="ru-RU" b="1" dirty="0"/>
              <a:t>причиной смерти</a:t>
            </a:r>
            <a:r>
              <a:rPr lang="ru-RU" altLang="ru-RU" dirty="0"/>
              <a:t>.</a:t>
            </a:r>
          </a:p>
          <a:p>
            <a:endParaRPr lang="ru-RU" dirty="0"/>
          </a:p>
        </p:txBody>
      </p:sp>
      <p:pic>
        <p:nvPicPr>
          <p:cNvPr id="2050" name="Picture 2" descr="C:\Users\User\Desktop\images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3608"/>
            <a:ext cx="3024336" cy="229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images (10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3608"/>
            <a:ext cx="2952328" cy="229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80161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altLang="ru-RU" dirty="0" smtClean="0"/>
          </a:p>
          <a:p>
            <a:pPr algn="just"/>
            <a:r>
              <a:rPr lang="ru-RU" altLang="ru-RU" dirty="0" smtClean="0"/>
              <a:t>Всё </a:t>
            </a:r>
            <a:r>
              <a:rPr lang="ru-RU" altLang="ru-RU" dirty="0"/>
              <a:t>это </a:t>
            </a:r>
            <a:r>
              <a:rPr lang="ru-RU" altLang="ru-RU" b="1" dirty="0"/>
              <a:t>необходимо учитывать в системе постдипломного образования</a:t>
            </a:r>
            <a:r>
              <a:rPr lang="ru-RU" altLang="ru-RU" dirty="0"/>
              <a:t> врачей-психиатров, </a:t>
            </a:r>
            <a:r>
              <a:rPr lang="ru-RU" altLang="ru-RU" b="1" dirty="0"/>
              <a:t>планирующих работать с детьми и подростками</a:t>
            </a:r>
            <a:r>
              <a:rPr lang="ru-RU" altLang="ru-RU" dirty="0"/>
              <a:t>.</a:t>
            </a:r>
          </a:p>
          <a:p>
            <a:pPr algn="just"/>
            <a:r>
              <a:rPr lang="ru-RU" altLang="ru-RU" dirty="0"/>
              <a:t>В настоящее время образование в области детско-подростковой психиатрии можно получить, обучаясь по программам ПК в объёме 72-144 часа, что заведомо недостаточно для глубокого изучения всех направлений детской психиатрии. Эти направления являются многочисленными и </a:t>
            </a:r>
            <a:r>
              <a:rPr lang="ru-RU" altLang="ru-RU" dirty="0" smtClean="0"/>
              <a:t>быстро развивающимися</a:t>
            </a:r>
            <a:r>
              <a:rPr lang="ru-RU" alt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06493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altLang="ru-RU" dirty="0"/>
              <a:t>Подготовка </a:t>
            </a:r>
            <a:r>
              <a:rPr lang="ru-RU" altLang="ru-RU" b="1" dirty="0"/>
              <a:t>кадров высшей квалификации в ординатуре является наиболее ответственным этапом</a:t>
            </a:r>
            <a:r>
              <a:rPr lang="ru-RU" altLang="ru-RU" dirty="0"/>
              <a:t> профессиональной подготовки врача.</a:t>
            </a:r>
          </a:p>
          <a:p>
            <a:pPr algn="just"/>
            <a:r>
              <a:rPr lang="ru-RU" altLang="ru-RU" dirty="0"/>
              <a:t>По мнению российских учёных (Е.В. </a:t>
            </a:r>
            <a:r>
              <a:rPr lang="ru-RU" altLang="ru-RU" dirty="0" err="1"/>
              <a:t>Макушкин</a:t>
            </a:r>
            <a:r>
              <a:rPr lang="ru-RU" altLang="ru-RU" dirty="0"/>
              <a:t>, С.В. Данилова, Е.А. Панченко и др.), </a:t>
            </a:r>
            <a:r>
              <a:rPr lang="ru-RU" altLang="ru-RU" b="1" dirty="0"/>
              <a:t>длительность обучения</a:t>
            </a:r>
            <a:r>
              <a:rPr lang="ru-RU" altLang="ru-RU" dirty="0"/>
              <a:t> в ординатуре </a:t>
            </a:r>
            <a:r>
              <a:rPr lang="ru-RU" altLang="ru-RU" dirty="0" smtClean="0"/>
              <a:t>необходимо довести </a:t>
            </a:r>
            <a:r>
              <a:rPr lang="ru-RU" altLang="ru-RU" b="1" dirty="0"/>
              <a:t>до трёх лет</a:t>
            </a:r>
            <a:r>
              <a:rPr lang="ru-RU" altLang="ru-RU" dirty="0"/>
              <a:t>.</a:t>
            </a:r>
          </a:p>
          <a:p>
            <a:endParaRPr lang="ru-RU" dirty="0"/>
          </a:p>
        </p:txBody>
      </p:sp>
      <p:pic>
        <p:nvPicPr>
          <p:cNvPr id="3074" name="Picture 2" descr="C:\Users\User\Desktop\adobestock_136496152-scaled-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6632"/>
            <a:ext cx="352839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0563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500042"/>
            <a:ext cx="8043890" cy="58579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dirty="0" smtClean="0"/>
              <a:t>Уважаемые коллеги!</a:t>
            </a:r>
          </a:p>
          <a:p>
            <a:pPr algn="just"/>
            <a:r>
              <a:rPr lang="ru-RU" sz="2000" dirty="0" smtClean="0"/>
              <a:t>Свое </a:t>
            </a:r>
            <a:r>
              <a:rPr lang="ru-RU" sz="2000" dirty="0" smtClean="0"/>
              <a:t>выступление </a:t>
            </a:r>
            <a:r>
              <a:rPr lang="ru-RU" sz="2000" dirty="0" smtClean="0"/>
              <a:t>я, вкратце, посвящу </a:t>
            </a:r>
            <a:r>
              <a:rPr lang="ru-RU" sz="2000" b="1" dirty="0" smtClean="0"/>
              <a:t>перспективным </a:t>
            </a:r>
            <a:r>
              <a:rPr lang="ru-RU" sz="2000" b="1" dirty="0" smtClean="0"/>
              <a:t>вопросам </a:t>
            </a:r>
            <a:r>
              <a:rPr lang="ru-RU" sz="2000" dirty="0" smtClean="0"/>
              <a:t>возможных организационно-методических и </a:t>
            </a:r>
            <a:r>
              <a:rPr lang="ru-RU" sz="2000" b="1" dirty="0" smtClean="0"/>
              <a:t>профессионально-кадровых изменений</a:t>
            </a:r>
            <a:r>
              <a:rPr lang="ru-RU" sz="2000" dirty="0" smtClean="0"/>
              <a:t> в научно-практической психиатрии и наркологии, в том числе, в предстоящем периоде реорганизации «Общероссийского образовательного процесса».</a:t>
            </a:r>
          </a:p>
          <a:p>
            <a:pPr algn="just"/>
            <a:r>
              <a:rPr lang="ru-RU" sz="2000" dirty="0" smtClean="0"/>
              <a:t>Эта тема, касающаяся вопросов здоровья в </a:t>
            </a:r>
            <a:r>
              <a:rPr lang="ru-RU" sz="2000" dirty="0" smtClean="0"/>
              <a:t>целом </a:t>
            </a:r>
            <a:r>
              <a:rPr lang="ru-RU" sz="2000" dirty="0" smtClean="0"/>
              <a:t>и </a:t>
            </a:r>
            <a:r>
              <a:rPr lang="ru-RU" sz="2000" dirty="0" err="1" smtClean="0"/>
              <a:t>психо-наркологического</a:t>
            </a:r>
            <a:r>
              <a:rPr lang="ru-RU" sz="2000" dirty="0" smtClean="0"/>
              <a:t> в частности, совсем </a:t>
            </a:r>
            <a:r>
              <a:rPr lang="ru-RU" sz="2000" b="1" dirty="0" smtClean="0"/>
              <a:t>не редко поднимается специалистами</a:t>
            </a:r>
            <a:r>
              <a:rPr lang="ru-RU" sz="2000" dirty="0" smtClean="0"/>
              <a:t> на федеральном и ведомственном уровнях.</a:t>
            </a:r>
          </a:p>
          <a:p>
            <a:pPr algn="just"/>
            <a:r>
              <a:rPr lang="ru-RU" sz="2000" b="1" dirty="0" smtClean="0"/>
              <a:t>Очень часто </a:t>
            </a:r>
            <a:r>
              <a:rPr lang="ru-RU" sz="2000" dirty="0" smtClean="0"/>
              <a:t>среди врачебного сообщества психиатров и наркологов края, среди слушателей различных циклов последипломной подготовки на нашей кафедре, также </a:t>
            </a:r>
            <a:r>
              <a:rPr lang="ru-RU" sz="2000" b="1" dirty="0" smtClean="0"/>
              <a:t>возникают эти вопросы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smtClean="0"/>
              <a:t>Действительно, эти вопросы имеют место и нуждаются в пояснении, т.к. публично на государственном уровне </a:t>
            </a:r>
            <a:r>
              <a:rPr lang="ru-RU" sz="2000" b="1" dirty="0" smtClean="0"/>
              <a:t>тему необходимости выхода из болонского процесса</a:t>
            </a:r>
            <a:r>
              <a:rPr lang="ru-RU" sz="2000" dirty="0" smtClean="0"/>
              <a:t> первым </a:t>
            </a:r>
            <a:r>
              <a:rPr lang="ru-RU" sz="2000" b="1" dirty="0" smtClean="0"/>
              <a:t>поднял в 2022 году </a:t>
            </a:r>
            <a:r>
              <a:rPr lang="ru-RU" sz="2000" dirty="0" smtClean="0"/>
              <a:t>Секретарь Совета Безопасности РФ Николай Патрушев.  </a:t>
            </a:r>
          </a:p>
          <a:p>
            <a:pPr algn="just"/>
            <a:r>
              <a:rPr lang="ru-RU" sz="2000" dirty="0" smtClean="0"/>
              <a:t>Предусматривается ведомственная </a:t>
            </a:r>
            <a:r>
              <a:rPr lang="ru-RU" sz="2000" b="1" dirty="0"/>
              <a:t>П</a:t>
            </a:r>
            <a:r>
              <a:rPr lang="ru-RU" sz="2000" b="1" dirty="0" smtClean="0"/>
              <a:t>рограмма «Приоритет-2030»</a:t>
            </a:r>
            <a:r>
              <a:rPr lang="ru-RU" sz="2000" dirty="0" smtClean="0"/>
              <a:t>,</a:t>
            </a:r>
            <a:r>
              <a:rPr lang="ru-RU" sz="2000" b="1" dirty="0" smtClean="0"/>
              <a:t> </a:t>
            </a:r>
            <a:r>
              <a:rPr lang="ru-RU" sz="2000" dirty="0" smtClean="0"/>
              <a:t>направленная на развитие российских ВУЗов, в сумме 600 миллиардов рублей на весь период.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954857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altLang="ru-RU" dirty="0"/>
              <a:t>В </a:t>
            </a:r>
            <a:r>
              <a:rPr lang="ru-RU" altLang="ru-RU" dirty="0" smtClean="0"/>
              <a:t>современных </a:t>
            </a:r>
            <a:r>
              <a:rPr lang="ru-RU" altLang="ru-RU" dirty="0"/>
              <a:t>развитых странах </a:t>
            </a:r>
            <a:r>
              <a:rPr lang="ru-RU" altLang="ru-RU" b="1" dirty="0"/>
              <a:t>постдипломное образование в области психиатрии занимает </a:t>
            </a:r>
            <a:r>
              <a:rPr lang="ru-RU" altLang="ru-RU" dirty="0"/>
              <a:t>в</a:t>
            </a:r>
            <a:r>
              <a:rPr lang="ru-RU" altLang="ru-RU" b="1" dirty="0"/>
              <a:t> США</a:t>
            </a:r>
            <a:r>
              <a:rPr lang="ru-RU" altLang="ru-RU" dirty="0"/>
              <a:t> – 4 года, в </a:t>
            </a:r>
            <a:r>
              <a:rPr lang="ru-RU" altLang="ru-RU" b="1" dirty="0"/>
              <a:t>Германии</a:t>
            </a:r>
            <a:r>
              <a:rPr lang="ru-RU" altLang="ru-RU" dirty="0"/>
              <a:t> – 5 лет, в </a:t>
            </a:r>
            <a:r>
              <a:rPr lang="ru-RU" altLang="ru-RU" b="1" dirty="0"/>
              <a:t>Китае</a:t>
            </a:r>
            <a:r>
              <a:rPr lang="ru-RU" altLang="ru-RU" dirty="0"/>
              <a:t> – 5 лет, в </a:t>
            </a:r>
            <a:r>
              <a:rPr lang="ru-RU" altLang="ru-RU" b="1" dirty="0"/>
              <a:t>Великобритании</a:t>
            </a:r>
            <a:r>
              <a:rPr lang="ru-RU" altLang="ru-RU" dirty="0"/>
              <a:t> – от 4 до 5 лет.</a:t>
            </a:r>
          </a:p>
          <a:p>
            <a:pPr algn="just"/>
            <a:r>
              <a:rPr lang="ru-RU" altLang="ru-RU" dirty="0"/>
              <a:t>По мнению вышеназванных учёных, </a:t>
            </a:r>
            <a:r>
              <a:rPr lang="ru-RU" altLang="ru-RU" b="1" dirty="0"/>
              <a:t>трёхгодичная подготовка психиатров в ординатуре должна предусматривать следующие образовательные модули</a:t>
            </a:r>
            <a:r>
              <a:rPr lang="ru-RU" altLang="ru-RU" dirty="0"/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3532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just"/>
            <a:r>
              <a:rPr lang="ru-RU" altLang="ru-RU" b="1" dirty="0"/>
              <a:t>1-й год обучения</a:t>
            </a:r>
            <a:r>
              <a:rPr lang="ru-RU" altLang="ru-RU" dirty="0"/>
              <a:t>: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Организационно-правовые проблемы в психиатрии;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Пропедевтика психиатрии;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Общая психиатрия;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Частная психиатрия;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Общая психофармакология;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Неотложные состояния в психиатрии.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5675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altLang="ru-RU" b="1" dirty="0"/>
              <a:t>2-й год обучения</a:t>
            </a:r>
            <a:r>
              <a:rPr lang="ru-RU" altLang="ru-RU" dirty="0"/>
              <a:t>: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 err="1"/>
              <a:t>Геронтопсихиатрия</a:t>
            </a:r>
            <a:r>
              <a:rPr lang="ru-RU" altLang="ru-RU" dirty="0"/>
              <a:t>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Основы детской и подростковой психиатрии;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Основы медицинской психологии;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Основы судебной психиатрии;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Основы наркологии;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Основы психотерапии;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Основы сексологии;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Основы неврологии;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Социальная психиатрия;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Этика и деонтология в психиатрии;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Философские проблемы психиатрии.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602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altLang="ru-RU" b="1" dirty="0"/>
              <a:t>3-й год обучения (программа углублённого изучения детско-подростковой психиатрии)</a:t>
            </a:r>
            <a:r>
              <a:rPr lang="ru-RU" altLang="ru-RU" dirty="0"/>
              <a:t>: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Организационные и правовые вопросы детско-подростковой психиатрии;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Психическое развитие детей и подростков;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Психопатология развития;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Современная диагностика психических расстройств, возникающих в детско-подростковом возрасте;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Общая детско-подростковая психопатология;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Социальные и клинические аспекты детской и подростковой психиатрии;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 err="1"/>
              <a:t>Психофармакотерапия</a:t>
            </a:r>
            <a:r>
              <a:rPr lang="ru-RU" altLang="ru-RU" dirty="0"/>
              <a:t> в детско-подростковом возрасте;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Основы подростковой </a:t>
            </a:r>
            <a:r>
              <a:rPr lang="ru-RU" altLang="ru-RU" dirty="0" smtClean="0"/>
              <a:t>СПЭ; 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16668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Возрастные закономерности клинического оформления психических расстройств у несовершеннолетних и их судебно-психиатрическая оценка;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Вопросы профилактики в детском и подростковом возрасте;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Методы реабилитационной работы с детьми и подростками, оказание им </a:t>
            </a:r>
            <a:r>
              <a:rPr lang="ru-RU" altLang="ru-RU" dirty="0" err="1"/>
              <a:t>полипрофессиональной</a:t>
            </a:r>
            <a:r>
              <a:rPr lang="ru-RU" altLang="ru-RU" dirty="0"/>
              <a:t> помощи;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Превенция суицида и </a:t>
            </a:r>
            <a:r>
              <a:rPr lang="ru-RU" altLang="ru-RU" dirty="0" err="1" smtClean="0"/>
              <a:t>суицидоопасного</a:t>
            </a:r>
            <a:r>
              <a:rPr lang="ru-RU" altLang="ru-RU" dirty="0" smtClean="0"/>
              <a:t> </a:t>
            </a:r>
            <a:r>
              <a:rPr lang="ru-RU" altLang="ru-RU" dirty="0"/>
              <a:t>поведения в детском и подростковом возрасте;</a:t>
            </a:r>
          </a:p>
          <a:p>
            <a:pPr lvl="1" algn="just">
              <a:buFont typeface="Courier New" pitchFamily="49" charset="0"/>
              <a:buChar char="o"/>
            </a:pPr>
            <a:r>
              <a:rPr lang="ru-RU" altLang="ru-RU" dirty="0"/>
              <a:t>Клинические рекомендации (протоколы) и стандарты оказания помощи в детско-подростковой психиатрии.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0008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altLang="ru-RU" b="1" dirty="0"/>
              <a:t>Остаётся актуальным вопрос о разработке образовательных программ </a:t>
            </a:r>
            <a:r>
              <a:rPr lang="ru-RU" altLang="ru-RU" dirty="0"/>
              <a:t>дополнительного профессионального образования по специальности </a:t>
            </a:r>
            <a:r>
              <a:rPr lang="ru-RU" altLang="ru-RU" b="1" dirty="0"/>
              <a:t>«детская психиатрия» в объёме 576 часов</a:t>
            </a:r>
            <a:r>
              <a:rPr lang="ru-RU" altLang="ru-RU" dirty="0"/>
              <a:t>. Однако, такая подготовка должна осуществляться при наличии базового образования по психиатрии (Е.В. </a:t>
            </a:r>
            <a:r>
              <a:rPr lang="ru-RU" altLang="ru-RU" dirty="0" err="1"/>
              <a:t>Макушкин</a:t>
            </a:r>
            <a:r>
              <a:rPr lang="ru-RU" altLang="ru-RU" dirty="0"/>
              <a:t>, С.В. Данилов, В.И. Бородин).</a:t>
            </a:r>
          </a:p>
          <a:p>
            <a:pPr algn="just"/>
            <a:r>
              <a:rPr lang="ru-RU" altLang="ru-RU" dirty="0"/>
              <a:t>Существующая система психиатрической помощи детям и подросткам нуждается в пересмотре – в частности, в вопросах подготовки кадров высшей квалификации, в выделении специальности «детская психиатрия».</a:t>
            </a:r>
          </a:p>
          <a:p>
            <a:endParaRPr lang="ru-RU" dirty="0"/>
          </a:p>
        </p:txBody>
      </p:sp>
      <p:pic>
        <p:nvPicPr>
          <p:cNvPr id="4" name="Picture 2" descr="C:\Users\User\Desktop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9482"/>
            <a:ext cx="360040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01036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2800" b="1" dirty="0"/>
              <a:t>Несколько суждений о </a:t>
            </a:r>
            <a:r>
              <a:rPr lang="ru-RU" sz="2800" b="1" u="sng" dirty="0"/>
              <a:t>«Мнении врачей психиатрических и наркологических учреждений Краснодарского края о новых подходах повышения квалификации в рамках НМО»</a:t>
            </a:r>
            <a:br>
              <a:rPr lang="ru-RU" sz="2800" b="1" u="sng" dirty="0"/>
            </a:br>
            <a:endParaRPr lang="ru-RU" sz="28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algn="just"/>
            <a:r>
              <a:rPr lang="ru-RU" dirty="0"/>
              <a:t>Краснодарский край является одним из крупных по численности населения, с хорошо развитой психиатрической и наркологической инфраструктурой. В силу указанных обстоятельств настоящее исследование может репрезентативно отражать отношение врачей-специалистов к коренным изменениям ПК в рамках НМО. </a:t>
            </a:r>
            <a:endParaRPr lang="ru-RU" dirty="0" smtClean="0"/>
          </a:p>
          <a:p>
            <a:pPr algn="just"/>
            <a:r>
              <a:rPr lang="ru-RU" dirty="0" smtClean="0"/>
              <a:t>Полученные </a:t>
            </a:r>
            <a:r>
              <a:rPr lang="ru-RU" dirty="0"/>
              <a:t>результаты, по-видимому, будут интересны не только с ситуационно-познавательных позиций, но также могут быть приняты во внимание должностными лицами, воплощающими НМО.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6561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Вопросы аккредитации медицинских и фармацевтических работников в Российской Федерации на сегодняшний день являются активно обсуждаемыми в профессиональной среде. </a:t>
            </a:r>
            <a:endParaRPr lang="ru-RU" dirty="0" smtClean="0"/>
          </a:p>
          <a:p>
            <a:pPr algn="just"/>
            <a:r>
              <a:rPr lang="ru-RU" b="1" dirty="0" smtClean="0"/>
              <a:t>Переход</a:t>
            </a:r>
            <a:r>
              <a:rPr lang="ru-RU" dirty="0" smtClean="0"/>
              <a:t> </a:t>
            </a:r>
            <a:r>
              <a:rPr lang="ru-RU" dirty="0"/>
              <a:t>с традиционной системы сертификации специалистов на новую для России форму в виде непрерывного медицинского образования (НМО) </a:t>
            </a:r>
            <a:r>
              <a:rPr lang="ru-RU" b="1" dirty="0"/>
              <a:t>призван обеспечить </a:t>
            </a:r>
            <a:r>
              <a:rPr lang="ru-RU" dirty="0"/>
              <a:t>с одной стороны непрерывность повышения квалификации специалистов (ежегодное посещение образовательных мероприятий и прохождение программ повышения квалификации), с другой </a:t>
            </a:r>
            <a:r>
              <a:rPr lang="ru-RU" dirty="0" smtClean="0"/>
              <a:t>стороны, </a:t>
            </a:r>
            <a:r>
              <a:rPr lang="ru-RU" dirty="0"/>
              <a:t>в рамках такого </a:t>
            </a:r>
            <a:r>
              <a:rPr lang="ru-RU" dirty="0" smtClean="0"/>
              <a:t>подхода, осуществление доступа </a:t>
            </a:r>
            <a:r>
              <a:rPr lang="ru-RU" dirty="0"/>
              <a:t>специалистов к последней (наиболее «свежей») научной и практической профессиональной информации.</a:t>
            </a:r>
          </a:p>
        </p:txBody>
      </p:sp>
      <p:pic>
        <p:nvPicPr>
          <p:cNvPr id="4" name="Picture 2" descr="C:\Users\User\Desktop\rnpnmo-scaled.jpg.pagespeed.ce.olWoE19M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0"/>
            <a:ext cx="4896544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97477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400" dirty="0"/>
              <a:t>Однако</a:t>
            </a:r>
            <a:r>
              <a:rPr lang="ru-RU" sz="3400" dirty="0" smtClean="0"/>
              <a:t>, </a:t>
            </a:r>
            <a:r>
              <a:rPr lang="ru-RU" sz="3400" dirty="0"/>
              <a:t>не секрет, что в медицинских коллективах имеют место различного рода дискуссии и суждения о реализации НМО и особенно это касается организационных подходов, уровня удовлетворённости потребителей образовательной услугой, а так же возможностью ей </a:t>
            </a:r>
            <a:r>
              <a:rPr lang="ru-RU" sz="3400" dirty="0" smtClean="0"/>
              <a:t>воспользоваться. </a:t>
            </a:r>
          </a:p>
          <a:p>
            <a:pPr algn="just"/>
            <a:r>
              <a:rPr lang="ru-RU" sz="3400" b="1" dirty="0" smtClean="0"/>
              <a:t>Новый </a:t>
            </a:r>
            <a:r>
              <a:rPr lang="ru-RU" sz="3400" b="1" dirty="0"/>
              <a:t>подход </a:t>
            </a:r>
            <a:r>
              <a:rPr lang="ru-RU" sz="3400" dirty="0"/>
              <a:t>к повышению квалификации (ПК) в рамках НМО действующий с 2016 года (когда  вступила в силу статья 69 323 Федерального закона «Об основах охраны здоровья граждан в Российской Федерации» о переходе на новую систему аккредитации специалистов, и Приказ Министерства здравоохранения Российской Федерации от 22 декабря 2017 г. N 1043н "Об утверждении сроков и этапов аккредитации специалистов, а также категорий лиц, имеющих медицинское, фармацевтическое или иное образование и подлежащих аккредитации специалистов") </a:t>
            </a:r>
            <a:r>
              <a:rPr lang="ru-RU" sz="3400" b="1" dirty="0"/>
              <a:t>предусматривает</a:t>
            </a:r>
            <a:r>
              <a:rPr lang="ru-RU" sz="3400" dirty="0"/>
              <a:t>   начало формирования  индивидуального  плана. </a:t>
            </a:r>
            <a:endParaRPr lang="ru-RU" sz="3400" dirty="0" smtClean="0"/>
          </a:p>
          <a:p>
            <a:pPr algn="just"/>
            <a:r>
              <a:rPr lang="ru-RU" sz="3400" dirty="0" smtClean="0"/>
              <a:t>Компонентами </a:t>
            </a:r>
            <a:r>
              <a:rPr lang="ru-RU" sz="3400" b="1" dirty="0"/>
              <a:t>индивидуального плана</a:t>
            </a:r>
            <a:r>
              <a:rPr lang="ru-RU" sz="3400" dirty="0"/>
              <a:t> являются различные виды образовательной активности: обязательный набор 250 академических часов/зачетных единиц (кредитов, баллов, 1 зачетная единица = 1 </a:t>
            </a:r>
            <a:r>
              <a:rPr lang="ru-RU" sz="3400" dirty="0" err="1"/>
              <a:t>акад.час</a:t>
            </a:r>
            <a:r>
              <a:rPr lang="ru-RU" sz="3400" dirty="0"/>
              <a:t>), с ежегодным распределением объема освоения не менее 50 академических часов, набранных за счет программ непрерывного образования </a:t>
            </a:r>
            <a:r>
              <a:rPr lang="ru-RU" sz="3400" dirty="0" smtClean="0"/>
              <a:t>.</a:t>
            </a:r>
            <a:endParaRPr lang="ru-RU" sz="3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8003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 smtClean="0"/>
              <a:t>Методы</a:t>
            </a:r>
            <a:endParaRPr lang="ru-RU" dirty="0" smtClean="0"/>
          </a:p>
          <a:p>
            <a:pPr algn="just"/>
            <a:r>
              <a:rPr lang="ru-RU" dirty="0" smtClean="0"/>
              <a:t>Нами </a:t>
            </a:r>
            <a:r>
              <a:rPr lang="ru-RU" dirty="0"/>
              <a:t>осуществлен целенаправленный выборочный индивидуальный </a:t>
            </a:r>
            <a:r>
              <a:rPr lang="ru-RU" dirty="0" smtClean="0"/>
              <a:t>опрос </a:t>
            </a:r>
            <a:r>
              <a:rPr lang="ru-RU" dirty="0"/>
              <a:t>в одном из самых крупных регионов нашего государства,  в Краснодарском крае.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исследовании приняли участие 257 врачей-специалистов, или около 40% от их общей численности, преимущественно из числа обучающихся на кафедре психиатрии ФПК и ППС «</a:t>
            </a:r>
            <a:r>
              <a:rPr lang="ru-RU" dirty="0" err="1"/>
              <a:t>КубГМУ</a:t>
            </a:r>
            <a:r>
              <a:rPr lang="ru-RU" dirty="0"/>
              <a:t>» МЗ РФ, в течение 2018 года по 16 дополнительным профессиональным программам и 25 </a:t>
            </a:r>
            <a:r>
              <a:rPr lang="ru-RU" dirty="0" smtClean="0"/>
              <a:t>дистанционным образовательным модулям, </a:t>
            </a:r>
            <a:r>
              <a:rPr lang="ru-RU" dirty="0"/>
              <a:t>которые </a:t>
            </a:r>
            <a:r>
              <a:rPr lang="ru-RU" dirty="0" smtClean="0"/>
              <a:t>доступны </a:t>
            </a:r>
            <a:r>
              <a:rPr lang="ru-RU" dirty="0"/>
              <a:t>на сайте/</a:t>
            </a:r>
            <a:r>
              <a:rPr lang="en-US" dirty="0"/>
              <a:t>www</a:t>
            </a:r>
            <a:r>
              <a:rPr lang="ru-RU" dirty="0"/>
              <a:t>.</a:t>
            </a:r>
            <a:r>
              <a:rPr lang="en-US" dirty="0" err="1"/>
              <a:t>ksma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/ и на портале НМО /</a:t>
            </a:r>
            <a:r>
              <a:rPr lang="en-US" dirty="0" err="1"/>
              <a:t>edu</a:t>
            </a:r>
            <a:r>
              <a:rPr lang="ru-RU" dirty="0"/>
              <a:t>.</a:t>
            </a:r>
            <a:r>
              <a:rPr lang="en-US" dirty="0" err="1"/>
              <a:t>rosminzdrav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/.</a:t>
            </a:r>
          </a:p>
          <a:p>
            <a:endParaRPr lang="ru-RU" dirty="0"/>
          </a:p>
        </p:txBody>
      </p:sp>
      <p:pic>
        <p:nvPicPr>
          <p:cNvPr id="5122" name="Picture 2" descr="C:\Users\User\Desktop\Без названия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6191" y="102307"/>
            <a:ext cx="2133600" cy="210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Аккредитация врачей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2875"/>
            <a:ext cx="3096344" cy="206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76079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О наличии коренных реорганизаций в РФ </a:t>
            </a:r>
            <a:r>
              <a:rPr lang="ru-RU" sz="2000" b="1" dirty="0" smtClean="0"/>
              <a:t>«О взаимном признании дипломов о врачебном образовании и наличия ученых степеней и званий»</a:t>
            </a:r>
            <a:r>
              <a:rPr lang="ru-RU" sz="2000" dirty="0" smtClean="0"/>
              <a:t> в августе 2022 года одобрен  Правительством РФ. </a:t>
            </a:r>
          </a:p>
          <a:p>
            <a:pPr algn="just"/>
            <a:r>
              <a:rPr lang="ru-RU" sz="2000" dirty="0" smtClean="0"/>
              <a:t>Правительство РФ одобрило и подписало </a:t>
            </a:r>
            <a:r>
              <a:rPr lang="ru-RU" sz="2000" b="1" dirty="0"/>
              <a:t>С</a:t>
            </a:r>
            <a:r>
              <a:rPr lang="ru-RU" sz="2000" b="1" dirty="0" smtClean="0"/>
              <a:t>оглашение</a:t>
            </a:r>
            <a:r>
              <a:rPr lang="ru-RU" sz="2000" dirty="0" smtClean="0"/>
              <a:t> </a:t>
            </a:r>
            <a:r>
              <a:rPr lang="ru-RU" sz="2000" b="1" dirty="0" smtClean="0"/>
              <a:t>о взаимном признании дипломов между РФ и ДНР</a:t>
            </a:r>
            <a:r>
              <a:rPr lang="ru-RU" sz="2000" dirty="0" smtClean="0"/>
              <a:t>, что позволит снизить административный барьер в сфере признания дипломов об образовании, квалификации и ученых степеней.</a:t>
            </a:r>
          </a:p>
          <a:p>
            <a:pPr algn="just"/>
            <a:r>
              <a:rPr lang="ru-RU" sz="2000" dirty="0" smtClean="0"/>
              <a:t>В настоящее время (август 2022г.)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разрабатывает проект аналогичного соглашения с ЛНР.</a:t>
            </a:r>
          </a:p>
          <a:p>
            <a:pPr algn="just"/>
            <a:r>
              <a:rPr lang="ru-RU" sz="2000" dirty="0" smtClean="0"/>
              <a:t>Украинские дипломы – нужно подтверждать!</a:t>
            </a:r>
          </a:p>
          <a:p>
            <a:pPr algn="just"/>
            <a:r>
              <a:rPr lang="ru-RU" sz="2000" dirty="0" smtClean="0"/>
              <a:t>Дипломы ДНР и ЛНР в Украине не признаются. </a:t>
            </a:r>
          </a:p>
          <a:p>
            <a:endParaRPr lang="ru-RU" sz="2000" dirty="0"/>
          </a:p>
        </p:txBody>
      </p:sp>
      <p:pic>
        <p:nvPicPr>
          <p:cNvPr id="1026" name="Picture 2" descr="C:\Users\User\Desktop\ack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5020"/>
            <a:ext cx="34563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diplom101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4290"/>
            <a:ext cx="3048000" cy="17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1605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Для реализации поставленных задач, нами была разработана и утверждена на расширенном заседании кафедры психиатрии ФПК и ППС ФГБОУ ВО </a:t>
            </a:r>
            <a:r>
              <a:rPr lang="ru-RU" dirty="0" err="1"/>
              <a:t>КубГМУ</a:t>
            </a:r>
            <a:r>
              <a:rPr lang="ru-RU" dirty="0"/>
              <a:t> Минздрава России карта-анкета, включающая 36 основных разделов (блоков) с 218 </a:t>
            </a:r>
            <a:r>
              <a:rPr lang="ru-RU" dirty="0" smtClean="0"/>
              <a:t>дополнительными </a:t>
            </a:r>
            <a:r>
              <a:rPr lang="ru-RU" dirty="0"/>
              <a:t>уточняющими вопросами (изучаемыми признаками</a:t>
            </a:r>
            <a:r>
              <a:rPr lang="ru-RU" dirty="0" smtClean="0"/>
              <a:t>), </a:t>
            </a:r>
            <a:r>
              <a:rPr lang="ru-RU" dirty="0"/>
              <a:t>характеризующими социально-экономические и </a:t>
            </a:r>
            <a:r>
              <a:rPr lang="ru-RU" dirty="0" smtClean="0"/>
              <a:t>профессионально-трудовые аспекты врачей-специалистов в связи с  </a:t>
            </a:r>
            <a:r>
              <a:rPr lang="ru-RU" dirty="0"/>
              <a:t>их </a:t>
            </a:r>
            <a:r>
              <a:rPr lang="ru-RU" dirty="0" smtClean="0"/>
              <a:t>отношением </a:t>
            </a:r>
            <a:r>
              <a:rPr lang="ru-RU" dirty="0"/>
              <a:t>к новым подходам ПК в рамках НМО. </a:t>
            </a:r>
          </a:p>
          <a:p>
            <a:pPr algn="just"/>
            <a:r>
              <a:rPr lang="ru-RU" dirty="0"/>
              <a:t>Заполнение карт-анкет осуществлялось врачами индивидуально и анонимно, что способствовало получению достоверно-искренних суждений.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5319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7221941"/>
              </p:ext>
            </p:extLst>
          </p:nvPr>
        </p:nvGraphicFramePr>
        <p:xfrm>
          <a:off x="107504" y="116631"/>
          <a:ext cx="8928992" cy="6624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828"/>
                <a:gridCol w="758412"/>
                <a:gridCol w="369527"/>
                <a:gridCol w="358140"/>
                <a:gridCol w="474861"/>
                <a:gridCol w="524967"/>
                <a:gridCol w="524967"/>
                <a:gridCol w="637134"/>
                <a:gridCol w="637134"/>
                <a:gridCol w="358140"/>
                <a:gridCol w="391732"/>
                <a:gridCol w="391732"/>
                <a:gridCol w="506747"/>
                <a:gridCol w="506747"/>
                <a:gridCol w="478848"/>
                <a:gridCol w="505038"/>
                <a:gridCol w="505038"/>
              </a:tblGrid>
              <a:tr h="516891">
                <a:tc gridSpan="1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Таблица 1. Распределение общего количества врачей по видам их профессиональной деятельности, применительно к профильности и форме собственности медицинского учреждения, в зависимости от места жительства (село, город) и  пола в абс. и % соотношениях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Врачебная специальность (абс.и %)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Место жительства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Пол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Общее кол-во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Профильность мед. Учреждений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Форма собственности мед.уч-ния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3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Внебольничное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Стационар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Введенье минздрава края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Ведомствен. Мед.уч-ния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Частные (негосударствен)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Общее кол-во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абс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Психиатр (145 Чел - 56,4%)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Село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28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Город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22,7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42,7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36,6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42,7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2814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Психитр-нарколог (64 чел - 24,8%)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Село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Город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14,0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48,4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25,0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42,1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48,4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Психотерапевт (31 чел, - 12,2%)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Село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Город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35,4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32,2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2814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Судпсихэксперт (17 чел - 6,6%)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Село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28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28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Город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11,8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70,6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41,1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29,4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64,7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70,6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 (257 чел-100%)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Село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28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10,5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12,1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Город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9,7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22,9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72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45,9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26,8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39,3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45,9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  <a:tr h="239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Итого (257 чел)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с+г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м+ж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37,4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161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62,6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216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84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7,0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8,9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257</a:t>
                      </a:r>
                      <a:endParaRPr lang="ru-RU" sz="1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100</a:t>
                      </a:r>
                      <a:endParaRPr lang="ru-RU" sz="10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2811" marR="628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7867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dirty="0"/>
              <a:t>Из таблицы 1 следует, что исследуемая выборка представлена 257 врачами, в </a:t>
            </a:r>
            <a:r>
              <a:rPr lang="ru-RU" sz="3400" dirty="0" err="1"/>
              <a:t>т.ч</a:t>
            </a:r>
            <a:r>
              <a:rPr lang="ru-RU" sz="3400" dirty="0"/>
              <a:t>. по специальностям: «психиатр» - 145 человек (56,4%); «психиатр-нарколог» - 64 человека (24,8%); «психотерапевт» - 31 человек (12,2%) и «</a:t>
            </a:r>
            <a:r>
              <a:rPr lang="ru-RU" sz="3400" dirty="0" err="1" smtClean="0"/>
              <a:t>судпсихэксперт</a:t>
            </a:r>
            <a:r>
              <a:rPr lang="ru-RU" sz="3400" dirty="0"/>
              <a:t>» - 17 человек (6,6</a:t>
            </a:r>
            <a:r>
              <a:rPr lang="ru-RU" sz="3400" dirty="0" smtClean="0"/>
              <a:t>%).</a:t>
            </a:r>
          </a:p>
          <a:p>
            <a:pPr algn="just"/>
            <a:r>
              <a:rPr lang="ru-RU" sz="3400" dirty="0" smtClean="0"/>
              <a:t>Проживающих </a:t>
            </a:r>
            <a:r>
              <a:rPr lang="ru-RU" sz="3400" dirty="0"/>
              <a:t>и работающих в сельской местности – 67 человек (26%); в городской местности – 190 человек(74%). </a:t>
            </a:r>
            <a:endParaRPr lang="ru-RU" sz="3400" dirty="0" smtClean="0"/>
          </a:p>
          <a:p>
            <a:pPr algn="just"/>
            <a:r>
              <a:rPr lang="ru-RU" sz="3400" dirty="0" smtClean="0"/>
              <a:t>Работающих </a:t>
            </a:r>
            <a:r>
              <a:rPr lang="ru-RU" sz="3400" dirty="0"/>
              <a:t>во внебольничных учреждениях – 96 человек (37,4%) и стационарных 161 человек (62,6%). </a:t>
            </a:r>
            <a:endParaRPr lang="ru-RU" sz="3400" dirty="0" smtClean="0"/>
          </a:p>
          <a:p>
            <a:pPr algn="just"/>
            <a:r>
              <a:rPr lang="ru-RU" sz="3400" dirty="0" smtClean="0"/>
              <a:t>Для максимально </a:t>
            </a:r>
            <a:r>
              <a:rPr lang="ru-RU" sz="3400" dirty="0"/>
              <a:t>объективной </a:t>
            </a:r>
            <a:r>
              <a:rPr lang="ru-RU" sz="3400" dirty="0" smtClean="0"/>
              <a:t>оценки отношения </a:t>
            </a:r>
            <a:r>
              <a:rPr lang="ru-RU" sz="3400" dirty="0"/>
              <a:t>врачей-специалистов к ПК в рамках НМО была осуществлена </a:t>
            </a:r>
            <a:r>
              <a:rPr lang="ru-RU" sz="3400" dirty="0" smtClean="0"/>
              <a:t> </a:t>
            </a:r>
            <a:r>
              <a:rPr lang="ru-RU" sz="3400" dirty="0"/>
              <a:t>дифференциация по месту работы в зависимости от форм собственности. Так, в медицинских учреждениях, относящихся к ведению Министерства здравоохранения Краснодарского края трудятся – 216 человек (84%), ведомственных – 18 человек (7,0%) и частных (негосударственных) – 23 человека (8,9%).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8442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59491717"/>
              </p:ext>
            </p:extLst>
          </p:nvPr>
        </p:nvGraphicFramePr>
        <p:xfrm>
          <a:off x="107504" y="116623"/>
          <a:ext cx="8928993" cy="6747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2475"/>
                <a:gridCol w="668755"/>
                <a:gridCol w="476910"/>
                <a:gridCol w="476910"/>
                <a:gridCol w="605005"/>
                <a:gridCol w="605005"/>
                <a:gridCol w="655524"/>
                <a:gridCol w="682587"/>
                <a:gridCol w="682587"/>
                <a:gridCol w="549678"/>
                <a:gridCol w="512992"/>
                <a:gridCol w="429397"/>
                <a:gridCol w="549678"/>
                <a:gridCol w="549678"/>
                <a:gridCol w="591812"/>
              </a:tblGrid>
              <a:tr h="648081">
                <a:tc gridSpan="15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Таблица 2. Отношение врачей-специалистов к ежегодному повышению квалификации в рамках НМО, в зависимости от места проживания и работы (село, город) и пола в абсолютных и % соотношениях.</a:t>
                      </a:r>
                      <a:endParaRPr lang="ru-RU" sz="9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</a:tcPr>
                </a:tc>
              </a:tr>
              <a:tr h="115016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Врачебная специальность (абс.и %)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Место жительства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Пол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Абсолют. Положительное отношение к МНО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 целом положительное, но есть проблемы с частой взаимозаменяемости на периоды обучения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 возможноежегод.набрать 50 зачет.ед. если работаешь по 2 врачеб.спец-тям.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Абсолютно отрицат.отношение к НМО, это формальный вид ПК 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Уйду из медицины или на пенсию по причине сложностей с НМО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Прежнюю форму  ПК 1 раз в 5 лет с клинич.разборами-необходимо сохранить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абс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абс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абс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абс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абс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абс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Психиатр 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(127 чел. - 57,5%)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Село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Город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2,4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9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2,4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32,2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Психитр-нарколог 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(53 чел. - 25,8%)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Село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Город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11,2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9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Психотерапевт (28 чел. - 12,7%)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Село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14,2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Город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9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14,2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14,2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Судпсихэксперт (13 чел. - )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Село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Город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15,4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9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15,4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Всего 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(221 чел. -100%)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Село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2,2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4,5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Город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2,2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46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20,8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199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0,9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5,0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9,5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59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26,7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  <a:tr h="388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Итого 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(221 чел - 100%)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с+г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м+ж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8,1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5,0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11,3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15,3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1,4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130</a:t>
                      </a:r>
                      <a:endParaRPr lang="ru-RU" sz="9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58,8</a:t>
                      </a:r>
                      <a:endParaRPr lang="ru-RU" sz="9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6941" marR="569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0078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На данный </a:t>
            </a:r>
            <a:r>
              <a:rPr lang="ru-RU" dirty="0" smtClean="0"/>
              <a:t>вопрос </a:t>
            </a:r>
            <a:r>
              <a:rPr lang="ru-RU" dirty="0"/>
              <a:t>из 257 </a:t>
            </a:r>
            <a:r>
              <a:rPr lang="ru-RU" dirty="0" smtClean="0"/>
              <a:t>врачей-специалистов, </a:t>
            </a:r>
            <a:r>
              <a:rPr lang="ru-RU" dirty="0"/>
              <a:t>принимавших участие в тематическом анкетировании, согласились ответить лишь 221. Число положительно оценивших такое "совмещенное ежегодное обучение" с целью набора 50 зачетных единиц составило - 29 человек (13,1%)</a:t>
            </a:r>
          </a:p>
          <a:p>
            <a:pPr algn="just"/>
            <a:r>
              <a:rPr lang="ru-RU" dirty="0"/>
              <a:t>Неодобрительно высказалось к такой форме ПК в рамках НМО - 192 человека (86,8%), в том </a:t>
            </a:r>
            <a:r>
              <a:rPr lang="ru-RU" dirty="0" smtClean="0"/>
              <a:t>числе, </a:t>
            </a:r>
            <a:r>
              <a:rPr lang="ru-RU" dirty="0"/>
              <a:t>обосновывая это тем, что "Невозможно ежегодно набирать 50 зачетных единиц, если работаешь по 2-м врачебным специальностям" - 25 человек (11,3</a:t>
            </a:r>
            <a:r>
              <a:rPr lang="ru-RU" dirty="0" smtClean="0"/>
              <a:t>%).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7651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2530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dirty="0"/>
              <a:t>Проведенное исследование мнений врачей о</a:t>
            </a:r>
            <a:r>
              <a:rPr lang="ru-RU" sz="3400" dirty="0" smtClean="0"/>
              <a:t> новой форме </a:t>
            </a:r>
            <a:r>
              <a:rPr lang="ru-RU" sz="3400" dirty="0"/>
              <a:t>повышения квалификации в рамках непрерывного медицинского образования выявило ряд основных тенденций.</a:t>
            </a:r>
          </a:p>
          <a:p>
            <a:pPr algn="just"/>
            <a:r>
              <a:rPr lang="ru-RU" sz="3400" dirty="0"/>
              <a:t>Большая часть врачей критично относятся к такой форме ПК. Среди прочих обоснований такого мнения, врачи считают затруднительными условия ежегодного набора 250 зачетных единиц по одной специальности, набор же 500 или 750 зачетных единиц, в случае, когда специалист аккредитуется по 2 и более специальностям, считают невозможным. </a:t>
            </a:r>
            <a:endParaRPr lang="ru-RU" sz="3400" dirty="0" smtClean="0"/>
          </a:p>
          <a:p>
            <a:pPr algn="just"/>
            <a:r>
              <a:rPr lang="ru-RU" sz="3400" dirty="0" smtClean="0"/>
              <a:t>С </a:t>
            </a:r>
            <a:r>
              <a:rPr lang="ru-RU" sz="3400" dirty="0"/>
              <a:t>учетом того, что 201 человек (78,2% опрошенных) имеют две и более специальности такая ситуация не может не вызывать тревогу. </a:t>
            </a:r>
            <a:endParaRPr lang="ru-RU" sz="3400" dirty="0" smtClean="0"/>
          </a:p>
          <a:p>
            <a:pPr algn="just"/>
            <a:r>
              <a:rPr lang="ru-RU" sz="3400" dirty="0" smtClean="0"/>
              <a:t>Потенциальная </a:t>
            </a:r>
            <a:r>
              <a:rPr lang="ru-RU" sz="3400" dirty="0"/>
              <a:t>польза дистанционного </a:t>
            </a:r>
            <a:r>
              <a:rPr lang="ru-RU" sz="3400" dirty="0" smtClean="0"/>
              <a:t>обучения, </a:t>
            </a:r>
            <a:r>
              <a:rPr lang="ru-RU" sz="3400" dirty="0"/>
              <a:t>с точки зрения </a:t>
            </a:r>
            <a:r>
              <a:rPr lang="ru-RU" sz="3400" dirty="0" smtClean="0"/>
              <a:t>специалистов, </a:t>
            </a:r>
            <a:r>
              <a:rPr lang="ru-RU" sz="3400" dirty="0"/>
              <a:t>так же является </a:t>
            </a:r>
            <a:r>
              <a:rPr lang="ru-RU" sz="3400" dirty="0" err="1"/>
              <a:t>дискутабельной</a:t>
            </a:r>
            <a:r>
              <a:rPr lang="ru-RU" sz="3400" dirty="0"/>
              <a:t>. </a:t>
            </a:r>
            <a:endParaRPr lang="ru-RU" sz="3400" dirty="0" smtClean="0"/>
          </a:p>
          <a:p>
            <a:pPr algn="just"/>
            <a:r>
              <a:rPr lang="ru-RU" sz="3400" dirty="0" smtClean="0"/>
              <a:t>За </a:t>
            </a:r>
            <a:r>
              <a:rPr lang="ru-RU" sz="3400" dirty="0"/>
              <a:t>сохранение прежней формы ПК высказались 58,8% врачей. При этом по совокупности </a:t>
            </a:r>
            <a:r>
              <a:rPr lang="ru-RU" sz="3400" dirty="0" smtClean="0"/>
              <a:t>ответов - 55,2</a:t>
            </a:r>
            <a:r>
              <a:rPr lang="ru-RU" sz="3400" dirty="0"/>
              <a:t>%  высказались исключительно за очную форму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6159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18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dirty="0"/>
              <a:t>Существуют так же ряд организационно-технических вопросов организации обучения. Если это дистанционная форма, то каким образом </a:t>
            </a:r>
            <a:r>
              <a:rPr lang="ru-RU" sz="3400" dirty="0" err="1"/>
              <a:t>табелировать</a:t>
            </a:r>
            <a:r>
              <a:rPr lang="ru-RU" sz="3400" dirty="0"/>
              <a:t> рабочее время специалиста? То </a:t>
            </a:r>
            <a:r>
              <a:rPr lang="ru-RU" sz="3400" dirty="0" smtClean="0"/>
              <a:t>есть, </a:t>
            </a:r>
            <a:r>
              <a:rPr lang="ru-RU" sz="3400" dirty="0"/>
              <a:t>повышение квалификации происходит за счет его личного времени, или за счет рабочего? Не имеет так же законодательного ответа и вопрос об источниках времени и средств на участие в образовательных мероприятия. </a:t>
            </a:r>
            <a:endParaRPr lang="ru-RU" sz="3400" dirty="0" smtClean="0"/>
          </a:p>
          <a:p>
            <a:pPr algn="just"/>
            <a:r>
              <a:rPr lang="ru-RU" sz="3400" dirty="0" smtClean="0"/>
              <a:t>Существующее </a:t>
            </a:r>
            <a:r>
              <a:rPr lang="ru-RU" sz="3400" dirty="0"/>
              <a:t>Постановление Правительства Российской Федерации от 21 апреля 2016 г.  №332 «Об утверждении Правил использования медицинскими организациями средств нормированного страхового запаса территориального фонда обязательного медицинского страхования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</a:t>
            </a:r>
            <a:r>
              <a:rPr lang="ru-RU" sz="3400" dirty="0" smtClean="0"/>
              <a:t>квалификации» </a:t>
            </a:r>
            <a:r>
              <a:rPr lang="ru-RU" sz="3400" dirty="0"/>
              <a:t>не очерчивает полностью этих сторон для врачей психиатрического профиля.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1891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81280"/>
            <a:ext cx="8229600" cy="491607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Мы считаем, что безусловно, в новой форме ПК есть ряд положительных тенденций, главная из которых постоянный доступ к новейшей научно-практической </a:t>
            </a:r>
            <a:r>
              <a:rPr lang="ru-RU" dirty="0" smtClean="0"/>
              <a:t>информации. </a:t>
            </a:r>
          </a:p>
          <a:p>
            <a:pPr algn="just"/>
            <a:r>
              <a:rPr lang="ru-RU" dirty="0" smtClean="0"/>
              <a:t>Однако, </a:t>
            </a:r>
            <a:r>
              <a:rPr lang="ru-RU" dirty="0"/>
              <a:t>на сегодняшний день, на основании отзывов </a:t>
            </a:r>
            <a:r>
              <a:rPr lang="ru-RU" dirty="0" smtClean="0"/>
              <a:t>врачей, </a:t>
            </a:r>
            <a:r>
              <a:rPr lang="ru-RU" dirty="0"/>
              <a:t>её необходимо доводить до логического совершенства в соответствии с планируемыми целями и задачами такой реформы.</a:t>
            </a:r>
          </a:p>
          <a:p>
            <a:pPr algn="just"/>
            <a:endParaRPr lang="ru-RU" dirty="0"/>
          </a:p>
        </p:txBody>
      </p:sp>
      <p:pic>
        <p:nvPicPr>
          <p:cNvPr id="3075" name="Picture 3" descr="C:\Users\User\Desktop\Без назван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"/>
            <a:ext cx="2134568" cy="17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5472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СПАСИБО ЗА ВНИМАНИЕ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4147129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lnSpcReduction="10000"/>
          </a:bodyPr>
          <a:lstStyle/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Вопросы подготовки </a:t>
            </a:r>
            <a:r>
              <a:rPr lang="ru-RU" sz="2000" dirty="0" smtClean="0"/>
              <a:t>и профессиональной </a:t>
            </a:r>
            <a:r>
              <a:rPr lang="ru-RU" sz="2000" b="1" dirty="0" smtClean="0"/>
              <a:t>переподготовки</a:t>
            </a:r>
            <a:r>
              <a:rPr lang="ru-RU" sz="2000" dirty="0" smtClean="0"/>
              <a:t> врачебных кадров в РФ – в настоящее время </a:t>
            </a:r>
            <a:r>
              <a:rPr lang="ru-RU" sz="2000" b="1" dirty="0" smtClean="0"/>
              <a:t>широко обсуждаются </a:t>
            </a:r>
            <a:r>
              <a:rPr lang="ru-RU" sz="2000" dirty="0" smtClean="0"/>
              <a:t>на федеральном и сугубо ведомственном уровнях.</a:t>
            </a:r>
          </a:p>
          <a:p>
            <a:pPr algn="just"/>
            <a:r>
              <a:rPr lang="ru-RU" sz="2000" dirty="0" smtClean="0"/>
              <a:t>На аппаратном совещании  (19.03.22) Национальной </a:t>
            </a:r>
            <a:r>
              <a:rPr lang="ru-RU" sz="2000" dirty="0"/>
              <a:t>М</a:t>
            </a:r>
            <a:r>
              <a:rPr lang="ru-RU" sz="2000" dirty="0" smtClean="0"/>
              <a:t>едицинской </a:t>
            </a:r>
            <a:r>
              <a:rPr lang="ru-RU" sz="2000" dirty="0"/>
              <a:t>П</a:t>
            </a:r>
            <a:r>
              <a:rPr lang="ru-RU" sz="2000" dirty="0" smtClean="0"/>
              <a:t>алаты (НМП) с участием МЗ РФ, среди вариантов постдипломной подготовки врачей-психиатров и других специалистов, </a:t>
            </a:r>
            <a:r>
              <a:rPr lang="ru-RU" sz="2000" b="1" dirty="0" smtClean="0"/>
              <a:t>обсуждался вопрос возвращения интернатуры</a:t>
            </a:r>
            <a:r>
              <a:rPr lang="ru-RU" sz="2000" dirty="0" smtClean="0"/>
              <a:t>, которая была отменена в 2016 году.</a:t>
            </a:r>
          </a:p>
          <a:p>
            <a:pPr algn="just"/>
            <a:r>
              <a:rPr lang="ru-RU" sz="2000" dirty="0" smtClean="0"/>
              <a:t>Выступавшие </a:t>
            </a:r>
            <a:r>
              <a:rPr lang="ru-RU" sz="2000" b="1" dirty="0" smtClean="0"/>
              <a:t>зам. министра здравоохранения РФ Татьяна Семенова</a:t>
            </a:r>
            <a:r>
              <a:rPr lang="ru-RU" sz="2000" dirty="0" smtClean="0"/>
              <a:t>, а также академики – </a:t>
            </a:r>
            <a:r>
              <a:rPr lang="ru-RU" sz="2000" b="1" dirty="0" smtClean="0"/>
              <a:t>Владимир Стародубов (директор центра научной и исследовательской интеграции и информатизации МЗ РФ), Александр Румянцев (руководитель НИИ детской онкологии и гематологии МЗ РФ)</a:t>
            </a:r>
            <a:r>
              <a:rPr lang="ru-RU" sz="2000" dirty="0" smtClean="0"/>
              <a:t>, особо обращали внимание на подготовку кадров за рубежом, в частности на то, что </a:t>
            </a:r>
            <a:r>
              <a:rPr lang="ru-RU" sz="2000" b="1" dirty="0" smtClean="0"/>
              <a:t>во всем мире терапевтов и педиатров готовят еще минимум 3 года  после университета </a:t>
            </a:r>
            <a:r>
              <a:rPr lang="ru-RU" sz="2000" dirty="0" smtClean="0"/>
              <a:t>в резидентуре и мы должны соответствовать этому, в также на </a:t>
            </a:r>
            <a:r>
              <a:rPr lang="ru-RU" sz="2000" b="1" dirty="0" smtClean="0"/>
              <a:t>необходимость возвращения интернатуры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2050" name="Picture 2" descr="C:\Users\User\Desktop\image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0"/>
            <a:ext cx="3204964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735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pPr algn="just"/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09.02.2022 г. Президент РФ </a:t>
            </a:r>
            <a:r>
              <a:rPr lang="ru-RU" sz="2000" dirty="0" smtClean="0"/>
              <a:t>В.В.Путин </a:t>
            </a:r>
            <a:r>
              <a:rPr lang="ru-RU" sz="2000" dirty="0" smtClean="0"/>
              <a:t>провел расширенный Совет по вопросам науки в РФ, где была </a:t>
            </a:r>
            <a:r>
              <a:rPr lang="ru-RU" sz="2000" b="1" dirty="0" smtClean="0"/>
              <a:t>поставлена задача оптимизации научных исследований</a:t>
            </a:r>
            <a:r>
              <a:rPr lang="ru-RU" sz="2000" dirty="0" smtClean="0"/>
              <a:t> по всем направлениям, ориентированным на экологию, энергетику</a:t>
            </a:r>
            <a:r>
              <a:rPr lang="ru-RU" sz="2000" b="1" dirty="0" smtClean="0"/>
              <a:t>, фармацевтику, здравоохранение </a:t>
            </a:r>
            <a:r>
              <a:rPr lang="ru-RU" sz="2000" dirty="0" smtClean="0"/>
              <a:t>и ряд других отраслей, направленных на улучшение качества жизни людей. На эти цели предусмотрено 18 миллиардов рублей. </a:t>
            </a:r>
          </a:p>
          <a:p>
            <a:pPr algn="just"/>
            <a:r>
              <a:rPr lang="ru-RU" sz="2000" dirty="0" smtClean="0"/>
              <a:t>Глава </a:t>
            </a:r>
            <a:r>
              <a:rPr lang="ru-RU" sz="2000" dirty="0" err="1"/>
              <a:t>М</a:t>
            </a:r>
            <a:r>
              <a:rPr lang="ru-RU" sz="2000" dirty="0" err="1" smtClean="0"/>
              <a:t>инобнауки</a:t>
            </a:r>
            <a:r>
              <a:rPr lang="ru-RU" sz="2000" dirty="0" smtClean="0"/>
              <a:t> Валерий Фальков, на совещании у Президента, рассказал о результатах и планах создания </a:t>
            </a:r>
            <a:r>
              <a:rPr lang="ru-RU" sz="2000" b="1" dirty="0" smtClean="0"/>
              <a:t>новых лабораторий для молодых ученых</a:t>
            </a:r>
            <a:r>
              <a:rPr lang="ru-RU" sz="2000" dirty="0" smtClean="0"/>
              <a:t>. Эти лаборатории ориентированы, преимущественно, для исследователей в возрасте </a:t>
            </a:r>
            <a:r>
              <a:rPr lang="ru-RU" sz="2000" b="1" dirty="0" smtClean="0"/>
              <a:t>до 39 лет</a:t>
            </a:r>
            <a:r>
              <a:rPr lang="ru-RU" sz="2000" dirty="0" smtClean="0"/>
              <a:t> (это будет способствовать возврату «утекших мозгов»).</a:t>
            </a:r>
          </a:p>
          <a:p>
            <a:pPr algn="just"/>
            <a:r>
              <a:rPr lang="ru-RU" sz="2000" dirty="0"/>
              <a:t>В</a:t>
            </a:r>
            <a:r>
              <a:rPr lang="ru-RU" sz="2000" dirty="0" smtClean="0"/>
              <a:t> настоящее время уже открыты 500 таких молодежных лабораторий, предполагается открыть еще 400 в рамках </a:t>
            </a:r>
            <a:r>
              <a:rPr lang="ru-RU" sz="2000" dirty="0"/>
              <a:t>Н</a:t>
            </a:r>
            <a:r>
              <a:rPr lang="ru-RU" sz="2000" dirty="0" smtClean="0"/>
              <a:t>ационального </a:t>
            </a:r>
            <a:r>
              <a:rPr lang="ru-RU" sz="2000" dirty="0"/>
              <a:t>П</a:t>
            </a:r>
            <a:r>
              <a:rPr lang="ru-RU" sz="2000" dirty="0" smtClean="0"/>
              <a:t>роекта «</a:t>
            </a:r>
            <a:r>
              <a:rPr lang="ru-RU" sz="2000" dirty="0"/>
              <a:t>Н</a:t>
            </a:r>
            <a:r>
              <a:rPr lang="ru-RU" sz="2000" dirty="0" smtClean="0"/>
              <a:t>аука и университет». В них должны работать</a:t>
            </a:r>
            <a:r>
              <a:rPr lang="ru-RU" sz="2000" b="1" dirty="0" smtClean="0"/>
              <a:t> не менее двух третей исследователи до 39 лет (70%)</a:t>
            </a:r>
            <a:r>
              <a:rPr lang="ru-RU" sz="2000" dirty="0" smtClean="0"/>
              <a:t>. </a:t>
            </a:r>
            <a:r>
              <a:rPr lang="ru-RU" sz="2000" b="1" dirty="0" smtClean="0"/>
              <a:t>Руководитель</a:t>
            </a:r>
            <a:r>
              <a:rPr lang="ru-RU" sz="2000" dirty="0" smtClean="0"/>
              <a:t> должен быть </a:t>
            </a:r>
            <a:r>
              <a:rPr lang="ru-RU" sz="2000" b="1" dirty="0" smtClean="0"/>
              <a:t>не старше 35 лет</a:t>
            </a:r>
            <a:r>
              <a:rPr lang="ru-RU" sz="2000" dirty="0" smtClean="0"/>
              <a:t>, с наличием научного опыта, в том числе международного.</a:t>
            </a:r>
          </a:p>
          <a:p>
            <a:endParaRPr lang="ru-RU" sz="2000" dirty="0"/>
          </a:p>
        </p:txBody>
      </p:sp>
      <p:pic>
        <p:nvPicPr>
          <p:cNvPr id="1026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0"/>
            <a:ext cx="3043039" cy="184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images (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0"/>
            <a:ext cx="3024336" cy="182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81212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В мае 2022 года Министр образования и науки </a:t>
            </a:r>
            <a:r>
              <a:rPr lang="ru-RU" sz="2400" b="1" dirty="0" smtClean="0"/>
              <a:t>Валерий Фальков</a:t>
            </a:r>
            <a:r>
              <a:rPr lang="ru-RU" sz="2400" dirty="0" smtClean="0"/>
              <a:t>, освещая вопрос о возможном отходе от Болонской системы в РФ, заявил, что </a:t>
            </a:r>
            <a:r>
              <a:rPr lang="ru-RU" sz="2400" b="1" dirty="0" smtClean="0"/>
              <a:t>в нашем государстве не стоит вопрос полной отмены </a:t>
            </a:r>
            <a:r>
              <a:rPr lang="ru-RU" sz="2400" b="1" dirty="0" err="1" smtClean="0"/>
              <a:t>бакалавриата</a:t>
            </a:r>
            <a:r>
              <a:rPr lang="ru-RU" sz="2400" b="1" dirty="0" smtClean="0"/>
              <a:t> и магистратуры</a:t>
            </a:r>
            <a:r>
              <a:rPr lang="ru-RU" sz="2400" dirty="0" smtClean="0"/>
              <a:t>, «не означает возврата к советскому подходу, который был до 1991 г.. Будет строится новая система образования «с учетом опыта последних лет».</a:t>
            </a:r>
          </a:p>
          <a:p>
            <a:pPr algn="just"/>
            <a:r>
              <a:rPr lang="ru-RU" sz="2400" dirty="0" smtClean="0"/>
              <a:t>Он обратил внимание на  наличие проблем в Болонской системе в РФ. По его мнению, поступление в магистратуру (после </a:t>
            </a:r>
            <a:r>
              <a:rPr lang="ru-RU" sz="2400" dirty="0" err="1" smtClean="0"/>
              <a:t>бакалавриата</a:t>
            </a:r>
            <a:r>
              <a:rPr lang="ru-RU" sz="2400" dirty="0" smtClean="0"/>
              <a:t>) без профильного образования ведет к снижению качества образования.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255507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Россия - 5-ая страна в мире по количеству</a:t>
            </a:r>
            <a:r>
              <a:rPr lang="ru-RU" sz="2400" dirty="0" smtClean="0"/>
              <a:t> принимаемых в университеты </a:t>
            </a:r>
            <a:r>
              <a:rPr lang="ru-RU" sz="2400" b="1" dirty="0" smtClean="0"/>
              <a:t>иностранных студентов</a:t>
            </a:r>
            <a:r>
              <a:rPr lang="ru-RU" sz="2400" dirty="0" smtClean="0"/>
              <a:t>. Особенно </a:t>
            </a:r>
            <a:r>
              <a:rPr lang="ru-RU" sz="2400" b="1" dirty="0" smtClean="0"/>
              <a:t>популярны у иностранцев медицинские программы</a:t>
            </a:r>
            <a:r>
              <a:rPr lang="ru-RU" sz="2400" dirty="0" smtClean="0"/>
              <a:t>, где большинство учатся по правилам, существующим применительно к их конкретному направлению, а не в рамках Болонской системы. </a:t>
            </a:r>
            <a:endParaRPr lang="ru-RU" sz="2400" dirty="0"/>
          </a:p>
        </p:txBody>
      </p:sp>
      <p:pic>
        <p:nvPicPr>
          <p:cNvPr id="1026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1" y="276084"/>
            <a:ext cx="3551364" cy="221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Без названия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3" y="259923"/>
            <a:ext cx="3600400" cy="223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9712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dirty="0" smtClean="0"/>
              <a:t>Где котируются российские дипломы </a:t>
            </a:r>
            <a:r>
              <a:rPr lang="ru-RU" sz="2400" dirty="0" smtClean="0"/>
              <a:t>– Азербайджан, Белоруссия, Греция, Болгария, Албания, Египет, Кипр, Италия, Латвия, Польша, Румыния, Таджикистан, Хорватия, Черногория. </a:t>
            </a:r>
          </a:p>
          <a:p>
            <a:pPr algn="just"/>
            <a:r>
              <a:rPr lang="ru-RU" sz="2400" dirty="0" smtClean="0"/>
              <a:t>В Чехии – нужно подтвердить диплом и </a:t>
            </a:r>
            <a:r>
              <a:rPr lang="ru-RU" sz="2400" b="1" dirty="0" smtClean="0"/>
              <a:t>пройти тесты на знание специальности</a:t>
            </a:r>
            <a:r>
              <a:rPr lang="ru-RU" sz="2400" dirty="0" smtClean="0"/>
              <a:t>, основы медицинских правил системы здравоохранения, </a:t>
            </a:r>
            <a:r>
              <a:rPr lang="ru-RU" sz="2400" b="1" dirty="0" smtClean="0"/>
              <a:t>пройти практическую стажировку в госпитале</a:t>
            </a:r>
            <a:r>
              <a:rPr lang="ru-RU" sz="2400" dirty="0" smtClean="0"/>
              <a:t>. </a:t>
            </a:r>
          </a:p>
          <a:p>
            <a:pPr algn="just"/>
            <a:r>
              <a:rPr lang="ru-RU" sz="2400" dirty="0" smtClean="0"/>
              <a:t>В Греции – </a:t>
            </a:r>
            <a:r>
              <a:rPr lang="ru-RU" sz="2400" b="1" dirty="0" smtClean="0"/>
              <a:t>нужно сдать экзамен </a:t>
            </a:r>
            <a:r>
              <a:rPr lang="ru-RU" sz="2400" dirty="0" smtClean="0"/>
              <a:t>для получения права работать в сфере медицины.</a:t>
            </a:r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2050" name="Picture 2" descr="C:\Users\User\Desktop\Без названия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6632"/>
            <a:ext cx="367240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9882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445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В Испании, Германии, Италии – обязательно </a:t>
            </a:r>
            <a:r>
              <a:rPr lang="ru-RU" sz="2000" b="1" dirty="0" smtClean="0"/>
              <a:t>необходимо пройти «проверочную квалификацию»</a:t>
            </a:r>
            <a:r>
              <a:rPr lang="ru-RU" sz="2000" dirty="0" smtClean="0"/>
              <a:t>, обязательно </a:t>
            </a:r>
            <a:r>
              <a:rPr lang="ru-RU" sz="2000" b="1" dirty="0" smtClean="0"/>
              <a:t>знать государственный язык</a:t>
            </a:r>
            <a:r>
              <a:rPr lang="ru-RU" sz="2000" dirty="0" smtClean="0"/>
              <a:t>, а также изучать те же предметы, что изучают местные доктора в медицинских  университетах. </a:t>
            </a:r>
            <a:r>
              <a:rPr lang="ru-RU" sz="2000" b="1" dirty="0"/>
              <a:t>П</a:t>
            </a:r>
            <a:r>
              <a:rPr lang="ru-RU" sz="2000" b="1" dirty="0" smtClean="0"/>
              <a:t>осле экзамена ждет испытательный срок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smtClean="0"/>
              <a:t>Однако, в Германии можно получить работу сроком до 2-х лет без подтверждения диплома. Для этого необходимо согласие работодателя и подтверждение практического опыта. </a:t>
            </a:r>
          </a:p>
          <a:p>
            <a:pPr algn="just"/>
            <a:r>
              <a:rPr lang="ru-RU" sz="2000" dirty="0" smtClean="0"/>
              <a:t>В Америке – нужно, чтобы диплом был признан профессиональной ассоциацией международного образования. Предлагается </a:t>
            </a:r>
            <a:r>
              <a:rPr lang="ru-RU" sz="2000" b="1" dirty="0" smtClean="0"/>
              <a:t>пройти экзамен </a:t>
            </a:r>
            <a:r>
              <a:rPr lang="ru-RU" sz="2000" dirty="0" smtClean="0"/>
              <a:t>по специальности и </a:t>
            </a:r>
            <a:r>
              <a:rPr lang="ru-RU" sz="2000" b="1" dirty="0" smtClean="0"/>
              <a:t>получить лицензию на вид деятельности</a:t>
            </a:r>
            <a:r>
              <a:rPr lang="ru-RU" sz="2000" dirty="0" smtClean="0"/>
              <a:t>. </a:t>
            </a:r>
          </a:p>
          <a:p>
            <a:pPr algn="just"/>
            <a:endParaRPr lang="ru-RU" sz="2000" dirty="0"/>
          </a:p>
        </p:txBody>
      </p:sp>
      <p:pic>
        <p:nvPicPr>
          <p:cNvPr id="3074" name="Picture 2" descr="C:\Users\User\Desktop\images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6632"/>
            <a:ext cx="304189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Без назван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632"/>
            <a:ext cx="3312368" cy="188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8651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3715</Words>
  <Application>Microsoft Office PowerPoint</Application>
  <PresentationFormat>Экран (4:3)</PresentationFormat>
  <Paragraphs>842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Федеральное государственное бюджетное образовательное учреждение высшего образования «Кубанский государственный медицинский университет» Министерства здравоохранения Российской Федерации  Перспективные вопросы возможных организационно-методических и профессионально-кадровых изменений в предстоящем периоде реорганизации Общероссийского образовательного процесса</vt:lpstr>
      <vt:lpstr> </vt:lpstr>
      <vt:lpstr> </vt:lpstr>
      <vt:lpstr> </vt:lpstr>
      <vt:lpstr> </vt:lpstr>
      <vt:lpstr> </vt:lpstr>
      <vt:lpstr>  </vt:lpstr>
      <vt:lpstr> </vt:lpstr>
      <vt:lpstr> </vt:lpstr>
      <vt:lpstr>  </vt:lpstr>
      <vt:lpstr>  </vt:lpstr>
      <vt:lpstr>  </vt:lpstr>
      <vt:lpstr>  </vt:lpstr>
      <vt:lpstr>Вопросы детской психиатрии (в т.ч. подготовка кадров, детских психиатров)</vt:lpstr>
      <vt:lpstr> </vt:lpstr>
      <vt:lpstr> </vt:lpstr>
      <vt:lpstr>  </vt:lpstr>
      <vt:lpstr>  </vt:lpstr>
      <vt:lpstr>  </vt:lpstr>
      <vt:lpstr>   </vt:lpstr>
      <vt:lpstr>  </vt:lpstr>
      <vt:lpstr>   </vt:lpstr>
      <vt:lpstr>   </vt:lpstr>
      <vt:lpstr>   </vt:lpstr>
      <vt:lpstr>    </vt:lpstr>
      <vt:lpstr>Несколько суждений о «Мнении врачей психиатрических и наркологических учреждений Краснодарского края о новых подходах повышения квалификации в рамках НМО» </vt:lpstr>
      <vt:lpstr>    </vt:lpstr>
      <vt:lpstr>    </vt:lpstr>
      <vt:lpstr>  </vt:lpstr>
      <vt:lpstr>    </vt:lpstr>
      <vt:lpstr>Слайд 31</vt:lpstr>
      <vt:lpstr>         </vt:lpstr>
      <vt:lpstr>Слайд 33</vt:lpstr>
      <vt:lpstr>     </vt:lpstr>
      <vt:lpstr>    </vt:lpstr>
      <vt:lpstr>   </vt:lpstr>
      <vt:lpstr>    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ВО «Кубанский государственный медицинский университет» Министерства Здравоохранения Российской Федерации Доцент кафедры психиатрии ФПК и ППС, к.м.н. Косенко Н.А.  </dc:title>
  <dc:creator>User</dc:creator>
  <cp:lastModifiedBy>Эмилия</cp:lastModifiedBy>
  <cp:revision>146</cp:revision>
  <dcterms:created xsi:type="dcterms:W3CDTF">2022-08-22T07:18:38Z</dcterms:created>
  <dcterms:modified xsi:type="dcterms:W3CDTF">2022-10-27T18:57:26Z</dcterms:modified>
</cp:coreProperties>
</file>