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 id="2147483667" r:id="rId5"/>
  </p:sldMasterIdLst>
  <p:notesMasterIdLst>
    <p:notesMasterId r:id="rId32"/>
  </p:notesMasterIdLst>
  <p:handoutMasterIdLst>
    <p:handoutMasterId r:id="rId33"/>
  </p:handoutMasterIdLst>
  <p:sldIdLst>
    <p:sldId id="276" r:id="rId6"/>
    <p:sldId id="257" r:id="rId7"/>
    <p:sldId id="277" r:id="rId8"/>
    <p:sldId id="258" r:id="rId9"/>
    <p:sldId id="259" r:id="rId10"/>
    <p:sldId id="293" r:id="rId11"/>
    <p:sldId id="283" r:id="rId12"/>
    <p:sldId id="299" r:id="rId13"/>
    <p:sldId id="260" r:id="rId14"/>
    <p:sldId id="270" r:id="rId15"/>
    <p:sldId id="265" r:id="rId16"/>
    <p:sldId id="266" r:id="rId17"/>
    <p:sldId id="284" r:id="rId18"/>
    <p:sldId id="264" r:id="rId19"/>
    <p:sldId id="285" r:id="rId20"/>
    <p:sldId id="269" r:id="rId21"/>
    <p:sldId id="286" r:id="rId22"/>
    <p:sldId id="287" r:id="rId23"/>
    <p:sldId id="290" r:id="rId24"/>
    <p:sldId id="267" r:id="rId25"/>
    <p:sldId id="288" r:id="rId26"/>
    <p:sldId id="289" r:id="rId27"/>
    <p:sldId id="273" r:id="rId28"/>
    <p:sldId id="291" r:id="rId29"/>
    <p:sldId id="292" r:id="rId30"/>
    <p:sldId id="275" r:id="rId31"/>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Автор"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43"/>
    <p:restoredTop sz="94718"/>
  </p:normalViewPr>
  <p:slideViewPr>
    <p:cSldViewPr snapToGrid="0">
      <p:cViewPr varScale="1">
        <p:scale>
          <a:sx n="65" d="100"/>
          <a:sy n="65" d="100"/>
        </p:scale>
        <p:origin x="968" y="40"/>
      </p:cViewPr>
      <p:guideLst>
        <p:guide orient="horz" pos="2160"/>
        <p:guide pos="3840"/>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86" d="100"/>
          <a:sy n="86" d="100"/>
        </p:scale>
        <p:origin x="383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43"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ru-RU"/>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Лист1!$B$1</c:f>
              <c:strCache>
                <c:ptCount val="1"/>
                <c:pt idx="0">
                  <c:v>РПП</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cat>
            <c:strRef>
              <c:f>Лист1!$A$2:$A$5</c:f>
              <c:strCache>
                <c:ptCount val="4"/>
                <c:pt idx="0">
                  <c:v>НА жен</c:v>
                </c:pt>
                <c:pt idx="1">
                  <c:v>НА муж</c:v>
                </c:pt>
                <c:pt idx="2">
                  <c:v>НБ жен</c:v>
                </c:pt>
                <c:pt idx="3">
                  <c:v>НБ муж</c:v>
                </c:pt>
              </c:strCache>
            </c:strRef>
          </c:cat>
          <c:val>
            <c:numRef>
              <c:f>Лист1!$B$2:$B$5</c:f>
              <c:numCache>
                <c:formatCode>General</c:formatCode>
                <c:ptCount val="4"/>
                <c:pt idx="0">
                  <c:v>2.2000000000000002</c:v>
                </c:pt>
                <c:pt idx="1">
                  <c:v>0.3</c:v>
                </c:pt>
                <c:pt idx="2">
                  <c:v>1</c:v>
                </c:pt>
                <c:pt idx="3">
                  <c:v>0.7</c:v>
                </c:pt>
              </c:numCache>
            </c:numRef>
          </c:val>
          <c:extLst>
            <c:ext xmlns:c16="http://schemas.microsoft.com/office/drawing/2014/chart" uri="{C3380CC4-5D6E-409C-BE32-E72D297353CC}">
              <c16:uniqueId val="{00000000-B0CF-434B-9F35-70B0EF07DC8C}"/>
            </c:ext>
          </c:extLst>
        </c:ser>
        <c:dLbls>
          <c:showLegendKey val="0"/>
          <c:showVal val="0"/>
          <c:showCatName val="0"/>
          <c:showSerName val="0"/>
          <c:showPercent val="0"/>
          <c:showBubbleSize val="0"/>
        </c:dLbls>
        <c:gapWidth val="115"/>
        <c:shape val="box"/>
        <c:axId val="225594288"/>
        <c:axId val="225596256"/>
        <c:axId val="0"/>
      </c:bar3DChart>
      <c:valAx>
        <c:axId val="22559625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ru-RU"/>
          </a:p>
        </c:txPr>
        <c:crossAx val="225594288"/>
        <c:crosses val="autoZero"/>
        <c:crossBetween val="between"/>
      </c:valAx>
      <c:catAx>
        <c:axId val="2255942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ru-RU"/>
          </a:p>
        </c:txPr>
        <c:crossAx val="225596256"/>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15D0FA6-1619-4ABC-945D-3D53AA3851E7}" type="datetime1">
              <a:rPr lang="ru-RU" smtClean="0"/>
              <a:pPr rtl="0"/>
              <a:t>27.10.2022</a:t>
            </a:fld>
            <a:endParaRPr lang="ru-RU" dirty="0"/>
          </a:p>
        </p:txBody>
      </p:sp>
      <p:sp>
        <p:nvSpPr>
          <p:cNvPr id="4" name="Нижний колонтитул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ru-RU" smtClean="0"/>
              <a:pPr rtl="0"/>
              <a:t>‹#›</a:t>
            </a:fld>
            <a:endParaRPr lang="ru-RU" dirty="0"/>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7D2CAB-DA7B-4EDE-B03E-D2DBD907657B}" type="datetime1">
              <a:rPr lang="ru-RU" smtClean="0"/>
              <a:pPr/>
              <a:t>27.10.2022</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ru-RU" noProof="0" smtClean="0"/>
              <a:pPr rtl="0"/>
              <a:t>‹#›</a:t>
            </a:fld>
            <a:endParaRPr lang="ru-RU" noProof="0"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p>
            <a:pPr rtl="0"/>
            <a:endParaRPr lang="ru-RU" noProof="0" dirty="0"/>
          </a:p>
        </p:txBody>
      </p:sp>
      <p:sp>
        <p:nvSpPr>
          <p:cNvPr id="4" name="Номер слайда 3"/>
          <p:cNvSpPr>
            <a:spLocks noGrp="1"/>
          </p:cNvSpPr>
          <p:nvPr>
            <p:ph type="sldNum" sz="quarter" idx="5"/>
          </p:nvPr>
        </p:nvSpPr>
        <p:spPr/>
        <p:txBody>
          <a:bodyPr rtlCol="0"/>
          <a:lstStyle/>
          <a:p>
            <a:pPr rtl="0"/>
            <a:fld id="{F97DC217-DF71-1A49-B3EA-559F1F43B0FF}" type="slidenum">
              <a:rPr lang="ru-RU" smtClean="0"/>
              <a:pPr rtl="0"/>
              <a:t>1</a:t>
            </a:fld>
            <a:endParaRPr lang="ru-RU" dirty="0"/>
          </a:p>
        </p:txBody>
      </p:sp>
    </p:spTree>
    <p:extLst>
      <p:ext uri="{BB962C8B-B14F-4D97-AF65-F5344CB8AC3E}">
        <p14:creationId xmlns:p14="http://schemas.microsoft.com/office/powerpoint/2010/main" val="4277724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10</a:t>
            </a:fld>
            <a:endParaRPr lang="ru-RU" dirty="0"/>
          </a:p>
        </p:txBody>
      </p:sp>
    </p:spTree>
    <p:extLst>
      <p:ext uri="{BB962C8B-B14F-4D97-AF65-F5344CB8AC3E}">
        <p14:creationId xmlns:p14="http://schemas.microsoft.com/office/powerpoint/2010/main" val="3239810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11</a:t>
            </a:fld>
            <a:endParaRPr lang="ru-RU" dirty="0"/>
          </a:p>
        </p:txBody>
      </p:sp>
    </p:spTree>
    <p:extLst>
      <p:ext uri="{BB962C8B-B14F-4D97-AF65-F5344CB8AC3E}">
        <p14:creationId xmlns:p14="http://schemas.microsoft.com/office/powerpoint/2010/main" val="327446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12</a:t>
            </a:fld>
            <a:endParaRPr lang="ru-RU" dirty="0"/>
          </a:p>
        </p:txBody>
      </p:sp>
    </p:spTree>
    <p:extLst>
      <p:ext uri="{BB962C8B-B14F-4D97-AF65-F5344CB8AC3E}">
        <p14:creationId xmlns:p14="http://schemas.microsoft.com/office/powerpoint/2010/main" val="2293583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13</a:t>
            </a:fld>
            <a:endParaRPr lang="ru-RU" dirty="0"/>
          </a:p>
        </p:txBody>
      </p:sp>
    </p:spTree>
    <p:extLst>
      <p:ext uri="{BB962C8B-B14F-4D97-AF65-F5344CB8AC3E}">
        <p14:creationId xmlns:p14="http://schemas.microsoft.com/office/powerpoint/2010/main" val="3274467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14</a:t>
            </a:fld>
            <a:endParaRPr lang="ru-RU" dirty="0"/>
          </a:p>
        </p:txBody>
      </p:sp>
    </p:spTree>
    <p:extLst>
      <p:ext uri="{BB962C8B-B14F-4D97-AF65-F5344CB8AC3E}">
        <p14:creationId xmlns:p14="http://schemas.microsoft.com/office/powerpoint/2010/main" val="1555031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15</a:t>
            </a:fld>
            <a:endParaRPr lang="ru-RU" dirty="0"/>
          </a:p>
        </p:txBody>
      </p:sp>
    </p:spTree>
    <p:extLst>
      <p:ext uri="{BB962C8B-B14F-4D97-AF65-F5344CB8AC3E}">
        <p14:creationId xmlns:p14="http://schemas.microsoft.com/office/powerpoint/2010/main" val="1555031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16</a:t>
            </a:fld>
            <a:endParaRPr lang="ru-RU" dirty="0"/>
          </a:p>
        </p:txBody>
      </p:sp>
    </p:spTree>
    <p:extLst>
      <p:ext uri="{BB962C8B-B14F-4D97-AF65-F5344CB8AC3E}">
        <p14:creationId xmlns:p14="http://schemas.microsoft.com/office/powerpoint/2010/main" val="1914658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17</a:t>
            </a:fld>
            <a:endParaRPr lang="ru-RU" dirty="0"/>
          </a:p>
        </p:txBody>
      </p:sp>
    </p:spTree>
    <p:extLst>
      <p:ext uri="{BB962C8B-B14F-4D97-AF65-F5344CB8AC3E}">
        <p14:creationId xmlns:p14="http://schemas.microsoft.com/office/powerpoint/2010/main" val="1555031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18</a:t>
            </a:fld>
            <a:endParaRPr lang="ru-RU" dirty="0"/>
          </a:p>
        </p:txBody>
      </p:sp>
    </p:spTree>
    <p:extLst>
      <p:ext uri="{BB962C8B-B14F-4D97-AF65-F5344CB8AC3E}">
        <p14:creationId xmlns:p14="http://schemas.microsoft.com/office/powerpoint/2010/main" val="1914658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19</a:t>
            </a:fld>
            <a:endParaRPr lang="ru-RU" dirty="0"/>
          </a:p>
        </p:txBody>
      </p:sp>
    </p:spTree>
    <p:extLst>
      <p:ext uri="{BB962C8B-B14F-4D97-AF65-F5344CB8AC3E}">
        <p14:creationId xmlns:p14="http://schemas.microsoft.com/office/powerpoint/2010/main" val="1555031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a:t>
            </a:fld>
            <a:endParaRPr lang="ru-RU" dirty="0"/>
          </a:p>
        </p:txBody>
      </p:sp>
    </p:spTree>
    <p:extLst>
      <p:ext uri="{BB962C8B-B14F-4D97-AF65-F5344CB8AC3E}">
        <p14:creationId xmlns:p14="http://schemas.microsoft.com/office/powerpoint/2010/main" val="1602781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20</a:t>
            </a:fld>
            <a:endParaRPr lang="ru-RU" dirty="0"/>
          </a:p>
        </p:txBody>
      </p:sp>
    </p:spTree>
    <p:extLst>
      <p:ext uri="{BB962C8B-B14F-4D97-AF65-F5344CB8AC3E}">
        <p14:creationId xmlns:p14="http://schemas.microsoft.com/office/powerpoint/2010/main" val="2887208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21</a:t>
            </a:fld>
            <a:endParaRPr lang="ru-RU" dirty="0"/>
          </a:p>
        </p:txBody>
      </p:sp>
    </p:spTree>
    <p:extLst>
      <p:ext uri="{BB962C8B-B14F-4D97-AF65-F5344CB8AC3E}">
        <p14:creationId xmlns:p14="http://schemas.microsoft.com/office/powerpoint/2010/main" val="2887208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22</a:t>
            </a:fld>
            <a:endParaRPr lang="ru-RU" dirty="0"/>
          </a:p>
        </p:txBody>
      </p:sp>
    </p:spTree>
    <p:extLst>
      <p:ext uri="{BB962C8B-B14F-4D97-AF65-F5344CB8AC3E}">
        <p14:creationId xmlns:p14="http://schemas.microsoft.com/office/powerpoint/2010/main" val="2887208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23</a:t>
            </a:fld>
            <a:endParaRPr lang="ru-RU" dirty="0"/>
          </a:p>
        </p:txBody>
      </p:sp>
    </p:spTree>
    <p:extLst>
      <p:ext uri="{BB962C8B-B14F-4D97-AF65-F5344CB8AC3E}">
        <p14:creationId xmlns:p14="http://schemas.microsoft.com/office/powerpoint/2010/main" val="1743463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24</a:t>
            </a:fld>
            <a:endParaRPr lang="ru-RU" dirty="0"/>
          </a:p>
        </p:txBody>
      </p:sp>
    </p:spTree>
    <p:extLst>
      <p:ext uri="{BB962C8B-B14F-4D97-AF65-F5344CB8AC3E}">
        <p14:creationId xmlns:p14="http://schemas.microsoft.com/office/powerpoint/2010/main" val="7996608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25</a:t>
            </a:fld>
            <a:endParaRPr lang="ru-RU" dirty="0"/>
          </a:p>
        </p:txBody>
      </p:sp>
    </p:spTree>
    <p:extLst>
      <p:ext uri="{BB962C8B-B14F-4D97-AF65-F5344CB8AC3E}">
        <p14:creationId xmlns:p14="http://schemas.microsoft.com/office/powerpoint/2010/main" val="799660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26</a:t>
            </a:fld>
            <a:endParaRPr lang="ru-RU" dirty="0"/>
          </a:p>
        </p:txBody>
      </p:sp>
    </p:spTree>
    <p:extLst>
      <p:ext uri="{BB962C8B-B14F-4D97-AF65-F5344CB8AC3E}">
        <p14:creationId xmlns:p14="http://schemas.microsoft.com/office/powerpoint/2010/main" val="3143076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3</a:t>
            </a:fld>
            <a:endParaRPr lang="ru-RU" dirty="0"/>
          </a:p>
        </p:txBody>
      </p:sp>
    </p:spTree>
    <p:extLst>
      <p:ext uri="{BB962C8B-B14F-4D97-AF65-F5344CB8AC3E}">
        <p14:creationId xmlns:p14="http://schemas.microsoft.com/office/powerpoint/2010/main" val="1602781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4</a:t>
            </a:fld>
            <a:endParaRPr lang="ru-RU" dirty="0"/>
          </a:p>
        </p:txBody>
      </p:sp>
    </p:spTree>
    <p:extLst>
      <p:ext uri="{BB962C8B-B14F-4D97-AF65-F5344CB8AC3E}">
        <p14:creationId xmlns:p14="http://schemas.microsoft.com/office/powerpoint/2010/main" val="2640936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5</a:t>
            </a:fld>
            <a:endParaRPr lang="ru-RU" dirty="0"/>
          </a:p>
        </p:txBody>
      </p:sp>
    </p:spTree>
    <p:extLst>
      <p:ext uri="{BB962C8B-B14F-4D97-AF65-F5344CB8AC3E}">
        <p14:creationId xmlns:p14="http://schemas.microsoft.com/office/powerpoint/2010/main" val="426210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7DC217-DF71-1A49-B3EA-559F1F43B0FF}"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4929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7</a:t>
            </a:fld>
            <a:endParaRPr lang="ru-RU" dirty="0"/>
          </a:p>
        </p:txBody>
      </p:sp>
    </p:spTree>
    <p:extLst>
      <p:ext uri="{BB962C8B-B14F-4D97-AF65-F5344CB8AC3E}">
        <p14:creationId xmlns:p14="http://schemas.microsoft.com/office/powerpoint/2010/main" val="799660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8</a:t>
            </a:fld>
            <a:endParaRPr lang="ru-RU" dirty="0"/>
          </a:p>
        </p:txBody>
      </p:sp>
    </p:spTree>
    <p:extLst>
      <p:ext uri="{BB962C8B-B14F-4D97-AF65-F5344CB8AC3E}">
        <p14:creationId xmlns:p14="http://schemas.microsoft.com/office/powerpoint/2010/main" val="3464630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noProof="0" dirty="0"/>
          </a:p>
        </p:txBody>
      </p:sp>
      <p:sp>
        <p:nvSpPr>
          <p:cNvPr id="4" name="Номер слайда 3"/>
          <p:cNvSpPr>
            <a:spLocks noGrp="1"/>
          </p:cNvSpPr>
          <p:nvPr>
            <p:ph type="sldNum" sz="quarter" idx="5"/>
          </p:nvPr>
        </p:nvSpPr>
        <p:spPr/>
        <p:txBody>
          <a:bodyPr/>
          <a:lstStyle/>
          <a:p>
            <a:pPr rtl="0"/>
            <a:fld id="{F97DC217-DF71-1A49-B3EA-559F1F43B0FF}" type="slidenum">
              <a:rPr lang="ru-RU" smtClean="0"/>
              <a:pPr rtl="0"/>
              <a:t>9</a:t>
            </a:fld>
            <a:endParaRPr lang="ru-RU" dirty="0"/>
          </a:p>
        </p:txBody>
      </p:sp>
    </p:spTree>
    <p:extLst>
      <p:ext uri="{BB962C8B-B14F-4D97-AF65-F5344CB8AC3E}">
        <p14:creationId xmlns:p14="http://schemas.microsoft.com/office/powerpoint/2010/main" val="1905450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rtlCol="0" anchor="b">
            <a:noAutofit/>
          </a:bodyPr>
          <a:lstStyle>
            <a:lvl1pPr algn="l">
              <a:defRPr sz="6000" b="1">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rtlCol="0">
            <a:noAutofit/>
          </a:bodyPr>
          <a:lstStyle>
            <a:lvl1pPr marL="0" indent="0" algn="l">
              <a:buNone/>
              <a:defRPr sz="32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sp>
        <p:nvSpPr>
          <p:cNvPr id="4" name="Прямоугольник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5" name="Овал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11" name="Полилиния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9" name="Полилиния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6" name="Группа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2" name="Полилиния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8" name="Полилиния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Временная шкала">
    <p:bg>
      <p:bgPr>
        <a:solidFill>
          <a:schemeClr val="accent1"/>
        </a:solidFill>
        <a:effectLst/>
      </p:bgPr>
    </p:bg>
    <p:spTree>
      <p:nvGrpSpPr>
        <p:cNvPr id="1" name=""/>
        <p:cNvGrpSpPr/>
        <p:nvPr/>
      </p:nvGrpSpPr>
      <p:grpSpPr>
        <a:xfrm>
          <a:off x="0" y="0"/>
          <a:ext cx="0" cy="0"/>
          <a:chOff x="0" y="0"/>
          <a:chExt cx="0" cy="0"/>
        </a:xfrm>
      </p:grpSpPr>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solidFill>
                  <a:schemeClr val="bg1"/>
                </a:solidFill>
                <a:latin typeface="Arial" panose="020B0604020202020204" pitchFamily="34" charset="0"/>
              </a:defRPr>
            </a:lvl1pPr>
            <a:lvl2pPr marL="457200" indent="0">
              <a:buNone/>
              <a:defRPr>
                <a:solidFill>
                  <a:schemeClr val="bg1"/>
                </a:solidFill>
                <a:latin typeface="Arial" panose="020B0604020202020204" pitchFamily="34" charset="0"/>
              </a:defRPr>
            </a:lvl2pPr>
            <a:lvl3pPr marL="914400" indent="0">
              <a:buNone/>
              <a:defRPr>
                <a:solidFill>
                  <a:schemeClr val="bg1"/>
                </a:solidFill>
                <a:latin typeface="Arial" panose="020B0604020202020204" pitchFamily="34" charset="0"/>
              </a:defRPr>
            </a:lvl3pPr>
            <a:lvl4pPr marL="1371600" indent="0">
              <a:buNone/>
              <a:defRPr>
                <a:solidFill>
                  <a:schemeClr val="bg1"/>
                </a:solidFill>
                <a:latin typeface="Arial" panose="020B0604020202020204" pitchFamily="34" charset="0"/>
              </a:defRPr>
            </a:lvl4pPr>
            <a:lvl5pPr marL="1828800" indent="0">
              <a:buNone/>
              <a:defRPr>
                <a:solidFill>
                  <a:schemeClr val="bg1"/>
                </a:solidFill>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A3A6A947-0862-488B-B8F2-51F131CFA617}"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B7A0D165-55F7-43F4-A1A8-CAA3BE2BEE74}"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
        <p:nvSpPr>
          <p:cNvPr id="13" name="Объект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4" name="Объект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5" name="Объект 2">
            <a:extLst>
              <a:ext uri="{FF2B5EF4-FFF2-40B4-BE49-F238E27FC236}">
                <a16:creationId xmlns:a16="http://schemas.microsoft.com/office/drawing/2014/main" id="{1B05BEE9-8BC0-EC44-B913-DB6426DF2EA7}"/>
              </a:ext>
            </a:extLst>
          </p:cNvPr>
          <p:cNvSpPr>
            <a:spLocks noGrp="1"/>
          </p:cNvSpPr>
          <p:nvPr>
            <p:ph idx="12" hasCustomPrompt="1"/>
          </p:nvPr>
        </p:nvSpPr>
        <p:spPr>
          <a:xfrm>
            <a:off x="6283235"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CC9795AB-410F-48CA-9846-ADEC74C363B3}"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3" name="Объект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4" name="Объект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5" name="Объект 2">
            <a:extLst>
              <a:ext uri="{FF2B5EF4-FFF2-40B4-BE49-F238E27FC236}">
                <a16:creationId xmlns:a16="http://schemas.microsoft.com/office/drawing/2014/main" id="{1B05BEE9-8BC0-EC44-B913-DB6426DF2EA7}"/>
              </a:ext>
            </a:extLst>
          </p:cNvPr>
          <p:cNvSpPr>
            <a:spLocks noGrp="1"/>
          </p:cNvSpPr>
          <p:nvPr>
            <p:ph idx="12" hasCustomPrompt="1"/>
          </p:nvPr>
        </p:nvSpPr>
        <p:spPr>
          <a:xfrm>
            <a:off x="4683788"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6" name="Объект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7" name="Объект 2">
            <a:extLst>
              <a:ext uri="{FF2B5EF4-FFF2-40B4-BE49-F238E27FC236}">
                <a16:creationId xmlns:a16="http://schemas.microsoft.com/office/drawing/2014/main" id="{A896DA2E-4448-254C-86D1-9E16E63CC6A0}"/>
              </a:ext>
            </a:extLst>
          </p:cNvPr>
          <p:cNvSpPr>
            <a:spLocks noGrp="1"/>
          </p:cNvSpPr>
          <p:nvPr>
            <p:ph idx="14" hasCustomPrompt="1"/>
          </p:nvPr>
        </p:nvSpPr>
        <p:spPr>
          <a:xfrm>
            <a:off x="820008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Конец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rtlCol="0" anchor="b">
            <a:noAutofit/>
          </a:bodyPr>
          <a:lstStyle>
            <a:lvl1pPr algn="l">
              <a:defRPr sz="6000" b="1">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rtlCol="0">
            <a:noAutofit/>
          </a:bodyPr>
          <a:lstStyle>
            <a:lvl1pPr marL="0" indent="0" algn="l">
              <a:buNone/>
              <a:defRPr sz="2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sp>
        <p:nvSpPr>
          <p:cNvPr id="4" name="Прямоугольник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grpSp>
        <p:nvGrpSpPr>
          <p:cNvPr id="6" name="Группа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2" name="Полилиния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7" name="Полилиния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2544706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rtlCol="0" anchor="b">
            <a:noAutofit/>
          </a:bodyPr>
          <a:lstStyle>
            <a:lvl1pPr algn="l">
              <a:defRPr sz="6000" b="1">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rtlCol="0">
            <a:noAutofit/>
          </a:bodyPr>
          <a:lstStyle>
            <a:lvl1pPr marL="0" indent="0" algn="l">
              <a:buNone/>
              <a:defRPr sz="32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sp>
        <p:nvSpPr>
          <p:cNvPr id="4" name="Прямоугольник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5" name="Овал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11" name="Полилиния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9" name="Полилиния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6" name="Группа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2" name="Полилиния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8" name="Полилиния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2857053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CC842A94-5BE6-4E10-8F46-516D074140A4}"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3386355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bg>
      <p:bgPr>
        <a:solidFill>
          <a:schemeClr val="accent2"/>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12" name="Полилиния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4" name="Полилиния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5" name="Полилиния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3" name="Заголовок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Текст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rtlCol="0">
            <a:noAutofit/>
          </a:bodyPr>
          <a:lstStyle>
            <a:lvl1pPr marL="0" indent="0">
              <a:lnSpc>
                <a:spcPct val="150000"/>
              </a:lnSpc>
              <a:buNone/>
              <a:defRPr sz="2400">
                <a:solidFill>
                  <a:schemeClr val="bg1"/>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noProof="0"/>
              <a:t>Щелкните, чтобы изменить стили текста образца слайда</a:t>
            </a:r>
          </a:p>
        </p:txBody>
      </p:sp>
      <p:sp>
        <p:nvSpPr>
          <p:cNvPr id="4" name="Дата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4CF10B64-4894-4FFB-BDE7-65B80B76E8E3}" type="datetime1">
              <a:rPr lang="ru-RU" noProof="0" smtClean="0"/>
              <a:pPr/>
              <a:t>27.10.2022</a:t>
            </a:fld>
            <a:endParaRPr lang="ru-RU" noProof="0" dirty="0"/>
          </a:p>
        </p:txBody>
      </p:sp>
      <p:sp>
        <p:nvSpPr>
          <p:cNvPr id="5" name="Нижний колонтитул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ru-RU" noProof="0" dirty="0"/>
              <a:t>ЗАГОЛОВОК ПРЕЗЕНТАЦИИ</a:t>
            </a:r>
          </a:p>
        </p:txBody>
      </p:sp>
      <p:sp>
        <p:nvSpPr>
          <p:cNvPr id="6" name="Номер слайда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06934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Заголовок раздела">
    <p:spTree>
      <p:nvGrpSpPr>
        <p:cNvPr id="1" name=""/>
        <p:cNvGrpSpPr/>
        <p:nvPr/>
      </p:nvGrpSpPr>
      <p:grpSpPr>
        <a:xfrm>
          <a:off x="0" y="0"/>
          <a:ext cx="0" cy="0"/>
          <a:chOff x="0" y="0"/>
          <a:chExt cx="0" cy="0"/>
        </a:xfrm>
      </p:grpSpPr>
      <p:sp>
        <p:nvSpPr>
          <p:cNvPr id="23" name="Полилиния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rtlCol="0" anchor="b">
            <a:noAutofit/>
          </a:bodyPr>
          <a:lstStyle>
            <a:lvl1pPr algn="l">
              <a:defRPr sz="6000" b="1">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rtlCol="0">
            <a:noAutofit/>
          </a:bodyPr>
          <a:lstStyle>
            <a:lvl1pPr marL="0" indent="0" algn="l">
              <a:buNone/>
              <a:defRPr sz="320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grpSp>
        <p:nvGrpSpPr>
          <p:cNvPr id="6" name="Группа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7" name="Полилиния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8" name="Полилиния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825652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Диаграмм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AA622BEB-CCB4-472D-B609-F635858DEB35}"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096262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Диаграмма 2">
    <p:bg>
      <p:bgPr>
        <a:solidFill>
          <a:schemeClr val="accent2"/>
        </a:solidFill>
        <a:effectLst/>
      </p:bgPr>
    </p:bg>
    <p:spTree>
      <p:nvGrpSpPr>
        <p:cNvPr id="1" name=""/>
        <p:cNvGrpSpPr/>
        <p:nvPr/>
      </p:nvGrpSpPr>
      <p:grpSpPr>
        <a:xfrm>
          <a:off x="0" y="0"/>
          <a:ext cx="0" cy="0"/>
          <a:chOff x="0" y="0"/>
          <a:chExt cx="0" cy="0"/>
        </a:xfrm>
      </p:grpSpPr>
      <p:grpSp>
        <p:nvGrpSpPr>
          <p:cNvPr id="9" name="Группа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Полилиния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4" name="Полилиния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366813"/>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394BDF86-EBB6-4ADC-A9ED-CAB5C9EB0915}"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386726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CC842A94-5BE6-4E10-8F46-516D074140A4}"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782271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Цитата">
    <p:bg>
      <p:bgPr>
        <a:solidFill>
          <a:schemeClr val="accent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rtlCol="0">
            <a:noAutofit/>
          </a:bodyPr>
          <a:lstStyle>
            <a:lvl1pPr algn="ctr">
              <a:lnSpc>
                <a:spcPct val="100000"/>
              </a:lnSpc>
              <a:defRPr sz="4600">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8" name="Текст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ru-RU" noProof="0"/>
              <a:t>“</a:t>
            </a:r>
          </a:p>
        </p:txBody>
      </p:sp>
      <p:sp>
        <p:nvSpPr>
          <p:cNvPr id="10" name="Текст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881813" y="4494213"/>
            <a:ext cx="3511550" cy="679450"/>
          </a:xfrm>
        </p:spPr>
        <p:txBody>
          <a:bodyPr rtlCol="0">
            <a:noAutofit/>
          </a:bodyPr>
          <a:lstStyle>
            <a:lvl1pPr marL="0" indent="0" algn="r">
              <a:buNone/>
              <a:defRPr sz="2000">
                <a:solidFill>
                  <a:schemeClr val="bg1"/>
                </a:solidFill>
                <a:latin typeface="Arial" panose="020B0604020202020204" pitchFamily="34" charset="0"/>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rtl="0"/>
            <a:r>
              <a:rPr lang="ru-RU" noProof="0"/>
              <a:t>Щелкните, чтобы изменить стили текста образца слайда</a:t>
            </a:r>
          </a:p>
        </p:txBody>
      </p:sp>
      <p:sp>
        <p:nvSpPr>
          <p:cNvPr id="9" name="Текст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ru-RU" noProof="0"/>
              <a:t>”</a:t>
            </a:r>
          </a:p>
        </p:txBody>
      </p:sp>
      <p:sp>
        <p:nvSpPr>
          <p:cNvPr id="3" name="Дата 2">
            <a:extLst>
              <a:ext uri="{FF2B5EF4-FFF2-40B4-BE49-F238E27FC236}">
                <a16:creationId xmlns:a16="http://schemas.microsoft.com/office/drawing/2014/main" id="{A0C71211-4520-46A1-9487-4AE49C3239EF}"/>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F854085F-E0D9-42B4-8B4A-5D9D10CCBC54}" type="datetime1">
              <a:rPr lang="ru-RU" noProof="0" smtClean="0"/>
              <a:pPr/>
              <a:t>27.10.2022</a:t>
            </a:fld>
            <a:endParaRPr lang="ru-RU" noProof="0" dirty="0"/>
          </a:p>
        </p:txBody>
      </p:sp>
      <p:sp>
        <p:nvSpPr>
          <p:cNvPr id="4" name="Нижний колонтитул 3">
            <a:extLst>
              <a:ext uri="{FF2B5EF4-FFF2-40B4-BE49-F238E27FC236}">
                <a16:creationId xmlns:a16="http://schemas.microsoft.com/office/drawing/2014/main" id="{96356206-85FD-45F5-A1F7-128DB34C860F}"/>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ru-RU" noProof="0" dirty="0"/>
              <a:t>ЗАГОЛОВОК ПРЕЗЕНТАЦИИ</a:t>
            </a:r>
          </a:p>
        </p:txBody>
      </p:sp>
      <p:sp>
        <p:nvSpPr>
          <p:cNvPr id="5" name="Номер слайда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rtlCol="0">
            <a:noAutofit/>
          </a:bodyPr>
          <a:lstStyle>
            <a:lvl1pPr>
              <a:defRPr>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6124225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Команда">
    <p:spTree>
      <p:nvGrpSpPr>
        <p:cNvPr id="1" name=""/>
        <p:cNvGrpSpPr/>
        <p:nvPr/>
      </p:nvGrpSpPr>
      <p:grpSpPr>
        <a:xfrm>
          <a:off x="0" y="0"/>
          <a:ext cx="0" cy="0"/>
          <a:chOff x="0" y="0"/>
          <a:chExt cx="0" cy="0"/>
        </a:xfrm>
      </p:grpSpPr>
      <p:sp>
        <p:nvSpPr>
          <p:cNvPr id="30" name="Прямоугольник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31" name="Заголовок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6" name="Рисунок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0" name="Текст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1" name="Текст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7" name="Рисунок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2" name="Текст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3" name="Текст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8" name="Рисунок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4" name="Текст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5" name="Текст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9" name="Рисунок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6" name="Текст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7" name="Текст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 name="Дата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rtlCol="0">
            <a:noAutofit/>
          </a:bodyPr>
          <a:lstStyle>
            <a:lvl1pPr>
              <a:defRPr>
                <a:solidFill>
                  <a:schemeClr val="accent3"/>
                </a:solidFill>
                <a:latin typeface="Arial" panose="020B0604020202020204" pitchFamily="34" charset="0"/>
              </a:defRPr>
            </a:lvl1pPr>
          </a:lstStyle>
          <a:p>
            <a:fld id="{3ECADA73-BD12-4162-9517-72763EDBEE86}" type="datetime1">
              <a:rPr lang="ru-RU" noProof="0" smtClean="0"/>
              <a:pPr/>
              <a:t>27.10.2022</a:t>
            </a:fld>
            <a:endParaRPr lang="ru-RU" noProof="0" dirty="0"/>
          </a:p>
        </p:txBody>
      </p:sp>
      <p:sp>
        <p:nvSpPr>
          <p:cNvPr id="4" name="Нижний колонтитул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rtlCol="0">
            <a:noAutofit/>
          </a:bodyPr>
          <a:lstStyle>
            <a:lvl1pPr>
              <a:defRPr>
                <a:solidFill>
                  <a:schemeClr val="accent3"/>
                </a:solidFill>
                <a:latin typeface="Arial" panose="020B0604020202020204" pitchFamily="34" charset="0"/>
              </a:defRPr>
            </a:lvl1pPr>
          </a:lstStyle>
          <a:p>
            <a:r>
              <a:rPr lang="ru-RU" noProof="0" dirty="0"/>
              <a:t>ЗАГОЛОВОК ПРЕЗЕНТАЦИИ</a:t>
            </a:r>
          </a:p>
        </p:txBody>
      </p:sp>
      <p:sp>
        <p:nvSpPr>
          <p:cNvPr id="5" name="Номер слайда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
        <p:nvSpPr>
          <p:cNvPr id="19" name="Полилиния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1" name="Полилиния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5" name="Полилиния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6" name="Овал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ru-RU" noProof="0" dirty="0">
              <a:latin typeface="Arial" panose="020B0604020202020204" pitchFamily="34" charset="0"/>
            </a:endParaRPr>
          </a:p>
        </p:txBody>
      </p:sp>
      <p:sp>
        <p:nvSpPr>
          <p:cNvPr id="27" name="Полилиния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8" name="Полилиния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9" name="Полилиния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26129450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Вся команда">
    <p:bg>
      <p:bgPr>
        <a:solidFill>
          <a:schemeClr val="accent2"/>
        </a:solidFill>
        <a:effectLst/>
      </p:bgPr>
    </p:bg>
    <p:spTree>
      <p:nvGrpSpPr>
        <p:cNvPr id="1" name=""/>
        <p:cNvGrpSpPr/>
        <p:nvPr/>
      </p:nvGrpSpPr>
      <p:grpSpPr>
        <a:xfrm>
          <a:off x="0" y="0"/>
          <a:ext cx="0" cy="0"/>
          <a:chOff x="0" y="0"/>
          <a:chExt cx="0" cy="0"/>
        </a:xfrm>
      </p:grpSpPr>
      <p:sp>
        <p:nvSpPr>
          <p:cNvPr id="54" name="Заголовок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6" name="Рисунок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1" name="Текст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2" name="Текст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3" name="Рисунок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4" name="Текст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5" name="Текст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6" name="Рисунок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7" name="Текст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8" name="Текст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9" name="Рисунок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0" name="Текст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1" name="Текст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2" name="Рисунок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3" name="Текст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4" name="Текст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5" name="Рисунок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6" name="Текст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7" name="Текст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8" name="Рисунок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9" name="Текст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50" name="Текст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51" name="Рисунок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52" name="Текст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53" name="Текст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18" name="Дата 17">
            <a:extLst>
              <a:ext uri="{FF2B5EF4-FFF2-40B4-BE49-F238E27FC236}">
                <a16:creationId xmlns:a16="http://schemas.microsoft.com/office/drawing/2014/main" id="{30445668-2DC5-E84C-8B16-922BC95F13F2}"/>
              </a:ext>
            </a:extLst>
          </p:cNvPr>
          <p:cNvSpPr>
            <a:spLocks noGrp="1"/>
          </p:cNvSpPr>
          <p:nvPr>
            <p:ph type="dt" sz="half" idx="25"/>
          </p:nvPr>
        </p:nvSpPr>
        <p:spPr/>
        <p:txBody>
          <a:bodyPr rtlCol="0">
            <a:noAutofit/>
          </a:bodyPr>
          <a:lstStyle>
            <a:lvl1pPr>
              <a:defRPr>
                <a:solidFill>
                  <a:schemeClr val="accent3"/>
                </a:solidFill>
                <a:latin typeface="Arial" panose="020B0604020202020204" pitchFamily="34" charset="0"/>
              </a:defRPr>
            </a:lvl1pPr>
          </a:lstStyle>
          <a:p>
            <a:fld id="{00567EE6-F454-4EB6-B4FA-2D2EA2079CE5}" type="datetime1">
              <a:rPr lang="ru-RU" noProof="0" smtClean="0"/>
              <a:pPr/>
              <a:t>27.10.2022</a:t>
            </a:fld>
            <a:endParaRPr lang="ru-RU" noProof="0" dirty="0"/>
          </a:p>
        </p:txBody>
      </p:sp>
      <p:sp>
        <p:nvSpPr>
          <p:cNvPr id="22" name="Нижний колонтитул 21">
            <a:extLst>
              <a:ext uri="{FF2B5EF4-FFF2-40B4-BE49-F238E27FC236}">
                <a16:creationId xmlns:a16="http://schemas.microsoft.com/office/drawing/2014/main" id="{D9227732-A878-814C-8621-64ED1B2CCF9F}"/>
              </a:ext>
            </a:extLst>
          </p:cNvPr>
          <p:cNvSpPr>
            <a:spLocks noGrp="1"/>
          </p:cNvSpPr>
          <p:nvPr>
            <p:ph type="ftr" sz="quarter" idx="26"/>
          </p:nvPr>
        </p:nvSpPr>
        <p:spPr/>
        <p:txBody>
          <a:bodyPr rtlCol="0">
            <a:noAutofit/>
          </a:bodyPr>
          <a:lstStyle>
            <a:lvl1pPr>
              <a:defRPr>
                <a:solidFill>
                  <a:schemeClr val="accent3"/>
                </a:solidFill>
                <a:latin typeface="Arial" panose="020B0604020202020204" pitchFamily="34" charset="0"/>
              </a:defRPr>
            </a:lvl1pPr>
          </a:lstStyle>
          <a:p>
            <a:r>
              <a:rPr lang="ru-RU" noProof="0" dirty="0"/>
              <a:t>НАЗВАНИЕ ПРЕЗЕНТАЦИИ</a:t>
            </a:r>
          </a:p>
        </p:txBody>
      </p:sp>
      <p:sp>
        <p:nvSpPr>
          <p:cNvPr id="23" name="Номер слайда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6362047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Временная шкала">
    <p:bg>
      <p:bgPr>
        <a:solidFill>
          <a:schemeClr val="accent1"/>
        </a:solidFill>
        <a:effectLst/>
      </p:bgPr>
    </p:bg>
    <p:spTree>
      <p:nvGrpSpPr>
        <p:cNvPr id="1" name=""/>
        <p:cNvGrpSpPr/>
        <p:nvPr/>
      </p:nvGrpSpPr>
      <p:grpSpPr>
        <a:xfrm>
          <a:off x="0" y="0"/>
          <a:ext cx="0" cy="0"/>
          <a:chOff x="0" y="0"/>
          <a:chExt cx="0" cy="0"/>
        </a:xfrm>
      </p:grpSpPr>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solidFill>
                  <a:schemeClr val="bg1"/>
                </a:solidFill>
                <a:latin typeface="Arial" panose="020B0604020202020204" pitchFamily="34" charset="0"/>
              </a:defRPr>
            </a:lvl1pPr>
            <a:lvl2pPr marL="457200" indent="0">
              <a:buNone/>
              <a:defRPr>
                <a:solidFill>
                  <a:schemeClr val="bg1"/>
                </a:solidFill>
                <a:latin typeface="Arial" panose="020B0604020202020204" pitchFamily="34" charset="0"/>
              </a:defRPr>
            </a:lvl2pPr>
            <a:lvl3pPr marL="914400" indent="0">
              <a:buNone/>
              <a:defRPr>
                <a:solidFill>
                  <a:schemeClr val="bg1"/>
                </a:solidFill>
                <a:latin typeface="Arial" panose="020B0604020202020204" pitchFamily="34" charset="0"/>
              </a:defRPr>
            </a:lvl3pPr>
            <a:lvl4pPr marL="1371600" indent="0">
              <a:buNone/>
              <a:defRPr>
                <a:solidFill>
                  <a:schemeClr val="bg1"/>
                </a:solidFill>
                <a:latin typeface="Arial" panose="020B0604020202020204" pitchFamily="34" charset="0"/>
              </a:defRPr>
            </a:lvl4pPr>
            <a:lvl5pPr marL="1828800" indent="0">
              <a:buNone/>
              <a:defRPr>
                <a:solidFill>
                  <a:schemeClr val="bg1"/>
                </a:solidFill>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A3A6A947-0862-488B-B8F2-51F131CFA617}"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37929550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2 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B7A0D165-55F7-43F4-A1A8-CAA3BE2BEE74}"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
        <p:nvSpPr>
          <p:cNvPr id="13" name="Объект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4" name="Объект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5" name="Объект 2">
            <a:extLst>
              <a:ext uri="{FF2B5EF4-FFF2-40B4-BE49-F238E27FC236}">
                <a16:creationId xmlns:a16="http://schemas.microsoft.com/office/drawing/2014/main" id="{1B05BEE9-8BC0-EC44-B913-DB6426DF2EA7}"/>
              </a:ext>
            </a:extLst>
          </p:cNvPr>
          <p:cNvSpPr>
            <a:spLocks noGrp="1"/>
          </p:cNvSpPr>
          <p:nvPr>
            <p:ph idx="12" hasCustomPrompt="1"/>
          </p:nvPr>
        </p:nvSpPr>
        <p:spPr>
          <a:xfrm>
            <a:off x="6283235"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Tree>
    <p:extLst>
      <p:ext uri="{BB962C8B-B14F-4D97-AF65-F5344CB8AC3E}">
        <p14:creationId xmlns:p14="http://schemas.microsoft.com/office/powerpoint/2010/main" val="15249966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3 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6" name="Полилиния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nvGrpSpPr>
          <p:cNvPr id="9" name="Группа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Полилиния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8" name="Полилиния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CC9795AB-410F-48CA-9846-ADEC74C363B3}"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3" name="Объект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4" name="Объект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5" name="Объект 2">
            <a:extLst>
              <a:ext uri="{FF2B5EF4-FFF2-40B4-BE49-F238E27FC236}">
                <a16:creationId xmlns:a16="http://schemas.microsoft.com/office/drawing/2014/main" id="{1B05BEE9-8BC0-EC44-B913-DB6426DF2EA7}"/>
              </a:ext>
            </a:extLst>
          </p:cNvPr>
          <p:cNvSpPr>
            <a:spLocks noGrp="1"/>
          </p:cNvSpPr>
          <p:nvPr>
            <p:ph idx="12" hasCustomPrompt="1"/>
          </p:nvPr>
        </p:nvSpPr>
        <p:spPr>
          <a:xfrm>
            <a:off x="4683788"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6" name="Объект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7" name="Объект 2">
            <a:extLst>
              <a:ext uri="{FF2B5EF4-FFF2-40B4-BE49-F238E27FC236}">
                <a16:creationId xmlns:a16="http://schemas.microsoft.com/office/drawing/2014/main" id="{A896DA2E-4448-254C-86D1-9E16E63CC6A0}"/>
              </a:ext>
            </a:extLst>
          </p:cNvPr>
          <p:cNvSpPr>
            <a:spLocks noGrp="1"/>
          </p:cNvSpPr>
          <p:nvPr>
            <p:ph idx="14" hasCustomPrompt="1"/>
          </p:nvPr>
        </p:nvSpPr>
        <p:spPr>
          <a:xfrm>
            <a:off x="820008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627833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Конец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rtlCol="0" anchor="b">
            <a:noAutofit/>
          </a:bodyPr>
          <a:lstStyle>
            <a:lvl1pPr algn="l">
              <a:defRPr sz="6000" b="1">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rtlCol="0">
            <a:noAutofit/>
          </a:bodyPr>
          <a:lstStyle>
            <a:lvl1pPr marL="0" indent="0" algn="l">
              <a:buNone/>
              <a:defRPr sz="2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sp>
        <p:nvSpPr>
          <p:cNvPr id="4" name="Прямоугольник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grpSp>
        <p:nvGrpSpPr>
          <p:cNvPr id="6" name="Группа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2" name="Полилиния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7" name="Полилиния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1614707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bg>
      <p:bgPr>
        <a:solidFill>
          <a:schemeClr val="accent2"/>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12" name="Полилиния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4" name="Полилиния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5" name="Полилиния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3" name="Заголовок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Текст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rtlCol="0">
            <a:noAutofit/>
          </a:bodyPr>
          <a:lstStyle>
            <a:lvl1pPr marL="0" indent="0">
              <a:lnSpc>
                <a:spcPct val="150000"/>
              </a:lnSpc>
              <a:buNone/>
              <a:defRPr sz="2400">
                <a:solidFill>
                  <a:schemeClr val="bg1"/>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noProof="0"/>
              <a:t>Щелкните, чтобы изменить стили текста образца слайда</a:t>
            </a:r>
          </a:p>
        </p:txBody>
      </p:sp>
      <p:sp>
        <p:nvSpPr>
          <p:cNvPr id="4" name="Дата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4CF10B64-4894-4FFB-BDE7-65B80B76E8E3}" type="datetime1">
              <a:rPr lang="ru-RU" noProof="0" smtClean="0"/>
              <a:pPr/>
              <a:t>27.10.2022</a:t>
            </a:fld>
            <a:endParaRPr lang="ru-RU" noProof="0" dirty="0"/>
          </a:p>
        </p:txBody>
      </p:sp>
      <p:sp>
        <p:nvSpPr>
          <p:cNvPr id="5" name="Нижний колонтитул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ru-RU" noProof="0" dirty="0"/>
              <a:t>ЗАГОЛОВОК ПРЕЗЕНТАЦИИ</a:t>
            </a:r>
          </a:p>
        </p:txBody>
      </p:sp>
      <p:sp>
        <p:nvSpPr>
          <p:cNvPr id="6" name="Номер слайда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Заголовок раздела">
    <p:spTree>
      <p:nvGrpSpPr>
        <p:cNvPr id="1" name=""/>
        <p:cNvGrpSpPr/>
        <p:nvPr/>
      </p:nvGrpSpPr>
      <p:grpSpPr>
        <a:xfrm>
          <a:off x="0" y="0"/>
          <a:ext cx="0" cy="0"/>
          <a:chOff x="0" y="0"/>
          <a:chExt cx="0" cy="0"/>
        </a:xfrm>
      </p:grpSpPr>
      <p:sp>
        <p:nvSpPr>
          <p:cNvPr id="23" name="Полилиния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 name="Заголовок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rtlCol="0" anchor="b">
            <a:noAutofit/>
          </a:bodyPr>
          <a:lstStyle>
            <a:lvl1pPr algn="l">
              <a:defRPr sz="6000" b="1">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3" name="Подзаголовок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rtlCol="0">
            <a:noAutofit/>
          </a:bodyPr>
          <a:lstStyle>
            <a:lvl1pPr marL="0" indent="0" algn="l">
              <a:buNone/>
              <a:defRPr sz="320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grpSp>
        <p:nvGrpSpPr>
          <p:cNvPr id="6" name="Группа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Полилиния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6" name="Полилиния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17" name="Полилиния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8" name="Полилиния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Диаграмм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Полилиния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5" name="Полилиния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AA622BEB-CCB4-472D-B609-F635858DEB35}"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Диаграмма 2">
    <p:bg>
      <p:bgPr>
        <a:solidFill>
          <a:schemeClr val="accent2"/>
        </a:solidFill>
        <a:effectLst/>
      </p:bgPr>
    </p:bg>
    <p:spTree>
      <p:nvGrpSpPr>
        <p:cNvPr id="1" name=""/>
        <p:cNvGrpSpPr/>
        <p:nvPr/>
      </p:nvGrpSpPr>
      <p:grpSpPr>
        <a:xfrm>
          <a:off x="0" y="0"/>
          <a:ext cx="0" cy="0"/>
          <a:chOff x="0" y="0"/>
          <a:chExt cx="0" cy="0"/>
        </a:xfrm>
      </p:grpSpPr>
      <p:grpSp>
        <p:nvGrpSpPr>
          <p:cNvPr id="9" name="Группа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Полилиния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14" name="Полилиния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grpSp>
      <p:sp>
        <p:nvSpPr>
          <p:cNvPr id="2" name="Заголовок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3" name="Объект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366813"/>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0" name="Дата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394BDF86-EBB6-4ADC-A9ED-CAB5C9EB0915}" type="datetime1">
              <a:rPr lang="ru-RU" noProof="0" smtClean="0"/>
              <a:pPr/>
              <a:t>27.10.2022</a:t>
            </a:fld>
            <a:endParaRPr lang="ru-RU" noProof="0" dirty="0"/>
          </a:p>
        </p:txBody>
      </p:sp>
      <p:sp>
        <p:nvSpPr>
          <p:cNvPr id="11" name="Нижний колонтитул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ru-RU" noProof="0" dirty="0"/>
              <a:t>ЗАГОЛОВОК ПРЕЗЕНТАЦИИ</a:t>
            </a:r>
          </a:p>
        </p:txBody>
      </p:sp>
      <p:sp>
        <p:nvSpPr>
          <p:cNvPr id="12" name="Номер слайда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Цитата">
    <p:bg>
      <p:bgPr>
        <a:solidFill>
          <a:schemeClr val="accent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rtlCol="0">
            <a:noAutofit/>
          </a:bodyPr>
          <a:lstStyle>
            <a:lvl1pPr algn="ctr">
              <a:lnSpc>
                <a:spcPct val="100000"/>
              </a:lnSpc>
              <a:defRPr sz="4600">
                <a:solidFill>
                  <a:schemeClr val="bg1"/>
                </a:solidFill>
                <a:latin typeface="Arial" panose="020B0604020202020204" pitchFamily="34" charset="0"/>
              </a:defRPr>
            </a:lvl1pPr>
          </a:lstStyle>
          <a:p>
            <a:pPr rtl="0"/>
            <a:r>
              <a:rPr lang="ru-RU" noProof="0" smtClean="0"/>
              <a:t>Образец заголовка</a:t>
            </a:r>
            <a:endParaRPr lang="ru-RU" noProof="0"/>
          </a:p>
        </p:txBody>
      </p:sp>
      <p:sp>
        <p:nvSpPr>
          <p:cNvPr id="8" name="Текст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ru-RU" noProof="0"/>
              <a:t>“</a:t>
            </a:r>
          </a:p>
        </p:txBody>
      </p:sp>
      <p:sp>
        <p:nvSpPr>
          <p:cNvPr id="10" name="Текст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881813" y="4494213"/>
            <a:ext cx="3511550" cy="679450"/>
          </a:xfrm>
        </p:spPr>
        <p:txBody>
          <a:bodyPr rtlCol="0">
            <a:noAutofit/>
          </a:bodyPr>
          <a:lstStyle>
            <a:lvl1pPr marL="0" indent="0" algn="r">
              <a:buNone/>
              <a:defRPr sz="2000">
                <a:solidFill>
                  <a:schemeClr val="bg1"/>
                </a:solidFill>
                <a:latin typeface="Arial" panose="020B0604020202020204" pitchFamily="34" charset="0"/>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rtl="0"/>
            <a:r>
              <a:rPr lang="ru-RU" noProof="0"/>
              <a:t>Щелкните, чтобы изменить стили текста образца слайда</a:t>
            </a:r>
          </a:p>
        </p:txBody>
      </p:sp>
      <p:sp>
        <p:nvSpPr>
          <p:cNvPr id="9" name="Текст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ru-RU" noProof="0"/>
              <a:t>”</a:t>
            </a:r>
          </a:p>
        </p:txBody>
      </p:sp>
      <p:sp>
        <p:nvSpPr>
          <p:cNvPr id="3" name="Дата 2">
            <a:extLst>
              <a:ext uri="{FF2B5EF4-FFF2-40B4-BE49-F238E27FC236}">
                <a16:creationId xmlns:a16="http://schemas.microsoft.com/office/drawing/2014/main" id="{A0C71211-4520-46A1-9487-4AE49C3239EF}"/>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F854085F-E0D9-42B4-8B4A-5D9D10CCBC54}" type="datetime1">
              <a:rPr lang="ru-RU" noProof="0" smtClean="0"/>
              <a:pPr/>
              <a:t>27.10.2022</a:t>
            </a:fld>
            <a:endParaRPr lang="ru-RU" noProof="0" dirty="0"/>
          </a:p>
        </p:txBody>
      </p:sp>
      <p:sp>
        <p:nvSpPr>
          <p:cNvPr id="4" name="Нижний колонтитул 3">
            <a:extLst>
              <a:ext uri="{FF2B5EF4-FFF2-40B4-BE49-F238E27FC236}">
                <a16:creationId xmlns:a16="http://schemas.microsoft.com/office/drawing/2014/main" id="{96356206-85FD-45F5-A1F7-128DB34C860F}"/>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ru-RU" noProof="0" dirty="0"/>
              <a:t>ЗАГОЛОВОК ПРЕЗЕНТАЦИИ</a:t>
            </a:r>
          </a:p>
        </p:txBody>
      </p:sp>
      <p:sp>
        <p:nvSpPr>
          <p:cNvPr id="5" name="Номер слайда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rtlCol="0">
            <a:noAutofit/>
          </a:bodyPr>
          <a:lstStyle>
            <a:lvl1pPr>
              <a:defRPr>
                <a:solidFill>
                  <a:schemeClr val="accent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Команда">
    <p:spTree>
      <p:nvGrpSpPr>
        <p:cNvPr id="1" name=""/>
        <p:cNvGrpSpPr/>
        <p:nvPr/>
      </p:nvGrpSpPr>
      <p:grpSpPr>
        <a:xfrm>
          <a:off x="0" y="0"/>
          <a:ext cx="0" cy="0"/>
          <a:chOff x="0" y="0"/>
          <a:chExt cx="0" cy="0"/>
        </a:xfrm>
      </p:grpSpPr>
      <p:sp>
        <p:nvSpPr>
          <p:cNvPr id="30" name="Прямоугольник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latin typeface="Arial" panose="020B0604020202020204" pitchFamily="34" charset="0"/>
            </a:endParaRPr>
          </a:p>
        </p:txBody>
      </p:sp>
      <p:sp>
        <p:nvSpPr>
          <p:cNvPr id="31" name="Заголовок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6" name="Рисунок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0" name="Текст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1" name="Текст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7" name="Рисунок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2" name="Текст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3" name="Текст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8" name="Рисунок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4" name="Текст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5" name="Текст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9" name="Рисунок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ru-RU" noProof="0" dirty="0" smtClean="0"/>
              <a:t>Вставка рисунка</a:t>
            </a:r>
            <a:endParaRPr lang="ru-RU" noProof="0" dirty="0"/>
          </a:p>
        </p:txBody>
      </p:sp>
      <p:sp>
        <p:nvSpPr>
          <p:cNvPr id="16" name="Текст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17" name="Текст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 name="Дата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rtlCol="0">
            <a:noAutofit/>
          </a:bodyPr>
          <a:lstStyle>
            <a:lvl1pPr>
              <a:defRPr>
                <a:solidFill>
                  <a:schemeClr val="accent3"/>
                </a:solidFill>
                <a:latin typeface="Arial" panose="020B0604020202020204" pitchFamily="34" charset="0"/>
              </a:defRPr>
            </a:lvl1pPr>
          </a:lstStyle>
          <a:p>
            <a:fld id="{3ECADA73-BD12-4162-9517-72763EDBEE86}" type="datetime1">
              <a:rPr lang="ru-RU" noProof="0" smtClean="0"/>
              <a:pPr/>
              <a:t>27.10.2022</a:t>
            </a:fld>
            <a:endParaRPr lang="ru-RU" noProof="0" dirty="0"/>
          </a:p>
        </p:txBody>
      </p:sp>
      <p:sp>
        <p:nvSpPr>
          <p:cNvPr id="4" name="Нижний колонтитул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rtlCol="0">
            <a:noAutofit/>
          </a:bodyPr>
          <a:lstStyle>
            <a:lvl1pPr>
              <a:defRPr>
                <a:solidFill>
                  <a:schemeClr val="accent3"/>
                </a:solidFill>
                <a:latin typeface="Arial" panose="020B0604020202020204" pitchFamily="34" charset="0"/>
              </a:defRPr>
            </a:lvl1pPr>
          </a:lstStyle>
          <a:p>
            <a:r>
              <a:rPr lang="ru-RU" noProof="0" dirty="0"/>
              <a:t>ЗАГОЛОВОК ПРЕЗЕНТАЦИИ</a:t>
            </a:r>
          </a:p>
        </p:txBody>
      </p:sp>
      <p:sp>
        <p:nvSpPr>
          <p:cNvPr id="5" name="Номер слайда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
        <p:nvSpPr>
          <p:cNvPr id="19" name="Полилиния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1" name="Полилиния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5" name="Полилиния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6" name="Овал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ru-RU" noProof="0" dirty="0">
              <a:latin typeface="Arial" panose="020B0604020202020204" pitchFamily="34" charset="0"/>
            </a:endParaRPr>
          </a:p>
        </p:txBody>
      </p:sp>
      <p:sp>
        <p:nvSpPr>
          <p:cNvPr id="27" name="Полилиния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8" name="Полилиния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
        <p:nvSpPr>
          <p:cNvPr id="29" name="Полилиния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ru-RU" noProof="0" dirty="0">
              <a:latin typeface="Arial" panose="020B0604020202020204" pitchFamily="34" charset="0"/>
            </a:endParaRPr>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Вся команда">
    <p:bg>
      <p:bgPr>
        <a:solidFill>
          <a:schemeClr val="accent2"/>
        </a:solidFill>
        <a:effectLst/>
      </p:bgPr>
    </p:bg>
    <p:spTree>
      <p:nvGrpSpPr>
        <p:cNvPr id="1" name=""/>
        <p:cNvGrpSpPr/>
        <p:nvPr/>
      </p:nvGrpSpPr>
      <p:grpSpPr>
        <a:xfrm>
          <a:off x="0" y="0"/>
          <a:ext cx="0" cy="0"/>
          <a:chOff x="0" y="0"/>
          <a:chExt cx="0" cy="0"/>
        </a:xfrm>
      </p:grpSpPr>
      <p:sp>
        <p:nvSpPr>
          <p:cNvPr id="54" name="Заголовок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rtlCol="0" anchor="b">
            <a:noAutofit/>
          </a:bodyPr>
          <a:lstStyle>
            <a:lvl1pPr>
              <a:defRPr sz="4800" b="1">
                <a:latin typeface="Arial" panose="020B0604020202020204" pitchFamily="34" charset="0"/>
              </a:defRPr>
            </a:lvl1pPr>
          </a:lstStyle>
          <a:p>
            <a:pPr rtl="0"/>
            <a:r>
              <a:rPr lang="ru-RU" noProof="0" smtClean="0"/>
              <a:t>Образец заголовка</a:t>
            </a:r>
            <a:endParaRPr lang="ru-RU" noProof="0"/>
          </a:p>
        </p:txBody>
      </p:sp>
      <p:sp>
        <p:nvSpPr>
          <p:cNvPr id="6" name="Рисунок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1" name="Текст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2" name="Текст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3" name="Рисунок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4" name="Текст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5" name="Текст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6" name="Рисунок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37" name="Текст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38" name="Текст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39" name="Рисунок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0" name="Текст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1" name="Текст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2" name="Рисунок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3" name="Текст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4" name="Текст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5" name="Рисунок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6" name="Текст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47" name="Текст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48" name="Рисунок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49" name="Текст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50" name="Текст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51" name="Рисунок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rtlCol="0">
            <a:noAutofit/>
          </a:bodyPr>
          <a:lstStyle>
            <a:lvl1pPr marL="0" indent="0">
              <a:buNone/>
              <a:defRPr sz="1400">
                <a:solidFill>
                  <a:schemeClr val="tx1"/>
                </a:solidFill>
              </a:defRPr>
            </a:lvl1pPr>
          </a:lstStyle>
          <a:p>
            <a:pPr rtl="0"/>
            <a:r>
              <a:rPr lang="ru-RU" noProof="0" dirty="0" smtClean="0"/>
              <a:t>Вставка рисунка</a:t>
            </a:r>
            <a:endParaRPr lang="ru-RU" noProof="0" dirty="0"/>
          </a:p>
        </p:txBody>
      </p:sp>
      <p:sp>
        <p:nvSpPr>
          <p:cNvPr id="52" name="Текст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ru-RU" noProof="0"/>
              <a:t>Имя</a:t>
            </a:r>
          </a:p>
        </p:txBody>
      </p:sp>
      <p:sp>
        <p:nvSpPr>
          <p:cNvPr id="53" name="Текст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ru-RU" noProof="0"/>
              <a:t>Должность</a:t>
            </a:r>
          </a:p>
        </p:txBody>
      </p:sp>
      <p:sp>
        <p:nvSpPr>
          <p:cNvPr id="18" name="Дата 17">
            <a:extLst>
              <a:ext uri="{FF2B5EF4-FFF2-40B4-BE49-F238E27FC236}">
                <a16:creationId xmlns:a16="http://schemas.microsoft.com/office/drawing/2014/main" id="{30445668-2DC5-E84C-8B16-922BC95F13F2}"/>
              </a:ext>
            </a:extLst>
          </p:cNvPr>
          <p:cNvSpPr>
            <a:spLocks noGrp="1"/>
          </p:cNvSpPr>
          <p:nvPr>
            <p:ph type="dt" sz="half" idx="25"/>
          </p:nvPr>
        </p:nvSpPr>
        <p:spPr/>
        <p:txBody>
          <a:bodyPr rtlCol="0">
            <a:noAutofit/>
          </a:bodyPr>
          <a:lstStyle>
            <a:lvl1pPr>
              <a:defRPr>
                <a:solidFill>
                  <a:schemeClr val="accent3"/>
                </a:solidFill>
                <a:latin typeface="Arial" panose="020B0604020202020204" pitchFamily="34" charset="0"/>
              </a:defRPr>
            </a:lvl1pPr>
          </a:lstStyle>
          <a:p>
            <a:fld id="{00567EE6-F454-4EB6-B4FA-2D2EA2079CE5}" type="datetime1">
              <a:rPr lang="ru-RU" noProof="0" smtClean="0"/>
              <a:pPr/>
              <a:t>27.10.2022</a:t>
            </a:fld>
            <a:endParaRPr lang="ru-RU" noProof="0" dirty="0"/>
          </a:p>
        </p:txBody>
      </p:sp>
      <p:sp>
        <p:nvSpPr>
          <p:cNvPr id="22" name="Нижний колонтитул 21">
            <a:extLst>
              <a:ext uri="{FF2B5EF4-FFF2-40B4-BE49-F238E27FC236}">
                <a16:creationId xmlns:a16="http://schemas.microsoft.com/office/drawing/2014/main" id="{D9227732-A878-814C-8621-64ED1B2CCF9F}"/>
              </a:ext>
            </a:extLst>
          </p:cNvPr>
          <p:cNvSpPr>
            <a:spLocks noGrp="1"/>
          </p:cNvSpPr>
          <p:nvPr>
            <p:ph type="ftr" sz="quarter" idx="26"/>
          </p:nvPr>
        </p:nvSpPr>
        <p:spPr/>
        <p:txBody>
          <a:bodyPr rtlCol="0">
            <a:noAutofit/>
          </a:bodyPr>
          <a:lstStyle>
            <a:lvl1pPr>
              <a:defRPr>
                <a:solidFill>
                  <a:schemeClr val="accent3"/>
                </a:solidFill>
                <a:latin typeface="Arial" panose="020B0604020202020204" pitchFamily="34" charset="0"/>
              </a:defRPr>
            </a:lvl1pPr>
          </a:lstStyle>
          <a:p>
            <a:r>
              <a:rPr lang="ru-RU" noProof="0" dirty="0"/>
              <a:t>НАЗВАНИЕ ПРЕЗЕНТАЦИИ</a:t>
            </a:r>
          </a:p>
        </p:txBody>
      </p:sp>
      <p:sp>
        <p:nvSpPr>
          <p:cNvPr id="23" name="Номер слайда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pPr rtl="0"/>
            <a:r>
              <a:rPr lang="ru-RU" noProof="0"/>
              <a:t>Образец заголовка</a:t>
            </a:r>
          </a:p>
        </p:txBody>
      </p:sp>
      <p:sp>
        <p:nvSpPr>
          <p:cNvPr id="3" name="Текст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Arial" panose="020B0604020202020204" pitchFamily="34" charset="0"/>
              </a:defRPr>
            </a:lvl1pPr>
          </a:lstStyle>
          <a:p>
            <a:fld id="{E28107DB-A728-4EA7-8791-A75B3D59127C}" type="datetime1">
              <a:rPr lang="ru-RU" noProof="0" smtClean="0"/>
              <a:pPr/>
              <a:t>27.10.2022</a:t>
            </a:fld>
            <a:endParaRPr lang="ru-RU" noProof="0" dirty="0"/>
          </a:p>
        </p:txBody>
      </p:sp>
      <p:sp>
        <p:nvSpPr>
          <p:cNvPr id="5" name="Нижний колонтитул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Arial" panose="020B0604020202020204" pitchFamily="34" charset="0"/>
              </a:defRPr>
            </a:lvl1pPr>
          </a:lstStyle>
          <a:p>
            <a:r>
              <a:rPr lang="ru-RU" noProof="0" dirty="0"/>
              <a:t>ЗАГОЛОВОК ПРЕЗЕНТАЦИИ</a:t>
            </a:r>
          </a:p>
        </p:txBody>
      </p:sp>
      <p:sp>
        <p:nvSpPr>
          <p:cNvPr id="6" name="Номер слайда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pPr rtl="0"/>
            <a:r>
              <a:rPr lang="ru-RU" noProof="0"/>
              <a:t>Образец заголовка</a:t>
            </a:r>
          </a:p>
        </p:txBody>
      </p:sp>
      <p:sp>
        <p:nvSpPr>
          <p:cNvPr id="3" name="Текст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Arial" panose="020B0604020202020204" pitchFamily="34" charset="0"/>
              </a:defRPr>
            </a:lvl1pPr>
          </a:lstStyle>
          <a:p>
            <a:fld id="{E28107DB-A728-4EA7-8791-A75B3D59127C}" type="datetime1">
              <a:rPr lang="ru-RU" noProof="0" smtClean="0"/>
              <a:pPr/>
              <a:t>27.10.2022</a:t>
            </a:fld>
            <a:endParaRPr lang="ru-RU" noProof="0" dirty="0"/>
          </a:p>
        </p:txBody>
      </p:sp>
      <p:sp>
        <p:nvSpPr>
          <p:cNvPr id="5" name="Нижний колонтитул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Arial" panose="020B0604020202020204" pitchFamily="34" charset="0"/>
              </a:defRPr>
            </a:lvl1pPr>
          </a:lstStyle>
          <a:p>
            <a:r>
              <a:rPr lang="ru-RU" noProof="0" dirty="0"/>
              <a:t>ЗАГОЛОВОК ПРЕЗЕНТАЦИИ</a:t>
            </a:r>
          </a:p>
        </p:txBody>
      </p:sp>
      <p:sp>
        <p:nvSpPr>
          <p:cNvPr id="6" name="Номер слайда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Arial" panose="020B0604020202020204" pitchFamily="34" charset="0"/>
              </a:defRPr>
            </a:lvl1pPr>
          </a:lstStyle>
          <a:p>
            <a:fld id="{294A09A9-5501-47C1-A89A-A340965A2BE2}" type="slidenum">
              <a:rPr lang="ru-RU" noProof="0" smtClean="0"/>
              <a:pPr/>
              <a:t>‹#›</a:t>
            </a:fld>
            <a:endParaRPr lang="ru-RU" noProof="0" dirty="0"/>
          </a:p>
        </p:txBody>
      </p:sp>
    </p:spTree>
    <p:extLst>
      <p:ext uri="{BB962C8B-B14F-4D97-AF65-F5344CB8AC3E}">
        <p14:creationId xmlns:p14="http://schemas.microsoft.com/office/powerpoint/2010/main" val="54570266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image" Target="../media/image17.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7990114" y="0"/>
            <a:ext cx="4201886" cy="39732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7" name="Picture 3" descr="C:\Users\АНТОН\Desktop\Лекции\Картики к презентациям\Картинки РПП\FoodAnxiety.jpg"/>
          <p:cNvPicPr>
            <a:picLocks noChangeAspect="1" noChangeArrowheads="1"/>
          </p:cNvPicPr>
          <p:nvPr/>
        </p:nvPicPr>
        <p:blipFill>
          <a:blip r:embed="rId3"/>
          <a:srcRect l="20370" t="1587" r="21217" b="10582"/>
          <a:stretch>
            <a:fillRect/>
          </a:stretch>
        </p:blipFill>
        <p:spPr bwMode="auto">
          <a:xfrm>
            <a:off x="8952255" y="435428"/>
            <a:ext cx="3239746" cy="3897086"/>
          </a:xfrm>
          <a:prstGeom prst="rect">
            <a:avLst/>
          </a:prstGeom>
          <a:noFill/>
        </p:spPr>
      </p:pic>
      <p:sp>
        <p:nvSpPr>
          <p:cNvPr id="2" name="Заголовок 1">
            <a:extLst>
              <a:ext uri="{FF2B5EF4-FFF2-40B4-BE49-F238E27FC236}">
                <a16:creationId xmlns:a16="http://schemas.microsoft.com/office/drawing/2014/main" id="{51DF3D98-3C30-4CFC-8643-C81E829C8C25}"/>
              </a:ext>
            </a:extLst>
          </p:cNvPr>
          <p:cNvSpPr>
            <a:spLocks noGrp="1"/>
          </p:cNvSpPr>
          <p:nvPr>
            <p:ph type="ctrTitle"/>
          </p:nvPr>
        </p:nvSpPr>
        <p:spPr>
          <a:xfrm>
            <a:off x="1807030" y="2112963"/>
            <a:ext cx="7750627" cy="2709408"/>
          </a:xfrm>
        </p:spPr>
        <p:txBody>
          <a:bodyPr rtlCol="0"/>
          <a:lstStyle/>
          <a:p>
            <a:pPr rtl="0"/>
            <a:r>
              <a:rPr lang="ru-RU" sz="4800" dirty="0" smtClean="0">
                <a:effectLst>
                  <a:outerShdw blurRad="38100" dist="38100" dir="2700000" algn="tl">
                    <a:srgbClr val="000000">
                      <a:alpha val="43137"/>
                    </a:srgbClr>
                  </a:outerShdw>
                </a:effectLst>
                <a:latin typeface="+mj-lt"/>
              </a:rPr>
              <a:t>Клинико-социальные факторы формирования и течения расстройств пищевого поведения</a:t>
            </a:r>
            <a:endParaRPr lang="ru-RU" sz="4800" dirty="0">
              <a:effectLst>
                <a:outerShdw blurRad="38100" dist="38100" dir="2700000" algn="tl">
                  <a:srgbClr val="000000">
                    <a:alpha val="43137"/>
                  </a:srgbClr>
                </a:outerShdw>
              </a:effectLst>
              <a:latin typeface="+mj-lt"/>
            </a:endParaRPr>
          </a:p>
        </p:txBody>
      </p:sp>
      <p:sp>
        <p:nvSpPr>
          <p:cNvPr id="3" name="Подзаголовок 2">
            <a:extLst>
              <a:ext uri="{FF2B5EF4-FFF2-40B4-BE49-F238E27FC236}">
                <a16:creationId xmlns:a16="http://schemas.microsoft.com/office/drawing/2014/main" id="{A068D447-28D3-4F5F-B2DC-FD67E9015868}"/>
              </a:ext>
            </a:extLst>
          </p:cNvPr>
          <p:cNvSpPr>
            <a:spLocks noGrp="1"/>
          </p:cNvSpPr>
          <p:nvPr>
            <p:ph type="subTitle" idx="1"/>
          </p:nvPr>
        </p:nvSpPr>
        <p:spPr>
          <a:xfrm>
            <a:off x="4503175" y="5083628"/>
            <a:ext cx="6480512" cy="1621971"/>
          </a:xfrm>
        </p:spPr>
        <p:txBody>
          <a:bodyPr rtlCol="0"/>
          <a:lstStyle/>
          <a:p>
            <a:pPr algn="r">
              <a:lnSpc>
                <a:spcPct val="100000"/>
              </a:lnSpc>
            </a:pPr>
            <a:r>
              <a:rPr lang="ru-RU" sz="1800" b="1" dirty="0" smtClean="0">
                <a:effectLst>
                  <a:outerShdw blurRad="38100" dist="38100" dir="2700000" algn="tl">
                    <a:srgbClr val="000000">
                      <a:alpha val="43137"/>
                    </a:srgbClr>
                  </a:outerShdw>
                </a:effectLst>
                <a:cs typeface="Browallia New" pitchFamily="34" charset="-34"/>
              </a:rPr>
              <a:t>Аспирант, а</a:t>
            </a:r>
            <a:r>
              <a:rPr lang="ru-RU" sz="1800" b="1" dirty="0" smtClean="0">
                <a:latin typeface="+mn-lt"/>
                <a:cs typeface="Browallia New" pitchFamily="34" charset="-34"/>
              </a:rPr>
              <a:t>ссистент кафедры психиатрии ФПК и ППС </a:t>
            </a:r>
          </a:p>
          <a:p>
            <a:pPr algn="r">
              <a:lnSpc>
                <a:spcPct val="100000"/>
              </a:lnSpc>
            </a:pPr>
            <a:r>
              <a:rPr lang="ru-RU" sz="1800" b="1" dirty="0" smtClean="0">
                <a:latin typeface="+mn-lt"/>
                <a:cs typeface="Browallia New" pitchFamily="34" charset="-34"/>
              </a:rPr>
              <a:t>ФГБОУ ВО КубГМУ Минздрава России,</a:t>
            </a:r>
          </a:p>
          <a:p>
            <a:pPr algn="r">
              <a:lnSpc>
                <a:spcPct val="100000"/>
              </a:lnSpc>
            </a:pPr>
            <a:r>
              <a:rPr lang="ru-RU" sz="1800" b="1" dirty="0" smtClean="0">
                <a:latin typeface="+mn-lt"/>
                <a:cs typeface="Browallia New" pitchFamily="34" charset="-34"/>
              </a:rPr>
              <a:t>врач-психиатр</a:t>
            </a:r>
          </a:p>
          <a:p>
            <a:pPr algn="r">
              <a:lnSpc>
                <a:spcPct val="100000"/>
              </a:lnSpc>
            </a:pPr>
            <a:r>
              <a:rPr lang="ru-RU" sz="1800" b="1" dirty="0" smtClean="0">
                <a:latin typeface="+mn-lt"/>
                <a:cs typeface="Browallia New" pitchFamily="34" charset="-34"/>
              </a:rPr>
              <a:t>Скубак Алена Андреевна</a:t>
            </a:r>
            <a:endParaRPr lang="ru-RU" sz="1800" dirty="0">
              <a:latin typeface="+mn-lt"/>
              <a:cs typeface="Browallia New" pitchFamily="34" charset="-34"/>
            </a:endParaRPr>
          </a:p>
        </p:txBody>
      </p:sp>
      <p:sp>
        <p:nvSpPr>
          <p:cNvPr id="4" name="Подзаголовок 2">
            <a:extLst>
              <a:ext uri="{FF2B5EF4-FFF2-40B4-BE49-F238E27FC236}">
                <a16:creationId xmlns:a16="http://schemas.microsoft.com/office/drawing/2014/main" id="{A068D447-28D3-4F5F-B2DC-FD67E9015868}"/>
              </a:ext>
            </a:extLst>
          </p:cNvPr>
          <p:cNvSpPr txBox="1">
            <a:spLocks/>
          </p:cNvSpPr>
          <p:nvPr/>
        </p:nvSpPr>
        <p:spPr>
          <a:xfrm>
            <a:off x="1426028" y="195942"/>
            <a:ext cx="8730342" cy="1426029"/>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ru-RU" dirty="0" smtClean="0">
                <a:cs typeface="Arial" panose="020B0604020202020204" pitchFamily="34" charset="0"/>
              </a:rPr>
              <a:t>Федеральное бюджетное образовательное учреждение высшего образования </a:t>
            </a:r>
            <a:r>
              <a:rPr lang="ru-RU" b="1" dirty="0" smtClean="0">
                <a:cs typeface="Arial" panose="020B0604020202020204" pitchFamily="34" charset="0"/>
              </a:rPr>
              <a:t>«Кубанский государственный медицинский университет»</a:t>
            </a:r>
            <a:r>
              <a:rPr lang="ru-RU" dirty="0" smtClean="0">
                <a:cs typeface="Arial" panose="020B0604020202020204" pitchFamily="34" charset="0"/>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ru-RU" dirty="0" smtClean="0">
                <a:cs typeface="Arial" panose="020B0604020202020204" pitchFamily="34" charset="0"/>
              </a:rPr>
              <a:t>Минздрава Российской Федерации</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b="0" i="0" u="none" strike="noStrike" kern="1200" cap="none" spc="0" normalizeH="0" baseline="0" noProof="0" dirty="0" smtClean="0">
              <a:ln>
                <a:noFill/>
              </a:ln>
              <a:solidFill>
                <a:schemeClr val="tx1"/>
              </a:solidFill>
              <a:effectLst/>
              <a:uLnTx/>
              <a:uFillTx/>
              <a:ea typeface="+mn-ea"/>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ru-RU" dirty="0" smtClean="0">
                <a:cs typeface="Arial" panose="020B0604020202020204" pitchFamily="34" charset="0"/>
              </a:rPr>
              <a:t>Кафедра Психиатрии ФПК и ППС</a:t>
            </a:r>
            <a:endParaRPr kumimoji="0" lang="ru-RU" b="0" i="0" u="none" strike="noStrike" kern="1200" cap="none" spc="0" normalizeH="0" baseline="0" noProof="0" dirty="0">
              <a:ln>
                <a:noFill/>
              </a:ln>
              <a:solidFill>
                <a:schemeClr val="tx1"/>
              </a:solidFill>
              <a:effectLst/>
              <a:uLnTx/>
              <a:uFillTx/>
              <a:ea typeface="+mn-ea"/>
              <a:cs typeface="Arial" panose="020B0604020202020204" pitchFamily="34" charset="0"/>
            </a:endParaRPr>
          </a:p>
        </p:txBody>
      </p:sp>
      <p:pic>
        <p:nvPicPr>
          <p:cNvPr id="5" name="Picture 9" descr="C:\Users\otd17_ord2.SKPB\Desktop\Эмблема 1.gif"/>
          <p:cNvPicPr>
            <a:picLocks noChangeAspect="1" noChangeArrowheads="1"/>
          </p:cNvPicPr>
          <p:nvPr/>
        </p:nvPicPr>
        <p:blipFill>
          <a:blip r:embed="rId4" cstate="print"/>
          <a:srcRect/>
          <a:stretch>
            <a:fillRect/>
          </a:stretch>
        </p:blipFill>
        <p:spPr bwMode="auto">
          <a:xfrm>
            <a:off x="228600" y="523861"/>
            <a:ext cx="1567527" cy="1582995"/>
          </a:xfrm>
          <a:prstGeom prst="rect">
            <a:avLst/>
          </a:prstGeom>
          <a:noFill/>
        </p:spPr>
      </p:pic>
    </p:spTree>
    <p:extLst>
      <p:ext uri="{BB962C8B-B14F-4D97-AF65-F5344CB8AC3E}">
        <p14:creationId xmlns:p14="http://schemas.microsoft.com/office/powerpoint/2010/main" val="225930889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rtlCol="0"/>
          <a:lstStyle/>
          <a:p>
            <a:pPr rtl="0"/>
            <a:fld id="{294A09A9-5501-47C1-A89A-A340965A2BE2}" type="slidenum">
              <a:rPr lang="ru-RU" smtClean="0"/>
              <a:pPr rtl="0"/>
              <a:t>10</a:t>
            </a:fld>
            <a:endParaRPr lang="ru-RU" dirty="0"/>
          </a:p>
        </p:txBody>
      </p:sp>
      <p:sp>
        <p:nvSpPr>
          <p:cNvPr id="8" name="Прямоугольник 7"/>
          <p:cNvSpPr/>
          <p:nvPr/>
        </p:nvSpPr>
        <p:spPr>
          <a:xfrm>
            <a:off x="1088572" y="2775857"/>
            <a:ext cx="6096000" cy="2222147"/>
          </a:xfrm>
          <a:prstGeom prst="rect">
            <a:avLst/>
          </a:prstGeom>
        </p:spPr>
        <p:txBody>
          <a:bodyPr wrap="square">
            <a:spAutoFit/>
          </a:bodyPr>
          <a:lstStyle/>
          <a:p>
            <a:pPr marL="228600" lvl="0" indent="-228600">
              <a:lnSpc>
                <a:spcPct val="90000"/>
              </a:lnSpc>
              <a:spcBef>
                <a:spcPts val="1000"/>
              </a:spcBef>
              <a:defRPr/>
            </a:pPr>
            <a:endParaRPr lang="ru-RU" b="1" dirty="0" smtClean="0"/>
          </a:p>
          <a:p>
            <a:pPr marL="228600" lvl="0" indent="-228600">
              <a:lnSpc>
                <a:spcPct val="90000"/>
              </a:lnSpc>
              <a:spcBef>
                <a:spcPts val="1000"/>
              </a:spcBef>
              <a:buFont typeface="Wingdings" pitchFamily="2" charset="2"/>
              <a:buChar char="v"/>
              <a:defRPr/>
            </a:pPr>
            <a:r>
              <a:rPr lang="ru-RU" sz="3600" b="1" dirty="0" smtClean="0">
                <a:effectLst>
                  <a:outerShdw blurRad="38100" dist="38100" dir="2700000" algn="tl">
                    <a:srgbClr val="000000">
                      <a:alpha val="43137"/>
                    </a:srgbClr>
                  </a:outerShdw>
                </a:effectLst>
              </a:rPr>
              <a:t>1. Экстернальное</a:t>
            </a:r>
          </a:p>
          <a:p>
            <a:pPr marL="228600" lvl="0" indent="-228600">
              <a:lnSpc>
                <a:spcPct val="90000"/>
              </a:lnSpc>
              <a:spcBef>
                <a:spcPts val="1000"/>
              </a:spcBef>
              <a:buFont typeface="Wingdings" pitchFamily="2" charset="2"/>
              <a:buChar char="v"/>
              <a:defRPr/>
            </a:pPr>
            <a:r>
              <a:rPr lang="ru-RU" sz="3600" b="1" dirty="0" smtClean="0">
                <a:effectLst>
                  <a:outerShdw blurRad="38100" dist="38100" dir="2700000" algn="tl">
                    <a:srgbClr val="000000">
                      <a:alpha val="43137"/>
                    </a:srgbClr>
                  </a:outerShdw>
                </a:effectLst>
              </a:rPr>
              <a:t>2. Эмоциогенное</a:t>
            </a:r>
          </a:p>
          <a:p>
            <a:pPr marL="228600" lvl="0" indent="-228600">
              <a:lnSpc>
                <a:spcPct val="90000"/>
              </a:lnSpc>
              <a:spcBef>
                <a:spcPts val="1000"/>
              </a:spcBef>
              <a:buFont typeface="Wingdings" pitchFamily="2" charset="2"/>
              <a:buChar char="v"/>
              <a:defRPr/>
            </a:pPr>
            <a:r>
              <a:rPr lang="ru-RU" sz="3600" b="1" dirty="0" smtClean="0">
                <a:effectLst>
                  <a:outerShdw blurRad="38100" dist="38100" dir="2700000" algn="tl">
                    <a:srgbClr val="000000">
                      <a:alpha val="43137"/>
                    </a:srgbClr>
                  </a:outerShdw>
                </a:effectLst>
              </a:rPr>
              <a:t>3. Ограничительное</a:t>
            </a:r>
          </a:p>
        </p:txBody>
      </p:sp>
      <p:sp>
        <p:nvSpPr>
          <p:cNvPr id="9" name="Прямоугольник 8"/>
          <p:cNvSpPr/>
          <p:nvPr/>
        </p:nvSpPr>
        <p:spPr>
          <a:xfrm>
            <a:off x="707570" y="803993"/>
            <a:ext cx="10341429" cy="1754326"/>
          </a:xfrm>
          <a:prstGeom prst="rect">
            <a:avLst/>
          </a:prstGeom>
        </p:spPr>
        <p:txBody>
          <a:bodyPr wrap="square">
            <a:spAutoFit/>
          </a:bodyPr>
          <a:lstStyle/>
          <a:p>
            <a:pPr marL="228600" lvl="0">
              <a:lnSpc>
                <a:spcPct val="90000"/>
              </a:lnSpc>
              <a:spcBef>
                <a:spcPts val="1000"/>
              </a:spcBef>
              <a:defRPr/>
            </a:pPr>
            <a:r>
              <a:rPr lang="ru-RU" sz="4000" b="1" dirty="0" smtClean="0">
                <a:solidFill>
                  <a:schemeClr val="bg1"/>
                </a:solidFill>
                <a:effectLst>
                  <a:outerShdw blurRad="38100" dist="38100" dir="2700000" algn="tl">
                    <a:srgbClr val="000000">
                      <a:alpha val="43137"/>
                    </a:srgbClr>
                  </a:outerShdw>
                </a:effectLst>
              </a:rPr>
              <a:t>Также в настоящее время выделяют три основных типа нарушения пищевого поведения: </a:t>
            </a:r>
          </a:p>
        </p:txBody>
      </p:sp>
      <p:pic>
        <p:nvPicPr>
          <p:cNvPr id="13316" name="Picture 4" descr="C:\Users\АНТОН\Desktop\Лекции\Картики к презентациям\Картинки РПП\simptomi-bulimii.png"/>
          <p:cNvPicPr>
            <a:picLocks noChangeAspect="1" noChangeArrowheads="1"/>
          </p:cNvPicPr>
          <p:nvPr/>
        </p:nvPicPr>
        <p:blipFill>
          <a:blip r:embed="rId3"/>
          <a:srcRect l="8766" r="8876" b="-306"/>
          <a:stretch>
            <a:fillRect/>
          </a:stretch>
        </p:blipFill>
        <p:spPr bwMode="auto">
          <a:xfrm>
            <a:off x="7206343" y="2360117"/>
            <a:ext cx="4397828" cy="3572597"/>
          </a:xfrm>
          <a:prstGeom prst="wedgeEllipseCallout">
            <a:avLst>
              <a:gd name="adj1" fmla="val -33951"/>
              <a:gd name="adj2" fmla="val 57016"/>
            </a:avLst>
          </a:prstGeom>
          <a:noFill/>
          <a:effectLst/>
        </p:spPr>
      </p:pic>
    </p:spTree>
    <p:extLst>
      <p:ext uri="{BB962C8B-B14F-4D97-AF65-F5344CB8AC3E}">
        <p14:creationId xmlns:p14="http://schemas.microsoft.com/office/powerpoint/2010/main" val="932498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descr="C:\Users\АНТОН\Desktop\bulimiya.png"/>
          <p:cNvPicPr>
            <a:picLocks noChangeAspect="1" noChangeArrowheads="1"/>
          </p:cNvPicPr>
          <p:nvPr/>
        </p:nvPicPr>
        <p:blipFill>
          <a:blip r:embed="rId3"/>
          <a:srcRect r="22188"/>
          <a:stretch>
            <a:fillRect/>
          </a:stretch>
        </p:blipFill>
        <p:spPr bwMode="auto">
          <a:xfrm flipH="1">
            <a:off x="0" y="2318657"/>
            <a:ext cx="5077314" cy="4539343"/>
          </a:xfrm>
          <a:prstGeom prst="rect">
            <a:avLst/>
          </a:prstGeom>
          <a:noFill/>
        </p:spPr>
      </p:pic>
      <p:sp>
        <p:nvSpPr>
          <p:cNvPr id="9" name="Номер слайда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11</a:t>
            </a:fld>
            <a:endParaRPr lang="ru-RU" dirty="0"/>
          </a:p>
        </p:txBody>
      </p:sp>
      <p:sp>
        <p:nvSpPr>
          <p:cNvPr id="15" name="Заголовок 1"/>
          <p:cNvSpPr>
            <a:spLocks noGrp="1"/>
          </p:cNvSpPr>
          <p:nvPr>
            <p:ph type="title"/>
          </p:nvPr>
        </p:nvSpPr>
        <p:spPr>
          <a:xfrm>
            <a:off x="805543" y="615497"/>
            <a:ext cx="10515600" cy="1325563"/>
          </a:xfrm>
        </p:spPr>
        <p:txBody>
          <a:bodyPr/>
          <a:lstStyle/>
          <a:p>
            <a:r>
              <a:rPr lang="ru-RU" b="1" dirty="0" smtClean="0">
                <a:effectLst>
                  <a:outerShdw blurRad="38100" dist="38100" dir="2700000" algn="tl">
                    <a:srgbClr val="000000">
                      <a:alpha val="43137"/>
                    </a:srgbClr>
                  </a:outerShdw>
                </a:effectLst>
              </a:rPr>
              <a:t>1. Экстернальное пищевое поведение</a:t>
            </a:r>
            <a:endParaRPr lang="ru-RU" dirty="0">
              <a:effectLst>
                <a:outerShdw blurRad="38100" dist="38100" dir="2700000" algn="tl">
                  <a:srgbClr val="000000">
                    <a:alpha val="43137"/>
                  </a:srgbClr>
                </a:outerShdw>
              </a:effectLst>
            </a:endParaRPr>
          </a:p>
        </p:txBody>
      </p:sp>
      <p:sp>
        <p:nvSpPr>
          <p:cNvPr id="16" name="Содержимое 2"/>
          <p:cNvSpPr>
            <a:spLocks noGrp="1"/>
          </p:cNvSpPr>
          <p:nvPr>
            <p:ph idx="1"/>
          </p:nvPr>
        </p:nvSpPr>
        <p:spPr>
          <a:xfrm>
            <a:off x="3690257" y="2209799"/>
            <a:ext cx="7663543" cy="3233057"/>
          </a:xfrm>
        </p:spPr>
        <p:txBody>
          <a:bodyPr>
            <a:normAutofit lnSpcReduction="10000"/>
          </a:bodyPr>
          <a:lstStyle/>
          <a:p>
            <a:r>
              <a:rPr lang="ru-RU" dirty="0" smtClean="0"/>
              <a:t>Проявляется повышенной реакцией больного на </a:t>
            </a:r>
            <a:r>
              <a:rPr lang="ru-RU" u="sng" dirty="0" smtClean="0"/>
              <a:t>внешние стимулы</a:t>
            </a:r>
            <a:r>
              <a:rPr lang="ru-RU" dirty="0" smtClean="0"/>
              <a:t>, такие как реклама пищевых продуктов, вид еды или наблюдение за жующим человеком. </a:t>
            </a:r>
          </a:p>
          <a:p>
            <a:r>
              <a:rPr lang="ru-RU" dirty="0" smtClean="0"/>
              <a:t>Человек с экстернальным типом пищевого поведения принимает пищу всегда, когда он ее видит, когда она ему доступна и не обращает внимание на внутренние, гомеостатические стимулы к приему пищи. </a:t>
            </a:r>
          </a:p>
          <a:p>
            <a:r>
              <a:rPr lang="ru-RU" dirty="0" smtClean="0"/>
              <a:t>Основой повышенного реагирования на внешние стимулы к приему пищи у таких людей является не только повышенный аппетит, но и медленно формирующееся неполноценное чувство насыщения.</a:t>
            </a:r>
          </a:p>
        </p:txBody>
      </p:sp>
    </p:spTree>
    <p:extLst>
      <p:ext uri="{BB962C8B-B14F-4D97-AF65-F5344CB8AC3E}">
        <p14:creationId xmlns:p14="http://schemas.microsoft.com/office/powerpoint/2010/main" val="2563119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АНТОН\Desktop\Лекции\Картики к презентациям\Картинки РПП\iStock-1256762478.jpg"/>
          <p:cNvPicPr>
            <a:picLocks noChangeAspect="1" noChangeArrowheads="1"/>
          </p:cNvPicPr>
          <p:nvPr/>
        </p:nvPicPr>
        <p:blipFill>
          <a:blip r:embed="rId3"/>
          <a:srcRect/>
          <a:stretch>
            <a:fillRect/>
          </a:stretch>
        </p:blipFill>
        <p:spPr bwMode="auto">
          <a:xfrm>
            <a:off x="7426324" y="2009776"/>
            <a:ext cx="4765676" cy="3629025"/>
          </a:xfrm>
          <a:prstGeom prst="round1Rect">
            <a:avLst/>
          </a:prstGeom>
          <a:noFill/>
          <a:effectLst>
            <a:softEdge rad="127000"/>
          </a:effectLst>
        </p:spPr>
      </p:pic>
      <p:sp>
        <p:nvSpPr>
          <p:cNvPr id="8" name="Номер слайда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12</a:t>
            </a:fld>
            <a:endParaRPr lang="ru-RU" dirty="0"/>
          </a:p>
        </p:txBody>
      </p:sp>
      <p:sp>
        <p:nvSpPr>
          <p:cNvPr id="20" name="Заголовок 1"/>
          <p:cNvSpPr>
            <a:spLocks noGrp="1"/>
          </p:cNvSpPr>
          <p:nvPr>
            <p:ph type="title"/>
          </p:nvPr>
        </p:nvSpPr>
        <p:spPr>
          <a:xfrm>
            <a:off x="838200" y="582840"/>
            <a:ext cx="10515600" cy="1325563"/>
          </a:xfrm>
        </p:spPr>
        <p:txBody>
          <a:bodyPr/>
          <a:lstStyle/>
          <a:p>
            <a:r>
              <a:rPr lang="ru-RU" b="1" dirty="0" smtClean="0">
                <a:effectLst>
                  <a:outerShdw blurRad="38100" dist="38100" dir="2700000" algn="tl">
                    <a:srgbClr val="000000">
                      <a:alpha val="43137"/>
                    </a:srgbClr>
                  </a:outerShdw>
                </a:effectLst>
              </a:rPr>
              <a:t>2. При эмоциогенном типе пищевого поведения </a:t>
            </a:r>
            <a:endParaRPr lang="ru-RU" b="1" dirty="0">
              <a:effectLst>
                <a:outerShdw blurRad="38100" dist="38100" dir="2700000" algn="tl">
                  <a:srgbClr val="000000">
                    <a:alpha val="43137"/>
                  </a:srgbClr>
                </a:outerShdw>
              </a:effectLst>
            </a:endParaRPr>
          </a:p>
        </p:txBody>
      </p:sp>
      <p:sp>
        <p:nvSpPr>
          <p:cNvPr id="21" name="Содержимое 2"/>
          <p:cNvSpPr>
            <a:spLocks noGrp="1"/>
          </p:cNvSpPr>
          <p:nvPr>
            <p:ph idx="1"/>
          </p:nvPr>
        </p:nvSpPr>
        <p:spPr>
          <a:xfrm>
            <a:off x="326570" y="2024743"/>
            <a:ext cx="7532915" cy="4506686"/>
          </a:xfrm>
        </p:spPr>
        <p:txBody>
          <a:bodyPr>
            <a:normAutofit/>
          </a:bodyPr>
          <a:lstStyle/>
          <a:p>
            <a:r>
              <a:rPr lang="ru-RU" dirty="0" smtClean="0"/>
              <a:t>(синонимы — гиперфагическая реакция на стресс, эмоциональное переедание или ≪пищевое пьянство≫) стимулом к приему пищи становится не голод, а эмоциональный дискомфорт, когда человек ест не потому, что голоден, а потому, что неспокоен, тревожен, раздражен, подавлен, обижен и т.д. Значимую роль в становлении эмоциогенного типа пищевого поведения играют особенности личности больного: высокая социальная ориентированность больного, хороший интеллект, склонность к тревожно-депрессивным реакциям, психическая незрелость, пониженная стрессоустойчивость, высокая стрессодоступность. </a:t>
            </a:r>
          </a:p>
          <a:p>
            <a:endParaRPr lang="ru-RU" dirty="0"/>
          </a:p>
        </p:txBody>
      </p:sp>
    </p:spTree>
    <p:extLst>
      <p:ext uri="{BB962C8B-B14F-4D97-AF65-F5344CB8AC3E}">
        <p14:creationId xmlns:p14="http://schemas.microsoft.com/office/powerpoint/2010/main" val="2721508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АНТОН\Desktop\Лекции\Картики к презентациям\Картинки РПП\istockphoto-1334045604-612x612.jpg"/>
          <p:cNvPicPr>
            <a:picLocks noChangeAspect="1" noChangeArrowheads="1"/>
          </p:cNvPicPr>
          <p:nvPr/>
        </p:nvPicPr>
        <p:blipFill>
          <a:blip r:embed="rId3"/>
          <a:srcRect l="25447"/>
          <a:stretch>
            <a:fillRect/>
          </a:stretch>
        </p:blipFill>
        <p:spPr bwMode="auto">
          <a:xfrm>
            <a:off x="0" y="1676401"/>
            <a:ext cx="4038600" cy="5181600"/>
          </a:xfrm>
          <a:prstGeom prst="rect">
            <a:avLst/>
          </a:prstGeom>
          <a:noFill/>
          <a:effectLst>
            <a:softEdge rad="127000"/>
          </a:effectLst>
        </p:spPr>
      </p:pic>
      <p:sp>
        <p:nvSpPr>
          <p:cNvPr id="9" name="Номер слайда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13</a:t>
            </a:fld>
            <a:endParaRPr lang="ru-RU" dirty="0"/>
          </a:p>
        </p:txBody>
      </p:sp>
      <p:sp>
        <p:nvSpPr>
          <p:cNvPr id="8" name="Заголовок 1"/>
          <p:cNvSpPr>
            <a:spLocks noGrp="1"/>
          </p:cNvSpPr>
          <p:nvPr>
            <p:ph type="title"/>
          </p:nvPr>
        </p:nvSpPr>
        <p:spPr>
          <a:xfrm>
            <a:off x="838200" y="365125"/>
            <a:ext cx="10515600" cy="1325563"/>
          </a:xfrm>
        </p:spPr>
        <p:txBody>
          <a:bodyPr/>
          <a:lstStyle/>
          <a:p>
            <a:r>
              <a:rPr lang="ru-RU" b="1" dirty="0" smtClean="0">
                <a:effectLst>
                  <a:outerShdw blurRad="38100" dist="38100" dir="2700000" algn="tl">
                    <a:srgbClr val="000000">
                      <a:alpha val="43137"/>
                    </a:srgbClr>
                  </a:outerShdw>
                </a:effectLst>
              </a:rPr>
              <a:t>3. Ограничительный тип пищевого поведения </a:t>
            </a:r>
            <a:endParaRPr lang="ru-RU" dirty="0">
              <a:effectLst>
                <a:outerShdw blurRad="38100" dist="38100" dir="2700000" algn="tl">
                  <a:srgbClr val="000000">
                    <a:alpha val="43137"/>
                  </a:srgbClr>
                </a:outerShdw>
              </a:effectLst>
            </a:endParaRPr>
          </a:p>
        </p:txBody>
      </p:sp>
      <p:sp>
        <p:nvSpPr>
          <p:cNvPr id="10" name="Содержимое 2"/>
          <p:cNvSpPr>
            <a:spLocks noGrp="1"/>
          </p:cNvSpPr>
          <p:nvPr>
            <p:ph idx="1"/>
          </p:nvPr>
        </p:nvSpPr>
        <p:spPr>
          <a:xfrm>
            <a:off x="3450772" y="1828800"/>
            <a:ext cx="8033656" cy="3842658"/>
          </a:xfrm>
        </p:spPr>
        <p:txBody>
          <a:bodyPr>
            <a:normAutofit fontScale="92500" lnSpcReduction="20000"/>
          </a:bodyPr>
          <a:lstStyle/>
          <a:p>
            <a:r>
              <a:rPr lang="ru-RU" dirty="0" smtClean="0"/>
              <a:t>Формируется после заболеваний, когда применялась лечебная диета, после ограничительных жестких диет для снижения массы тела, на фоне заниженной самооценки, самокритики, отсутствия любви к себе и собственному телу. </a:t>
            </a:r>
          </a:p>
          <a:p>
            <a:r>
              <a:rPr lang="ru-RU" dirty="0" smtClean="0"/>
              <a:t>Для указанного типа пищевого поведения как раз таки и характерна сформированная или формирующаяся анорексия и булимия либо отказ от еды ради снижения массы тела, очень строгая коррекция питания без учета потребностей организма с использованием монодиет, частых разгрузочных дней, с длительным интервальным голоданием, невозможность остановиться при приеме пищи, даже когда лишний вес быстро увеличивается — такая проблема связана с нарушением механизма насыщения. </a:t>
            </a:r>
          </a:p>
          <a:p>
            <a:r>
              <a:rPr lang="ru-RU" dirty="0" smtClean="0"/>
              <a:t>Указанные личностные особенности человека приводят к формированию социально приемлемого способа защиты от стресса, но который прост, доступен, легко осуществим, не требует умственного или эмоционального дополнительного напряжения.</a:t>
            </a:r>
          </a:p>
        </p:txBody>
      </p:sp>
    </p:spTree>
    <p:extLst>
      <p:ext uri="{BB962C8B-B14F-4D97-AF65-F5344CB8AC3E}">
        <p14:creationId xmlns:p14="http://schemas.microsoft.com/office/powerpoint/2010/main" val="2563119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1">
            <a:extLst>
              <a:ext uri="{FF2B5EF4-FFF2-40B4-BE49-F238E27FC236}">
                <a16:creationId xmlns:a16="http://schemas.microsoft.com/office/drawing/2014/main" id="{6308D1AB-33EC-174A-AFF4-6B9718A863B4}"/>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14</a:t>
            </a:fld>
            <a:endParaRPr lang="ru-RU" dirty="0"/>
          </a:p>
        </p:txBody>
      </p:sp>
      <p:sp>
        <p:nvSpPr>
          <p:cNvPr id="14" name="Заголовок 1"/>
          <p:cNvSpPr>
            <a:spLocks noGrp="1"/>
          </p:cNvSpPr>
          <p:nvPr>
            <p:ph type="title"/>
          </p:nvPr>
        </p:nvSpPr>
        <p:spPr>
          <a:xfrm>
            <a:off x="838200" y="365125"/>
            <a:ext cx="10515600" cy="1325563"/>
          </a:xfrm>
        </p:spPr>
        <p:txBody>
          <a:bodyPr/>
          <a:lstStyle/>
          <a:p>
            <a:r>
              <a:rPr lang="ru-RU" b="1" dirty="0" smtClean="0">
                <a:effectLst>
                  <a:outerShdw blurRad="38100" dist="38100" dir="2700000" algn="tl">
                    <a:srgbClr val="000000">
                      <a:alpha val="43137"/>
                    </a:srgbClr>
                  </a:outerShdw>
                </a:effectLst>
              </a:rPr>
              <a:t>Диагностика РПП</a:t>
            </a:r>
            <a:endParaRPr lang="ru-RU" dirty="0"/>
          </a:p>
        </p:txBody>
      </p:sp>
      <p:sp>
        <p:nvSpPr>
          <p:cNvPr id="15" name="Содержимое 2"/>
          <p:cNvSpPr>
            <a:spLocks noGrp="1"/>
          </p:cNvSpPr>
          <p:nvPr>
            <p:ph idx="1"/>
          </p:nvPr>
        </p:nvSpPr>
        <p:spPr>
          <a:xfrm>
            <a:off x="838200" y="1825625"/>
            <a:ext cx="10515600" cy="4351338"/>
          </a:xfrm>
        </p:spPr>
        <p:txBody>
          <a:bodyPr>
            <a:normAutofit fontScale="70000" lnSpcReduction="20000"/>
          </a:bodyPr>
          <a:lstStyle/>
          <a:p>
            <a:r>
              <a:rPr lang="ru-RU" dirty="0" smtClean="0"/>
              <a:t>Расстройства пищевого поведения тесно переплетены как с синдромом дисморфобии - дисморфомании, так и между собой. Так, нервная анорексия может переходить в нервную булимию или включать в себя те или иные ее компоненты. Это отражено в американской классификации </a:t>
            </a:r>
            <a:r>
              <a:rPr lang="en-US" dirty="0" smtClean="0"/>
              <a:t>DSM</a:t>
            </a:r>
            <a:r>
              <a:rPr lang="ru-RU" dirty="0" smtClean="0"/>
              <a:t>-</a:t>
            </a:r>
            <a:r>
              <a:rPr lang="en-US" dirty="0" smtClean="0"/>
              <a:t>V</a:t>
            </a:r>
            <a:r>
              <a:rPr lang="ru-RU" dirty="0" smtClean="0"/>
              <a:t>, где есть ограничительный (рестриктивный) и очистительный подтипы нервной анорексии. </a:t>
            </a:r>
          </a:p>
          <a:p>
            <a:r>
              <a:rPr lang="ru-RU" b="1" dirty="0" smtClean="0"/>
              <a:t>Очистительный тип (компульсивное переедание/очищение кишечника): </a:t>
            </a:r>
            <a:r>
              <a:rPr lang="ru-RU" dirty="0" smtClean="0"/>
              <a:t>пациенты используют компульсивное переедание или очистительное поведение в качестве средства потери веса. Он отличается от нервной булимии весом пациентов. Пациенты с очистительным типом анорексии не поддерживают здоровый или нормальный вес, но имеют значительную недостаточность веса. Пациенты с нервной булимией, с другой стороны, могут иметь некоторый избыточный вес.</a:t>
            </a:r>
          </a:p>
          <a:p>
            <a:r>
              <a:rPr lang="ru-RU" b="1" dirty="0" smtClean="0"/>
              <a:t>Ограничительный тип (рестриктивный): </a:t>
            </a:r>
            <a:r>
              <a:rPr lang="ru-RU" dirty="0" smtClean="0"/>
              <a:t>пациенты ограничивают себя в еде, голодают, принимают диетические лекарства или используют физические тренировки в качестве средства потери веса. Они могут прибегать к чрезмерным физическим нагрузкам для сброса веса или предотвращения его повторного набора, а некоторые едят только для поддержания жизни.</a:t>
            </a:r>
          </a:p>
          <a:p>
            <a:endParaRPr lang="ru-RU" dirty="0"/>
          </a:p>
        </p:txBody>
      </p:sp>
      <p:sp>
        <p:nvSpPr>
          <p:cNvPr id="2" name="Прямоугольник 1"/>
          <p:cNvSpPr/>
          <p:nvPr/>
        </p:nvSpPr>
        <p:spPr>
          <a:xfrm>
            <a:off x="0" y="6474844"/>
            <a:ext cx="11533239" cy="246221"/>
          </a:xfrm>
          <a:prstGeom prst="rect">
            <a:avLst/>
          </a:prstGeom>
        </p:spPr>
        <p:txBody>
          <a:bodyPr wrap="square">
            <a:spAutoFit/>
          </a:bodyPr>
          <a:lstStyle/>
          <a:p>
            <a:r>
              <a:rPr lang="ru-RU" sz="1000" dirty="0" err="1"/>
              <a:t>Барыльник</a:t>
            </a:r>
            <a:r>
              <a:rPr lang="ru-RU" sz="1000" dirty="0"/>
              <a:t> Ю.Б., Филиппова Н.В., Деева М.А., Гусева М.А. Нервная анорексия и нервная булимия: от истории к современности // Российский психиатрический журнал. 2016. №3. С. 36-45.</a:t>
            </a:r>
          </a:p>
        </p:txBody>
      </p:sp>
    </p:spTree>
    <p:extLst>
      <p:ext uri="{BB962C8B-B14F-4D97-AF65-F5344CB8AC3E}">
        <p14:creationId xmlns:p14="http://schemas.microsoft.com/office/powerpoint/2010/main" val="700209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1">
            <a:extLst>
              <a:ext uri="{FF2B5EF4-FFF2-40B4-BE49-F238E27FC236}">
                <a16:creationId xmlns:a16="http://schemas.microsoft.com/office/drawing/2014/main" id="{6308D1AB-33EC-174A-AFF4-6B9718A863B4}"/>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15</a:t>
            </a:fld>
            <a:endParaRPr lang="ru-RU" dirty="0"/>
          </a:p>
        </p:txBody>
      </p:sp>
      <p:sp>
        <p:nvSpPr>
          <p:cNvPr id="7" name="Заголовок 1"/>
          <p:cNvSpPr>
            <a:spLocks noGrp="1"/>
          </p:cNvSpPr>
          <p:nvPr>
            <p:ph type="title"/>
          </p:nvPr>
        </p:nvSpPr>
        <p:spPr>
          <a:xfrm>
            <a:off x="838200" y="365125"/>
            <a:ext cx="10515600" cy="1325563"/>
          </a:xfrm>
        </p:spPr>
        <p:txBody>
          <a:bodyPr/>
          <a:lstStyle/>
          <a:p>
            <a:r>
              <a:rPr lang="ru-RU" b="1" dirty="0" smtClean="0">
                <a:effectLst>
                  <a:outerShdw blurRad="38100" dist="38100" dir="2700000" algn="tl">
                    <a:srgbClr val="000000">
                      <a:alpha val="43137"/>
                    </a:srgbClr>
                  </a:outerShdw>
                </a:effectLst>
              </a:rPr>
              <a:t>Диагностика РПП</a:t>
            </a:r>
            <a:endParaRPr lang="ru-RU" dirty="0"/>
          </a:p>
        </p:txBody>
      </p:sp>
      <p:sp>
        <p:nvSpPr>
          <p:cNvPr id="8" name="Содержимое 2"/>
          <p:cNvSpPr>
            <a:spLocks noGrp="1"/>
          </p:cNvSpPr>
          <p:nvPr>
            <p:ph idx="1"/>
          </p:nvPr>
        </p:nvSpPr>
        <p:spPr>
          <a:xfrm>
            <a:off x="838200" y="1845289"/>
            <a:ext cx="10515600" cy="4596946"/>
          </a:xfrm>
        </p:spPr>
        <p:txBody>
          <a:bodyPr>
            <a:normAutofit fontScale="62500" lnSpcReduction="20000"/>
          </a:bodyPr>
          <a:lstStyle/>
          <a:p>
            <a:pPr>
              <a:lnSpc>
                <a:spcPct val="100000"/>
              </a:lnSpc>
            </a:pPr>
            <a:r>
              <a:rPr lang="ru-RU" dirty="0" smtClean="0"/>
              <a:t>Тем не менее некоторые авторы считают данное деление неоправданным, не имеющим прогностического значения и рассматривают данные подтипы как последовательные стадии одного расстройства. Отмечается, что рестриктивная симптоматика чаще встречается у более молодых пациентов, а очистительное поведения - у взрослых. Кроме того, некоторые исследования показывают, что очистительный тип анорексии — неблагоприятный прогностический признак. </a:t>
            </a:r>
          </a:p>
          <a:p>
            <a:pPr>
              <a:lnSpc>
                <a:spcPct val="100000"/>
              </a:lnSpc>
            </a:pPr>
            <a:r>
              <a:rPr lang="ru-RU" u="sng" dirty="0" smtClean="0">
                <a:effectLst>
                  <a:outerShdw blurRad="38100" dist="38100" dir="2700000" algn="tl">
                    <a:srgbClr val="000000">
                      <a:alpha val="43137"/>
                    </a:srgbClr>
                  </a:outerShdw>
                </a:effectLst>
              </a:rPr>
              <a:t>В используемой в России классификации МКБ-10</a:t>
            </a:r>
            <a:r>
              <a:rPr lang="ru-RU" dirty="0" smtClean="0"/>
              <a:t> такого разграничения на подтипы анорексии нет, а очистительное поведения представляется как возможное дополнение к диагнозу, не имеющее, однако, отдельной значимости. Постановка диагноза «нервная анорексия» требует наличия всех критериев, перечисленных далее. Известно, что в ряде случаев эндокринная патология (в частности, аменорея) может отсутствовать. По различным данным, от 5 до 25 % пациентов с нервной анорексией не имеют нарушений менструального цикла. Кроме того, критерий аменореи вызывает затруднения при постановке диагноза, если заболевания началось в допубертатном периоде. Это предусматривается в новой классификации </a:t>
            </a:r>
            <a:r>
              <a:rPr lang="en-US" dirty="0" smtClean="0"/>
              <a:t>DSM</a:t>
            </a:r>
            <a:r>
              <a:rPr lang="ru-RU" dirty="0" smtClean="0"/>
              <a:t>-</a:t>
            </a:r>
            <a:r>
              <a:rPr lang="en-US" dirty="0" smtClean="0"/>
              <a:t>V</a:t>
            </a:r>
            <a:r>
              <a:rPr lang="ru-RU" dirty="0" smtClean="0"/>
              <a:t> где аменорея исключена из критериев нервной анорексии. Ни одна из классификаций не учитывает наличие такого признака нервной анорексии, как гиперактивность. И хотя она может возникать не во всех случаях либо присоединяться к течению заболевания со временем, высокая активность пациентов достаточно специфично отличает нервную анорексию от других причин похудения.</a:t>
            </a:r>
          </a:p>
          <a:p>
            <a:endParaRPr lang="ru-RU" dirty="0"/>
          </a:p>
        </p:txBody>
      </p:sp>
      <p:sp>
        <p:nvSpPr>
          <p:cNvPr id="5" name="Прямоугольник 4"/>
          <p:cNvSpPr/>
          <p:nvPr/>
        </p:nvSpPr>
        <p:spPr>
          <a:xfrm>
            <a:off x="0" y="6545059"/>
            <a:ext cx="11533239" cy="246221"/>
          </a:xfrm>
          <a:prstGeom prst="rect">
            <a:avLst/>
          </a:prstGeom>
        </p:spPr>
        <p:txBody>
          <a:bodyPr wrap="square">
            <a:spAutoFit/>
          </a:bodyPr>
          <a:lstStyle/>
          <a:p>
            <a:r>
              <a:rPr lang="ru-RU" sz="1000" dirty="0" err="1"/>
              <a:t>Барыльник</a:t>
            </a:r>
            <a:r>
              <a:rPr lang="ru-RU" sz="1000" dirty="0"/>
              <a:t> Ю.Б., Филиппова Н.В., Деева М.А., Гусева М.А. Нервная анорексия и нервная булимия: от истории к современности // Российский психиатрический журнал. 2016. №3. С. 36-45.</a:t>
            </a:r>
          </a:p>
        </p:txBody>
      </p:sp>
    </p:spTree>
    <p:extLst>
      <p:ext uri="{BB962C8B-B14F-4D97-AF65-F5344CB8AC3E}">
        <p14:creationId xmlns:p14="http://schemas.microsoft.com/office/powerpoint/2010/main" val="700209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rtlCol="0"/>
          <a:lstStyle/>
          <a:p>
            <a:pPr rtl="0"/>
            <a:fld id="{294A09A9-5501-47C1-A89A-A340965A2BE2}" type="slidenum">
              <a:rPr lang="ru-RU" smtClean="0"/>
              <a:pPr rtl="0"/>
              <a:t>16</a:t>
            </a:fld>
            <a:endParaRPr lang="ru-RU" dirty="0"/>
          </a:p>
        </p:txBody>
      </p:sp>
      <p:sp>
        <p:nvSpPr>
          <p:cNvPr id="57" name="Содержимое 2"/>
          <p:cNvSpPr txBox="1">
            <a:spLocks/>
          </p:cNvSpPr>
          <p:nvPr/>
        </p:nvSpPr>
        <p:spPr>
          <a:xfrm>
            <a:off x="486887" y="391887"/>
            <a:ext cx="11352811" cy="498762"/>
          </a:xfrm>
          <a:prstGeom prst="rect">
            <a:avLst/>
          </a:prstGeom>
          <a:effectLst>
            <a:softEdge rad="63500"/>
          </a:effectLst>
        </p:spPr>
        <p:style>
          <a:lnRef idx="1">
            <a:schemeClr val="accent6"/>
          </a:lnRef>
          <a:fillRef idx="3">
            <a:schemeClr val="accent6"/>
          </a:fillRef>
          <a:effectRef idx="2">
            <a:schemeClr val="accent6"/>
          </a:effectRef>
          <a:fontRef idx="minor">
            <a:schemeClr val="lt1"/>
          </a:fontRef>
        </p:style>
        <p:txBody>
          <a:bodyPr>
            <a:normAutofit fontScale="92500"/>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000" b="1" i="0" u="none" strike="noStrike" kern="1200" cap="none" spc="0" normalizeH="0" baseline="0" noProof="0" dirty="0" smtClean="0">
                <a:ln>
                  <a:noFill/>
                </a:ln>
                <a:solidFill>
                  <a:schemeClr val="lt1"/>
                </a:solidFill>
                <a:effectLst/>
                <a:uLnTx/>
                <a:uFillTx/>
                <a:latin typeface="+mn-lt"/>
                <a:ea typeface="+mn-ea"/>
                <a:cs typeface="+mn-cs"/>
              </a:rPr>
              <a:t> </a:t>
            </a:r>
            <a:r>
              <a:rPr kumimoji="0" lang="ru-RU" sz="2200" b="1" i="0" u="none" strike="noStrike" kern="1200" cap="none" spc="0" normalizeH="0" baseline="0" noProof="0" dirty="0" smtClean="0">
                <a:ln>
                  <a:noFill/>
                </a:ln>
                <a:solidFill>
                  <a:schemeClr val="lt1"/>
                </a:solidFill>
                <a:effectLst/>
                <a:uLnTx/>
                <a:uFillTx/>
                <a:latin typeface="+mn-lt"/>
                <a:ea typeface="+mn-ea"/>
                <a:cs typeface="+mn-cs"/>
              </a:rPr>
              <a:t>Таблица 1. </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Критерии диагноза </a:t>
            </a:r>
            <a:r>
              <a:rPr kumimoji="0" lang="ru-RU" sz="2200" b="1" i="0" u="none" strike="noStrike" kern="1200" cap="none" spc="0" normalizeH="0" baseline="0" noProof="0" dirty="0" smtClean="0">
                <a:ln>
                  <a:noFill/>
                </a:ln>
                <a:solidFill>
                  <a:schemeClr val="lt1"/>
                </a:solidFill>
                <a:effectLst>
                  <a:outerShdw blurRad="38100" dist="38100" dir="2700000" algn="tl">
                    <a:srgbClr val="000000">
                      <a:alpha val="43137"/>
                    </a:srgbClr>
                  </a:outerShdw>
                </a:effectLst>
                <a:uLnTx/>
                <a:uFillTx/>
                <a:latin typeface="+mn-lt"/>
                <a:ea typeface="+mn-ea"/>
                <a:cs typeface="+mn-cs"/>
              </a:rPr>
              <a:t>нервной анорексии</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 по классификации </a:t>
            </a:r>
            <a:r>
              <a:rPr kumimoji="0" lang="en-US" sz="2200" b="0" i="0" u="none" strike="noStrike" kern="1200" cap="none" spc="0" normalizeH="0" baseline="0" noProof="0" dirty="0" smtClean="0">
                <a:ln>
                  <a:noFill/>
                </a:ln>
                <a:solidFill>
                  <a:schemeClr val="lt1"/>
                </a:solidFill>
                <a:effectLst/>
                <a:uLnTx/>
                <a:uFillTx/>
                <a:latin typeface="+mn-lt"/>
                <a:ea typeface="+mn-ea"/>
                <a:cs typeface="+mn-cs"/>
              </a:rPr>
              <a:t>DSM</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a:t>
            </a:r>
            <a:r>
              <a:rPr kumimoji="0" lang="en-US" sz="2200" b="0" i="0" u="none" strike="noStrike" kern="1200" cap="none" spc="0" normalizeH="0" baseline="0" noProof="0" dirty="0" smtClean="0">
                <a:ln>
                  <a:noFill/>
                </a:ln>
                <a:solidFill>
                  <a:schemeClr val="lt1"/>
                </a:solidFill>
                <a:effectLst/>
                <a:uLnTx/>
                <a:uFillTx/>
                <a:latin typeface="+mn-lt"/>
                <a:ea typeface="+mn-ea"/>
                <a:cs typeface="+mn-cs"/>
              </a:rPr>
              <a:t>V</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 и МКБ-10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ru-RU" sz="2800" b="0" i="0" u="none" strike="noStrike" kern="1200" cap="none" spc="0" normalizeH="0" baseline="0" noProof="0" dirty="0">
              <a:ln>
                <a:noFill/>
              </a:ln>
              <a:solidFill>
                <a:schemeClr val="lt1"/>
              </a:solidFill>
              <a:effectLst/>
              <a:uLnTx/>
              <a:uFillTx/>
              <a:latin typeface="+mn-lt"/>
              <a:ea typeface="+mn-ea"/>
              <a:cs typeface="+mn-cs"/>
            </a:endParaRPr>
          </a:p>
        </p:txBody>
      </p:sp>
      <p:graphicFrame>
        <p:nvGraphicFramePr>
          <p:cNvPr id="58" name="Таблица 57"/>
          <p:cNvGraphicFramePr>
            <a:graphicFrameLocks noGrp="1"/>
          </p:cNvGraphicFramePr>
          <p:nvPr>
            <p:extLst>
              <p:ext uri="{D42A27DB-BD31-4B8C-83A1-F6EECF244321}">
                <p14:modId xmlns:p14="http://schemas.microsoft.com/office/powerpoint/2010/main" val="1742110386"/>
              </p:ext>
            </p:extLst>
          </p:nvPr>
        </p:nvGraphicFramePr>
        <p:xfrm>
          <a:off x="127819" y="890648"/>
          <a:ext cx="11956026" cy="5677299"/>
        </p:xfrm>
        <a:graphic>
          <a:graphicData uri="http://schemas.openxmlformats.org/drawingml/2006/table">
            <a:tbl>
              <a:tblPr/>
              <a:tblGrid>
                <a:gridCol w="5948172">
                  <a:extLst>
                    <a:ext uri="{9D8B030D-6E8A-4147-A177-3AD203B41FA5}">
                      <a16:colId xmlns:a16="http://schemas.microsoft.com/office/drawing/2014/main" val="20000"/>
                    </a:ext>
                  </a:extLst>
                </a:gridCol>
                <a:gridCol w="6007854">
                  <a:extLst>
                    <a:ext uri="{9D8B030D-6E8A-4147-A177-3AD203B41FA5}">
                      <a16:colId xmlns:a16="http://schemas.microsoft.com/office/drawing/2014/main" val="20001"/>
                    </a:ext>
                  </a:extLst>
                </a:gridCol>
              </a:tblGrid>
              <a:tr h="336405">
                <a:tc>
                  <a:txBody>
                    <a:bodyPr/>
                    <a:lstStyle/>
                    <a:p>
                      <a:pPr algn="ctr">
                        <a:lnSpc>
                          <a:spcPct val="115000"/>
                        </a:lnSpc>
                        <a:spcAft>
                          <a:spcPts val="0"/>
                        </a:spcAft>
                      </a:pPr>
                      <a:r>
                        <a:rPr lang="en-US" sz="1800" b="1" i="0" u="none" strike="noStrike" spc="0" dirty="0">
                          <a:solidFill>
                            <a:srgbClr val="000000"/>
                          </a:solidFill>
                          <a:effectLst>
                            <a:outerShdw blurRad="38100" dist="38100" dir="2700000" algn="tl">
                              <a:srgbClr val="000000">
                                <a:alpha val="43137"/>
                              </a:srgbClr>
                            </a:outerShdw>
                          </a:effectLst>
                          <a:latin typeface="Times New Roman"/>
                          <a:ea typeface="Tahoma"/>
                          <a:cs typeface="Tahoma"/>
                        </a:rPr>
                        <a:t>DSM-V</a:t>
                      </a:r>
                      <a:endParaRPr lang="ru-RU" sz="1800" b="1" dirty="0">
                        <a:solidFill>
                          <a:srgbClr val="141414"/>
                        </a:solidFill>
                        <a:effectLst>
                          <a:outerShdw blurRad="38100" dist="38100" dir="2700000" algn="tl">
                            <a:srgbClr val="000000">
                              <a:alpha val="43137"/>
                            </a:srgbClr>
                          </a:outerShdw>
                        </a:effectLst>
                        <a:latin typeface="Tahoma"/>
                        <a:ea typeface="Tahoma"/>
                      </a:endParaRPr>
                    </a:p>
                  </a:txBody>
                  <a:tcPr marL="4369" marR="43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i="0" u="none" strike="noStrike" spc="0" dirty="0">
                          <a:solidFill>
                            <a:srgbClr val="000000"/>
                          </a:solidFill>
                          <a:effectLst>
                            <a:outerShdw blurRad="38100" dist="38100" dir="2700000" algn="tl">
                              <a:srgbClr val="000000">
                                <a:alpha val="43137"/>
                              </a:srgbClr>
                            </a:outerShdw>
                          </a:effectLst>
                          <a:latin typeface="Times New Roman"/>
                          <a:ea typeface="Tahoma"/>
                          <a:cs typeface="Tahoma"/>
                        </a:rPr>
                        <a:t>МКБ-10</a:t>
                      </a:r>
                      <a:endParaRPr lang="ru-RU" sz="1800" b="1" dirty="0">
                        <a:solidFill>
                          <a:srgbClr val="141414"/>
                        </a:solidFill>
                        <a:effectLst>
                          <a:outerShdw blurRad="38100" dist="38100" dir="2700000" algn="tl">
                            <a:srgbClr val="000000">
                              <a:alpha val="43137"/>
                            </a:srgbClr>
                          </a:outerShdw>
                        </a:effectLst>
                        <a:latin typeface="Tahoma"/>
                        <a:ea typeface="Tahoma"/>
                      </a:endParaRPr>
                    </a:p>
                  </a:txBody>
                  <a:tcPr marL="4369" marR="43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547156">
                <a:tc>
                  <a:txBody>
                    <a:bodyPr/>
                    <a:lstStyle/>
                    <a:p>
                      <a:pPr marL="342900" marR="226060" lvl="0" indent="-342900" algn="l">
                        <a:lnSpc>
                          <a:spcPct val="115000"/>
                        </a:lnSpc>
                        <a:spcAft>
                          <a:spcPts val="0"/>
                        </a:spcAft>
                        <a:buClr>
                          <a:srgbClr val="000000"/>
                        </a:buClr>
                        <a:buSzPts val="700"/>
                        <a:buFont typeface="Arial"/>
                        <a:buNone/>
                        <a:tabLst>
                          <a:tab pos="-18478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1</a:t>
                      </a:r>
                      <a:r>
                        <a:rPr lang="ru-RU" sz="1600" b="0" i="0" u="none" strike="noStrike" spc="0" dirty="0" smtClean="0">
                          <a:solidFill>
                            <a:srgbClr val="000000"/>
                          </a:solidFill>
                          <a:latin typeface="Times New Roman"/>
                          <a:ea typeface="Tahoma"/>
                          <a:cs typeface="Tahoma"/>
                        </a:rPr>
                        <a:t>. Отказ </a:t>
                      </a:r>
                      <a:r>
                        <a:rPr lang="ru-RU" sz="1600" b="0" i="0" u="none" strike="noStrike" spc="0" dirty="0">
                          <a:solidFill>
                            <a:srgbClr val="000000"/>
                          </a:solidFill>
                          <a:latin typeface="Times New Roman"/>
                          <a:ea typeface="Tahoma"/>
                          <a:cs typeface="Tahoma"/>
                        </a:rPr>
                        <a:t>поддерживать массу тела на уровне </a:t>
                      </a:r>
                      <a:r>
                        <a:rPr lang="ru-RU" sz="1600" b="0" i="0" u="none" strike="noStrike" spc="0" dirty="0" smtClean="0">
                          <a:solidFill>
                            <a:srgbClr val="000000"/>
                          </a:solidFill>
                          <a:latin typeface="Times New Roman"/>
                          <a:ea typeface="Tahoma"/>
                          <a:cs typeface="Tahoma"/>
                        </a:rPr>
                        <a:t>минимальной</a:t>
                      </a:r>
                      <a:endParaRPr lang="ru-RU" sz="1600" b="0" i="0" u="none" strike="noStrike" spc="0" baseline="0" dirty="0" smtClean="0">
                        <a:solidFill>
                          <a:srgbClr val="000000"/>
                        </a:solidFill>
                        <a:latin typeface="Times New Roman"/>
                        <a:ea typeface="Tahoma"/>
                        <a:cs typeface="Tahoma"/>
                      </a:endParaRPr>
                    </a:p>
                    <a:p>
                      <a:pPr marL="342900" marR="226060" lvl="0" indent="-342900" algn="l">
                        <a:lnSpc>
                          <a:spcPct val="115000"/>
                        </a:lnSpc>
                        <a:spcAft>
                          <a:spcPts val="0"/>
                        </a:spcAft>
                        <a:buClr>
                          <a:srgbClr val="000000"/>
                        </a:buClr>
                        <a:buSzPts val="700"/>
                        <a:buFont typeface="Arial"/>
                        <a:buNone/>
                        <a:tabLst>
                          <a:tab pos="-184785" algn="l"/>
                        </a:tabLst>
                      </a:pPr>
                      <a:r>
                        <a:rPr lang="ru-RU" sz="1600" b="0" i="0" u="none" strike="noStrike" spc="0" dirty="0" smtClean="0">
                          <a:solidFill>
                            <a:srgbClr val="000000"/>
                          </a:solidFill>
                          <a:latin typeface="Times New Roman"/>
                          <a:ea typeface="Tahoma"/>
                          <a:cs typeface="Tahoma"/>
                        </a:rPr>
                        <a:t> нормы </a:t>
                      </a:r>
                      <a:r>
                        <a:rPr lang="ru-RU" sz="1600" b="0" i="0" u="none" strike="noStrike" spc="0" dirty="0">
                          <a:solidFill>
                            <a:srgbClr val="000000"/>
                          </a:solidFill>
                          <a:latin typeface="Times New Roman"/>
                          <a:ea typeface="Tahoma"/>
                          <a:cs typeface="Tahoma"/>
                        </a:rPr>
                        <a:t>для данного возраста и </a:t>
                      </a:r>
                      <a:r>
                        <a:rPr lang="ru-RU" sz="1600" b="0" i="0" u="none" strike="noStrike" spc="0" dirty="0" smtClean="0">
                          <a:solidFill>
                            <a:srgbClr val="000000"/>
                          </a:solidFill>
                          <a:latin typeface="Times New Roman"/>
                          <a:ea typeface="Tahoma"/>
                          <a:cs typeface="Tahoma"/>
                        </a:rPr>
                        <a:t>роста;</a:t>
                      </a:r>
                      <a:endParaRPr lang="ru-RU" sz="1600" u="none" strike="noStrike" spc="0" dirty="0">
                        <a:solidFill>
                          <a:srgbClr val="141414"/>
                        </a:solidFill>
                        <a:latin typeface="Tahoma"/>
                        <a:ea typeface="Tahoma"/>
                        <a:cs typeface="Tahoma"/>
                      </a:endParaRPr>
                    </a:p>
                    <a:p>
                      <a:pPr marL="342900" marR="226060" lvl="0" indent="-342900" algn="l">
                        <a:lnSpc>
                          <a:spcPct val="115000"/>
                        </a:lnSpc>
                        <a:spcAft>
                          <a:spcPts val="0"/>
                        </a:spcAft>
                        <a:buClr>
                          <a:srgbClr val="000000"/>
                        </a:buClr>
                        <a:buSzPts val="700"/>
                        <a:buFont typeface="Arial"/>
                        <a:buNone/>
                        <a:tabLst>
                          <a:tab pos="-18478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2. </a:t>
                      </a:r>
                      <a:r>
                        <a:rPr lang="ru-RU" sz="1600" b="0" i="0" u="none" strike="noStrike" spc="0" dirty="0" smtClean="0">
                          <a:solidFill>
                            <a:srgbClr val="000000"/>
                          </a:solidFill>
                          <a:latin typeface="Times New Roman"/>
                          <a:ea typeface="Tahoma"/>
                          <a:cs typeface="Tahoma"/>
                        </a:rPr>
                        <a:t>Сильный </a:t>
                      </a:r>
                      <a:r>
                        <a:rPr lang="ru-RU" sz="1600" b="0" i="0" u="none" strike="noStrike" spc="0" dirty="0">
                          <a:solidFill>
                            <a:srgbClr val="000000"/>
                          </a:solidFill>
                          <a:latin typeface="Times New Roman"/>
                          <a:ea typeface="Tahoma"/>
                          <a:cs typeface="Tahoma"/>
                        </a:rPr>
                        <a:t>страх перед увеличением массы тела </a:t>
                      </a:r>
                      <a:r>
                        <a:rPr lang="ru-RU" sz="1600" b="0" i="0" u="none" strike="noStrike" spc="0" dirty="0" smtClean="0">
                          <a:solidFill>
                            <a:srgbClr val="000000"/>
                          </a:solidFill>
                          <a:latin typeface="Times New Roman"/>
                          <a:ea typeface="Tahoma"/>
                          <a:cs typeface="Tahoma"/>
                        </a:rPr>
                        <a:t>или</a:t>
                      </a:r>
                    </a:p>
                    <a:p>
                      <a:pPr marL="342900" marR="226060" lvl="0" indent="-342900" algn="l">
                        <a:lnSpc>
                          <a:spcPct val="115000"/>
                        </a:lnSpc>
                        <a:spcAft>
                          <a:spcPts val="0"/>
                        </a:spcAft>
                        <a:buClr>
                          <a:srgbClr val="000000"/>
                        </a:buClr>
                        <a:buSzPts val="700"/>
                        <a:buFont typeface="Arial"/>
                        <a:buNone/>
                        <a:tabLst>
                          <a:tab pos="-184785" algn="l"/>
                        </a:tabLst>
                      </a:pPr>
                      <a:r>
                        <a:rPr lang="ru-RU" sz="1600" b="0" i="0" u="none" strike="noStrike" spc="0" dirty="0" smtClean="0">
                          <a:solidFill>
                            <a:srgbClr val="000000"/>
                          </a:solidFill>
                          <a:latin typeface="Times New Roman"/>
                          <a:ea typeface="Tahoma"/>
                          <a:cs typeface="Tahoma"/>
                        </a:rPr>
                        <a:t> возможностью </a:t>
                      </a:r>
                      <a:r>
                        <a:rPr lang="ru-RU" sz="1600" b="0" i="0" u="none" strike="noStrike" spc="0" dirty="0">
                          <a:solidFill>
                            <a:srgbClr val="000000"/>
                          </a:solidFill>
                          <a:latin typeface="Times New Roman"/>
                          <a:ea typeface="Tahoma"/>
                          <a:cs typeface="Tahoma"/>
                        </a:rPr>
                        <a:t>потолстеть, даже если масса не </a:t>
                      </a:r>
                      <a:r>
                        <a:rPr lang="ru-RU" sz="1600" b="0" i="0" u="none" strike="noStrike" spc="0" dirty="0" smtClean="0">
                          <a:solidFill>
                            <a:srgbClr val="000000"/>
                          </a:solidFill>
                          <a:latin typeface="Times New Roman"/>
                          <a:ea typeface="Tahoma"/>
                          <a:cs typeface="Tahoma"/>
                        </a:rPr>
                        <a:t>достигает нормы;</a:t>
                      </a:r>
                      <a:endParaRPr lang="ru-RU" sz="1600" u="none" strike="noStrike" spc="0" dirty="0">
                        <a:solidFill>
                          <a:srgbClr val="141414"/>
                        </a:solidFill>
                        <a:latin typeface="Tahoma"/>
                        <a:ea typeface="Tahoma"/>
                        <a:cs typeface="Tahoma"/>
                      </a:endParaRPr>
                    </a:p>
                    <a:p>
                      <a:pPr marL="342900" marR="226060" lvl="0" indent="-342900" algn="l">
                        <a:lnSpc>
                          <a:spcPct val="115000"/>
                        </a:lnSpc>
                        <a:spcAft>
                          <a:spcPts val="0"/>
                        </a:spcAft>
                        <a:buClr>
                          <a:srgbClr val="000000"/>
                        </a:buClr>
                        <a:buSzPts val="700"/>
                        <a:buFont typeface="Arial"/>
                        <a:buNone/>
                        <a:tabLst>
                          <a:tab pos="-18478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3. </a:t>
                      </a:r>
                      <a:r>
                        <a:rPr lang="ru-RU" sz="1600" b="0" i="0" u="none" strike="noStrike" spc="0" dirty="0" smtClean="0">
                          <a:solidFill>
                            <a:srgbClr val="000000"/>
                          </a:solidFill>
                          <a:latin typeface="Times New Roman"/>
                          <a:ea typeface="Tahoma"/>
                          <a:cs typeface="Tahoma"/>
                        </a:rPr>
                        <a:t>Нарушение </a:t>
                      </a:r>
                      <a:r>
                        <a:rPr lang="ru-RU" sz="1600" b="0" i="0" u="none" strike="noStrike" spc="0" dirty="0">
                          <a:solidFill>
                            <a:srgbClr val="000000"/>
                          </a:solidFill>
                          <a:latin typeface="Times New Roman"/>
                          <a:ea typeface="Tahoma"/>
                          <a:cs typeface="Tahoma"/>
                        </a:rPr>
                        <a:t>восприятия собственной массы или </a:t>
                      </a:r>
                      <a:r>
                        <a:rPr lang="ru-RU" sz="1600" b="0" i="0" u="none" strike="noStrike" spc="0" dirty="0" smtClean="0">
                          <a:solidFill>
                            <a:srgbClr val="000000"/>
                          </a:solidFill>
                          <a:latin typeface="Times New Roman"/>
                          <a:ea typeface="Tahoma"/>
                          <a:cs typeface="Tahoma"/>
                        </a:rPr>
                        <a:t>формы</a:t>
                      </a: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тела;</a:t>
                      </a:r>
                    </a:p>
                    <a:p>
                      <a:pPr marL="342900" marR="226060" lvl="0" indent="-342900" algn="l">
                        <a:lnSpc>
                          <a:spcPct val="115000"/>
                        </a:lnSpc>
                        <a:spcAft>
                          <a:spcPts val="0"/>
                        </a:spcAft>
                        <a:buClr>
                          <a:srgbClr val="000000"/>
                        </a:buClr>
                        <a:buSzPts val="700"/>
                        <a:buFont typeface="Arial"/>
                        <a:buNone/>
                        <a:tabLst>
                          <a:tab pos="-184785" algn="l"/>
                        </a:tabLst>
                      </a:pPr>
                      <a:r>
                        <a:rPr lang="ru-RU" sz="1600" b="0" i="0" u="none" strike="noStrike" spc="0" dirty="0" smtClean="0">
                          <a:solidFill>
                            <a:srgbClr val="000000"/>
                          </a:solidFill>
                          <a:latin typeface="Times New Roman"/>
                          <a:ea typeface="Tahoma"/>
                          <a:cs typeface="Tahoma"/>
                        </a:rPr>
                        <a:t> чрезмерное </a:t>
                      </a:r>
                      <a:r>
                        <a:rPr lang="ru-RU" sz="1600" b="0" i="0" u="none" strike="noStrike" spc="0" dirty="0">
                          <a:solidFill>
                            <a:srgbClr val="000000"/>
                          </a:solidFill>
                          <a:latin typeface="Times New Roman"/>
                          <a:ea typeface="Tahoma"/>
                          <a:cs typeface="Tahoma"/>
                        </a:rPr>
                        <a:t>влияние массы и формы тела на самооценку</a:t>
                      </a:r>
                      <a:endParaRPr lang="ru-RU" sz="1600" u="none" strike="noStrike" spc="0" dirty="0">
                        <a:solidFill>
                          <a:srgbClr val="141414"/>
                        </a:solidFill>
                        <a:latin typeface="Tahoma"/>
                        <a:ea typeface="Tahoma"/>
                        <a:cs typeface="Tahoma"/>
                      </a:endParaRPr>
                    </a:p>
                    <a:p>
                      <a:pPr marL="342900" marR="226060" lvl="0" indent="-342900" algn="l">
                        <a:lnSpc>
                          <a:spcPct val="115000"/>
                        </a:lnSpc>
                        <a:spcAft>
                          <a:spcPts val="0"/>
                        </a:spcAft>
                        <a:buClr>
                          <a:srgbClr val="000000"/>
                        </a:buClr>
                        <a:buSzPts val="700"/>
                        <a:buFont typeface="Arial"/>
                        <a:buNone/>
                        <a:tabLst>
                          <a:tab pos="-18478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4. </a:t>
                      </a:r>
                      <a:r>
                        <a:rPr lang="ru-RU" sz="1600" b="0" i="0" u="none" strike="noStrike" spc="0" dirty="0" smtClean="0">
                          <a:solidFill>
                            <a:srgbClr val="000000"/>
                          </a:solidFill>
                          <a:latin typeface="Times New Roman"/>
                          <a:ea typeface="Tahoma"/>
                          <a:cs typeface="Tahoma"/>
                        </a:rPr>
                        <a:t>Аменорея </a:t>
                      </a:r>
                      <a:r>
                        <a:rPr lang="ru-RU" sz="1600" b="0" i="0" u="none" strike="noStrike" spc="0" dirty="0">
                          <a:solidFill>
                            <a:srgbClr val="000000"/>
                          </a:solidFill>
                          <a:latin typeface="Times New Roman"/>
                          <a:ea typeface="Tahoma"/>
                          <a:cs typeface="Tahoma"/>
                        </a:rPr>
                        <a:t>(по крайней мере, три </a:t>
                      </a:r>
                      <a:r>
                        <a:rPr lang="ru-RU" sz="1600" b="0" i="0" u="none" strike="noStrike" spc="0" dirty="0" smtClean="0">
                          <a:solidFill>
                            <a:srgbClr val="000000"/>
                          </a:solidFill>
                          <a:latin typeface="Times New Roman"/>
                          <a:ea typeface="Tahoma"/>
                          <a:cs typeface="Tahoma"/>
                        </a:rPr>
                        <a:t>последовательных</a:t>
                      </a: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цикла</a:t>
                      </a:r>
                      <a:r>
                        <a:rPr lang="ru-RU" sz="1600" b="0" i="0" u="none" strike="noStrike" spc="0" dirty="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у</a:t>
                      </a:r>
                      <a:endParaRPr lang="ru-RU" sz="1600" b="0" i="0" u="none" strike="noStrike" spc="0" baseline="0" dirty="0" smtClean="0">
                        <a:solidFill>
                          <a:srgbClr val="000000"/>
                        </a:solidFill>
                        <a:latin typeface="Times New Roman"/>
                        <a:ea typeface="Tahoma"/>
                        <a:cs typeface="Tahoma"/>
                      </a:endParaRPr>
                    </a:p>
                    <a:p>
                      <a:pPr marL="342900" marR="226060" lvl="0" indent="-342900" algn="l">
                        <a:lnSpc>
                          <a:spcPct val="115000"/>
                        </a:lnSpc>
                        <a:spcAft>
                          <a:spcPts val="0"/>
                        </a:spcAft>
                        <a:buClr>
                          <a:srgbClr val="000000"/>
                        </a:buClr>
                        <a:buSzPts val="700"/>
                        <a:buFont typeface="Arial"/>
                        <a:buNone/>
                        <a:tabLst>
                          <a:tab pos="-184785" algn="l"/>
                        </a:tabLst>
                      </a:pP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женщин </a:t>
                      </a:r>
                      <a:r>
                        <a:rPr lang="ru-RU" sz="1600" b="0" i="0" u="none" strike="noStrike" spc="0" dirty="0">
                          <a:solidFill>
                            <a:srgbClr val="000000"/>
                          </a:solidFill>
                          <a:latin typeface="Times New Roman"/>
                          <a:ea typeface="Tahoma"/>
                          <a:cs typeface="Tahoma"/>
                        </a:rPr>
                        <a:t>в период половой </a:t>
                      </a:r>
                      <a:r>
                        <a:rPr lang="ru-RU" sz="1600" b="0" i="0" u="none" strike="noStrike" spc="0" dirty="0" smtClean="0">
                          <a:solidFill>
                            <a:srgbClr val="000000"/>
                          </a:solidFill>
                          <a:latin typeface="Times New Roman"/>
                          <a:ea typeface="Tahoma"/>
                          <a:cs typeface="Tahoma"/>
                        </a:rPr>
                        <a:t>зрелости.</a:t>
                      </a:r>
                      <a:endParaRPr lang="ru-RU" sz="1600" u="none" strike="noStrike" spc="0" dirty="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174625" lvl="0" indent="-342900" algn="l">
                        <a:lnSpc>
                          <a:spcPct val="115000"/>
                        </a:lnSpc>
                        <a:spcAft>
                          <a:spcPts val="0"/>
                        </a:spcAft>
                        <a:buClr>
                          <a:srgbClr val="000000"/>
                        </a:buClr>
                        <a:buSzPts val="700"/>
                        <a:buFont typeface="Arial"/>
                        <a:buNone/>
                        <a:tabLst>
                          <a:tab pos="391160"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1. </a:t>
                      </a:r>
                      <a:r>
                        <a:rPr lang="ru-RU" sz="1600" b="0" i="0" u="none" strike="noStrike" spc="0" dirty="0" smtClean="0">
                          <a:solidFill>
                            <a:srgbClr val="000000"/>
                          </a:solidFill>
                          <a:latin typeface="Times New Roman"/>
                          <a:ea typeface="Tahoma"/>
                          <a:cs typeface="Tahoma"/>
                        </a:rPr>
                        <a:t>Потеря </a:t>
                      </a:r>
                      <a:r>
                        <a:rPr lang="ru-RU" sz="1600" b="0" i="0" u="none" strike="noStrike" spc="0" dirty="0">
                          <a:solidFill>
                            <a:srgbClr val="000000"/>
                          </a:solidFill>
                          <a:latin typeface="Times New Roman"/>
                          <a:ea typeface="Tahoma"/>
                          <a:cs typeface="Tahoma"/>
                        </a:rPr>
                        <a:t>массы тела, а у детей отсутствие прибавки в массе, </a:t>
                      </a:r>
                      <a:r>
                        <a:rPr lang="ru-RU" sz="1600" b="0" i="0" u="none" strike="noStrike" spc="0" dirty="0" smtClean="0">
                          <a:solidFill>
                            <a:srgbClr val="000000"/>
                          </a:solidFill>
                          <a:latin typeface="Times New Roman"/>
                          <a:ea typeface="Tahoma"/>
                          <a:cs typeface="Tahoma"/>
                        </a:rPr>
                        <a:t>что</a:t>
                      </a:r>
                    </a:p>
                    <a:p>
                      <a:pPr marL="342900" marR="174625" lvl="0" indent="-342900" algn="l">
                        <a:lnSpc>
                          <a:spcPct val="115000"/>
                        </a:lnSpc>
                        <a:spcAft>
                          <a:spcPts val="0"/>
                        </a:spcAft>
                        <a:buClr>
                          <a:srgbClr val="000000"/>
                        </a:buClr>
                        <a:buSzPts val="700"/>
                        <a:buFont typeface="Arial"/>
                        <a:buNone/>
                        <a:tabLst>
                          <a:tab pos="391160" algn="l"/>
                        </a:tabLst>
                      </a:pPr>
                      <a:r>
                        <a:rPr lang="ru-RU" sz="1600" b="0" i="0" u="none" strike="noStrike" spc="0" dirty="0" smtClean="0">
                          <a:solidFill>
                            <a:srgbClr val="000000"/>
                          </a:solidFill>
                          <a:latin typeface="Times New Roman"/>
                          <a:ea typeface="Tahoma"/>
                          <a:cs typeface="Tahoma"/>
                        </a:rPr>
                        <a:t> приводит </a:t>
                      </a:r>
                      <a:r>
                        <a:rPr lang="ru-RU" sz="1600" b="0" i="0" u="none" strike="noStrike" spc="0" dirty="0">
                          <a:solidFill>
                            <a:srgbClr val="000000"/>
                          </a:solidFill>
                          <a:latin typeface="Times New Roman"/>
                          <a:ea typeface="Tahoma"/>
                          <a:cs typeface="Tahoma"/>
                        </a:rPr>
                        <a:t>к массе тела по меньшей мере на 15 % </a:t>
                      </a:r>
                      <a:r>
                        <a:rPr lang="ru-RU" sz="1600" b="0" i="0" u="none" strike="noStrike" spc="0" dirty="0" smtClean="0">
                          <a:solidFill>
                            <a:srgbClr val="000000"/>
                          </a:solidFill>
                          <a:latin typeface="Times New Roman"/>
                          <a:ea typeface="Tahoma"/>
                          <a:cs typeface="Tahoma"/>
                        </a:rPr>
                        <a:t>ниже</a:t>
                      </a:r>
                      <a:r>
                        <a:rPr lang="ru-RU" sz="1600" b="0" i="0" u="none" strike="noStrike" spc="0" baseline="0" dirty="0" smtClean="0">
                          <a:solidFill>
                            <a:srgbClr val="000000"/>
                          </a:solidFill>
                          <a:latin typeface="Times New Roman"/>
                          <a:ea typeface="Tahoma"/>
                          <a:cs typeface="Tahoma"/>
                        </a:rPr>
                        <a:t> нормы</a:t>
                      </a:r>
                      <a:endParaRPr lang="ru-RU" sz="1500" b="0" i="0" u="none" strike="noStrike" spc="0" dirty="0" smtClean="0">
                        <a:solidFill>
                          <a:srgbClr val="000000"/>
                        </a:solidFill>
                        <a:latin typeface="Times New Roman"/>
                        <a:ea typeface="Tahoma"/>
                        <a:cs typeface="Tahoma"/>
                      </a:endParaRPr>
                    </a:p>
                    <a:p>
                      <a:pPr marL="342900" marR="174625" lvl="0" indent="-342900" algn="l">
                        <a:lnSpc>
                          <a:spcPct val="115000"/>
                        </a:lnSpc>
                        <a:spcAft>
                          <a:spcPts val="0"/>
                        </a:spcAft>
                        <a:buClr>
                          <a:srgbClr val="000000"/>
                        </a:buClr>
                        <a:buSzPts val="700"/>
                        <a:buFont typeface="Arial"/>
                        <a:buNone/>
                        <a:tabLst>
                          <a:tab pos="391160" algn="l"/>
                        </a:tabLst>
                      </a:pPr>
                      <a:r>
                        <a:rPr lang="ru-RU" sz="1600" b="0" i="0" u="none" strike="noStrike" spc="0" dirty="0" smtClean="0">
                          <a:solidFill>
                            <a:srgbClr val="000000"/>
                          </a:solidFill>
                          <a:latin typeface="Times New Roman"/>
                          <a:ea typeface="Tahoma"/>
                          <a:cs typeface="Tahoma"/>
                        </a:rPr>
                        <a:t> или </a:t>
                      </a:r>
                      <a:r>
                        <a:rPr lang="ru-RU" sz="1600" b="0" i="0" u="none" strike="noStrike" spc="0" dirty="0">
                          <a:solidFill>
                            <a:srgbClr val="000000"/>
                          </a:solidFill>
                          <a:latin typeface="Times New Roman"/>
                          <a:ea typeface="Tahoma"/>
                          <a:cs typeface="Tahoma"/>
                        </a:rPr>
                        <a:t>ожидаемой для данного возраста или </a:t>
                      </a:r>
                      <a:r>
                        <a:rPr lang="ru-RU" sz="1600" b="0" i="0" u="none" strike="noStrike" spc="0" dirty="0" smtClean="0">
                          <a:solidFill>
                            <a:srgbClr val="000000"/>
                          </a:solidFill>
                          <a:latin typeface="Times New Roman"/>
                          <a:ea typeface="Tahoma"/>
                          <a:cs typeface="Tahoma"/>
                        </a:rPr>
                        <a:t>роста;</a:t>
                      </a:r>
                      <a:endParaRPr lang="ru-RU" sz="1600" u="none" strike="noStrike" spc="0" dirty="0">
                        <a:solidFill>
                          <a:srgbClr val="141414"/>
                        </a:solidFill>
                        <a:latin typeface="Tahoma"/>
                        <a:ea typeface="Tahoma"/>
                        <a:cs typeface="Tahoma"/>
                      </a:endParaRPr>
                    </a:p>
                    <a:p>
                      <a:pPr marL="342900" marR="174625" lvl="0" indent="-342900" algn="l">
                        <a:lnSpc>
                          <a:spcPct val="115000"/>
                        </a:lnSpc>
                        <a:spcAft>
                          <a:spcPts val="0"/>
                        </a:spcAft>
                        <a:buClr>
                          <a:srgbClr val="000000"/>
                        </a:buClr>
                        <a:buSzPts val="700"/>
                        <a:buFont typeface="Arial"/>
                        <a:buNone/>
                        <a:tabLst>
                          <a:tab pos="391160"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2. </a:t>
                      </a:r>
                      <a:r>
                        <a:rPr lang="ru-RU" sz="1600" b="0" i="0" u="none" strike="noStrike" spc="0" dirty="0" smtClean="0">
                          <a:solidFill>
                            <a:srgbClr val="000000"/>
                          </a:solidFill>
                          <a:latin typeface="Times New Roman"/>
                          <a:ea typeface="Tahoma"/>
                          <a:cs typeface="Tahoma"/>
                        </a:rPr>
                        <a:t>Потеря </a:t>
                      </a:r>
                      <a:r>
                        <a:rPr lang="ru-RU" sz="1600" b="0" i="0" u="none" strike="noStrike" spc="0" dirty="0">
                          <a:solidFill>
                            <a:srgbClr val="000000"/>
                          </a:solidFill>
                          <a:latin typeface="Times New Roman"/>
                          <a:ea typeface="Tahoma"/>
                          <a:cs typeface="Tahoma"/>
                        </a:rPr>
                        <a:t>веса вызывается самими </a:t>
                      </a:r>
                      <a:r>
                        <a:rPr lang="ru-RU" sz="1600" b="0" i="0" u="none" strike="noStrike" spc="0" dirty="0" smtClean="0">
                          <a:solidFill>
                            <a:srgbClr val="000000"/>
                          </a:solidFill>
                          <a:latin typeface="Times New Roman"/>
                          <a:ea typeface="Tahoma"/>
                          <a:cs typeface="Tahoma"/>
                        </a:rPr>
                        <a:t>больными;</a:t>
                      </a:r>
                      <a:endParaRPr lang="ru-RU" sz="1600" u="none" strike="noStrike" spc="0" dirty="0">
                        <a:solidFill>
                          <a:srgbClr val="141414"/>
                        </a:solidFill>
                        <a:latin typeface="Tahoma"/>
                        <a:ea typeface="Tahoma"/>
                        <a:cs typeface="Tahoma"/>
                      </a:endParaRPr>
                    </a:p>
                    <a:p>
                      <a:pPr marL="342900" marR="174625" lvl="0" indent="-342900" algn="l">
                        <a:lnSpc>
                          <a:spcPct val="115000"/>
                        </a:lnSpc>
                        <a:spcAft>
                          <a:spcPts val="0"/>
                        </a:spcAft>
                        <a:buClr>
                          <a:srgbClr val="000000"/>
                        </a:buClr>
                        <a:buSzPts val="700"/>
                        <a:buFont typeface="Arial" pitchFamily="34" charset="0"/>
                        <a:buNone/>
                        <a:tabLst>
                          <a:tab pos="391160"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3. </a:t>
                      </a:r>
                      <a:r>
                        <a:rPr lang="ru-RU" sz="1600" b="0" i="0" u="none" strike="noStrike" spc="0" dirty="0" smtClean="0">
                          <a:solidFill>
                            <a:srgbClr val="000000"/>
                          </a:solidFill>
                          <a:latin typeface="Times New Roman"/>
                          <a:ea typeface="Tahoma"/>
                          <a:cs typeface="Tahoma"/>
                        </a:rPr>
                        <a:t>Больные </a:t>
                      </a:r>
                      <a:r>
                        <a:rPr lang="ru-RU" sz="1600" b="0" i="0" u="none" strike="noStrike" spc="0" dirty="0">
                          <a:solidFill>
                            <a:srgbClr val="000000"/>
                          </a:solidFill>
                          <a:latin typeface="Times New Roman"/>
                          <a:ea typeface="Tahoma"/>
                          <a:cs typeface="Tahoma"/>
                        </a:rPr>
                        <a:t>воспринимают самих себя как слишком </a:t>
                      </a:r>
                      <a:r>
                        <a:rPr lang="ru-RU" sz="1600" b="0" i="0" u="none" strike="noStrike" spc="0" dirty="0" smtClean="0">
                          <a:solidFill>
                            <a:srgbClr val="000000"/>
                          </a:solidFill>
                          <a:latin typeface="Times New Roman"/>
                          <a:ea typeface="Tahoma"/>
                          <a:cs typeface="Tahoma"/>
                        </a:rPr>
                        <a:t>толстых,</a:t>
                      </a:r>
                    </a:p>
                    <a:p>
                      <a:pPr marL="342900" marR="174625" lvl="0" indent="-342900" algn="l">
                        <a:lnSpc>
                          <a:spcPct val="115000"/>
                        </a:lnSpc>
                        <a:spcAft>
                          <a:spcPts val="0"/>
                        </a:spcAft>
                        <a:buClr>
                          <a:srgbClr val="000000"/>
                        </a:buClr>
                        <a:buSzPts val="700"/>
                        <a:buFont typeface="Arial" pitchFamily="34" charset="0"/>
                        <a:buNone/>
                        <a:tabLst>
                          <a:tab pos="391160" algn="l"/>
                        </a:tabLst>
                      </a:pPr>
                      <a:r>
                        <a:rPr lang="ru-RU" sz="1600" b="0" i="0" u="none" strike="noStrike" spc="0" dirty="0" smtClean="0">
                          <a:solidFill>
                            <a:srgbClr val="000000"/>
                          </a:solidFill>
                          <a:latin typeface="Times New Roman"/>
                          <a:ea typeface="Tahoma"/>
                          <a:cs typeface="Tahoma"/>
                        </a:rPr>
                        <a:t> имеется</a:t>
                      </a: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навязчивый </a:t>
                      </a:r>
                      <a:r>
                        <a:rPr lang="ru-RU" sz="1600" b="0" i="0" u="none" strike="noStrike" spc="0" dirty="0">
                          <a:solidFill>
                            <a:srgbClr val="000000"/>
                          </a:solidFill>
                          <a:latin typeface="Times New Roman"/>
                          <a:ea typeface="Tahoma"/>
                          <a:cs typeface="Tahoma"/>
                        </a:rPr>
                        <a:t>страх располнеть, в результате чего </a:t>
                      </a:r>
                      <a:r>
                        <a:rPr lang="ru-RU" sz="1600" b="0" i="0" u="none" strike="noStrike" spc="0" dirty="0" smtClean="0">
                          <a:solidFill>
                            <a:srgbClr val="000000"/>
                          </a:solidFill>
                          <a:latin typeface="Times New Roman"/>
                          <a:ea typeface="Tahoma"/>
                          <a:cs typeface="Tahoma"/>
                        </a:rPr>
                        <a:t>больной</a:t>
                      </a:r>
                      <a:endParaRPr lang="ru-RU" sz="1600" b="0" i="0" u="none" strike="noStrike" spc="0" baseline="0" dirty="0" smtClean="0">
                        <a:solidFill>
                          <a:srgbClr val="000000"/>
                        </a:solidFill>
                        <a:latin typeface="Times New Roman"/>
                        <a:ea typeface="Tahoma"/>
                        <a:cs typeface="Tahoma"/>
                      </a:endParaRPr>
                    </a:p>
                    <a:p>
                      <a:pPr marL="342900" marR="174625" lvl="0" indent="-342900" algn="l">
                        <a:lnSpc>
                          <a:spcPct val="115000"/>
                        </a:lnSpc>
                        <a:spcAft>
                          <a:spcPts val="0"/>
                        </a:spcAft>
                        <a:buClr>
                          <a:srgbClr val="000000"/>
                        </a:buClr>
                        <a:buSzPts val="700"/>
                        <a:buFont typeface="Arial" pitchFamily="34" charset="0"/>
                        <a:buNone/>
                        <a:tabLst>
                          <a:tab pos="391160" algn="l"/>
                        </a:tabLst>
                      </a:pPr>
                      <a:r>
                        <a:rPr lang="ru-RU" sz="1600" b="0" i="0" u="none" strike="noStrike" spc="0" dirty="0" smtClean="0">
                          <a:solidFill>
                            <a:srgbClr val="000000"/>
                          </a:solidFill>
                          <a:latin typeface="Times New Roman"/>
                          <a:ea typeface="Tahoma"/>
                          <a:cs typeface="Tahoma"/>
                        </a:rPr>
                        <a:t> считает для</a:t>
                      </a: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себя </a:t>
                      </a:r>
                      <a:r>
                        <a:rPr lang="ru-RU" sz="1600" b="0" i="0" u="none" strike="noStrike" spc="0" dirty="0">
                          <a:solidFill>
                            <a:srgbClr val="000000"/>
                          </a:solidFill>
                          <a:latin typeface="Times New Roman"/>
                          <a:ea typeface="Tahoma"/>
                          <a:cs typeface="Tahoma"/>
                        </a:rPr>
                        <a:t>допустимой лишь очень низкую </a:t>
                      </a:r>
                      <a:r>
                        <a:rPr lang="ru-RU" sz="1600" b="0" i="0" u="none" strike="noStrike" spc="0" dirty="0" smtClean="0">
                          <a:solidFill>
                            <a:srgbClr val="000000"/>
                          </a:solidFill>
                          <a:latin typeface="Times New Roman"/>
                          <a:ea typeface="Tahoma"/>
                          <a:cs typeface="Tahoma"/>
                        </a:rPr>
                        <a:t>массу тела;</a:t>
                      </a:r>
                      <a:endParaRPr lang="ru-RU" sz="1600" u="none" strike="noStrike" spc="0" dirty="0">
                        <a:solidFill>
                          <a:srgbClr val="141414"/>
                        </a:solidFill>
                        <a:latin typeface="Tahoma"/>
                        <a:ea typeface="Tahoma"/>
                        <a:cs typeface="Tahoma"/>
                      </a:endParaRPr>
                    </a:p>
                    <a:p>
                      <a:pPr marL="342900" marR="174625" lvl="0" indent="-342900" algn="l">
                        <a:lnSpc>
                          <a:spcPct val="115000"/>
                        </a:lnSpc>
                        <a:spcAft>
                          <a:spcPts val="0"/>
                        </a:spcAft>
                        <a:buClr>
                          <a:srgbClr val="000000"/>
                        </a:buClr>
                        <a:buSzPts val="700"/>
                        <a:buFont typeface="Arial"/>
                        <a:buNone/>
                        <a:tabLst>
                          <a:tab pos="391160"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4. </a:t>
                      </a:r>
                      <a:r>
                        <a:rPr lang="ru-RU" sz="1600" b="0" i="0" u="none" strike="noStrike" spc="0" dirty="0" smtClean="0">
                          <a:solidFill>
                            <a:srgbClr val="000000"/>
                          </a:solidFill>
                          <a:latin typeface="Times New Roman"/>
                          <a:ea typeface="Tahoma"/>
                          <a:cs typeface="Tahoma"/>
                        </a:rPr>
                        <a:t>Общее </a:t>
                      </a:r>
                      <a:r>
                        <a:rPr lang="ru-RU" sz="1600" b="0" i="0" u="none" strike="noStrike" spc="0" dirty="0">
                          <a:solidFill>
                            <a:srgbClr val="000000"/>
                          </a:solidFill>
                          <a:latin typeface="Times New Roman"/>
                          <a:ea typeface="Tahoma"/>
                          <a:cs typeface="Tahoma"/>
                        </a:rPr>
                        <a:t>эндокринное расстройство, затрагивающее </a:t>
                      </a:r>
                      <a:r>
                        <a:rPr lang="ru-RU" sz="1600" b="0" i="0" u="none" strike="noStrike" spc="0" dirty="0" smtClean="0">
                          <a:solidFill>
                            <a:srgbClr val="000000"/>
                          </a:solidFill>
                          <a:latin typeface="Times New Roman"/>
                          <a:ea typeface="Tahoma"/>
                          <a:cs typeface="Tahoma"/>
                        </a:rPr>
                        <a:t>ось</a:t>
                      </a:r>
                    </a:p>
                    <a:p>
                      <a:pPr marL="342900" marR="174625" lvl="0" indent="-342900" algn="l">
                        <a:lnSpc>
                          <a:spcPct val="115000"/>
                        </a:lnSpc>
                        <a:spcAft>
                          <a:spcPts val="0"/>
                        </a:spcAft>
                        <a:buClr>
                          <a:srgbClr val="000000"/>
                        </a:buClr>
                        <a:buSzPts val="700"/>
                        <a:buFont typeface="Arial"/>
                        <a:buNone/>
                        <a:tabLst>
                          <a:tab pos="391160" algn="l"/>
                        </a:tabLst>
                      </a:pPr>
                      <a:r>
                        <a:rPr lang="ru-RU" sz="1600" b="0" i="0" u="none" strike="noStrike" spc="0" dirty="0" smtClean="0">
                          <a:solidFill>
                            <a:srgbClr val="000000"/>
                          </a:solidFill>
                          <a:latin typeface="Times New Roman"/>
                          <a:ea typeface="Tahoma"/>
                          <a:cs typeface="Tahoma"/>
                        </a:rPr>
                        <a:t> «гипоталамус </a:t>
                      </a:r>
                      <a:r>
                        <a:rPr lang="ru-RU" sz="1600" b="0" i="0" u="none" strike="noStrike" spc="0" dirty="0">
                          <a:solidFill>
                            <a:srgbClr val="000000"/>
                          </a:solidFill>
                          <a:latin typeface="Times New Roman"/>
                          <a:ea typeface="Tahoma"/>
                          <a:cs typeface="Tahoma"/>
                        </a:rPr>
                        <a:t>-гипофиз - половые железы» (аменорея у </a:t>
                      </a:r>
                      <a:r>
                        <a:rPr lang="ru-RU" sz="1600" b="0" i="0" u="none" strike="noStrike" spc="0" dirty="0" smtClean="0">
                          <a:solidFill>
                            <a:srgbClr val="000000"/>
                          </a:solidFill>
                          <a:latin typeface="Times New Roman"/>
                          <a:ea typeface="Tahoma"/>
                          <a:cs typeface="Tahoma"/>
                        </a:rPr>
                        <a:t>женщин,</a:t>
                      </a:r>
                    </a:p>
                    <a:p>
                      <a:pPr marL="342900" marR="174625" lvl="0" indent="-342900" algn="l">
                        <a:lnSpc>
                          <a:spcPct val="115000"/>
                        </a:lnSpc>
                        <a:spcAft>
                          <a:spcPts val="0"/>
                        </a:spcAft>
                        <a:buClr>
                          <a:srgbClr val="000000"/>
                        </a:buClr>
                        <a:buSzPts val="700"/>
                        <a:buFont typeface="Arial"/>
                        <a:buNone/>
                        <a:tabLst>
                          <a:tab pos="391160" algn="l"/>
                        </a:tabLst>
                      </a:pPr>
                      <a:r>
                        <a:rPr lang="ru-RU" sz="1600" b="0" i="0" u="none" strike="noStrike" spc="0" dirty="0" smtClean="0">
                          <a:solidFill>
                            <a:srgbClr val="000000"/>
                          </a:solidFill>
                          <a:latin typeface="Times New Roman"/>
                          <a:ea typeface="Tahoma"/>
                          <a:cs typeface="Tahoma"/>
                        </a:rPr>
                        <a:t> </a:t>
                      </a:r>
                      <a:r>
                        <a:rPr lang="ru-RU" sz="1600" b="0" i="0" u="none" strike="noStrike" spc="0" dirty="0" err="1" smtClean="0">
                          <a:solidFill>
                            <a:srgbClr val="000000"/>
                          </a:solidFill>
                          <a:latin typeface="Times New Roman"/>
                          <a:ea typeface="Tahoma"/>
                          <a:cs typeface="Tahoma"/>
                        </a:rPr>
                        <a:t>гиполибидемия</a:t>
                      </a:r>
                      <a:r>
                        <a:rPr lang="ru-RU" sz="1600" b="0" i="0" u="none" strike="noStrike" spc="0" dirty="0" smtClean="0">
                          <a:solidFill>
                            <a:srgbClr val="000000"/>
                          </a:solidFill>
                          <a:latin typeface="Times New Roman"/>
                          <a:ea typeface="Tahoma"/>
                          <a:cs typeface="Tahoma"/>
                        </a:rPr>
                        <a:t> </a:t>
                      </a:r>
                      <a:r>
                        <a:rPr lang="ru-RU" sz="1600" b="0" i="0" u="none" strike="noStrike" spc="0" dirty="0">
                          <a:solidFill>
                            <a:srgbClr val="000000"/>
                          </a:solidFill>
                          <a:latin typeface="Times New Roman"/>
                          <a:ea typeface="Tahoma"/>
                          <a:cs typeface="Tahoma"/>
                        </a:rPr>
                        <a:t>у мужчин</a:t>
                      </a:r>
                      <a:r>
                        <a:rPr lang="ru-RU" sz="1600" b="0" i="0" u="none" strike="noStrike" spc="0" dirty="0" smtClean="0">
                          <a:solidFill>
                            <a:srgbClr val="000000"/>
                          </a:solidFill>
                          <a:latin typeface="Times New Roman"/>
                          <a:ea typeface="Tahoma"/>
                          <a:cs typeface="Tahoma"/>
                        </a:rPr>
                        <a:t>);</a:t>
                      </a:r>
                      <a:endParaRPr lang="ru-RU" sz="1600" u="none" strike="noStrike" spc="0" dirty="0">
                        <a:solidFill>
                          <a:srgbClr val="141414"/>
                        </a:solidFill>
                        <a:latin typeface="Tahoma"/>
                        <a:ea typeface="Tahoma"/>
                        <a:cs typeface="Tahoma"/>
                      </a:endParaRPr>
                    </a:p>
                    <a:p>
                      <a:pPr marL="342900" marR="174625" lvl="0" indent="-342900" algn="l">
                        <a:lnSpc>
                          <a:spcPct val="115000"/>
                        </a:lnSpc>
                        <a:spcAft>
                          <a:spcPts val="0"/>
                        </a:spcAft>
                        <a:buClr>
                          <a:srgbClr val="000000"/>
                        </a:buClr>
                        <a:buSzPts val="700"/>
                        <a:buFont typeface="Arial"/>
                        <a:buNone/>
                        <a:tabLst>
                          <a:tab pos="391160"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5. </a:t>
                      </a:r>
                      <a:r>
                        <a:rPr lang="ru-RU" sz="1600" b="0" i="0" u="none" strike="noStrike" spc="0" dirty="0" smtClean="0">
                          <a:solidFill>
                            <a:srgbClr val="000000"/>
                          </a:solidFill>
                          <a:latin typeface="Times New Roman"/>
                          <a:ea typeface="Tahoma"/>
                          <a:cs typeface="Tahoma"/>
                        </a:rPr>
                        <a:t>Это </a:t>
                      </a:r>
                      <a:r>
                        <a:rPr lang="ru-RU" sz="1600" b="0" i="0" u="none" strike="noStrike" spc="0" dirty="0">
                          <a:solidFill>
                            <a:srgbClr val="000000"/>
                          </a:solidFill>
                          <a:latin typeface="Times New Roman"/>
                          <a:ea typeface="Tahoma"/>
                          <a:cs typeface="Tahoma"/>
                        </a:rPr>
                        <a:t>расстройство не отвечает критериям А и Б </a:t>
                      </a:r>
                      <a:r>
                        <a:rPr lang="ru-RU" sz="1600" b="0" i="0" u="none" strike="noStrike" spc="0" dirty="0" smtClean="0">
                          <a:solidFill>
                            <a:srgbClr val="000000"/>
                          </a:solidFill>
                          <a:latin typeface="Times New Roman"/>
                          <a:ea typeface="Tahoma"/>
                          <a:cs typeface="Tahoma"/>
                        </a:rPr>
                        <a:t>НБ.</a:t>
                      </a:r>
                      <a:endParaRPr lang="ru-RU" sz="1600" u="none" strike="noStrike" spc="0" dirty="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793738">
                <a:tc>
                  <a:txBody>
                    <a:bodyPr/>
                    <a:lstStyle/>
                    <a:p>
                      <a:pPr marL="342900" marR="226060"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1. </a:t>
                      </a:r>
                      <a:r>
                        <a:rPr lang="ru-RU" sz="1600" b="0" i="0" u="none" strike="noStrike" spc="0" dirty="0" smtClean="0">
                          <a:solidFill>
                            <a:srgbClr val="000000"/>
                          </a:solidFill>
                          <a:latin typeface="Times New Roman"/>
                          <a:ea typeface="Tahoma"/>
                          <a:cs typeface="Tahoma"/>
                        </a:rPr>
                        <a:t>Рестриктивный </a:t>
                      </a:r>
                      <a:r>
                        <a:rPr lang="ru-RU" sz="1600" b="0" i="0" u="none" strike="noStrike" spc="0" dirty="0">
                          <a:solidFill>
                            <a:srgbClr val="000000"/>
                          </a:solidFill>
                          <a:latin typeface="Times New Roman"/>
                          <a:ea typeface="Tahoma"/>
                          <a:cs typeface="Tahoma"/>
                        </a:rPr>
                        <a:t>тип: нет эпизодов переедания </a:t>
                      </a:r>
                      <a:r>
                        <a:rPr lang="ru-RU" sz="1600" b="0" i="0" u="none" strike="noStrike" spc="0" dirty="0" smtClean="0">
                          <a:solidFill>
                            <a:srgbClr val="000000"/>
                          </a:solidFill>
                          <a:latin typeface="Times New Roman"/>
                          <a:ea typeface="Tahoma"/>
                          <a:cs typeface="Tahoma"/>
                        </a:rPr>
                        <a:t>/</a:t>
                      </a:r>
                    </a:p>
                    <a:p>
                      <a:pPr marL="342900" marR="226060"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очистительного</a:t>
                      </a:r>
                      <a:r>
                        <a:rPr lang="ru-RU" sz="1600" b="0" i="0" u="none" strike="noStrike" spc="0" baseline="0" dirty="0" smtClean="0">
                          <a:solidFill>
                            <a:srgbClr val="000000"/>
                          </a:solidFill>
                          <a:latin typeface="Times New Roman"/>
                          <a:ea typeface="Tahoma"/>
                          <a:cs typeface="Tahoma"/>
                        </a:rPr>
                        <a:t> </a:t>
                      </a:r>
                      <a:r>
                        <a:rPr lang="ru-RU" sz="1600" b="0" i="0" u="none" strike="noStrike" spc="0" dirty="0" smtClean="0">
                          <a:solidFill>
                            <a:srgbClr val="000000"/>
                          </a:solidFill>
                          <a:latin typeface="Times New Roman"/>
                          <a:ea typeface="Tahoma"/>
                          <a:cs typeface="Tahoma"/>
                        </a:rPr>
                        <a:t>поведения;</a:t>
                      </a:r>
                      <a:endParaRPr lang="ru-RU" sz="1600" u="none" strike="noStrike" spc="0" dirty="0">
                        <a:solidFill>
                          <a:srgbClr val="141414"/>
                        </a:solidFill>
                        <a:latin typeface="Tahoma"/>
                        <a:ea typeface="Tahoma"/>
                        <a:cs typeface="Tahoma"/>
                      </a:endParaRPr>
                    </a:p>
                    <a:p>
                      <a:pPr marL="342900" marR="226060" lvl="0" indent="-342900" algn="l">
                        <a:lnSpc>
                          <a:spcPct val="115000"/>
                        </a:lnSpc>
                        <a:spcAft>
                          <a:spcPts val="0"/>
                        </a:spcAft>
                        <a:buClr>
                          <a:srgbClr val="000000"/>
                        </a:buClr>
                        <a:buSzPts val="700"/>
                        <a:buFont typeface="Arial"/>
                        <a:buNone/>
                        <a:tabLst>
                          <a:tab pos="-77470" algn="l"/>
                          <a:tab pos="85725" algn="l"/>
                        </a:tabLst>
                      </a:pPr>
                      <a:r>
                        <a:rPr lang="ru-RU" sz="1600" b="1" i="0" u="none" strike="noStrike" spc="0" dirty="0" smtClean="0">
                          <a:solidFill>
                            <a:srgbClr val="000000"/>
                          </a:solidFill>
                          <a:effectLst>
                            <a:outerShdw blurRad="38100" dist="38100" dir="2700000" algn="tl">
                              <a:srgbClr val="000000">
                                <a:alpha val="43137"/>
                              </a:srgbClr>
                            </a:outerShdw>
                          </a:effectLst>
                          <a:latin typeface="Times New Roman"/>
                          <a:ea typeface="Tahoma"/>
                          <a:cs typeface="Tahoma"/>
                        </a:rPr>
                        <a:t> 2. </a:t>
                      </a:r>
                      <a:r>
                        <a:rPr lang="ru-RU" sz="1600" b="0" i="0" u="none" strike="noStrike" spc="0" dirty="0" smtClean="0">
                          <a:solidFill>
                            <a:srgbClr val="000000"/>
                          </a:solidFill>
                          <a:latin typeface="Times New Roman"/>
                          <a:ea typeface="Tahoma"/>
                          <a:cs typeface="Tahoma"/>
                        </a:rPr>
                        <a:t>Очистительный </a:t>
                      </a:r>
                      <a:r>
                        <a:rPr lang="ru-RU" sz="1600" b="0" i="0" u="none" strike="noStrike" spc="0" dirty="0">
                          <a:solidFill>
                            <a:srgbClr val="000000"/>
                          </a:solidFill>
                          <a:latin typeface="Times New Roman"/>
                          <a:ea typeface="Tahoma"/>
                          <a:cs typeface="Tahoma"/>
                        </a:rPr>
                        <a:t>тип: эпизоды переедания </a:t>
                      </a:r>
                      <a:r>
                        <a:rPr lang="ru-RU" sz="1600" b="0" i="0" u="none" strike="noStrike" spc="0" dirty="0" smtClean="0">
                          <a:solidFill>
                            <a:srgbClr val="000000"/>
                          </a:solidFill>
                          <a:latin typeface="Times New Roman"/>
                          <a:ea typeface="Tahoma"/>
                          <a:cs typeface="Tahoma"/>
                        </a:rPr>
                        <a:t>/очистительного</a:t>
                      </a:r>
                    </a:p>
                    <a:p>
                      <a:pPr marL="342900" marR="226060" lvl="0" indent="-342900" algn="l">
                        <a:lnSpc>
                          <a:spcPct val="115000"/>
                        </a:lnSpc>
                        <a:spcAft>
                          <a:spcPts val="0"/>
                        </a:spcAft>
                        <a:buClr>
                          <a:srgbClr val="000000"/>
                        </a:buClr>
                        <a:buSzPts val="700"/>
                        <a:buFont typeface="Arial"/>
                        <a:buNone/>
                        <a:tabLst>
                          <a:tab pos="-77470" algn="l"/>
                          <a:tab pos="85725" algn="l"/>
                        </a:tabLst>
                      </a:pPr>
                      <a:r>
                        <a:rPr lang="ru-RU" sz="1600" b="0" i="0" u="none" strike="noStrike" spc="0" dirty="0" smtClean="0">
                          <a:solidFill>
                            <a:srgbClr val="000000"/>
                          </a:solidFill>
                          <a:latin typeface="Times New Roman"/>
                          <a:ea typeface="Tahoma"/>
                          <a:cs typeface="Tahoma"/>
                        </a:rPr>
                        <a:t> поведения</a:t>
                      </a:r>
                      <a:r>
                        <a:rPr lang="ru-RU" sz="1600" b="0" i="0" u="none" strike="noStrike" spc="0" dirty="0">
                          <a:solidFill>
                            <a:srgbClr val="000000"/>
                          </a:solidFill>
                          <a:latin typeface="Times New Roman"/>
                          <a:ea typeface="Tahoma"/>
                          <a:cs typeface="Tahoma"/>
                        </a:rPr>
                        <a:t>: вызывание рвоты, прием слабительных </a:t>
                      </a:r>
                      <a:r>
                        <a:rPr lang="ru-RU" sz="1600" b="0" i="0" u="none" strike="noStrike" spc="0" dirty="0" smtClean="0">
                          <a:solidFill>
                            <a:srgbClr val="000000"/>
                          </a:solidFill>
                          <a:latin typeface="Times New Roman"/>
                          <a:ea typeface="Tahoma"/>
                          <a:cs typeface="Tahoma"/>
                        </a:rPr>
                        <a:t>и/или</a:t>
                      </a:r>
                    </a:p>
                    <a:p>
                      <a:pPr marL="342900" marR="226060" lvl="0" indent="-342900" algn="l">
                        <a:lnSpc>
                          <a:spcPct val="115000"/>
                        </a:lnSpc>
                        <a:spcAft>
                          <a:spcPts val="0"/>
                        </a:spcAft>
                        <a:buClr>
                          <a:srgbClr val="000000"/>
                        </a:buClr>
                        <a:buSzPts val="700"/>
                        <a:buFont typeface="Arial"/>
                        <a:buNone/>
                        <a:tabLst>
                          <a:tab pos="-77470" algn="l"/>
                          <a:tab pos="85725" algn="l"/>
                        </a:tabLst>
                      </a:pPr>
                      <a:r>
                        <a:rPr lang="ru-RU" sz="1600" b="0" i="0" u="none" strike="noStrike" spc="0" dirty="0" smtClean="0">
                          <a:solidFill>
                            <a:srgbClr val="000000"/>
                          </a:solidFill>
                          <a:latin typeface="Times New Roman"/>
                          <a:ea typeface="Tahoma"/>
                          <a:cs typeface="Tahoma"/>
                        </a:rPr>
                        <a:t> диуретических </a:t>
                      </a:r>
                      <a:r>
                        <a:rPr lang="ru-RU" sz="1600" b="0" i="0" u="none" strike="noStrike" spc="0" dirty="0">
                          <a:solidFill>
                            <a:srgbClr val="000000"/>
                          </a:solidFill>
                          <a:latin typeface="Times New Roman"/>
                          <a:ea typeface="Tahoma"/>
                          <a:cs typeface="Tahoma"/>
                        </a:rPr>
                        <a:t>препаратов.</a:t>
                      </a:r>
                      <a:endParaRPr lang="ru-RU" sz="1600" u="none" strike="noStrike" spc="0" dirty="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3820" marR="174625" algn="l">
                        <a:lnSpc>
                          <a:spcPct val="115000"/>
                        </a:lnSpc>
                        <a:spcAft>
                          <a:spcPts val="0"/>
                        </a:spcAft>
                        <a:tabLst>
                          <a:tab pos="391160" algn="l"/>
                        </a:tabLst>
                      </a:pPr>
                      <a:r>
                        <a:rPr lang="ru-RU" sz="1600" b="0" i="0" u="none" strike="noStrike" spc="0" dirty="0">
                          <a:solidFill>
                            <a:srgbClr val="000000"/>
                          </a:solidFill>
                          <a:latin typeface="Times New Roman"/>
                          <a:ea typeface="Tahoma"/>
                          <a:cs typeface="Tahoma"/>
                        </a:rPr>
                        <a:t>Подтверждают диагноз, хотя и не являются необходимыми составляющими: вызываемая у себя рвота, самостоятельный прием слабительных средств, чрезмерные гимнастические упражнения и использование средств, угнетающих аппетит, и/или диуретиков</a:t>
                      </a:r>
                      <a:endParaRPr lang="ru-RU" sz="1600" dirty="0">
                        <a:solidFill>
                          <a:srgbClr val="141414"/>
                        </a:solidFill>
                        <a:latin typeface="Tahoma"/>
                        <a:ea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6" name="Прямоугольник 5"/>
          <p:cNvSpPr/>
          <p:nvPr/>
        </p:nvSpPr>
        <p:spPr>
          <a:xfrm>
            <a:off x="0" y="6545059"/>
            <a:ext cx="11533239" cy="246221"/>
          </a:xfrm>
          <a:prstGeom prst="rect">
            <a:avLst/>
          </a:prstGeom>
        </p:spPr>
        <p:txBody>
          <a:bodyPr wrap="square">
            <a:spAutoFit/>
          </a:bodyPr>
          <a:lstStyle/>
          <a:p>
            <a:r>
              <a:rPr lang="ru-RU" sz="1000" dirty="0" err="1"/>
              <a:t>Барыльник</a:t>
            </a:r>
            <a:r>
              <a:rPr lang="ru-RU" sz="1000" dirty="0"/>
              <a:t> Ю.Б., Филиппова Н.В., Деева М.А., Гусева М.А. Нервная анорексия и нервная булимия: от истории к современности // Российский психиатрический журнал. 2016. №3. С. 36-45.</a:t>
            </a:r>
          </a:p>
        </p:txBody>
      </p:sp>
    </p:spTree>
    <p:extLst>
      <p:ext uri="{BB962C8B-B14F-4D97-AF65-F5344CB8AC3E}">
        <p14:creationId xmlns:p14="http://schemas.microsoft.com/office/powerpoint/2010/main" val="3396266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1">
            <a:extLst>
              <a:ext uri="{FF2B5EF4-FFF2-40B4-BE49-F238E27FC236}">
                <a16:creationId xmlns:a16="http://schemas.microsoft.com/office/drawing/2014/main" id="{6308D1AB-33EC-174A-AFF4-6B9718A863B4}"/>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17</a:t>
            </a:fld>
            <a:endParaRPr lang="ru-RU" dirty="0"/>
          </a:p>
        </p:txBody>
      </p:sp>
      <p:sp>
        <p:nvSpPr>
          <p:cNvPr id="9" name="Заголовок 1"/>
          <p:cNvSpPr>
            <a:spLocks noGrp="1"/>
          </p:cNvSpPr>
          <p:nvPr>
            <p:ph type="title"/>
          </p:nvPr>
        </p:nvSpPr>
        <p:spPr>
          <a:xfrm>
            <a:off x="838200" y="365125"/>
            <a:ext cx="10515600" cy="1325563"/>
          </a:xfrm>
        </p:spPr>
        <p:txBody>
          <a:bodyPr/>
          <a:lstStyle/>
          <a:p>
            <a:r>
              <a:rPr lang="ru-RU" b="1" dirty="0" smtClean="0">
                <a:effectLst>
                  <a:outerShdw blurRad="38100" dist="38100" dir="2700000" algn="tl">
                    <a:srgbClr val="000000">
                      <a:alpha val="43137"/>
                    </a:srgbClr>
                  </a:outerShdw>
                </a:effectLst>
              </a:rPr>
              <a:t>Диагностика РПП</a:t>
            </a:r>
            <a:endParaRPr lang="ru-RU" b="1" dirty="0">
              <a:effectLst>
                <a:outerShdw blurRad="38100" dist="38100" dir="2700000" algn="tl">
                  <a:srgbClr val="000000">
                    <a:alpha val="43137"/>
                  </a:srgbClr>
                </a:outerShdw>
              </a:effectLst>
            </a:endParaRPr>
          </a:p>
        </p:txBody>
      </p:sp>
      <p:sp>
        <p:nvSpPr>
          <p:cNvPr id="10" name="Содержимое 2"/>
          <p:cNvSpPr>
            <a:spLocks noGrp="1"/>
          </p:cNvSpPr>
          <p:nvPr>
            <p:ph idx="1"/>
          </p:nvPr>
        </p:nvSpPr>
        <p:spPr>
          <a:xfrm>
            <a:off x="838200" y="1825625"/>
            <a:ext cx="10515600" cy="4351338"/>
          </a:xfrm>
        </p:spPr>
        <p:txBody>
          <a:bodyPr>
            <a:normAutofit fontScale="62500" lnSpcReduction="20000"/>
          </a:bodyPr>
          <a:lstStyle/>
          <a:p>
            <a:pPr>
              <a:lnSpc>
                <a:spcPct val="120000"/>
              </a:lnSpc>
            </a:pPr>
            <a:r>
              <a:rPr lang="ru-RU" dirty="0" smtClean="0"/>
              <a:t>Диагноз </a:t>
            </a:r>
            <a:r>
              <a:rPr lang="ru-RU" b="1" u="sng" dirty="0" smtClean="0"/>
              <a:t>атипичной нервной анорексии</a:t>
            </a:r>
            <a:r>
              <a:rPr lang="ru-RU" u="sng" dirty="0" smtClean="0"/>
              <a:t> </a:t>
            </a:r>
            <a:r>
              <a:rPr lang="ru-RU" dirty="0" smtClean="0"/>
              <a:t>(F50.1) рекомендуется выставлять в тех случаях, когда отсутствует один или несколько признаков типичной нервной анорексии. </a:t>
            </a:r>
          </a:p>
          <a:p>
            <a:pPr>
              <a:lnSpc>
                <a:spcPct val="120000"/>
              </a:lnSpc>
              <a:buNone/>
            </a:pPr>
            <a:endParaRPr lang="ru-RU" dirty="0" smtClean="0"/>
          </a:p>
          <a:p>
            <a:pPr>
              <a:lnSpc>
                <a:spcPct val="120000"/>
              </a:lnSpc>
            </a:pPr>
            <a:r>
              <a:rPr lang="ru-RU" b="1" u="sng" dirty="0" smtClean="0"/>
              <a:t>Нервная булимия</a:t>
            </a:r>
            <a:r>
              <a:rPr lang="ru-RU" dirty="0" smtClean="0"/>
              <a:t>, согласно </a:t>
            </a:r>
            <a:r>
              <a:rPr lang="en-US" dirty="0" smtClean="0"/>
              <a:t>DSM</a:t>
            </a:r>
            <a:r>
              <a:rPr lang="ru-RU" dirty="0" smtClean="0"/>
              <a:t>-</a:t>
            </a:r>
            <a:r>
              <a:rPr lang="en-US" dirty="0" smtClean="0"/>
              <a:t>V</a:t>
            </a:r>
            <a:r>
              <a:rPr lang="ru-RU" dirty="0" smtClean="0"/>
              <a:t> (но не МКБ-10), также разделяется на два подтипа: очистительный и неочистительный, где отражены другие варианты компенсаторного поведения. Обе классификации не отражают оценку массы тела у пациентов с нервной булимией. Хотя в критериях МКБ-10 имеется упоминание того, что страх полноты приводит к снижению массы тела, однако, согласно исследованиям, имеется тенденция скорее к нормальной массе тела у пациентов - булимиков. В исследовании, проведенном среди американских женщин, отмечают, что избыточная масса тела при нервной булимии встречается даже чаще, нежели нормальная (64 против 36 %). При этом среди этнических меньшинств процент опрошенных с избыточной массой тела превышал таковые показатели у белых женщин. Это может быть связано как с культуральными особенностями отдельных диаспор, так и с тем, что предыдущие крупные американские исследования включали в выборки в основном белых женщин.</a:t>
            </a:r>
          </a:p>
          <a:p>
            <a:endParaRPr lang="ru-RU" dirty="0"/>
          </a:p>
        </p:txBody>
      </p:sp>
      <p:sp>
        <p:nvSpPr>
          <p:cNvPr id="5" name="Прямоугольник 4"/>
          <p:cNvSpPr/>
          <p:nvPr/>
        </p:nvSpPr>
        <p:spPr>
          <a:xfrm>
            <a:off x="0" y="6474844"/>
            <a:ext cx="11533239" cy="246221"/>
          </a:xfrm>
          <a:prstGeom prst="rect">
            <a:avLst/>
          </a:prstGeom>
        </p:spPr>
        <p:txBody>
          <a:bodyPr wrap="square">
            <a:spAutoFit/>
          </a:bodyPr>
          <a:lstStyle/>
          <a:p>
            <a:r>
              <a:rPr lang="ru-RU" sz="1000" dirty="0" err="1"/>
              <a:t>Барыльник</a:t>
            </a:r>
            <a:r>
              <a:rPr lang="ru-RU" sz="1000" dirty="0"/>
              <a:t> Ю.Б., Филиппова Н.В., Деева М.А., Гусева М.А. Нервная анорексия и нервная булимия: от истории к современности // Российский психиатрический журнал. 2016. №3. С. 36-45.</a:t>
            </a:r>
          </a:p>
        </p:txBody>
      </p:sp>
    </p:spTree>
    <p:extLst>
      <p:ext uri="{BB962C8B-B14F-4D97-AF65-F5344CB8AC3E}">
        <p14:creationId xmlns:p14="http://schemas.microsoft.com/office/powerpoint/2010/main" val="700209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a16="http://schemas.microsoft.com/office/drawing/2014/main" id="{352A2850-23AF-A249-8907-5DAF2E2D2269}"/>
              </a:ext>
            </a:extLst>
          </p:cNvPr>
          <p:cNvSpPr>
            <a:spLocks noGrp="1"/>
          </p:cNvSpPr>
          <p:nvPr>
            <p:ph type="sldNum" sz="quarter" idx="27"/>
          </p:nvPr>
        </p:nvSpPr>
        <p:spPr>
          <a:xfrm>
            <a:off x="9067800" y="6356350"/>
            <a:ext cx="2743200" cy="365125"/>
          </a:xfrm>
        </p:spPr>
        <p:txBody>
          <a:bodyPr rtlCol="0"/>
          <a:lstStyle/>
          <a:p>
            <a:pPr rtl="0"/>
            <a:fld id="{294A09A9-5501-47C1-A89A-A340965A2BE2}" type="slidenum">
              <a:rPr lang="ru-RU" smtClean="0"/>
              <a:pPr rtl="0"/>
              <a:t>18</a:t>
            </a:fld>
            <a:endParaRPr lang="ru-RU" dirty="0"/>
          </a:p>
        </p:txBody>
      </p:sp>
      <p:sp>
        <p:nvSpPr>
          <p:cNvPr id="6" name="Содержимое 2"/>
          <p:cNvSpPr txBox="1">
            <a:spLocks/>
          </p:cNvSpPr>
          <p:nvPr/>
        </p:nvSpPr>
        <p:spPr>
          <a:xfrm>
            <a:off x="486887" y="179050"/>
            <a:ext cx="11352811" cy="498762"/>
          </a:xfrm>
          <a:prstGeom prst="rect">
            <a:avLst/>
          </a:prstGeom>
          <a:effectLst>
            <a:softEdge rad="63500"/>
          </a:effectLst>
        </p:spPr>
        <p:style>
          <a:lnRef idx="1">
            <a:schemeClr val="accent6"/>
          </a:lnRef>
          <a:fillRef idx="3">
            <a:schemeClr val="accent6"/>
          </a:fillRef>
          <a:effectRef idx="2">
            <a:schemeClr val="accent6"/>
          </a:effectRef>
          <a:fontRef idx="minor">
            <a:schemeClr val="lt1"/>
          </a:fontRef>
        </p:style>
        <p:txBody>
          <a:bodyPr vert="horz" lIns="91440" tIns="45720" rIns="91440" bIns="45720" rtlCol="0">
            <a:normAutofit fontScale="92500"/>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000" b="1" i="0" u="none" strike="noStrike" kern="1200" cap="none" spc="0" normalizeH="0" baseline="0" noProof="0" dirty="0" smtClean="0">
                <a:ln>
                  <a:noFill/>
                </a:ln>
                <a:solidFill>
                  <a:schemeClr val="lt1"/>
                </a:solidFill>
                <a:effectLst/>
                <a:uLnTx/>
                <a:uFillTx/>
                <a:latin typeface="+mn-lt"/>
                <a:ea typeface="+mn-ea"/>
                <a:cs typeface="+mn-cs"/>
              </a:rPr>
              <a:t> </a:t>
            </a:r>
            <a:r>
              <a:rPr kumimoji="0" lang="ru-RU" sz="2200" b="1" i="0" u="none" strike="noStrike" kern="1200" cap="none" spc="0" normalizeH="0" baseline="0" noProof="0" dirty="0" smtClean="0">
                <a:ln>
                  <a:noFill/>
                </a:ln>
                <a:solidFill>
                  <a:schemeClr val="lt1"/>
                </a:solidFill>
                <a:effectLst/>
                <a:uLnTx/>
                <a:uFillTx/>
                <a:latin typeface="+mn-lt"/>
                <a:ea typeface="+mn-ea"/>
                <a:cs typeface="+mn-cs"/>
              </a:rPr>
              <a:t>Таблица 2. </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Критерии диагноза </a:t>
            </a:r>
            <a:r>
              <a:rPr kumimoji="0" lang="ru-RU" sz="2200" b="1" i="0" u="none" strike="noStrike" kern="1200" cap="none" spc="0" normalizeH="0" baseline="0" noProof="0" dirty="0" smtClean="0">
                <a:ln>
                  <a:noFill/>
                </a:ln>
                <a:solidFill>
                  <a:schemeClr val="lt1"/>
                </a:solidFill>
                <a:effectLst>
                  <a:outerShdw blurRad="38100" dist="38100" dir="2700000" algn="tl">
                    <a:srgbClr val="000000">
                      <a:alpha val="43137"/>
                    </a:srgbClr>
                  </a:outerShdw>
                </a:effectLst>
                <a:uLnTx/>
                <a:uFillTx/>
                <a:latin typeface="+mn-lt"/>
                <a:ea typeface="+mn-ea"/>
                <a:cs typeface="+mn-cs"/>
              </a:rPr>
              <a:t>нервной булимии</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 по классификации </a:t>
            </a:r>
            <a:r>
              <a:rPr kumimoji="0" lang="en-US" sz="2200" b="0" i="0" u="none" strike="noStrike" kern="1200" cap="none" spc="0" normalizeH="0" baseline="0" noProof="0" dirty="0" smtClean="0">
                <a:ln>
                  <a:noFill/>
                </a:ln>
                <a:solidFill>
                  <a:schemeClr val="lt1"/>
                </a:solidFill>
                <a:effectLst/>
                <a:uLnTx/>
                <a:uFillTx/>
                <a:latin typeface="+mn-lt"/>
                <a:ea typeface="+mn-ea"/>
                <a:cs typeface="+mn-cs"/>
              </a:rPr>
              <a:t>DSM</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a:t>
            </a:r>
            <a:r>
              <a:rPr kumimoji="0" lang="en-US" sz="2200" b="0" i="0" u="none" strike="noStrike" kern="1200" cap="none" spc="0" normalizeH="0" baseline="0" noProof="0" dirty="0" smtClean="0">
                <a:ln>
                  <a:noFill/>
                </a:ln>
                <a:solidFill>
                  <a:schemeClr val="lt1"/>
                </a:solidFill>
                <a:effectLst/>
                <a:uLnTx/>
                <a:uFillTx/>
                <a:latin typeface="+mn-lt"/>
                <a:ea typeface="+mn-ea"/>
                <a:cs typeface="+mn-cs"/>
              </a:rPr>
              <a:t>V</a:t>
            </a:r>
            <a:r>
              <a:rPr kumimoji="0" lang="ru-RU" sz="2200" b="0" i="0" u="none" strike="noStrike" kern="1200" cap="none" spc="0" normalizeH="0" baseline="0" noProof="0" dirty="0" smtClean="0">
                <a:ln>
                  <a:noFill/>
                </a:ln>
                <a:solidFill>
                  <a:schemeClr val="lt1"/>
                </a:solidFill>
                <a:effectLst/>
                <a:uLnTx/>
                <a:uFillTx/>
                <a:latin typeface="+mn-lt"/>
                <a:ea typeface="+mn-ea"/>
                <a:cs typeface="+mn-cs"/>
              </a:rPr>
              <a:t> и МКБ-10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ru-RU" sz="2800" b="0" i="0" u="none" strike="noStrike" kern="1200" cap="none" spc="0" normalizeH="0" baseline="0" noProof="0" dirty="0">
              <a:ln>
                <a:noFill/>
              </a:ln>
              <a:solidFill>
                <a:schemeClr val="lt1"/>
              </a:solidFill>
              <a:effectLst/>
              <a:uLnTx/>
              <a:uFillTx/>
              <a:latin typeface="+mn-lt"/>
              <a:ea typeface="+mn-ea"/>
              <a:cs typeface="+mn-cs"/>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50235802"/>
              </p:ext>
            </p:extLst>
          </p:nvPr>
        </p:nvGraphicFramePr>
        <p:xfrm>
          <a:off x="186813" y="677812"/>
          <a:ext cx="11838039" cy="5929718"/>
        </p:xfrm>
        <a:graphic>
          <a:graphicData uri="http://schemas.openxmlformats.org/drawingml/2006/table">
            <a:tbl>
              <a:tblPr/>
              <a:tblGrid>
                <a:gridCol w="5745943">
                  <a:extLst>
                    <a:ext uri="{9D8B030D-6E8A-4147-A177-3AD203B41FA5}">
                      <a16:colId xmlns:a16="http://schemas.microsoft.com/office/drawing/2014/main" val="20000"/>
                    </a:ext>
                  </a:extLst>
                </a:gridCol>
                <a:gridCol w="6092096">
                  <a:extLst>
                    <a:ext uri="{9D8B030D-6E8A-4147-A177-3AD203B41FA5}">
                      <a16:colId xmlns:a16="http://schemas.microsoft.com/office/drawing/2014/main" val="20001"/>
                    </a:ext>
                  </a:extLst>
                </a:gridCol>
              </a:tblGrid>
              <a:tr h="302438">
                <a:tc>
                  <a:txBody>
                    <a:bodyPr/>
                    <a:lstStyle/>
                    <a:p>
                      <a:pPr algn="ctr">
                        <a:lnSpc>
                          <a:spcPct val="115000"/>
                        </a:lnSpc>
                        <a:spcAft>
                          <a:spcPts val="0"/>
                        </a:spcAft>
                      </a:pPr>
                      <a:r>
                        <a:rPr lang="en-US" sz="1800" b="1" i="0" u="none" strike="noStrike" spc="0" dirty="0">
                          <a:solidFill>
                            <a:srgbClr val="000000"/>
                          </a:solidFill>
                          <a:effectLst>
                            <a:outerShdw blurRad="38100" dist="38100" dir="2700000" algn="tl">
                              <a:srgbClr val="000000">
                                <a:alpha val="43137"/>
                              </a:srgbClr>
                            </a:outerShdw>
                          </a:effectLst>
                          <a:latin typeface="Times New Roman"/>
                          <a:ea typeface="Tahoma"/>
                          <a:cs typeface="Tahoma"/>
                        </a:rPr>
                        <a:t>DSM-V</a:t>
                      </a:r>
                      <a:endParaRPr lang="ru-RU" sz="1800" b="1" dirty="0">
                        <a:solidFill>
                          <a:srgbClr val="141414"/>
                        </a:solidFill>
                        <a:effectLst>
                          <a:outerShdw blurRad="38100" dist="38100" dir="2700000" algn="tl">
                            <a:srgbClr val="000000">
                              <a:alpha val="43137"/>
                            </a:srgbClr>
                          </a:outerShdw>
                        </a:effectLst>
                        <a:latin typeface="Tahoma"/>
                        <a:ea typeface="Tahoma"/>
                      </a:endParaRPr>
                    </a:p>
                  </a:txBody>
                  <a:tcPr marL="4369" marR="43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b="1" i="0" u="none" strike="noStrike" spc="0" dirty="0">
                          <a:solidFill>
                            <a:srgbClr val="000000"/>
                          </a:solidFill>
                          <a:effectLst>
                            <a:outerShdw blurRad="38100" dist="38100" dir="2700000" algn="tl">
                              <a:srgbClr val="000000">
                                <a:alpha val="43137"/>
                              </a:srgbClr>
                            </a:outerShdw>
                          </a:effectLst>
                          <a:latin typeface="Times New Roman"/>
                          <a:ea typeface="Tahoma"/>
                          <a:cs typeface="Tahoma"/>
                        </a:rPr>
                        <a:t>МКБ-10</a:t>
                      </a:r>
                      <a:endParaRPr lang="ru-RU" sz="1800" b="1" dirty="0">
                        <a:solidFill>
                          <a:srgbClr val="141414"/>
                        </a:solidFill>
                        <a:effectLst>
                          <a:outerShdw blurRad="38100" dist="38100" dir="2700000" algn="tl">
                            <a:srgbClr val="000000">
                              <a:alpha val="43137"/>
                            </a:srgbClr>
                          </a:outerShdw>
                        </a:effectLst>
                        <a:latin typeface="Tahoma"/>
                        <a:ea typeface="Tahoma"/>
                      </a:endParaRPr>
                    </a:p>
                  </a:txBody>
                  <a:tcPr marL="4369" marR="43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120147">
                <a:tc>
                  <a:txBody>
                    <a:bodyPr/>
                    <a:lstStyle/>
                    <a:p>
                      <a:pPr marL="342900" marR="136525"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latin typeface="Times New Roman"/>
                          <a:ea typeface="Tahoma"/>
                          <a:cs typeface="Tahoma"/>
                        </a:rPr>
                        <a:t> 1</a:t>
                      </a:r>
                      <a:r>
                        <a:rPr lang="ru-RU" sz="1600" b="0" i="0" u="none" strike="noStrike" spc="0" dirty="0" smtClean="0">
                          <a:solidFill>
                            <a:srgbClr val="000000"/>
                          </a:solidFill>
                          <a:latin typeface="Times New Roman"/>
                          <a:ea typeface="Tahoma"/>
                          <a:cs typeface="Tahoma"/>
                        </a:rPr>
                        <a:t>. Реккурентные эпизоды переедания, когда в течение</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двухчасового периода в пищу употребляется количество еды,</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значительно превышающее объем пищи, употребляемый</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другими людьми за такое же время при тех же</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обстоятельствах;</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1" i="0" u="none" strike="noStrike" spc="0" dirty="0" smtClean="0">
                          <a:solidFill>
                            <a:srgbClr val="000000"/>
                          </a:solidFill>
                          <a:latin typeface="Times New Roman"/>
                          <a:ea typeface="Tahoma"/>
                          <a:cs typeface="Tahoma"/>
                        </a:rPr>
                        <a:t> 2</a:t>
                      </a:r>
                      <a:r>
                        <a:rPr lang="ru-RU" sz="1600" b="0" i="0" u="none" strike="noStrike" spc="0" dirty="0" smtClean="0">
                          <a:solidFill>
                            <a:srgbClr val="000000"/>
                          </a:solidFill>
                          <a:latin typeface="Times New Roman"/>
                          <a:ea typeface="Tahoma"/>
                          <a:cs typeface="Tahoma"/>
                        </a:rPr>
                        <a:t>. Ощущение отсутствия контроля над количеством или</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объемом употребляемой пищи в эти эпизоды;</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1" i="0" u="none" strike="noStrike" spc="0" dirty="0" smtClean="0">
                          <a:solidFill>
                            <a:srgbClr val="000000"/>
                          </a:solidFill>
                          <a:latin typeface="Times New Roman"/>
                          <a:ea typeface="Tahoma"/>
                          <a:cs typeface="Tahoma"/>
                        </a:rPr>
                        <a:t> 3</a:t>
                      </a:r>
                      <a:r>
                        <a:rPr lang="ru-RU" sz="1600" b="0" i="0" u="none" strike="noStrike" spc="0" dirty="0" smtClean="0">
                          <a:solidFill>
                            <a:srgbClr val="000000"/>
                          </a:solidFill>
                          <a:latin typeface="Times New Roman"/>
                          <a:ea typeface="Tahoma"/>
                          <a:cs typeface="Tahoma"/>
                        </a:rPr>
                        <a:t>. Компенсаторное поведение, нацеленное на</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предупреждение набора массы тела: вызывание рвоты,прием</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слабительных/диуретических и других лекарственных</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препаратов, голодание или физические упражнения;</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latin typeface="Times New Roman"/>
                          <a:ea typeface="Tahoma"/>
                          <a:cs typeface="Tahoma"/>
                        </a:rPr>
                        <a:t> 4</a:t>
                      </a:r>
                      <a:r>
                        <a:rPr lang="ru-RU" sz="1600" b="0" i="0" u="none" strike="noStrike" spc="0" dirty="0" smtClean="0">
                          <a:solidFill>
                            <a:srgbClr val="000000"/>
                          </a:solidFill>
                          <a:latin typeface="Times New Roman"/>
                          <a:ea typeface="Tahoma"/>
                          <a:cs typeface="Tahoma"/>
                        </a:rPr>
                        <a:t>. Эпизоды переедания и компенсаторного поведения</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происходят по крайней мере 2 раза в неделю в течение 3</a:t>
                      </a:r>
                      <a:r>
                        <a:rPr lang="ru-RU" sz="1600" b="0" i="0" u="none" strike="noStrike" spc="0" baseline="0" dirty="0" smtClean="0">
                          <a:solidFill>
                            <a:srgbClr val="000000"/>
                          </a:solidFill>
                          <a:latin typeface="Times New Roman"/>
                          <a:ea typeface="Tahoma"/>
                          <a:cs typeface="Tahoma"/>
                        </a:rPr>
                        <a:t> </a:t>
                      </a:r>
                      <a:r>
                        <a:rPr lang="ru-RU" sz="1600" b="0" i="0" u="none" strike="noStrike" spc="0" dirty="0" err="1" smtClean="0">
                          <a:solidFill>
                            <a:srgbClr val="000000"/>
                          </a:solidFill>
                          <a:latin typeface="Times New Roman"/>
                          <a:ea typeface="Tahoma"/>
                          <a:cs typeface="Tahoma"/>
                        </a:rPr>
                        <a:t>мес</a:t>
                      </a:r>
                      <a:r>
                        <a:rPr lang="ru-RU" sz="1600" b="0" i="0" u="none" strike="noStrike" spc="0" dirty="0" smtClean="0">
                          <a:solidFill>
                            <a:srgbClr val="000000"/>
                          </a:solidFill>
                          <a:latin typeface="Times New Roman"/>
                          <a:ea typeface="Tahoma"/>
                          <a:cs typeface="Tahoma"/>
                        </a:rPr>
                        <a:t>;</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latin typeface="Times New Roman"/>
                          <a:ea typeface="Tahoma"/>
                          <a:cs typeface="Tahoma"/>
                        </a:rPr>
                        <a:t> 5</a:t>
                      </a:r>
                      <a:r>
                        <a:rPr lang="ru-RU" sz="1600" b="0" i="0" u="none" strike="noStrike" spc="0" dirty="0" smtClean="0">
                          <a:solidFill>
                            <a:srgbClr val="000000"/>
                          </a:solidFill>
                          <a:latin typeface="Times New Roman"/>
                          <a:ea typeface="Tahoma"/>
                          <a:cs typeface="Tahoma"/>
                        </a:rPr>
                        <a:t>. Преувеличенное влияние массы тела на самооценку;</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latin typeface="Times New Roman"/>
                          <a:ea typeface="Tahoma"/>
                          <a:cs typeface="Tahoma"/>
                        </a:rPr>
                        <a:t> 6</a:t>
                      </a:r>
                      <a:r>
                        <a:rPr lang="ru-RU" sz="1600" b="0" i="0" u="none" strike="noStrike" spc="0" dirty="0" smtClean="0">
                          <a:solidFill>
                            <a:srgbClr val="000000"/>
                          </a:solidFill>
                          <a:latin typeface="Times New Roman"/>
                          <a:ea typeface="Tahoma"/>
                          <a:cs typeface="Tahoma"/>
                        </a:rPr>
                        <a:t>. Отсутствие диагноза «нервная анорексия».</a:t>
                      </a:r>
                      <a:endParaRPr lang="ru-RU" sz="1600" u="none" strike="noStrike" spc="0" dirty="0" smtClean="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84455" lvl="0" indent="-342900" algn="l">
                        <a:lnSpc>
                          <a:spcPct val="115000"/>
                        </a:lnSpc>
                        <a:spcAft>
                          <a:spcPts val="0"/>
                        </a:spcAft>
                        <a:buClr>
                          <a:srgbClr val="000000"/>
                        </a:buClr>
                        <a:buSzPts val="700"/>
                        <a:buFont typeface="Arial"/>
                        <a:buNone/>
                        <a:tabLst>
                          <a:tab pos="121285" algn="l"/>
                        </a:tabLst>
                      </a:pPr>
                      <a:r>
                        <a:rPr lang="ru-RU" sz="1600" b="1" i="0" u="none" strike="noStrike" spc="0" dirty="0" smtClean="0">
                          <a:solidFill>
                            <a:srgbClr val="000000"/>
                          </a:solidFill>
                          <a:latin typeface="Times New Roman"/>
                          <a:ea typeface="Tahoma"/>
                          <a:cs typeface="Tahoma"/>
                        </a:rPr>
                        <a:t> 1</a:t>
                      </a:r>
                      <a:r>
                        <a:rPr lang="ru-RU" sz="1600" b="0" i="0" u="none" strike="noStrike" spc="0" dirty="0" smtClean="0">
                          <a:solidFill>
                            <a:srgbClr val="000000"/>
                          </a:solidFill>
                          <a:latin typeface="Times New Roman"/>
                          <a:ea typeface="Tahoma"/>
                          <a:cs typeface="Tahoma"/>
                        </a:rPr>
                        <a:t>. Имеют место повторяющиеся эпизоды переедания (по</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меньшей мере 2 раза неделю на протяжении 3 мес), когда</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употребляется большое количество пищи за короткий период</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времени;</a:t>
                      </a:r>
                      <a:endParaRPr lang="ru-RU" sz="1600" u="none" strike="noStrike" spc="0" dirty="0" smtClean="0">
                        <a:solidFill>
                          <a:srgbClr val="141414"/>
                        </a:solidFill>
                        <a:latin typeface="Tahoma"/>
                        <a:ea typeface="Tahoma"/>
                        <a:cs typeface="Tahoma"/>
                      </a:endParaRPr>
                    </a:p>
                    <a:p>
                      <a:pPr marL="342900" marR="84455" lvl="0" indent="-342900" algn="l">
                        <a:lnSpc>
                          <a:spcPct val="115000"/>
                        </a:lnSpc>
                        <a:spcAft>
                          <a:spcPts val="0"/>
                        </a:spcAft>
                        <a:buClr>
                          <a:srgbClr val="000000"/>
                        </a:buClr>
                        <a:buSzPts val="700"/>
                        <a:buFont typeface="Arial"/>
                        <a:buNone/>
                        <a:tabLst>
                          <a:tab pos="121285" algn="l"/>
                        </a:tabLst>
                      </a:pPr>
                      <a:r>
                        <a:rPr lang="ru-RU" sz="1600" b="1" i="0" u="none" strike="noStrike" spc="0" dirty="0" smtClean="0">
                          <a:solidFill>
                            <a:srgbClr val="000000"/>
                          </a:solidFill>
                          <a:latin typeface="Times New Roman"/>
                          <a:ea typeface="Tahoma"/>
                          <a:cs typeface="Tahoma"/>
                        </a:rPr>
                        <a:t> 2</a:t>
                      </a:r>
                      <a:r>
                        <a:rPr lang="ru-RU" sz="1600" b="0" i="0" u="none" strike="noStrike" spc="0" dirty="0" smtClean="0">
                          <a:solidFill>
                            <a:srgbClr val="000000"/>
                          </a:solidFill>
                          <a:latin typeface="Times New Roman"/>
                          <a:ea typeface="Tahoma"/>
                          <a:cs typeface="Tahoma"/>
                        </a:rPr>
                        <a:t>. Имеется постоянная озабоченность приемом пищи, сильное</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желание или навязчивое стремление есть;</a:t>
                      </a:r>
                      <a:endParaRPr lang="ru-RU" sz="1600" u="none" strike="noStrike" spc="0" dirty="0" smtClean="0">
                        <a:solidFill>
                          <a:srgbClr val="141414"/>
                        </a:solidFill>
                        <a:latin typeface="Tahoma"/>
                        <a:ea typeface="Tahoma"/>
                        <a:cs typeface="Tahoma"/>
                      </a:endParaRPr>
                    </a:p>
                    <a:p>
                      <a:pPr marL="342900" marR="84455" lvl="0" indent="-342900" algn="l">
                        <a:lnSpc>
                          <a:spcPct val="115000"/>
                        </a:lnSpc>
                        <a:spcAft>
                          <a:spcPts val="0"/>
                        </a:spcAft>
                        <a:buClr>
                          <a:srgbClr val="000000"/>
                        </a:buClr>
                        <a:buSzPts val="700"/>
                        <a:buFont typeface="Arial"/>
                        <a:buNone/>
                        <a:tabLst>
                          <a:tab pos="121285" algn="l"/>
                        </a:tabLst>
                      </a:pPr>
                      <a:r>
                        <a:rPr lang="ru-RU" sz="1600" b="1" i="0" u="none" strike="noStrike" spc="0" dirty="0" smtClean="0">
                          <a:solidFill>
                            <a:srgbClr val="000000"/>
                          </a:solidFill>
                          <a:latin typeface="Times New Roman"/>
                          <a:ea typeface="Tahoma"/>
                          <a:cs typeface="Tahoma"/>
                        </a:rPr>
                        <a:t> 3</a:t>
                      </a:r>
                      <a:r>
                        <a:rPr lang="ru-RU" sz="1600" b="0" i="0" u="none" strike="noStrike" spc="0" dirty="0" smtClean="0">
                          <a:solidFill>
                            <a:srgbClr val="000000"/>
                          </a:solidFill>
                          <a:latin typeface="Times New Roman"/>
                          <a:ea typeface="Tahoma"/>
                          <a:cs typeface="Tahoma"/>
                        </a:rPr>
                        <a:t>. Больной пытается противодействовать набору массы тела от</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приема пищи с помощью вызывания у себя рвоты,</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самостоятельного приема слабительных средств,</a:t>
                      </a:r>
                      <a:endParaRPr lang="ru-RU" sz="1600" b="0" i="0" u="none" strike="noStrike" spc="0" baseline="0" dirty="0" smtClean="0">
                        <a:solidFill>
                          <a:srgbClr val="000000"/>
                        </a:solidFill>
                        <a:latin typeface="Times New Roman"/>
                        <a:ea typeface="Tahoma"/>
                        <a:cs typeface="Tahoma"/>
                      </a:endParaRP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альтернирующих периодов голодания и/или использования</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лекарственных средств (подавляющих аппетит, тиреоидных</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препаратов или диуретиков);</a:t>
                      </a:r>
                      <a:endParaRPr lang="ru-RU" sz="1600" u="none" strike="noStrike" spc="0" dirty="0" smtClean="0">
                        <a:solidFill>
                          <a:srgbClr val="141414"/>
                        </a:solidFill>
                        <a:latin typeface="Tahoma"/>
                        <a:ea typeface="Tahoma"/>
                        <a:cs typeface="Tahoma"/>
                      </a:endParaRPr>
                    </a:p>
                    <a:p>
                      <a:pPr marL="342900" marR="84455" lvl="0" indent="-342900" algn="l">
                        <a:lnSpc>
                          <a:spcPct val="115000"/>
                        </a:lnSpc>
                        <a:spcAft>
                          <a:spcPts val="0"/>
                        </a:spcAft>
                        <a:buClr>
                          <a:srgbClr val="000000"/>
                        </a:buClr>
                        <a:buSzPts val="700"/>
                        <a:buFont typeface="Arial"/>
                        <a:buNone/>
                        <a:tabLst>
                          <a:tab pos="121285" algn="l"/>
                        </a:tabLst>
                      </a:pPr>
                      <a:r>
                        <a:rPr lang="ru-RU" sz="1600" b="1" i="0" u="none" strike="noStrike" spc="0" dirty="0" smtClean="0">
                          <a:solidFill>
                            <a:srgbClr val="000000"/>
                          </a:solidFill>
                          <a:latin typeface="Times New Roman"/>
                          <a:ea typeface="Tahoma"/>
                          <a:cs typeface="Tahoma"/>
                        </a:rPr>
                        <a:t> 4</a:t>
                      </a:r>
                      <a:r>
                        <a:rPr lang="ru-RU" sz="1600" b="0" i="0" u="none" strike="noStrike" spc="0" dirty="0" smtClean="0">
                          <a:solidFill>
                            <a:srgbClr val="000000"/>
                          </a:solidFill>
                          <a:latin typeface="Times New Roman"/>
                          <a:ea typeface="Tahoma"/>
                          <a:cs typeface="Tahoma"/>
                        </a:rPr>
                        <a:t>. Чувство чрезмерной полноты с постоянным страхом</a:t>
                      </a:r>
                    </a:p>
                    <a:p>
                      <a:pPr marL="342900" marR="84455" lvl="0" indent="-342900" algn="l">
                        <a:lnSpc>
                          <a:spcPct val="115000"/>
                        </a:lnSpc>
                        <a:spcAft>
                          <a:spcPts val="0"/>
                        </a:spcAft>
                        <a:buClr>
                          <a:srgbClr val="000000"/>
                        </a:buClr>
                        <a:buSzPts val="700"/>
                        <a:buFont typeface="Arial"/>
                        <a:buNone/>
                        <a:tabLst>
                          <a:tab pos="121285" algn="l"/>
                        </a:tabLst>
                      </a:pPr>
                      <a:r>
                        <a:rPr lang="ru-RU" sz="1600" b="0" i="0" u="none" strike="noStrike" spc="0" dirty="0" smtClean="0">
                          <a:solidFill>
                            <a:srgbClr val="000000"/>
                          </a:solidFill>
                          <a:latin typeface="Times New Roman"/>
                          <a:ea typeface="Tahoma"/>
                          <a:cs typeface="Tahoma"/>
                        </a:rPr>
                        <a:t> поправиться, что приводит к снижению массы тела.</a:t>
                      </a:r>
                      <a:endParaRPr lang="ru-RU" sz="1600" u="none" strike="noStrike" spc="0" dirty="0" smtClean="0">
                        <a:solidFill>
                          <a:srgbClr val="141414"/>
                        </a:solidFill>
                        <a:latin typeface="Tahoma"/>
                        <a:ea typeface="Tahoma"/>
                        <a:cs typeface="Tahoma"/>
                      </a:endParaRPr>
                    </a:p>
                    <a:p>
                      <a:pPr marL="342900" marR="174625" lvl="0" indent="-342900" algn="l">
                        <a:lnSpc>
                          <a:spcPct val="115000"/>
                        </a:lnSpc>
                        <a:spcAft>
                          <a:spcPts val="0"/>
                        </a:spcAft>
                        <a:buClr>
                          <a:srgbClr val="000000"/>
                        </a:buClr>
                        <a:buSzPts val="700"/>
                        <a:buFont typeface="Arial"/>
                        <a:buNone/>
                        <a:tabLst>
                          <a:tab pos="391160" algn="l"/>
                        </a:tabLst>
                      </a:pPr>
                      <a:endParaRPr lang="ru-RU" sz="1600" u="none" strike="noStrike" spc="0" dirty="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444662">
                <a:tc>
                  <a:txBody>
                    <a:bodyPr/>
                    <a:lstStyle/>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1" i="0" u="none" strike="noStrike" spc="0" dirty="0" smtClean="0">
                          <a:solidFill>
                            <a:srgbClr val="000000"/>
                          </a:solidFill>
                          <a:latin typeface="Times New Roman"/>
                          <a:ea typeface="Tahoma"/>
                          <a:cs typeface="Tahoma"/>
                        </a:rPr>
                        <a:t> 1</a:t>
                      </a:r>
                      <a:r>
                        <a:rPr lang="ru-RU" sz="1600" b="0" i="0" u="none" strike="noStrike" spc="0" dirty="0" smtClean="0">
                          <a:solidFill>
                            <a:srgbClr val="000000"/>
                          </a:solidFill>
                          <a:latin typeface="Times New Roman"/>
                          <a:ea typeface="Tahoma"/>
                          <a:cs typeface="Tahoma"/>
                        </a:rPr>
                        <a:t>. Очистительный тип: компенсаторное поведение в виде</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постоянных самоиндуцируемых рвот или лекарственных</a:t>
                      </a:r>
                    </a:p>
                    <a:p>
                      <a:pPr marL="342900" marR="136525" lvl="0" indent="-342900" algn="l">
                        <a:lnSpc>
                          <a:spcPct val="115000"/>
                        </a:lnSpc>
                        <a:spcAft>
                          <a:spcPts val="0"/>
                        </a:spcAft>
                        <a:buClr>
                          <a:srgbClr val="000000"/>
                        </a:buClr>
                        <a:buSzPts val="700"/>
                        <a:buFont typeface="Arial"/>
                        <a:buNone/>
                        <a:tabLst>
                          <a:tab pos="85725" algn="l"/>
                          <a:tab pos="113030" algn="l"/>
                        </a:tabLst>
                      </a:pPr>
                      <a:r>
                        <a:rPr lang="ru-RU" sz="1600" b="0" i="0" u="none" strike="noStrike" spc="0" dirty="0" smtClean="0">
                          <a:solidFill>
                            <a:srgbClr val="000000"/>
                          </a:solidFill>
                          <a:latin typeface="Times New Roman"/>
                          <a:ea typeface="Tahoma"/>
                          <a:cs typeface="Tahoma"/>
                        </a:rPr>
                        <a:t> препаратов или процедур;</a:t>
                      </a:r>
                      <a:endParaRPr lang="ru-RU" sz="1600" u="none" strike="noStrike" spc="0" dirty="0" smtClean="0">
                        <a:solidFill>
                          <a:srgbClr val="141414"/>
                        </a:solidFill>
                        <a:latin typeface="Tahoma"/>
                        <a:ea typeface="Tahoma"/>
                        <a:cs typeface="Tahoma"/>
                      </a:endParaRPr>
                    </a:p>
                    <a:p>
                      <a:pPr marL="342900" marR="136525" lvl="0" indent="-342900" algn="l">
                        <a:lnSpc>
                          <a:spcPct val="115000"/>
                        </a:lnSpc>
                        <a:spcAft>
                          <a:spcPts val="0"/>
                        </a:spcAft>
                        <a:buClr>
                          <a:srgbClr val="000000"/>
                        </a:buClr>
                        <a:buSzPts val="700"/>
                        <a:buFont typeface="Arial"/>
                        <a:buNone/>
                        <a:tabLst>
                          <a:tab pos="85725" algn="l"/>
                        </a:tabLst>
                      </a:pPr>
                      <a:r>
                        <a:rPr lang="ru-RU" sz="1600" b="1" i="0" u="none" strike="noStrike" spc="0" dirty="0" smtClean="0">
                          <a:solidFill>
                            <a:srgbClr val="000000"/>
                          </a:solidFill>
                          <a:latin typeface="Times New Roman"/>
                          <a:ea typeface="Tahoma"/>
                          <a:cs typeface="Tahoma"/>
                        </a:rPr>
                        <a:t> 2</a:t>
                      </a:r>
                      <a:r>
                        <a:rPr lang="ru-RU" sz="1600" b="0" i="0" u="none" strike="noStrike" spc="0" dirty="0" smtClean="0">
                          <a:solidFill>
                            <a:srgbClr val="000000"/>
                          </a:solidFill>
                          <a:latin typeface="Times New Roman"/>
                          <a:ea typeface="Tahoma"/>
                          <a:cs typeface="Tahoma"/>
                        </a:rPr>
                        <a:t>. Неочистительный тип: компенсаторное поведение в виде</a:t>
                      </a:r>
                    </a:p>
                    <a:p>
                      <a:pPr marL="342900" marR="136525" lvl="0" indent="-342900" algn="l">
                        <a:lnSpc>
                          <a:spcPct val="115000"/>
                        </a:lnSpc>
                        <a:spcAft>
                          <a:spcPts val="0"/>
                        </a:spcAft>
                        <a:buClr>
                          <a:srgbClr val="000000"/>
                        </a:buClr>
                        <a:buSzPts val="700"/>
                        <a:buFont typeface="Arial"/>
                        <a:buNone/>
                        <a:tabLst>
                          <a:tab pos="85725" algn="l"/>
                        </a:tabLst>
                      </a:pPr>
                      <a:r>
                        <a:rPr lang="ru-RU" sz="1600" b="0" i="0" u="none" strike="noStrike" spc="0" dirty="0" smtClean="0">
                          <a:solidFill>
                            <a:srgbClr val="000000"/>
                          </a:solidFill>
                          <a:latin typeface="Times New Roman"/>
                          <a:ea typeface="Tahoma"/>
                          <a:cs typeface="Tahoma"/>
                        </a:rPr>
                        <a:t> изнурительных физических нагрузок или голодания.</a:t>
                      </a:r>
                      <a:endParaRPr lang="ru-RU" sz="1600" u="none" strike="noStrike" spc="0" dirty="0" smtClean="0">
                        <a:solidFill>
                          <a:srgbClr val="141414"/>
                        </a:solidFill>
                        <a:latin typeface="Tahoma"/>
                        <a:ea typeface="Tahoma"/>
                        <a:cs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3820" marR="174625" algn="l">
                        <a:lnSpc>
                          <a:spcPct val="115000"/>
                        </a:lnSpc>
                        <a:spcAft>
                          <a:spcPts val="0"/>
                        </a:spcAft>
                        <a:tabLst>
                          <a:tab pos="391160" algn="l"/>
                        </a:tabLst>
                      </a:pPr>
                      <a:endParaRPr lang="ru-RU" sz="1600" dirty="0">
                        <a:solidFill>
                          <a:srgbClr val="141414"/>
                        </a:solidFill>
                        <a:latin typeface="Tahoma"/>
                        <a:ea typeface="Tahoma"/>
                      </a:endParaRPr>
                    </a:p>
                  </a:txBody>
                  <a:tcPr marL="4369" marR="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8" name="Прямоугольник 7"/>
          <p:cNvSpPr/>
          <p:nvPr/>
        </p:nvSpPr>
        <p:spPr>
          <a:xfrm>
            <a:off x="0" y="6607530"/>
            <a:ext cx="11533239" cy="246221"/>
          </a:xfrm>
          <a:prstGeom prst="rect">
            <a:avLst/>
          </a:prstGeom>
        </p:spPr>
        <p:txBody>
          <a:bodyPr wrap="square">
            <a:spAutoFit/>
          </a:bodyPr>
          <a:lstStyle/>
          <a:p>
            <a:r>
              <a:rPr lang="ru-RU" sz="1000" dirty="0" err="1"/>
              <a:t>Барыльник</a:t>
            </a:r>
            <a:r>
              <a:rPr lang="ru-RU" sz="1000" dirty="0"/>
              <a:t> Ю.Б., Филиппова Н.В., Деева М.А., Гусева М.А. Нервная анорексия и нервная булимия: от истории к современности // Российский психиатрический журнал. 2016. №3. С. 36-45.</a:t>
            </a:r>
          </a:p>
        </p:txBody>
      </p:sp>
    </p:spTree>
    <p:extLst>
      <p:ext uri="{BB962C8B-B14F-4D97-AF65-F5344CB8AC3E}">
        <p14:creationId xmlns:p14="http://schemas.microsoft.com/office/powerpoint/2010/main" val="3396266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1">
            <a:extLst>
              <a:ext uri="{FF2B5EF4-FFF2-40B4-BE49-F238E27FC236}">
                <a16:creationId xmlns:a16="http://schemas.microsoft.com/office/drawing/2014/main" id="{6308D1AB-33EC-174A-AFF4-6B9718A863B4}"/>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19</a:t>
            </a:fld>
            <a:endParaRPr lang="ru-RU" dirty="0"/>
          </a:p>
        </p:txBody>
      </p:sp>
      <p:sp>
        <p:nvSpPr>
          <p:cNvPr id="8" name="Заголовок 1"/>
          <p:cNvSpPr>
            <a:spLocks noGrp="1"/>
          </p:cNvSpPr>
          <p:nvPr>
            <p:ph type="title"/>
          </p:nvPr>
        </p:nvSpPr>
        <p:spPr>
          <a:xfrm>
            <a:off x="1208314" y="533399"/>
            <a:ext cx="8610600" cy="792163"/>
          </a:xfrm>
        </p:spPr>
        <p:txBody>
          <a:bodyPr/>
          <a:lstStyle/>
          <a:p>
            <a:pPr algn="l"/>
            <a:r>
              <a:rPr lang="ru-RU" b="1" dirty="0" smtClean="0">
                <a:effectLst>
                  <a:outerShdw blurRad="38100" dist="38100" dir="2700000" algn="tl">
                    <a:srgbClr val="000000">
                      <a:alpha val="43137"/>
                    </a:srgbClr>
                  </a:outerShdw>
                </a:effectLst>
              </a:rPr>
              <a:t>Стадии нервной анорексии</a:t>
            </a:r>
            <a:endParaRPr lang="ru-RU" b="1" dirty="0">
              <a:effectLst>
                <a:outerShdw blurRad="38100" dist="38100" dir="2700000" algn="tl">
                  <a:srgbClr val="000000">
                    <a:alpha val="43137"/>
                  </a:srgbClr>
                </a:outerShdw>
              </a:effectLst>
            </a:endParaRPr>
          </a:p>
        </p:txBody>
      </p:sp>
      <p:sp>
        <p:nvSpPr>
          <p:cNvPr id="9" name="Содержимое 2"/>
          <p:cNvSpPr txBox="1">
            <a:spLocks/>
          </p:cNvSpPr>
          <p:nvPr/>
        </p:nvSpPr>
        <p:spPr>
          <a:xfrm>
            <a:off x="598713" y="1589315"/>
            <a:ext cx="10287001" cy="3233057"/>
          </a:xfrm>
          <a:prstGeom prst="rect">
            <a:avLst/>
          </a:prstGeom>
          <a:effectLst>
            <a:softEdge rad="127000"/>
          </a:effectLst>
        </p:spPr>
        <p:style>
          <a:lnRef idx="1">
            <a:schemeClr val="accent6"/>
          </a:lnRef>
          <a:fillRef idx="2">
            <a:schemeClr val="accent6"/>
          </a:fillRef>
          <a:effectRef idx="1">
            <a:schemeClr val="accent6"/>
          </a:effectRef>
          <a:fontRef idx="minor">
            <a:schemeClr val="dk1"/>
          </a:fontRef>
        </p:style>
        <p:txBody>
          <a:bodyPr>
            <a:normAutofit/>
          </a:bodyPr>
          <a:lstStyle/>
          <a:p>
            <a:pPr marL="228600" marR="0" lvl="0" algn="l" defTabSz="914400" rtl="0" eaLnBrk="1" fontAlgn="auto" latinLnBrk="0" hangingPunct="1">
              <a:lnSpc>
                <a:spcPct val="90000"/>
              </a:lnSpc>
              <a:spcBef>
                <a:spcPts val="1000"/>
              </a:spcBef>
              <a:spcAft>
                <a:spcPts val="0"/>
              </a:spcAft>
              <a:buClrTx/>
              <a:buSzTx/>
              <a:tabLst/>
              <a:defRPr/>
            </a:pPr>
            <a:r>
              <a:rPr kumimoji="0" lang="ru-RU" sz="28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В отечественной психиатрии течение нервной анорексии подразделяют на три стадии:      </a:t>
            </a:r>
          </a:p>
          <a:p>
            <a:pPr marL="228600" marR="0" lvl="0" algn="l" defTabSz="914400" rtl="0" eaLnBrk="1" fontAlgn="auto" latinLnBrk="0" hangingPunct="1">
              <a:lnSpc>
                <a:spcPct val="90000"/>
              </a:lnSpc>
              <a:spcBef>
                <a:spcPts val="1000"/>
              </a:spcBef>
              <a:spcAft>
                <a:spcPts val="0"/>
              </a:spcAft>
              <a:buClrTx/>
              <a:buSzTx/>
              <a:tabLst/>
              <a:defRPr/>
            </a:pPr>
            <a:r>
              <a:rPr kumimoji="0" lang="ru-RU" sz="28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 typeface="Wingdings" pitchFamily="2" charset="2"/>
              <a:buChar char="v"/>
              <a:tabLst/>
              <a:defRPr/>
            </a:pPr>
            <a:r>
              <a:rPr kumimoji="0" lang="ru-RU" sz="28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Дисморфоманическую</a:t>
            </a:r>
            <a:endParaRPr lang="ru-RU" sz="2800" dirty="0" smtClean="0">
              <a:solidFill>
                <a:schemeClr val="tx1"/>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itchFamily="2" charset="2"/>
              <a:buChar char="v"/>
              <a:tabLst/>
              <a:defRPr/>
            </a:pPr>
            <a:r>
              <a:rPr kumimoji="0" lang="ru-RU" sz="28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Аноректическую</a:t>
            </a:r>
            <a:endParaRPr lang="ru-RU" sz="2800" dirty="0" smtClean="0">
              <a:solidFill>
                <a:schemeClr val="tx1"/>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itchFamily="2" charset="2"/>
              <a:buChar char="v"/>
              <a:tabLst/>
              <a:defRPr/>
            </a:pPr>
            <a:r>
              <a:rPr kumimoji="0" lang="ru-RU" sz="28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Кахектическую</a:t>
            </a:r>
            <a:r>
              <a:rPr lang="ru-RU" sz="2800" dirty="0" smtClean="0">
                <a:solidFill>
                  <a:schemeClr val="tx1"/>
                </a:solidFill>
                <a:latin typeface="Arial" panose="020B0604020202020204" pitchFamily="34" charset="0"/>
                <a:cs typeface="Arial" panose="020B0604020202020204" pitchFamily="34" charset="0"/>
              </a:rPr>
              <a:t>.</a:t>
            </a:r>
            <a:endParaRPr kumimoji="0" lang="ru-RU" sz="28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endParaRPr>
          </a:p>
        </p:txBody>
      </p:sp>
      <p:pic>
        <p:nvPicPr>
          <p:cNvPr id="7" name="Picture 2" descr="C:\Users\User\Desktop\_EvRx_mXxL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4750" y="2976471"/>
            <a:ext cx="5695506" cy="3298648"/>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209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DF434-28DB-4621-A497-D62C41CE0419}"/>
              </a:ext>
            </a:extLst>
          </p:cNvPr>
          <p:cNvSpPr>
            <a:spLocks noGrp="1"/>
          </p:cNvSpPr>
          <p:nvPr>
            <p:ph type="title"/>
          </p:nvPr>
        </p:nvSpPr>
        <p:spPr>
          <a:xfrm>
            <a:off x="971549" y="293914"/>
            <a:ext cx="9779183" cy="718457"/>
          </a:xfrm>
        </p:spPr>
        <p:txBody>
          <a:bodyPr rtlCol="0"/>
          <a:lstStyle/>
          <a:p>
            <a:pPr rtl="0"/>
            <a:r>
              <a:rPr lang="ru-RU" dirty="0" smtClean="0"/>
              <a:t>Введение</a:t>
            </a:r>
            <a:endParaRPr lang="ru-RU" dirty="0"/>
          </a:p>
        </p:txBody>
      </p:sp>
      <p:sp>
        <p:nvSpPr>
          <p:cNvPr id="6" name="Номер слайда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2</a:t>
            </a:fld>
            <a:endParaRPr lang="ru-RU" dirty="0"/>
          </a:p>
        </p:txBody>
      </p:sp>
      <p:sp>
        <p:nvSpPr>
          <p:cNvPr id="7" name="Содержимое 6"/>
          <p:cNvSpPr>
            <a:spLocks noGrp="1"/>
          </p:cNvSpPr>
          <p:nvPr>
            <p:ph idx="1"/>
          </p:nvPr>
        </p:nvSpPr>
        <p:spPr>
          <a:xfrm>
            <a:off x="457200" y="1146609"/>
            <a:ext cx="10744200" cy="4677248"/>
          </a:xfrm>
        </p:spPr>
        <p:txBody>
          <a:bodyPr/>
          <a:lstStyle/>
          <a:p>
            <a:r>
              <a:rPr lang="ru-RU" sz="1600" dirty="0" smtClean="0"/>
              <a:t>Состояние здоровья это важнейший показатель благополучия общества, не только отражающий настоящую ситуацию, но дающий прогноз на будущее. Пищевое поведение человека было и остается одним из главных факторов риска возникновения как соматических, так и психических расстройств. Данная проблема в России не освещается на должном уровне, а нынешний ритм жизни, отсутствие гигиены питания, рост популярности «фаст-фуда» и условия пандемии </a:t>
            </a:r>
            <a:r>
              <a:rPr lang="en-US" sz="1600" dirty="0" smtClean="0"/>
              <a:t>COVID</a:t>
            </a:r>
            <a:r>
              <a:rPr lang="ru-RU" sz="1600" dirty="0" smtClean="0"/>
              <a:t>-19 увеличивают риск возникновения расстройств пищевого поведения.</a:t>
            </a:r>
          </a:p>
          <a:p>
            <a:r>
              <a:rPr lang="ru-RU" sz="1600" dirty="0" smtClean="0"/>
              <a:t>В нашем обществе не принято говорить о пищевых привычках, которые играют важную роль в формировании пищевого поведения с раннего детства. Данные привычки начинают закладываться уже на этапе вынашивания беременности, когда характер и режим питания матери напрямую влияет на состояние плода. Существует психоаналитическая теория, что раннее отлучение от груди травмирует ребенка и в будущем может приводить к нервной анорексии, а чрезмерно длительное вскармливание – к нервной булимии и психогенному перееданию.  </a:t>
            </a:r>
          </a:p>
          <a:p>
            <a:r>
              <a:rPr lang="ru-RU" sz="1600" dirty="0" smtClean="0"/>
              <a:t>Мы привыкли слышать о том, как бабушки закармливают внуков, а мамы не выпускают из-за стола, пока ребенок не покажет пустую тарелку. Либо, когда еда становится средством поощрения или наказания - ребенка стимулируют сладким, прогулками, поездками, лишь бы он съел всё, что ему положили. Также сюда можно отнести то, как родители пытаются подавить эмоции ребенка едой, если он плачет, его обидели, ему одиноко и.т.д., считая, что слов он не поймет, да и времени не особо много на разговоры, а еда на 100% действенный метод. Подобных примеров можно привести множество и добавить то, как ребенок копирует пищевое поведение взрослых.</a:t>
            </a:r>
          </a:p>
        </p:txBody>
      </p:sp>
      <p:sp>
        <p:nvSpPr>
          <p:cNvPr id="3" name="Прямоугольник 2"/>
          <p:cNvSpPr/>
          <p:nvPr/>
        </p:nvSpPr>
        <p:spPr>
          <a:xfrm>
            <a:off x="206477" y="6467722"/>
            <a:ext cx="8849033" cy="400110"/>
          </a:xfrm>
          <a:prstGeom prst="rect">
            <a:avLst/>
          </a:prstGeom>
        </p:spPr>
        <p:txBody>
          <a:bodyPr wrap="square">
            <a:spAutoFit/>
          </a:bodyPr>
          <a:lstStyle/>
          <a:p>
            <a:r>
              <a:rPr lang="ru-RU" sz="1000" dirty="0" smtClean="0"/>
              <a:t>«О </a:t>
            </a:r>
            <a:r>
              <a:rPr lang="ru-RU" sz="1000" dirty="0"/>
              <a:t>ПИЩЕВОМ ПОВЕДЕНИИ </a:t>
            </a:r>
            <a:r>
              <a:rPr lang="ru-RU" sz="1000" dirty="0" smtClean="0"/>
              <a:t>ОРДИНАТОРОВ КАФЕДРЫ </a:t>
            </a:r>
            <a:r>
              <a:rPr lang="ru-RU" sz="1000" dirty="0"/>
              <a:t>ПСИХИАТРИИ ФАКУЛЬТЕТА ПОВЫШЕНИЯ КВАЛИФИКАЦИИ И </a:t>
            </a:r>
            <a:r>
              <a:rPr lang="ru-RU" sz="1000" dirty="0" smtClean="0"/>
              <a:t>ПРОФЕССИОНАЛЬНОЙ ПЕРЕПОДГОТОВКИ СПЕЦИАЛИСТОВ» В.Г</a:t>
            </a:r>
            <a:r>
              <a:rPr lang="ru-RU" sz="1000" dirty="0"/>
              <a:t>. Косенко, Н.А. Косенко, М.И. </a:t>
            </a:r>
            <a:r>
              <a:rPr lang="ru-RU" sz="1000" dirty="0" smtClean="0"/>
              <a:t>Агеев, Л.М</a:t>
            </a:r>
            <a:r>
              <a:rPr lang="ru-RU" sz="1000" dirty="0"/>
              <a:t>. </a:t>
            </a:r>
            <a:r>
              <a:rPr lang="ru-RU" sz="1000" dirty="0" err="1"/>
              <a:t>Шулькин</a:t>
            </a:r>
            <a:r>
              <a:rPr lang="ru-RU" sz="1000" dirty="0"/>
              <a:t>, А.А. </a:t>
            </a:r>
            <a:r>
              <a:rPr lang="ru-RU" sz="1000" dirty="0" smtClean="0"/>
              <a:t>Скубак, 2022г.</a:t>
            </a:r>
            <a:endParaRPr lang="ru-RU" sz="1000" dirty="0"/>
          </a:p>
        </p:txBody>
      </p:sp>
    </p:spTree>
    <p:extLst>
      <p:ext uri="{BB962C8B-B14F-4D97-AF65-F5344CB8AC3E}">
        <p14:creationId xmlns:p14="http://schemas.microsoft.com/office/powerpoint/2010/main" val="13256085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descr="C:\Users\АНТОН\Desktop\АЛЕНА\ФЛЕШКА\Лаборант\Личная\Конференция 28.10.2020\1.jpg"/>
          <p:cNvPicPr>
            <a:picLocks noChangeAspect="1" noChangeArrowheads="1"/>
          </p:cNvPicPr>
          <p:nvPr/>
        </p:nvPicPr>
        <p:blipFill>
          <a:blip r:embed="rId3"/>
          <a:srcRect/>
          <a:stretch>
            <a:fillRect/>
          </a:stretch>
        </p:blipFill>
        <p:spPr bwMode="auto">
          <a:xfrm>
            <a:off x="7756949" y="2275114"/>
            <a:ext cx="4435051" cy="4582885"/>
          </a:xfrm>
          <a:prstGeom prst="rect">
            <a:avLst/>
          </a:prstGeom>
          <a:noFill/>
        </p:spPr>
      </p:pic>
      <p:sp>
        <p:nvSpPr>
          <p:cNvPr id="6" name="Номер слайда 5">
            <a:extLst>
              <a:ext uri="{FF2B5EF4-FFF2-40B4-BE49-F238E27FC236}">
                <a16:creationId xmlns:a16="http://schemas.microsoft.com/office/drawing/2014/main" id="{B25B7362-01DC-0E4C-9B34-0DF3FD449CAD}"/>
              </a:ext>
            </a:extLst>
          </p:cNvPr>
          <p:cNvSpPr>
            <a:spLocks noGrp="1"/>
          </p:cNvSpPr>
          <p:nvPr>
            <p:ph type="sldNum" sz="quarter" idx="12"/>
          </p:nvPr>
        </p:nvSpPr>
        <p:spPr>
          <a:xfrm>
            <a:off x="10206318" y="6356350"/>
            <a:ext cx="1604682" cy="365125"/>
          </a:xfrm>
        </p:spPr>
        <p:txBody>
          <a:bodyPr rtlCol="0"/>
          <a:lstStyle/>
          <a:p>
            <a:pPr rtl="0"/>
            <a:fld id="{294A09A9-5501-47C1-A89A-A340965A2BE2}" type="slidenum">
              <a:rPr lang="ru-RU" smtClean="0"/>
              <a:pPr rtl="0"/>
              <a:t>20</a:t>
            </a:fld>
            <a:endParaRPr lang="ru-RU" dirty="0"/>
          </a:p>
        </p:txBody>
      </p:sp>
      <p:sp>
        <p:nvSpPr>
          <p:cNvPr id="9" name="Прямоугольник 8"/>
          <p:cNvSpPr/>
          <p:nvPr/>
        </p:nvSpPr>
        <p:spPr>
          <a:xfrm>
            <a:off x="261259" y="2590801"/>
            <a:ext cx="7445828" cy="3212161"/>
          </a:xfrm>
          <a:prstGeom prst="rect">
            <a:avLst/>
          </a:prstGeom>
        </p:spPr>
        <p:txBody>
          <a:bodyPr wrap="square">
            <a:spAutoFit/>
          </a:bodyPr>
          <a:lstStyle/>
          <a:p>
            <a:pPr marL="228600" lvl="0">
              <a:lnSpc>
                <a:spcPct val="90000"/>
              </a:lnSpc>
              <a:spcBef>
                <a:spcPts val="1000"/>
              </a:spcBef>
              <a:defRPr/>
            </a:pPr>
            <a:r>
              <a:rPr lang="ru-RU" sz="24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Заключается в преобладании мыслей о собственной неполноценности из-за кажущейся полноты, что сопровождается подавленным настроением, тревогой. </a:t>
            </a:r>
          </a:p>
          <a:p>
            <a:pPr marL="228600" lvl="0">
              <a:lnSpc>
                <a:spcPct val="90000"/>
              </a:lnSpc>
              <a:spcBef>
                <a:spcPts val="1000"/>
              </a:spcBef>
              <a:defRPr/>
            </a:pPr>
            <a:r>
              <a:rPr lang="ru-RU" sz="24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Пациентки склонны длительно рассматривать себя в зеркале. В этот период появляются первые попытки ограничить себя в пище. Продумываются стандарты для своей фигуры с последующим стремлением достичь результата.</a:t>
            </a:r>
          </a:p>
        </p:txBody>
      </p:sp>
      <p:sp>
        <p:nvSpPr>
          <p:cNvPr id="10" name="Прямоугольник 9"/>
          <p:cNvSpPr/>
          <p:nvPr/>
        </p:nvSpPr>
        <p:spPr>
          <a:xfrm>
            <a:off x="931549" y="697076"/>
            <a:ext cx="8504251" cy="1323439"/>
          </a:xfrm>
          <a:prstGeom prst="rect">
            <a:avLst/>
          </a:prstGeom>
        </p:spPr>
        <p:txBody>
          <a:bodyPr wrap="none">
            <a:spAutoFit/>
          </a:bodyPr>
          <a:lstStyle/>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1. Дисморфоманическая стадия </a:t>
            </a:r>
          </a:p>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     нервной анорексии</a:t>
            </a:r>
            <a:endParaRPr lang="ru-RU" sz="4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45070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B25B7362-01DC-0E4C-9B34-0DF3FD449CAD}"/>
              </a:ext>
            </a:extLst>
          </p:cNvPr>
          <p:cNvSpPr>
            <a:spLocks noGrp="1"/>
          </p:cNvSpPr>
          <p:nvPr>
            <p:ph type="sldNum" sz="quarter" idx="12"/>
          </p:nvPr>
        </p:nvSpPr>
        <p:spPr>
          <a:xfrm>
            <a:off x="10206318" y="6356350"/>
            <a:ext cx="1604682" cy="365125"/>
          </a:xfrm>
        </p:spPr>
        <p:txBody>
          <a:bodyPr rtlCol="0"/>
          <a:lstStyle/>
          <a:p>
            <a:pPr rtl="0"/>
            <a:fld id="{294A09A9-5501-47C1-A89A-A340965A2BE2}" type="slidenum">
              <a:rPr lang="ru-RU" smtClean="0"/>
              <a:pPr rtl="0"/>
              <a:t>21</a:t>
            </a:fld>
            <a:endParaRPr lang="ru-RU" dirty="0"/>
          </a:p>
        </p:txBody>
      </p:sp>
      <p:sp>
        <p:nvSpPr>
          <p:cNvPr id="10" name="Прямоугольник 9"/>
          <p:cNvSpPr/>
          <p:nvPr/>
        </p:nvSpPr>
        <p:spPr>
          <a:xfrm>
            <a:off x="931549" y="697076"/>
            <a:ext cx="6921767" cy="1323439"/>
          </a:xfrm>
          <a:prstGeom prst="rect">
            <a:avLst/>
          </a:prstGeom>
        </p:spPr>
        <p:txBody>
          <a:bodyPr wrap="none">
            <a:spAutoFit/>
          </a:bodyPr>
          <a:lstStyle/>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2. Аноректическая стадия </a:t>
            </a:r>
          </a:p>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     нервной анорексии</a:t>
            </a:r>
            <a:endParaRPr lang="ru-RU" sz="4000" dirty="0">
              <a:effectLst>
                <a:outerShdw blurRad="38100" dist="38100" dir="2700000" algn="tl">
                  <a:srgbClr val="000000">
                    <a:alpha val="43137"/>
                  </a:srgbClr>
                </a:outerShdw>
              </a:effectLst>
              <a:latin typeface="+mj-lt"/>
            </a:endParaRPr>
          </a:p>
        </p:txBody>
      </p:sp>
      <p:sp>
        <p:nvSpPr>
          <p:cNvPr id="7" name="Прямоугольник 6"/>
          <p:cNvSpPr/>
          <p:nvPr/>
        </p:nvSpPr>
        <p:spPr>
          <a:xfrm>
            <a:off x="141514" y="2427491"/>
            <a:ext cx="7141030" cy="4098558"/>
          </a:xfrm>
          <a:prstGeom prst="rect">
            <a:avLst/>
          </a:prstGeom>
        </p:spPr>
        <p:txBody>
          <a:bodyPr wrap="square">
            <a:spAutoFit/>
          </a:bodyPr>
          <a:lstStyle/>
          <a:p>
            <a:pPr marL="228600" lvl="0">
              <a:lnSpc>
                <a:spcPct val="90000"/>
              </a:lnSpc>
              <a:spcBef>
                <a:spcPts val="1000"/>
              </a:spcBef>
              <a:defRPr/>
            </a:pPr>
            <a:r>
              <a:rPr lang="ru-RU" sz="20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Следует за периодом стойкого голодания, во время которого теряется 20–30 % от общего веса. </a:t>
            </a:r>
          </a:p>
          <a:p>
            <a:pPr marL="228600" lvl="0">
              <a:lnSpc>
                <a:spcPct val="90000"/>
              </a:lnSpc>
              <a:spcBef>
                <a:spcPts val="1000"/>
              </a:spcBef>
              <a:defRPr/>
            </a:pPr>
            <a:r>
              <a:rPr lang="ru-RU" sz="20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Эта стадия проявляется эйфорией от «похудания» с еще большим ужесточением диеты для более быстрого достижения эффекта. Пациенты пытаются убедить всех вокруг и самих себя в отсутствии аппетита и продолжают еще больше изнурять себя физическими упражнениями. Однако имеющаяся дисморфофобия препятствует формированию реальной оценки своего веса и состояния. На данной стадии у пациентов появляются сухость кожи, зябкость, аллопеция, постепенно расстраивается как менструальный цикл у женщин, так и сперматогенез у мужчин, снижается половое влечение.</a:t>
            </a:r>
          </a:p>
        </p:txBody>
      </p:sp>
      <p:pic>
        <p:nvPicPr>
          <p:cNvPr id="18434" name="Picture 2" descr="C:\Users\АНТОН\Desktop\Лекции\Картики к презентациям\Картинки РПП\eating-disorder.png"/>
          <p:cNvPicPr>
            <a:picLocks noChangeAspect="1" noChangeArrowheads="1"/>
          </p:cNvPicPr>
          <p:nvPr/>
        </p:nvPicPr>
        <p:blipFill>
          <a:blip r:embed="rId3"/>
          <a:srcRect/>
          <a:stretch>
            <a:fillRect/>
          </a:stretch>
        </p:blipFill>
        <p:spPr bwMode="auto">
          <a:xfrm>
            <a:off x="7217229" y="1937657"/>
            <a:ext cx="4974771" cy="3918857"/>
          </a:xfrm>
          <a:prstGeom prst="rect">
            <a:avLst/>
          </a:prstGeom>
          <a:noFill/>
        </p:spPr>
      </p:pic>
    </p:spTree>
    <p:extLst>
      <p:ext uri="{BB962C8B-B14F-4D97-AF65-F5344CB8AC3E}">
        <p14:creationId xmlns:p14="http://schemas.microsoft.com/office/powerpoint/2010/main" val="44507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АНТОН\Desktop\Anoreksiya.jpg"/>
          <p:cNvPicPr>
            <a:picLocks noChangeAspect="1" noChangeArrowheads="1"/>
          </p:cNvPicPr>
          <p:nvPr/>
        </p:nvPicPr>
        <p:blipFill>
          <a:blip r:embed="rId3"/>
          <a:srcRect l="21241" r="16229"/>
          <a:stretch>
            <a:fillRect/>
          </a:stretch>
        </p:blipFill>
        <p:spPr bwMode="auto">
          <a:xfrm>
            <a:off x="9339943" y="2296887"/>
            <a:ext cx="2852057" cy="4561113"/>
          </a:xfrm>
          <a:prstGeom prst="rect">
            <a:avLst/>
          </a:prstGeom>
          <a:noFill/>
        </p:spPr>
      </p:pic>
      <p:sp>
        <p:nvSpPr>
          <p:cNvPr id="6" name="Номер слайда 5">
            <a:extLst>
              <a:ext uri="{FF2B5EF4-FFF2-40B4-BE49-F238E27FC236}">
                <a16:creationId xmlns:a16="http://schemas.microsoft.com/office/drawing/2014/main" id="{B25B7362-01DC-0E4C-9B34-0DF3FD449CAD}"/>
              </a:ext>
            </a:extLst>
          </p:cNvPr>
          <p:cNvSpPr>
            <a:spLocks noGrp="1"/>
          </p:cNvSpPr>
          <p:nvPr>
            <p:ph type="sldNum" sz="quarter" idx="12"/>
          </p:nvPr>
        </p:nvSpPr>
        <p:spPr>
          <a:xfrm>
            <a:off x="10206318" y="6356350"/>
            <a:ext cx="1604682" cy="365125"/>
          </a:xfrm>
        </p:spPr>
        <p:txBody>
          <a:bodyPr rtlCol="0"/>
          <a:lstStyle/>
          <a:p>
            <a:pPr rtl="0"/>
            <a:fld id="{294A09A9-5501-47C1-A89A-A340965A2BE2}" type="slidenum">
              <a:rPr lang="ru-RU" smtClean="0"/>
              <a:pPr rtl="0"/>
              <a:t>22</a:t>
            </a:fld>
            <a:endParaRPr lang="ru-RU" dirty="0"/>
          </a:p>
        </p:txBody>
      </p:sp>
      <p:sp>
        <p:nvSpPr>
          <p:cNvPr id="9" name="Прямоугольник 8"/>
          <p:cNvSpPr/>
          <p:nvPr/>
        </p:nvSpPr>
        <p:spPr>
          <a:xfrm>
            <a:off x="-1" y="2427514"/>
            <a:ext cx="9274630" cy="4292457"/>
          </a:xfrm>
          <a:prstGeom prst="rect">
            <a:avLst/>
          </a:prstGeom>
        </p:spPr>
        <p:txBody>
          <a:bodyPr wrap="square">
            <a:spAutoFit/>
          </a:bodyPr>
          <a:lstStyle/>
          <a:p>
            <a:pPr marL="228600">
              <a:lnSpc>
                <a:spcPct val="90000"/>
              </a:lnSpc>
              <a:spcBef>
                <a:spcPts val="1000"/>
              </a:spcBef>
              <a:defRPr/>
            </a:pPr>
            <a:r>
              <a:rPr lang="ru-RU"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 наступлением </a:t>
            </a:r>
            <a:r>
              <a:rPr lang="ru-RU"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кахектической стадии </a:t>
            </a:r>
            <a:r>
              <a:rPr lang="ru-RU"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(примерно через 1,5–2 года) начинается необратимая дистрофия внутренних органов. Снижение веса происходит до 50% от первоначального. Для больных НА характерно повышение сывороточных концентраций холестерина и каротина, а также развитие лейкопении и анемии. Длительный отказ от пищи может также привести к брадикардии и снижению АД, нарушению работы желудочно-кишечным тракта, кахексии. На эмали внутренней поверхности зубов как следствие многократной рвоты могут появиться эрозии. Выраженная потеря веса и недостаток питательных веществ влекут за собой изменение эндокринного статуса: нарушение деятельности щитовидной железы, неправильный метаболизм половых гормонов, что проявляется состоянием </a:t>
            </a:r>
            <a:r>
              <a:rPr lang="ru-RU"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гипоэстрогении</a:t>
            </a:r>
            <a:r>
              <a:rPr lang="ru-RU"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и, как следствие, развитием аменореи и остеопороза. Помимо этого, длительное течение нервной анорексии приводит к калиево-натриевому дисбалансу, что в свою очередь чревато развитием нарушений сердечного ритма, в том числе угрожающих жизни. Поэтому данная стадия зачастую является необратимой.</a:t>
            </a:r>
          </a:p>
          <a:p>
            <a:pPr marL="228600" lvl="0">
              <a:lnSpc>
                <a:spcPct val="90000"/>
              </a:lnSpc>
              <a:spcBef>
                <a:spcPts val="1000"/>
              </a:spcBef>
              <a:defRPr/>
            </a:pPr>
            <a:endParaRPr lang="ru-RU" sz="24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Прямоугольник 9"/>
          <p:cNvSpPr/>
          <p:nvPr/>
        </p:nvSpPr>
        <p:spPr>
          <a:xfrm>
            <a:off x="931549" y="697076"/>
            <a:ext cx="6493701" cy="1323439"/>
          </a:xfrm>
          <a:prstGeom prst="rect">
            <a:avLst/>
          </a:prstGeom>
        </p:spPr>
        <p:txBody>
          <a:bodyPr wrap="none">
            <a:spAutoFit/>
          </a:bodyPr>
          <a:lstStyle/>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3. Кахектическая стадия </a:t>
            </a:r>
          </a:p>
          <a:p>
            <a:pPr marL="742950" indent="-742950"/>
            <a:r>
              <a:rPr lang="ru-RU" sz="4000" b="1" dirty="0" smtClean="0">
                <a:effectLst>
                  <a:outerShdw blurRad="38100" dist="38100" dir="2700000" algn="tl">
                    <a:srgbClr val="000000">
                      <a:alpha val="43137"/>
                    </a:srgbClr>
                  </a:outerShdw>
                </a:effectLst>
                <a:latin typeface="+mj-lt"/>
                <a:cs typeface="Arial" panose="020B0604020202020204" pitchFamily="34" charset="0"/>
              </a:rPr>
              <a:t>    нервной анорексии</a:t>
            </a:r>
            <a:endParaRPr lang="ru-RU" sz="4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45070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a16="http://schemas.microsoft.com/office/drawing/2014/main" id="{7003A5E2-8F37-D546-BCD9-24A2037BB54D}"/>
              </a:ext>
            </a:extLst>
          </p:cNvPr>
          <p:cNvSpPr>
            <a:spLocks noGrp="1"/>
          </p:cNvSpPr>
          <p:nvPr>
            <p:ph type="sldNum" sz="quarter" idx="12"/>
          </p:nvPr>
        </p:nvSpPr>
        <p:spPr/>
        <p:txBody>
          <a:bodyPr rtlCol="0"/>
          <a:lstStyle/>
          <a:p>
            <a:pPr rtl="0"/>
            <a:fld id="{294A09A9-5501-47C1-A89A-A340965A2BE2}" type="slidenum">
              <a:rPr lang="ru-RU" smtClean="0"/>
              <a:pPr rtl="0"/>
              <a:t>23</a:t>
            </a:fld>
            <a:endParaRPr lang="ru-RU" dirty="0"/>
          </a:p>
        </p:txBody>
      </p:sp>
      <p:sp>
        <p:nvSpPr>
          <p:cNvPr id="19" name="Заголовок 1"/>
          <p:cNvSpPr>
            <a:spLocks noGrp="1"/>
          </p:cNvSpPr>
          <p:nvPr>
            <p:ph type="title"/>
          </p:nvPr>
        </p:nvSpPr>
        <p:spPr>
          <a:xfrm>
            <a:off x="838200" y="365125"/>
            <a:ext cx="10515600" cy="1325563"/>
          </a:xfrm>
        </p:spPr>
        <p:txBody>
          <a:bodyPr/>
          <a:lstStyle/>
          <a:p>
            <a:pPr algn="l"/>
            <a:r>
              <a:rPr lang="ru-RU" b="1" dirty="0" smtClean="0">
                <a:effectLst>
                  <a:outerShdw blurRad="38100" dist="38100" dir="2700000" algn="tl">
                    <a:srgbClr val="000000">
                      <a:alpha val="43137"/>
                    </a:srgbClr>
                  </a:outerShdw>
                </a:effectLst>
              </a:rPr>
              <a:t>Степени тяжести нервной анорексии:</a:t>
            </a:r>
            <a:endParaRPr lang="ru-RU" b="1" dirty="0">
              <a:effectLst>
                <a:outerShdw blurRad="38100" dist="38100" dir="2700000" algn="tl">
                  <a:srgbClr val="000000">
                    <a:alpha val="43137"/>
                  </a:srgbClr>
                </a:outerShdw>
              </a:effectLst>
            </a:endParaRPr>
          </a:p>
        </p:txBody>
      </p:sp>
      <p:sp>
        <p:nvSpPr>
          <p:cNvPr id="20" name="Содержимое 2"/>
          <p:cNvSpPr txBox="1">
            <a:spLocks/>
          </p:cNvSpPr>
          <p:nvPr/>
        </p:nvSpPr>
        <p:spPr>
          <a:xfrm>
            <a:off x="468085" y="2032453"/>
            <a:ext cx="8098972" cy="4237718"/>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По степени тяжести НА классифицируют по индексу массы тела:</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1. </a:t>
            </a:r>
            <a:r>
              <a:rPr kumimoji="0" lang="ru-RU" sz="24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Легкая</a:t>
            </a: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 Индекс массы тела равен 17-17,99;</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2. </a:t>
            </a:r>
            <a:r>
              <a:rPr kumimoji="0" lang="ru-RU" sz="24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Умеренная</a:t>
            </a: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 Индекс массы тела составляет 16-16,99;</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3. </a:t>
            </a:r>
            <a:r>
              <a:rPr kumimoji="0" lang="ru-RU" sz="24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Тяжелая</a:t>
            </a: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 Индекс массы тела варьирует 15-15,99;</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4. </a:t>
            </a:r>
            <a:r>
              <a:rPr kumimoji="0" lang="ru-RU" sz="2400" b="0" i="0" u="sng"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Крайняя</a:t>
            </a:r>
            <a:r>
              <a:rPr kumimoji="0" lang="ru-RU" sz="2400" b="0" i="0" u="none" strike="noStrike" kern="1200" cap="none" spc="0" normalizeH="0" baseline="0" noProof="0" dirty="0" smtClean="0">
                <a:ln>
                  <a:noFill/>
                </a:ln>
                <a:solidFill>
                  <a:schemeClr val="tx1"/>
                </a:solidFill>
                <a:uLnTx/>
                <a:uFillTx/>
                <a:latin typeface="Arial" panose="020B0604020202020204" pitchFamily="34" charset="0"/>
                <a:ea typeface="+mn-ea"/>
                <a:cs typeface="Arial" panose="020B0604020202020204" pitchFamily="34" charset="0"/>
              </a:rPr>
              <a:t>: Индекс массы тела менее 15.</a:t>
            </a:r>
            <a:endParaRPr kumimoji="0" lang="ru-RU" sz="2400" b="0" i="0" u="none" strike="noStrike" kern="1200" cap="none" spc="0" normalizeH="0" baseline="0" noProof="0" dirty="0">
              <a:ln>
                <a:noFill/>
              </a:ln>
              <a:solidFill>
                <a:schemeClr val="tx1"/>
              </a:solidFill>
              <a:uLnTx/>
              <a:uFillTx/>
              <a:latin typeface="Arial" panose="020B0604020202020204" pitchFamily="34" charset="0"/>
              <a:ea typeface="+mn-ea"/>
              <a:cs typeface="Arial" panose="020B0604020202020204" pitchFamily="34" charset="0"/>
            </a:endParaRPr>
          </a:p>
        </p:txBody>
      </p:sp>
      <p:pic>
        <p:nvPicPr>
          <p:cNvPr id="21507" name="Picture 3" descr="C:\Users\АНТОН\Desktop\eating_disorders1.jpg"/>
          <p:cNvPicPr>
            <a:picLocks noChangeAspect="1" noChangeArrowheads="1"/>
          </p:cNvPicPr>
          <p:nvPr/>
        </p:nvPicPr>
        <p:blipFill>
          <a:blip r:embed="rId3"/>
          <a:srcRect l="34892" r="11626"/>
          <a:stretch>
            <a:fillRect/>
          </a:stretch>
        </p:blipFill>
        <p:spPr bwMode="auto">
          <a:xfrm>
            <a:off x="8534400" y="2034267"/>
            <a:ext cx="3004457" cy="4246790"/>
          </a:xfrm>
          <a:prstGeom prst="rect">
            <a:avLst/>
          </a:prstGeom>
          <a:noFill/>
        </p:spPr>
      </p:pic>
    </p:spTree>
    <p:extLst>
      <p:ext uri="{BB962C8B-B14F-4D97-AF65-F5344CB8AC3E}">
        <p14:creationId xmlns:p14="http://schemas.microsoft.com/office/powerpoint/2010/main" val="263998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descr="C:\Users\АНТОН\Desktop\Лекции\Картики к презентациям\Картинки РПП\Без названия.png"/>
          <p:cNvPicPr>
            <a:picLocks noChangeAspect="1" noChangeArrowheads="1"/>
          </p:cNvPicPr>
          <p:nvPr/>
        </p:nvPicPr>
        <p:blipFill>
          <a:blip r:embed="rId3"/>
          <a:srcRect/>
          <a:stretch>
            <a:fillRect/>
          </a:stretch>
        </p:blipFill>
        <p:spPr bwMode="auto">
          <a:xfrm>
            <a:off x="7772400" y="0"/>
            <a:ext cx="4419600" cy="3309256"/>
          </a:xfrm>
          <a:prstGeom prst="rect">
            <a:avLst/>
          </a:prstGeom>
          <a:noFill/>
        </p:spPr>
      </p:pic>
      <p:pic>
        <p:nvPicPr>
          <p:cNvPr id="22530" name="Picture 2" descr="C:\Users\АНТОН\Desktop\Лекции\Картики к презентациям\Картинки РПП\eating-disorder-1-1.jpg"/>
          <p:cNvPicPr>
            <a:picLocks noChangeAspect="1" noChangeArrowheads="1"/>
          </p:cNvPicPr>
          <p:nvPr/>
        </p:nvPicPr>
        <p:blipFill>
          <a:blip r:embed="rId4"/>
          <a:srcRect l="23432" r="14824"/>
          <a:stretch>
            <a:fillRect/>
          </a:stretch>
        </p:blipFill>
        <p:spPr bwMode="auto">
          <a:xfrm>
            <a:off x="7772400" y="3287486"/>
            <a:ext cx="4419600" cy="3570514"/>
          </a:xfrm>
          <a:prstGeom prst="rect">
            <a:avLst/>
          </a:prstGeom>
          <a:noFill/>
        </p:spPr>
      </p:pic>
      <p:sp>
        <p:nvSpPr>
          <p:cNvPr id="6" name="Заголовок 1"/>
          <p:cNvSpPr>
            <a:spLocks noGrp="1"/>
          </p:cNvSpPr>
          <p:nvPr>
            <p:ph type="title"/>
          </p:nvPr>
        </p:nvSpPr>
        <p:spPr>
          <a:xfrm>
            <a:off x="141514" y="408668"/>
            <a:ext cx="9699172" cy="919390"/>
          </a:xfrm>
        </p:spPr>
        <p:txBody>
          <a:bodyPr/>
          <a:lstStyle/>
          <a:p>
            <a:r>
              <a:rPr lang="ru-RU" b="1" dirty="0" smtClean="0">
                <a:effectLst>
                  <a:outerShdw blurRad="38100" dist="38100" dir="2700000" algn="tl">
                    <a:srgbClr val="000000">
                      <a:alpha val="43137"/>
                    </a:srgbClr>
                  </a:outerShdw>
                </a:effectLst>
              </a:rPr>
              <a:t>Течение нервной булимии</a:t>
            </a:r>
            <a:endParaRPr lang="ru-RU" b="1" dirty="0">
              <a:effectLst>
                <a:outerShdw blurRad="38100" dist="38100" dir="2700000" algn="tl">
                  <a:srgbClr val="000000">
                    <a:alpha val="43137"/>
                  </a:srgbClr>
                </a:outerShdw>
              </a:effectLst>
            </a:endParaRPr>
          </a:p>
        </p:txBody>
      </p:sp>
      <p:sp>
        <p:nvSpPr>
          <p:cNvPr id="7" name="Содержимое 2"/>
          <p:cNvSpPr txBox="1">
            <a:spLocks/>
          </p:cNvSpPr>
          <p:nvPr/>
        </p:nvSpPr>
        <p:spPr>
          <a:xfrm>
            <a:off x="130629" y="1629680"/>
            <a:ext cx="7739742" cy="5228319"/>
          </a:xfrm>
          <a:prstGeom prst="rect">
            <a:avLst/>
          </a:prstGeom>
        </p:spPr>
        <p:txBody>
          <a:bodyPr>
            <a:normAutofit fontScale="6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Основой нервной булимии являются постоянные переедания с последующим наказанием себя и попыткой избежать последствий в виде увеличения массы тела. Зачастую принимаемая пища не разжевывается, заглатывается кусками, как бы в спешке. Булимик не в силе контролировать процесс и количество поглощаемой пищи, что напрямую проводит аналогию пищевых нарушений с другими видами зависимостей, таких как алкоголизм, наркомания. За один прием пищи больной съедает в среднем до 5000 калорий, что составляет двухдневную норму взрослого мужчины.</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Каждый приступ булимии заканчивается чувством физического и морального дискомфорта: вздутие, тяжесть в животе, тошнота, гипотимия, дистимия, заниженная самооценка. Если в начале болезни рвота вызывается преднамеренно, то по прошествии некоторого времени она может проявляться рефлекторно, либо вообще не использоваться пациентом. Болезнь протекает обычно достаточно долгое время, являясь хроническим заболеванием, велика вероятность ремиссий даже при успешном лечении.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От очистительного типа нервной анорексии булимию отличают два характерных признака: отсутствие потери веса и аменореи. Булимики чаще дают себе отчет в том, что происходит, в нарушениях питания, которые их сопровождают и осознанно скрывают их от окружающих, в то время как аноректики не видят и отрицают наличие болезни.</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ru-RU"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35690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a:spLocks noGrp="1"/>
          </p:cNvSpPr>
          <p:nvPr>
            <p:ph type="title"/>
          </p:nvPr>
        </p:nvSpPr>
        <p:spPr>
          <a:xfrm>
            <a:off x="489857" y="473580"/>
            <a:ext cx="9296400" cy="1271537"/>
          </a:xfrm>
        </p:spPr>
        <p:txBody>
          <a:bodyPr/>
          <a:lstStyle/>
          <a:p>
            <a:r>
              <a:rPr lang="ru-RU" b="1" dirty="0" smtClean="0">
                <a:effectLst>
                  <a:outerShdw blurRad="38100" dist="38100" dir="2700000" algn="tl">
                    <a:srgbClr val="000000">
                      <a:alpha val="43137"/>
                    </a:srgbClr>
                  </a:outerShdw>
                </a:effectLst>
              </a:rPr>
              <a:t>Типы нервной булимии</a:t>
            </a:r>
            <a:endParaRPr lang="ru-RU" b="1" dirty="0">
              <a:effectLst>
                <a:outerShdw blurRad="38100" dist="38100" dir="2700000" algn="tl">
                  <a:srgbClr val="000000">
                    <a:alpha val="43137"/>
                  </a:srgbClr>
                </a:outerShdw>
              </a:effectLst>
            </a:endParaRPr>
          </a:p>
        </p:txBody>
      </p:sp>
      <p:sp>
        <p:nvSpPr>
          <p:cNvPr id="10" name="Содержимое 2"/>
          <p:cNvSpPr txBox="1">
            <a:spLocks/>
          </p:cNvSpPr>
          <p:nvPr/>
        </p:nvSpPr>
        <p:spPr>
          <a:xfrm>
            <a:off x="489857" y="2057400"/>
            <a:ext cx="9296400" cy="4173992"/>
          </a:xfrm>
          <a:prstGeom prst="rect">
            <a:avLst/>
          </a:prstGeom>
        </p:spPr>
        <p:txBody>
          <a:bodyPr>
            <a:normAutofit fontScale="77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Ученые выделяют три типа булимического расстройства: обсессивный, дистимический и компульсивный.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Больные с </a:t>
            </a:r>
            <a:r>
              <a:rPr kumimoji="0" lang="ru-RU" sz="28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дистимическим типом </a:t>
            </a: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расстройства подвержены аффективным желаниям, они испытывают достаточно недолгую борьбу мотивов и желаний перед приступом. Больные с </a:t>
            </a:r>
            <a:r>
              <a:rPr kumimoji="0" lang="ru-RU" sz="28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обсессивной булимией </a:t>
            </a: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долго размышляют и борются со своими позывами перед приступами, они испытывают яркие переживания от их реализации. Больные с </a:t>
            </a:r>
            <a:r>
              <a:rPr kumimoji="0" lang="ru-RU" sz="28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импульсивным вариантом</a:t>
            </a: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протекания болезни не испытывают ни длительных, ни краткосрочных внутренних прерий между контрастными побуждениями и мотивами, а сразу реализуют свою потребность в пище.</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По механизмам возникновения булимия делится на </a:t>
            </a:r>
            <a:r>
              <a:rPr kumimoji="0" lang="ru-RU" sz="2800" b="0" i="0" u="sng"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реактивную</a:t>
            </a: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связанную с эмоциональной и психологической нагрузкой, и </a:t>
            </a:r>
            <a:r>
              <a:rPr kumimoji="0" lang="ru-RU" sz="2800" b="0" i="0" u="sng"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аутохтонную</a:t>
            </a:r>
            <a:r>
              <a:rPr kumimoji="0" lang="ru-RU" sz="28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связанную с безудержным влечением к еде, отсутствием чувства насыщения.</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ru-RU"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35690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descr="C:\Users\АНТОН\Desktop\ljubov-k-sebe-zalog-schastlivoj-zhizni.png"/>
          <p:cNvPicPr>
            <a:picLocks noChangeAspect="1" noChangeArrowheads="1"/>
          </p:cNvPicPr>
          <p:nvPr/>
        </p:nvPicPr>
        <p:blipFill>
          <a:blip r:embed="rId3"/>
          <a:srcRect l="23660" r="22946"/>
          <a:stretch>
            <a:fillRect/>
          </a:stretch>
        </p:blipFill>
        <p:spPr bwMode="auto">
          <a:xfrm>
            <a:off x="5322513" y="0"/>
            <a:ext cx="6869488" cy="6858000"/>
          </a:xfrm>
          <a:prstGeom prst="rect">
            <a:avLst/>
          </a:prstGeom>
          <a:noFill/>
        </p:spPr>
      </p:pic>
      <p:sp>
        <p:nvSpPr>
          <p:cNvPr id="2" name="Заголовок 1">
            <a:extLst>
              <a:ext uri="{FF2B5EF4-FFF2-40B4-BE49-F238E27FC236}">
                <a16:creationId xmlns:a16="http://schemas.microsoft.com/office/drawing/2014/main" id="{69FAE308-3076-43DB-B834-DA0B0AE19AF9}"/>
              </a:ext>
            </a:extLst>
          </p:cNvPr>
          <p:cNvSpPr>
            <a:spLocks noGrp="1"/>
          </p:cNvSpPr>
          <p:nvPr>
            <p:ph type="ctrTitle"/>
          </p:nvPr>
        </p:nvSpPr>
        <p:spPr>
          <a:xfrm>
            <a:off x="381000" y="1817914"/>
            <a:ext cx="6220278" cy="1920648"/>
          </a:xfrm>
        </p:spPr>
        <p:txBody>
          <a:bodyPr rtlCol="0"/>
          <a:lstStyle/>
          <a:p>
            <a:r>
              <a:rPr lang="ru-RU" u="sng" dirty="0" smtClean="0">
                <a:effectLst>
                  <a:outerShdw blurRad="38100" dist="38100" dir="2700000" algn="tl">
                    <a:srgbClr val="000000">
                      <a:alpha val="43137"/>
                    </a:srgbClr>
                  </a:outerShdw>
                </a:effectLst>
                <a:latin typeface="+mj-lt"/>
                <a:cs typeface="Times New Roman" pitchFamily="18" charset="0"/>
              </a:rPr>
              <a:t>Благодарю за внимание!</a:t>
            </a:r>
            <a:endParaRPr lang="ru-RU" dirty="0">
              <a:effectLst>
                <a:outerShdw blurRad="38100" dist="38100" dir="2700000" algn="tl">
                  <a:srgbClr val="000000">
                    <a:alpha val="43137"/>
                  </a:srgbClr>
                </a:outerShdw>
              </a:effectLst>
              <a:latin typeface="+mj-lt"/>
            </a:endParaRPr>
          </a:p>
        </p:txBody>
      </p:sp>
      <p:sp>
        <p:nvSpPr>
          <p:cNvPr id="3" name="Объект 2">
            <a:extLst>
              <a:ext uri="{FF2B5EF4-FFF2-40B4-BE49-F238E27FC236}">
                <a16:creationId xmlns:a16="http://schemas.microsoft.com/office/drawing/2014/main" id="{BABC2CE0-8806-4B2A-A10A-32984D317434}"/>
              </a:ext>
            </a:extLst>
          </p:cNvPr>
          <p:cNvSpPr>
            <a:spLocks noGrp="1"/>
          </p:cNvSpPr>
          <p:nvPr>
            <p:ph type="subTitle" idx="1"/>
          </p:nvPr>
        </p:nvSpPr>
        <p:spPr>
          <a:xfrm>
            <a:off x="329294" y="4610782"/>
            <a:ext cx="6615793" cy="1517876"/>
          </a:xfrm>
        </p:spPr>
        <p:txBody>
          <a:bodyPr rtlCol="0">
            <a:normAutofit/>
          </a:bodyPr>
          <a:lstStyle/>
          <a:p>
            <a:pPr>
              <a:lnSpc>
                <a:spcPct val="100000"/>
              </a:lnSpc>
            </a:pPr>
            <a:r>
              <a:rPr lang="ru-RU" sz="1600" b="1" dirty="0" smtClean="0">
                <a:effectLst>
                  <a:outerShdw blurRad="38100" dist="38100" dir="2700000" algn="tl">
                    <a:srgbClr val="000000">
                      <a:alpha val="43137"/>
                    </a:srgbClr>
                  </a:outerShdw>
                </a:effectLst>
                <a:cs typeface="Browallia New" pitchFamily="34" charset="-34"/>
              </a:rPr>
              <a:t>Аспирант, ассистент кафедры психиатрии ФПК и ППС </a:t>
            </a:r>
          </a:p>
          <a:p>
            <a:pPr>
              <a:lnSpc>
                <a:spcPct val="100000"/>
              </a:lnSpc>
            </a:pPr>
            <a:r>
              <a:rPr lang="ru-RU" sz="1600" b="1" dirty="0" smtClean="0">
                <a:effectLst>
                  <a:outerShdw blurRad="38100" dist="38100" dir="2700000" algn="tl">
                    <a:srgbClr val="000000">
                      <a:alpha val="43137"/>
                    </a:srgbClr>
                  </a:outerShdw>
                </a:effectLst>
                <a:cs typeface="Browallia New" pitchFamily="34" charset="-34"/>
              </a:rPr>
              <a:t>ФГБОУ ВО КубГМУ Минздрава России,</a:t>
            </a:r>
          </a:p>
          <a:p>
            <a:pPr>
              <a:lnSpc>
                <a:spcPct val="100000"/>
              </a:lnSpc>
            </a:pPr>
            <a:r>
              <a:rPr lang="ru-RU" sz="1600" b="1" dirty="0" smtClean="0">
                <a:effectLst>
                  <a:outerShdw blurRad="38100" dist="38100" dir="2700000" algn="tl">
                    <a:srgbClr val="000000">
                      <a:alpha val="43137"/>
                    </a:srgbClr>
                  </a:outerShdw>
                </a:effectLst>
                <a:cs typeface="Browallia New" pitchFamily="34" charset="-34"/>
              </a:rPr>
              <a:t>врач-психиатр</a:t>
            </a:r>
          </a:p>
          <a:p>
            <a:pPr>
              <a:lnSpc>
                <a:spcPct val="100000"/>
              </a:lnSpc>
            </a:pPr>
            <a:r>
              <a:rPr lang="ru-RU" sz="1600" b="1" dirty="0" smtClean="0">
                <a:effectLst>
                  <a:outerShdw blurRad="38100" dist="38100" dir="2700000" algn="tl">
                    <a:srgbClr val="000000">
                      <a:alpha val="43137"/>
                    </a:srgbClr>
                  </a:outerShdw>
                </a:effectLst>
                <a:cs typeface="Browallia New" pitchFamily="34" charset="-34"/>
              </a:rPr>
              <a:t>Скубак Алена Андреевна</a:t>
            </a:r>
            <a:endParaRPr lang="ru-RU" sz="1600" dirty="0" smtClean="0">
              <a:effectLst>
                <a:outerShdw blurRad="38100" dist="38100" dir="2700000" algn="tl">
                  <a:srgbClr val="000000">
                    <a:alpha val="43137"/>
                  </a:srgbClr>
                </a:outerShdw>
              </a:effectLst>
              <a:cs typeface="Browallia New" pitchFamily="34" charset="-34"/>
            </a:endParaRPr>
          </a:p>
          <a:p>
            <a:pPr rtl="0"/>
            <a:endParaRPr lang="ru-RU" dirty="0"/>
          </a:p>
        </p:txBody>
      </p:sp>
    </p:spTree>
    <p:extLst>
      <p:ext uri="{BB962C8B-B14F-4D97-AF65-F5344CB8AC3E}">
        <p14:creationId xmlns:p14="http://schemas.microsoft.com/office/powerpoint/2010/main" val="9261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DF434-28DB-4621-A497-D62C41CE0419}"/>
              </a:ext>
            </a:extLst>
          </p:cNvPr>
          <p:cNvSpPr>
            <a:spLocks noGrp="1"/>
          </p:cNvSpPr>
          <p:nvPr>
            <p:ph type="title"/>
          </p:nvPr>
        </p:nvSpPr>
        <p:spPr>
          <a:xfrm>
            <a:off x="971549" y="293914"/>
            <a:ext cx="9779183" cy="718457"/>
          </a:xfrm>
        </p:spPr>
        <p:txBody>
          <a:bodyPr rtlCol="0"/>
          <a:lstStyle/>
          <a:p>
            <a:pPr rtl="0"/>
            <a:r>
              <a:rPr lang="ru-RU" dirty="0" smtClean="0"/>
              <a:t>Введение</a:t>
            </a:r>
            <a:endParaRPr lang="ru-RU" dirty="0"/>
          </a:p>
        </p:txBody>
      </p:sp>
      <p:sp>
        <p:nvSpPr>
          <p:cNvPr id="6" name="Номер слайда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3</a:t>
            </a:fld>
            <a:endParaRPr lang="ru-RU" dirty="0"/>
          </a:p>
        </p:txBody>
      </p:sp>
      <p:sp>
        <p:nvSpPr>
          <p:cNvPr id="7" name="Содержимое 6"/>
          <p:cNvSpPr>
            <a:spLocks noGrp="1"/>
          </p:cNvSpPr>
          <p:nvPr>
            <p:ph idx="1"/>
          </p:nvPr>
        </p:nvSpPr>
        <p:spPr>
          <a:xfrm>
            <a:off x="511628" y="1222807"/>
            <a:ext cx="10896600" cy="2151763"/>
          </a:xfrm>
        </p:spPr>
        <p:txBody>
          <a:bodyPr/>
          <a:lstStyle/>
          <a:p>
            <a:r>
              <a:rPr lang="ru-RU" sz="1600" dirty="0" smtClean="0"/>
              <a:t>Следующий этап – подростковый возраст, когда в период пубертата на фоне гормональной перестройки уже к имеющимся неправильным пищевым привычкам добавляются гендерная трансформация, интерес к противоположному полу и появляется по их мнению «лишний вес». Под действием современных стандартов красоты,  мнения окружающих сверстников и взрослых, которые порой даже чисто случайно могут дать некорректную оценку внешнего вида подростка – замыкается порочный круг дисморфофобии, которая в свою очередь является важной составляющей расстройств пищевого поведения, и чаще всего пусковым фактором к действию. Тогда подростки начинают длительно разглядывать себя в зеркале, носить объемную одежду, наносить яркий макияж, изолироваться от окружающих, стесняться есть на людях и.т.д., а в дальнейшем начинают применять пищевые ограничения.</a:t>
            </a:r>
          </a:p>
          <a:p>
            <a:endParaRPr lang="ru-RU" sz="1600" dirty="0" smtClean="0"/>
          </a:p>
        </p:txBody>
      </p:sp>
      <p:pic>
        <p:nvPicPr>
          <p:cNvPr id="5123" name="Picture 3" descr="C:\Users\АНТОН\Desktop\discrimination-and-bullying-towards-fat-girl-384.jpg"/>
          <p:cNvPicPr>
            <a:picLocks noChangeAspect="1" noChangeArrowheads="1"/>
          </p:cNvPicPr>
          <p:nvPr/>
        </p:nvPicPr>
        <p:blipFill>
          <a:blip r:embed="rId3"/>
          <a:srcRect/>
          <a:stretch>
            <a:fillRect/>
          </a:stretch>
        </p:blipFill>
        <p:spPr bwMode="auto">
          <a:xfrm>
            <a:off x="6310887" y="3320143"/>
            <a:ext cx="5881113" cy="3537857"/>
          </a:xfrm>
          <a:prstGeom prst="rect">
            <a:avLst/>
          </a:prstGeom>
          <a:noFill/>
          <a:effectLst>
            <a:softEdge rad="63500"/>
          </a:effectLst>
        </p:spPr>
      </p:pic>
      <p:sp>
        <p:nvSpPr>
          <p:cNvPr id="8" name="Прямоугольник 7"/>
          <p:cNvSpPr/>
          <p:nvPr/>
        </p:nvSpPr>
        <p:spPr>
          <a:xfrm>
            <a:off x="566056" y="3398175"/>
            <a:ext cx="5682344" cy="2585323"/>
          </a:xfrm>
          <a:prstGeom prst="rect">
            <a:avLst/>
          </a:prstGeom>
          <a:effectLst>
            <a:softEdge rad="127000"/>
          </a:effectLst>
        </p:spPr>
        <p:style>
          <a:lnRef idx="3">
            <a:schemeClr val="lt1"/>
          </a:lnRef>
          <a:fillRef idx="1">
            <a:schemeClr val="accent6"/>
          </a:fillRef>
          <a:effectRef idx="1">
            <a:schemeClr val="accent6"/>
          </a:effectRef>
          <a:fontRef idx="minor">
            <a:schemeClr val="lt1"/>
          </a:fontRef>
        </p:style>
        <p:txBody>
          <a:bodyPr wrap="square">
            <a:spAutoFit/>
          </a:bodyPr>
          <a:lstStyle/>
          <a:p>
            <a:r>
              <a:rPr lang="ru-RU" dirty="0" smtClean="0">
                <a:effectLst>
                  <a:outerShdw blurRad="38100" dist="38100" dir="2700000" algn="tl">
                    <a:srgbClr val="000000">
                      <a:alpha val="43137"/>
                    </a:srgbClr>
                  </a:outerShdw>
                </a:effectLst>
              </a:rPr>
              <a:t>Этот момент и является инициальным в формировании РПП, так как за неимением достаточных знаний о работе организма и обменных процессах – подростки начинают использовать различные диеты, резко ограничивая количество и калорийность потребляемой пищи, что при бесконтрольном использовании в дальнейшем может привести к группе расстройств пищевого поведения рубрики </a:t>
            </a:r>
            <a:r>
              <a:rPr lang="en-US" dirty="0" smtClean="0">
                <a:effectLst>
                  <a:outerShdw blurRad="38100" dist="38100" dir="2700000" algn="tl">
                    <a:srgbClr val="000000">
                      <a:alpha val="43137"/>
                    </a:srgbClr>
                  </a:outerShdw>
                </a:effectLst>
              </a:rPr>
              <a:t>F</a:t>
            </a:r>
            <a:r>
              <a:rPr lang="ru-RU" dirty="0" smtClean="0">
                <a:effectLst>
                  <a:outerShdw blurRad="38100" dist="38100" dir="2700000" algn="tl">
                    <a:srgbClr val="000000">
                      <a:alpha val="43137"/>
                    </a:srgbClr>
                  </a:outerShdw>
                </a:effectLst>
              </a:rPr>
              <a:t>50 по МКБ-10.</a:t>
            </a:r>
          </a:p>
        </p:txBody>
      </p:sp>
      <p:sp>
        <p:nvSpPr>
          <p:cNvPr id="9" name="Прямоугольник 8"/>
          <p:cNvSpPr/>
          <p:nvPr/>
        </p:nvSpPr>
        <p:spPr>
          <a:xfrm>
            <a:off x="206477" y="6457890"/>
            <a:ext cx="8849033" cy="400110"/>
          </a:xfrm>
          <a:prstGeom prst="rect">
            <a:avLst/>
          </a:prstGeom>
        </p:spPr>
        <p:txBody>
          <a:bodyPr wrap="square">
            <a:spAutoFit/>
          </a:bodyPr>
          <a:lstStyle/>
          <a:p>
            <a:r>
              <a:rPr lang="ru-RU" sz="1000" dirty="0" smtClean="0"/>
              <a:t>«О </a:t>
            </a:r>
            <a:r>
              <a:rPr lang="ru-RU" sz="1000" dirty="0"/>
              <a:t>ПИЩЕВОМ ПОВЕДЕНИИ </a:t>
            </a:r>
            <a:r>
              <a:rPr lang="ru-RU" sz="1000" dirty="0" smtClean="0"/>
              <a:t>ОРДИНАТОРОВ КАФЕДРЫ </a:t>
            </a:r>
            <a:r>
              <a:rPr lang="ru-RU" sz="1000" dirty="0"/>
              <a:t>ПСИХИАТРИИ ФАКУЛЬТЕТА ПОВЫШЕНИЯ КВАЛИФИКАЦИИ И </a:t>
            </a:r>
            <a:r>
              <a:rPr lang="ru-RU" sz="1000" dirty="0" smtClean="0"/>
              <a:t>ПРОФЕССИОНАЛЬНОЙ ПЕРЕПОДГОТОВКИ СПЕЦИАЛИСТОВ» В.Г</a:t>
            </a:r>
            <a:r>
              <a:rPr lang="ru-RU" sz="1000" dirty="0"/>
              <a:t>. Косенко, Н.А. Косенко, М.И. </a:t>
            </a:r>
            <a:r>
              <a:rPr lang="ru-RU" sz="1000" dirty="0" smtClean="0"/>
              <a:t>Агеев, Л.М</a:t>
            </a:r>
            <a:r>
              <a:rPr lang="ru-RU" sz="1000" dirty="0"/>
              <a:t>. </a:t>
            </a:r>
            <a:r>
              <a:rPr lang="ru-RU" sz="1000" dirty="0" err="1"/>
              <a:t>Шулькин</a:t>
            </a:r>
            <a:r>
              <a:rPr lang="ru-RU" sz="1000" dirty="0"/>
              <a:t>, А.А. </a:t>
            </a:r>
            <a:r>
              <a:rPr lang="ru-RU" sz="1000" dirty="0" smtClean="0"/>
              <a:t>Скубак, 2022г.</a:t>
            </a:r>
            <a:endParaRPr lang="ru-RU" sz="1000" dirty="0"/>
          </a:p>
        </p:txBody>
      </p:sp>
    </p:spTree>
    <p:extLst>
      <p:ext uri="{BB962C8B-B14F-4D97-AF65-F5344CB8AC3E}">
        <p14:creationId xmlns:p14="http://schemas.microsoft.com/office/powerpoint/2010/main" val="1325608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АНТОН\Desktop\Лекции\Картики к презентациям\Картинки РПП\images (2).png"/>
          <p:cNvPicPr>
            <a:picLocks noChangeAspect="1" noChangeArrowheads="1"/>
          </p:cNvPicPr>
          <p:nvPr/>
        </p:nvPicPr>
        <p:blipFill>
          <a:blip r:embed="rId3"/>
          <a:srcRect/>
          <a:stretch>
            <a:fillRect/>
          </a:stretch>
        </p:blipFill>
        <p:spPr bwMode="auto">
          <a:xfrm>
            <a:off x="9495780" y="0"/>
            <a:ext cx="2696221" cy="2286000"/>
          </a:xfrm>
          <a:prstGeom prst="rect">
            <a:avLst/>
          </a:prstGeom>
          <a:noFill/>
        </p:spPr>
      </p:pic>
      <p:sp>
        <p:nvSpPr>
          <p:cNvPr id="2" name="Заголовок 1">
            <a:extLst>
              <a:ext uri="{FF2B5EF4-FFF2-40B4-BE49-F238E27FC236}">
                <a16:creationId xmlns:a16="http://schemas.microsoft.com/office/drawing/2014/main" id="{8C543F67-9C70-4748-8C0C-3A7863422F99}"/>
              </a:ext>
            </a:extLst>
          </p:cNvPr>
          <p:cNvSpPr>
            <a:spLocks noGrp="1"/>
          </p:cNvSpPr>
          <p:nvPr>
            <p:ph type="title"/>
          </p:nvPr>
        </p:nvSpPr>
        <p:spPr>
          <a:xfrm>
            <a:off x="1034144" y="446314"/>
            <a:ext cx="7587342" cy="1293996"/>
          </a:xfrm>
        </p:spPr>
        <p:txBody>
          <a:bodyPr rtlCol="0"/>
          <a:lstStyle/>
          <a:p>
            <a:r>
              <a:rPr lang="ru-RU" u="sng" dirty="0" smtClean="0">
                <a:effectLst>
                  <a:outerShdw blurRad="38100" dist="38100" dir="2700000" algn="tl">
                    <a:srgbClr val="000000">
                      <a:alpha val="43137"/>
                    </a:srgbClr>
                  </a:outerShdw>
                </a:effectLst>
              </a:rPr>
              <a:t>Определение РПП</a:t>
            </a:r>
            <a:endParaRPr lang="ru-RU" dirty="0"/>
          </a:p>
        </p:txBody>
      </p:sp>
      <p:sp>
        <p:nvSpPr>
          <p:cNvPr id="3" name="Объект 2">
            <a:extLst>
              <a:ext uri="{FF2B5EF4-FFF2-40B4-BE49-F238E27FC236}">
                <a16:creationId xmlns:a16="http://schemas.microsoft.com/office/drawing/2014/main" id="{95B371F2-DBA5-415A-82C8-651F587B857A}"/>
              </a:ext>
            </a:extLst>
          </p:cNvPr>
          <p:cNvSpPr>
            <a:spLocks noGrp="1"/>
          </p:cNvSpPr>
          <p:nvPr>
            <p:ph type="body" idx="1"/>
          </p:nvPr>
        </p:nvSpPr>
        <p:spPr>
          <a:xfrm>
            <a:off x="391886" y="2394858"/>
            <a:ext cx="10896600" cy="1793684"/>
          </a:xfrm>
          <a:effectLst>
            <a:softEdge rad="63500"/>
          </a:effectLst>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t">
            <a:noAutofit/>
          </a:bodyPr>
          <a:lstStyle/>
          <a:p>
            <a:pPr indent="457200"/>
            <a:r>
              <a:rPr lang="ru-RU" sz="1800" b="1" dirty="0">
                <a:solidFill>
                  <a:schemeClr val="tx1"/>
                </a:solidFill>
              </a:rPr>
              <a:t>Расстройства пищевого поведения (РПП) — </a:t>
            </a:r>
            <a:r>
              <a:rPr lang="ru-RU" sz="1800" dirty="0">
                <a:solidFill>
                  <a:schemeClr val="tx1"/>
                </a:solidFill>
              </a:rPr>
              <a:t>психические нарушения, для которых характерно стойкое нарушение режима приема пищи или связанного с пищей поведения, которое приводит к изменению потребления или усвоения пищи и значительно ухудшает физическое здоровье и/или психосоциальное функционирование. </a:t>
            </a:r>
            <a:endParaRPr lang="ru-RU" sz="1600" dirty="0" smtClean="0">
              <a:solidFill>
                <a:schemeClr val="tx1"/>
              </a:solidFill>
              <a:effectLst>
                <a:outerShdw blurRad="38100" dist="38100" dir="2700000" algn="tl">
                  <a:srgbClr val="000000">
                    <a:alpha val="43137"/>
                  </a:srgbClr>
                </a:outerShdw>
              </a:effectLst>
              <a:cs typeface="Times New Roman" pitchFamily="18" charset="0"/>
            </a:endParaRPr>
          </a:p>
          <a:p>
            <a:pPr indent="457200"/>
            <a:r>
              <a:rPr lang="ru-RU" sz="1800" dirty="0" smtClean="0">
                <a:effectLst>
                  <a:outerShdw blurRad="38100" dist="38100" dir="2700000" algn="tl">
                    <a:srgbClr val="000000">
                      <a:alpha val="43137"/>
                    </a:srgbClr>
                  </a:outerShdw>
                </a:effectLst>
                <a:cs typeface="Times New Roman" pitchFamily="18" charset="0"/>
              </a:rPr>
              <a:t>РПП </a:t>
            </a:r>
            <a:r>
              <a:rPr lang="ru-RU" sz="1800" u="dash" dirty="0" smtClean="0">
                <a:effectLst>
                  <a:outerShdw blurRad="38100" dist="38100" dir="2700000" algn="tl">
                    <a:srgbClr val="000000">
                      <a:alpha val="43137"/>
                    </a:srgbClr>
                  </a:outerShdw>
                </a:effectLst>
                <a:cs typeface="Times New Roman" pitchFamily="18" charset="0"/>
              </a:rPr>
              <a:t>объединяют группу психических расстройств, отличающихся по возрасту манифеста, клиническому течению и прогнозу.</a:t>
            </a:r>
          </a:p>
          <a:p>
            <a:r>
              <a:rPr lang="ru-RU" sz="1600" b="1" u="sng" dirty="0" smtClean="0">
                <a:effectLst>
                  <a:outerShdw blurRad="38100" dist="38100" dir="2700000" algn="tl">
                    <a:srgbClr val="000000">
                      <a:alpha val="43137"/>
                    </a:srgbClr>
                  </a:outerShdw>
                </a:effectLst>
                <a:cs typeface="Times New Roman" pitchFamily="18" charset="0"/>
              </a:rPr>
              <a:t>Основанием для объединения являются стойкие поведенческие нарушения</a:t>
            </a:r>
            <a:r>
              <a:rPr lang="ru-RU" sz="1600" dirty="0" smtClean="0">
                <a:effectLst>
                  <a:outerShdw blurRad="38100" dist="38100" dir="2700000" algn="tl">
                    <a:srgbClr val="000000">
                      <a:alpha val="43137"/>
                    </a:srgbClr>
                  </a:outerShdw>
                </a:effectLst>
                <a:cs typeface="Times New Roman" pitchFamily="18" charset="0"/>
              </a:rPr>
              <a:t>, </a:t>
            </a:r>
            <a:r>
              <a:rPr lang="ru-RU" sz="1600" u="dash" dirty="0" smtClean="0">
                <a:effectLst>
                  <a:outerShdw blurRad="38100" dist="38100" dir="2700000" algn="tl">
                    <a:srgbClr val="000000">
                      <a:alpha val="43137"/>
                    </a:srgbClr>
                  </a:outerShdw>
                </a:effectLst>
                <a:cs typeface="Times New Roman" pitchFamily="18" charset="0"/>
              </a:rPr>
              <a:t>сопряжённые с приёмом пищи и способствующие формированию проблем с физическим здоровьем</a:t>
            </a:r>
            <a:r>
              <a:rPr lang="ru-RU" sz="1600" dirty="0" smtClean="0">
                <a:effectLst>
                  <a:outerShdw blurRad="38100" dist="38100" dir="2700000" algn="tl">
                    <a:srgbClr val="000000">
                      <a:alpha val="43137"/>
                    </a:srgbClr>
                  </a:outerShdw>
                </a:effectLst>
                <a:cs typeface="Times New Roman" pitchFamily="18" charset="0"/>
              </a:rPr>
              <a:t>, при этом исключаются пищевые расстройства, которые можно расценивать как вторичные, сопряжённые с соматическими заболеваниями.</a:t>
            </a:r>
            <a:endParaRPr lang="ru-RU" sz="1600" dirty="0" smtClean="0">
              <a:effectLst>
                <a:outerShdw blurRad="38100" dist="38100" dir="2700000" algn="tl">
                  <a:srgbClr val="000000">
                    <a:alpha val="43137"/>
                  </a:srgbClr>
                </a:outerShdw>
              </a:effectLst>
            </a:endParaRPr>
          </a:p>
        </p:txBody>
      </p:sp>
      <p:sp>
        <p:nvSpPr>
          <p:cNvPr id="6" name="Номер слайда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rtlCol="0"/>
          <a:lstStyle/>
          <a:p>
            <a:pPr rtl="0"/>
            <a:fld id="{294A09A9-5501-47C1-A89A-A340965A2BE2}" type="slidenum">
              <a:rPr lang="ru-RU" smtClean="0"/>
              <a:pPr rtl="0"/>
              <a:t>4</a:t>
            </a:fld>
            <a:endParaRPr lang="ru-RU" dirty="0"/>
          </a:p>
        </p:txBody>
      </p:sp>
    </p:spTree>
    <p:extLst>
      <p:ext uri="{BB962C8B-B14F-4D97-AF65-F5344CB8AC3E}">
        <p14:creationId xmlns:p14="http://schemas.microsoft.com/office/powerpoint/2010/main" val="1639799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60295B-54B9-4937-90E3-BAB9CE69E30B}"/>
              </a:ext>
            </a:extLst>
          </p:cNvPr>
          <p:cNvSpPr>
            <a:spLocks noGrp="1"/>
          </p:cNvSpPr>
          <p:nvPr>
            <p:ph type="ctrTitle"/>
          </p:nvPr>
        </p:nvSpPr>
        <p:spPr>
          <a:xfrm>
            <a:off x="228600" y="623971"/>
            <a:ext cx="7717971" cy="1263823"/>
          </a:xfrm>
        </p:spPr>
        <p:txBody>
          <a:bodyPr rtlCol="0"/>
          <a:lstStyle/>
          <a:p>
            <a:r>
              <a:rPr lang="ru-RU" sz="4400" dirty="0" smtClean="0">
                <a:solidFill>
                  <a:schemeClr val="tx1"/>
                </a:solidFill>
                <a:effectLst>
                  <a:outerShdw blurRad="38100" dist="38100" dir="2700000" algn="tl">
                    <a:srgbClr val="000000">
                      <a:alpha val="43137"/>
                    </a:srgbClr>
                  </a:outerShdw>
                </a:effectLst>
                <a:cs typeface="Times New Roman" pitchFamily="18" charset="0"/>
              </a:rPr>
              <a:t>Классификация по МКБ-10</a:t>
            </a:r>
            <a:endParaRPr lang="ru-RU" sz="4400" dirty="0">
              <a:solidFill>
                <a:schemeClr val="tx1"/>
              </a:solidFill>
            </a:endParaRPr>
          </a:p>
        </p:txBody>
      </p:sp>
      <p:sp>
        <p:nvSpPr>
          <p:cNvPr id="4" name="Текст 3">
            <a:extLst>
              <a:ext uri="{FF2B5EF4-FFF2-40B4-BE49-F238E27FC236}">
                <a16:creationId xmlns:a16="http://schemas.microsoft.com/office/drawing/2014/main" id="{D51A6D85-3837-435F-A342-5A3F98172B12}"/>
              </a:ext>
            </a:extLst>
          </p:cNvPr>
          <p:cNvSpPr>
            <a:spLocks noGrp="1"/>
          </p:cNvSpPr>
          <p:nvPr>
            <p:ph type="subTitle" idx="1"/>
          </p:nvPr>
        </p:nvSpPr>
        <p:spPr>
          <a:xfrm>
            <a:off x="359228" y="2546555"/>
            <a:ext cx="7141263" cy="3788931"/>
          </a:xfrm>
        </p:spPr>
        <p:txBody>
          <a:bodyPr vert="horz" lIns="91440" tIns="45720" rIns="91440" bIns="45720" rtlCol="0" anchor="t">
            <a:normAutofit fontScale="77500" lnSpcReduction="20000"/>
          </a:bodyPr>
          <a:lstStyle/>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50.0 - Нервная анорексия; </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50.1 - Атипичная нервная анорексия;</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50.2 - Нервная булимия; </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50.3 – Атипичная нервная булимия;</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50.4 – Психогенное переедание; </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50.5 – Психогенная рвота;</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98.2 – Расстройство питания у младенцев;</a:t>
            </a:r>
          </a:p>
          <a:p>
            <a:r>
              <a:rPr lang="en-US" dirty="0" smtClean="0">
                <a:effectLst>
                  <a:outerShdw blurRad="38100" dist="38100" dir="2700000" algn="tl">
                    <a:srgbClr val="000000">
                      <a:alpha val="43137"/>
                    </a:srgbClr>
                  </a:outerShdw>
                </a:effectLst>
                <a:cs typeface="Times New Roman" pitchFamily="18" charset="0"/>
              </a:rPr>
              <a:t>F</a:t>
            </a:r>
            <a:r>
              <a:rPr lang="ru-RU" dirty="0" smtClean="0">
                <a:effectLst>
                  <a:outerShdw blurRad="38100" dist="38100" dir="2700000" algn="tl">
                    <a:srgbClr val="000000">
                      <a:alpha val="43137"/>
                    </a:srgbClr>
                  </a:outerShdw>
                </a:effectLst>
                <a:cs typeface="Times New Roman" pitchFamily="18" charset="0"/>
              </a:rPr>
              <a:t>98.3 – Поедание несъедобного (пикацизм).</a:t>
            </a:r>
            <a:endParaRPr lang="ru-RU" dirty="0" smtClean="0">
              <a:effectLst>
                <a:outerShdw blurRad="38100" dist="38100" dir="2700000" algn="tl">
                  <a:srgbClr val="000000">
                    <a:alpha val="43137"/>
                  </a:srgbClr>
                </a:outerShdw>
              </a:effectLst>
            </a:endParaRPr>
          </a:p>
          <a:p>
            <a:pPr rtl="0"/>
            <a:endParaRPr lang="ru-RU" dirty="0"/>
          </a:p>
        </p:txBody>
      </p:sp>
      <p:pic>
        <p:nvPicPr>
          <p:cNvPr id="4098" name="Picture 2" descr="C:\Users\АНТОН\Desktop\Лекции\Картики к презентациям\Картинки РПП\images (1).jpg"/>
          <p:cNvPicPr>
            <a:picLocks noChangeAspect="1" noChangeArrowheads="1"/>
          </p:cNvPicPr>
          <p:nvPr/>
        </p:nvPicPr>
        <p:blipFill>
          <a:blip r:embed="rId3"/>
          <a:srcRect/>
          <a:stretch>
            <a:fillRect/>
          </a:stretch>
        </p:blipFill>
        <p:spPr bwMode="auto">
          <a:xfrm>
            <a:off x="7946571" y="1502229"/>
            <a:ext cx="3712029" cy="3712029"/>
          </a:xfrm>
          <a:prstGeom prst="rect">
            <a:avLst/>
          </a:prstGeom>
          <a:noFill/>
          <a:effectLst>
            <a:softEdge rad="127000"/>
          </a:effectLst>
        </p:spPr>
      </p:pic>
    </p:spTree>
    <p:extLst>
      <p:ext uri="{BB962C8B-B14F-4D97-AF65-F5344CB8AC3E}">
        <p14:creationId xmlns:p14="http://schemas.microsoft.com/office/powerpoint/2010/main" val="3446797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60295B-54B9-4937-90E3-BAB9CE69E30B}"/>
              </a:ext>
            </a:extLst>
          </p:cNvPr>
          <p:cNvSpPr>
            <a:spLocks noGrp="1"/>
          </p:cNvSpPr>
          <p:nvPr>
            <p:ph type="ctrTitle"/>
          </p:nvPr>
        </p:nvSpPr>
        <p:spPr>
          <a:xfrm>
            <a:off x="700548" y="437159"/>
            <a:ext cx="8984226" cy="1362144"/>
          </a:xfrm>
        </p:spPr>
        <p:txBody>
          <a:bodyPr rtlCol="0"/>
          <a:lstStyle/>
          <a:p>
            <a:r>
              <a:rPr lang="ru-RU" sz="4400" dirty="0" smtClean="0">
                <a:solidFill>
                  <a:schemeClr val="tx1"/>
                </a:solidFill>
                <a:effectLst>
                  <a:outerShdw blurRad="38100" dist="38100" dir="2700000" algn="tl">
                    <a:srgbClr val="000000">
                      <a:alpha val="43137"/>
                    </a:srgbClr>
                  </a:outerShdw>
                </a:effectLst>
                <a:cs typeface="Times New Roman" pitchFamily="18" charset="0"/>
              </a:rPr>
              <a:t>Классификация РПП по МКБ-11  </a:t>
            </a:r>
            <a:endParaRPr lang="ru-RU" sz="4400" dirty="0">
              <a:solidFill>
                <a:schemeClr val="tx1"/>
              </a:solidFill>
            </a:endParaRPr>
          </a:p>
        </p:txBody>
      </p:sp>
      <p:sp>
        <p:nvSpPr>
          <p:cNvPr id="4" name="Текст 3">
            <a:extLst>
              <a:ext uri="{FF2B5EF4-FFF2-40B4-BE49-F238E27FC236}">
                <a16:creationId xmlns:a16="http://schemas.microsoft.com/office/drawing/2014/main" id="{D51A6D85-3837-435F-A342-5A3F98172B12}"/>
              </a:ext>
            </a:extLst>
          </p:cNvPr>
          <p:cNvSpPr>
            <a:spLocks noGrp="1"/>
          </p:cNvSpPr>
          <p:nvPr>
            <p:ph type="subTitle" idx="1"/>
          </p:nvPr>
        </p:nvSpPr>
        <p:spPr>
          <a:xfrm>
            <a:off x="319898" y="2389240"/>
            <a:ext cx="11233005" cy="4345858"/>
          </a:xfrm>
        </p:spPr>
        <p:txBody>
          <a:bodyPr vert="horz" lIns="91440" tIns="45720" rIns="91440" bIns="45720" rtlCol="0" anchor="t">
            <a:normAutofit fontScale="85000" lnSpcReduction="10000"/>
          </a:bodyPr>
          <a:lstStyle/>
          <a:p>
            <a:r>
              <a:rPr lang="ru-RU" dirty="0" smtClean="0">
                <a:effectLst>
                  <a:outerShdw blurRad="38100" dist="38100" dir="2700000" algn="tl">
                    <a:srgbClr val="000000">
                      <a:alpha val="43137"/>
                    </a:srgbClr>
                  </a:outerShdw>
                </a:effectLst>
              </a:rPr>
              <a:t>6</a:t>
            </a:r>
            <a:r>
              <a:rPr lang="en-US" dirty="0" smtClean="0">
                <a:effectLst>
                  <a:outerShdw blurRad="38100" dist="38100" dir="2700000" algn="tl">
                    <a:srgbClr val="000000">
                      <a:alpha val="43137"/>
                    </a:srgbClr>
                  </a:outerShdw>
                </a:effectLst>
              </a:rPr>
              <a:t>B</a:t>
            </a:r>
            <a:r>
              <a:rPr lang="ru-RU" dirty="0" smtClean="0">
                <a:effectLst>
                  <a:outerShdw blurRad="38100" dist="38100" dir="2700000" algn="tl">
                    <a:srgbClr val="000000">
                      <a:alpha val="43137"/>
                    </a:srgbClr>
                  </a:outerShdw>
                </a:effectLst>
              </a:rPr>
              <a:t>80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анорексия.</a:t>
            </a:r>
          </a:p>
          <a:p>
            <a:r>
              <a:rPr lang="ru-RU" dirty="0">
                <a:effectLst>
                  <a:outerShdw blurRad="38100" dist="38100" dir="2700000" algn="tl">
                    <a:srgbClr val="000000">
                      <a:alpha val="43137"/>
                    </a:srgbClr>
                  </a:outerShdw>
                </a:effectLst>
              </a:rPr>
              <a:t>6В80.0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анорексия со значительно низкой массой тела (ИМТ = </a:t>
            </a:r>
            <a:r>
              <a:rPr lang="en-US" dirty="0" smtClean="0">
                <a:effectLst>
                  <a:outerShdw blurRad="38100" dist="38100" dir="2700000" algn="tl">
                    <a:srgbClr val="000000">
                      <a:alpha val="43137"/>
                    </a:srgbClr>
                  </a:outerShdw>
                </a:effectLst>
              </a:rPr>
              <a:t>18,5-14</a:t>
            </a:r>
            <a:r>
              <a:rPr lang="ru-RU" dirty="0" smtClean="0">
                <a:effectLst>
                  <a:outerShdw blurRad="38100" dist="38100" dir="2700000" algn="tl">
                    <a:srgbClr val="000000">
                      <a:alpha val="43137"/>
                    </a:srgbClr>
                  </a:outerShdw>
                </a:effectLst>
              </a:rPr>
              <a:t>,0</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кг/м2).</a:t>
            </a:r>
            <a:endParaRPr lang="ru-RU" dirty="0">
              <a:effectLst>
                <a:outerShdw blurRad="38100" dist="38100" dir="2700000" algn="tl">
                  <a:srgbClr val="000000">
                    <a:alpha val="43137"/>
                  </a:srgbClr>
                </a:outerShdw>
              </a:effectLst>
            </a:endParaRPr>
          </a:p>
          <a:p>
            <a:r>
              <a:rPr lang="ru-RU" dirty="0" smtClean="0">
                <a:effectLst>
                  <a:outerShdw blurRad="38100" dist="38100" dir="2700000" algn="tl">
                    <a:srgbClr val="000000">
                      <a:alpha val="43137"/>
                    </a:srgbClr>
                  </a:outerShdw>
                </a:effectLst>
              </a:rPr>
              <a:t>6</a:t>
            </a:r>
            <a:r>
              <a:rPr lang="en-US" dirty="0" smtClean="0">
                <a:effectLst>
                  <a:outerShdw blurRad="38100" dist="38100" dir="2700000" algn="tl">
                    <a:srgbClr val="000000">
                      <a:alpha val="43137"/>
                    </a:srgbClr>
                  </a:outerShdw>
                </a:effectLst>
              </a:rPr>
              <a:t>B</a:t>
            </a:r>
            <a:r>
              <a:rPr lang="ru-RU" dirty="0" smtClean="0">
                <a:effectLst>
                  <a:outerShdw blurRad="38100" dist="38100" dir="2700000" algn="tl">
                    <a:srgbClr val="000000">
                      <a:alpha val="43137"/>
                    </a:srgbClr>
                  </a:outerShdw>
                </a:effectLst>
              </a:rPr>
              <a:t>80.1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анорексия с опасно низкой массой тела </a:t>
            </a:r>
            <a:r>
              <a:rPr lang="ru-RU" dirty="0" smtClean="0">
                <a:effectLst>
                  <a:outerShdw blurRad="38100" dist="38100" dir="2700000" algn="tl">
                    <a:srgbClr val="000000">
                      <a:alpha val="43137"/>
                    </a:srgbClr>
                  </a:outerShdw>
                </a:effectLst>
              </a:rPr>
              <a:t>(ИМТ = </a:t>
            </a:r>
            <a:r>
              <a:rPr lang="en-US" dirty="0" smtClean="0">
                <a:effectLst>
                  <a:outerShdw blurRad="38100" dist="38100" dir="2700000" algn="tl">
                    <a:srgbClr val="000000">
                      <a:alpha val="43137"/>
                    </a:srgbClr>
                  </a:outerShdw>
                </a:effectLst>
              </a:rPr>
              <a:t>&lt;14</a:t>
            </a:r>
            <a:r>
              <a:rPr lang="ru-RU" dirty="0" smtClean="0">
                <a:effectLst>
                  <a:outerShdw blurRad="38100" dist="38100" dir="2700000" algn="tl">
                    <a:srgbClr val="000000">
                      <a:alpha val="43137"/>
                    </a:srgbClr>
                  </a:outerShdw>
                </a:effectLst>
              </a:rPr>
              <a:t>,0 кг/м2</a:t>
            </a:r>
            <a:r>
              <a:rPr lang="ru-RU" dirty="0">
                <a:effectLst>
                  <a:outerShdw blurRad="38100" dist="38100" dir="2700000" algn="tl">
                    <a:srgbClr val="000000">
                      <a:alpha val="43137"/>
                    </a:srgbClr>
                  </a:outerShdw>
                </a:effectLst>
              </a:rPr>
              <a:t>).</a:t>
            </a:r>
          </a:p>
          <a:p>
            <a:r>
              <a:rPr lang="ru-RU" dirty="0">
                <a:effectLst>
                  <a:outerShdw blurRad="38100" dist="38100" dir="2700000" algn="tl">
                    <a:srgbClr val="000000">
                      <a:alpha val="43137"/>
                    </a:srgbClr>
                  </a:outerShdw>
                </a:effectLst>
              </a:rPr>
              <a:t>6B80.2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анорексия при соматическом восстановлении с нормальной массой тела.</a:t>
            </a:r>
          </a:p>
          <a:p>
            <a:r>
              <a:rPr lang="ru-RU" dirty="0">
                <a:effectLst>
                  <a:outerShdw blurRad="38100" dist="38100" dir="2700000" algn="tl">
                    <a:srgbClr val="000000">
                      <a:alpha val="43137"/>
                    </a:srgbClr>
                  </a:outerShdw>
                </a:effectLst>
              </a:rPr>
              <a:t>6В80.У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Другая </a:t>
            </a:r>
            <a:r>
              <a:rPr lang="ru-RU" dirty="0">
                <a:effectLst>
                  <a:outerShdw blurRad="38100" dist="38100" dir="2700000" algn="tl">
                    <a:srgbClr val="000000">
                      <a:alpha val="43137"/>
                    </a:srgbClr>
                  </a:outerShdw>
                </a:effectLst>
              </a:rPr>
              <a:t>уточненная нервная анорексия.</a:t>
            </a:r>
          </a:p>
          <a:p>
            <a:r>
              <a:rPr lang="ru-RU" dirty="0">
                <a:effectLst>
                  <a:outerShdw blurRad="38100" dist="38100" dir="2700000" algn="tl">
                    <a:srgbClr val="000000">
                      <a:alpha val="43137"/>
                    </a:srgbClr>
                  </a:outerShdw>
                </a:effectLst>
              </a:rPr>
              <a:t>6B80.Z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анорексия </a:t>
            </a:r>
            <a:r>
              <a:rPr lang="ru-RU" dirty="0" smtClean="0">
                <a:effectLst>
                  <a:outerShdw blurRad="38100" dist="38100" dir="2700000" algn="tl">
                    <a:srgbClr val="000000">
                      <a:alpha val="43137"/>
                    </a:srgbClr>
                  </a:outerShdw>
                </a:effectLst>
              </a:rPr>
              <a:t>неуточненная</a:t>
            </a:r>
          </a:p>
          <a:p>
            <a:r>
              <a:rPr lang="ru-RU" dirty="0" smtClean="0">
                <a:effectLst>
                  <a:outerShdw blurRad="38100" dist="38100" dir="2700000" algn="tl">
                    <a:srgbClr val="000000">
                      <a:alpha val="43137"/>
                    </a:srgbClr>
                  </a:outerShdw>
                </a:effectLst>
              </a:rPr>
              <a:t>6</a:t>
            </a:r>
            <a:r>
              <a:rPr lang="en-US" dirty="0" smtClean="0">
                <a:effectLst>
                  <a:outerShdw blurRad="38100" dist="38100" dir="2700000" algn="tl">
                    <a:srgbClr val="000000">
                      <a:alpha val="43137"/>
                    </a:srgbClr>
                  </a:outerShdw>
                </a:effectLst>
              </a:rPr>
              <a:t>B</a:t>
            </a:r>
            <a:r>
              <a:rPr lang="ru-RU" dirty="0" smtClean="0">
                <a:effectLst>
                  <a:outerShdw blurRad="38100" dist="38100" dir="2700000" algn="tl">
                    <a:srgbClr val="000000">
                      <a:alpha val="43137"/>
                    </a:srgbClr>
                  </a:outerShdw>
                </a:effectLst>
              </a:rPr>
              <a:t>81 </a:t>
            </a:r>
            <a:r>
              <a:rPr lang="en-US"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Нервная </a:t>
            </a:r>
            <a:r>
              <a:rPr lang="ru-RU" dirty="0">
                <a:effectLst>
                  <a:outerShdw blurRad="38100" dist="38100" dir="2700000" algn="tl">
                    <a:srgbClr val="000000">
                      <a:alpha val="43137"/>
                    </a:srgbClr>
                  </a:outerShdw>
                </a:effectLst>
              </a:rPr>
              <a:t>булимия</a:t>
            </a:r>
          </a:p>
          <a:p>
            <a:pPr rtl="0"/>
            <a:endParaRPr lang="ru-RU" dirty="0"/>
          </a:p>
        </p:txBody>
      </p:sp>
    </p:spTree>
    <p:extLst>
      <p:ext uri="{BB962C8B-B14F-4D97-AF65-F5344CB8AC3E}">
        <p14:creationId xmlns:p14="http://schemas.microsoft.com/office/powerpoint/2010/main" val="69014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9002486" y="0"/>
            <a:ext cx="3189514" cy="6858000"/>
          </a:xfrm>
          <a:prstGeom prst="rect">
            <a:avLst/>
          </a:prstGeom>
          <a:ln>
            <a:noFill/>
          </a:ln>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ru-RU" dirty="0"/>
          </a:p>
        </p:txBody>
      </p:sp>
      <p:sp>
        <p:nvSpPr>
          <p:cNvPr id="2" name="Заголовок 1">
            <a:extLst>
              <a:ext uri="{FF2B5EF4-FFF2-40B4-BE49-F238E27FC236}">
                <a16:creationId xmlns:a16="http://schemas.microsoft.com/office/drawing/2014/main" id="{27A6F7BB-30A8-4980-AD4A-2FB0B53FA6C9}"/>
              </a:ext>
            </a:extLst>
          </p:cNvPr>
          <p:cNvSpPr>
            <a:spLocks noGrp="1"/>
          </p:cNvSpPr>
          <p:nvPr>
            <p:ph type="title"/>
          </p:nvPr>
        </p:nvSpPr>
        <p:spPr>
          <a:xfrm>
            <a:off x="468085" y="190500"/>
            <a:ext cx="5559089" cy="704235"/>
          </a:xfrm>
        </p:spPr>
        <p:txBody>
          <a:bodyPr rtlCol="0"/>
          <a:lstStyle/>
          <a:p>
            <a:r>
              <a:rPr lang="ru-RU" sz="4000" dirty="0" smtClean="0">
                <a:effectLst>
                  <a:outerShdw blurRad="38100" dist="38100" dir="2700000" algn="tl">
                    <a:srgbClr val="000000">
                      <a:alpha val="43137"/>
                    </a:srgbClr>
                  </a:outerShdw>
                </a:effectLst>
              </a:rPr>
              <a:t>Эпидемиология РПП</a:t>
            </a:r>
            <a:endParaRPr lang="ru-RU" sz="4000" u="sng" dirty="0">
              <a:effectLst>
                <a:outerShdw blurRad="38100" dist="38100" dir="2700000" algn="tl">
                  <a:srgbClr val="000000">
                    <a:alpha val="43137"/>
                  </a:srgbClr>
                </a:outerShdw>
              </a:effectLst>
            </a:endParaRPr>
          </a:p>
        </p:txBody>
      </p:sp>
      <p:sp>
        <p:nvSpPr>
          <p:cNvPr id="30" name="Прямоугольник 29"/>
          <p:cNvSpPr/>
          <p:nvPr/>
        </p:nvSpPr>
        <p:spPr>
          <a:xfrm>
            <a:off x="348342" y="936401"/>
            <a:ext cx="8481026" cy="5355312"/>
          </a:xfrm>
          <a:prstGeom prst="rect">
            <a:avLst/>
          </a:prstGeom>
          <a:solidFill>
            <a:schemeClr val="bg1">
              <a:alpha val="53000"/>
            </a:schemeClr>
          </a:solidFill>
          <a:effectLst>
            <a:softEdge rad="127000"/>
          </a:effectLst>
        </p:spPr>
        <p:style>
          <a:lnRef idx="1">
            <a:schemeClr val="accent1"/>
          </a:lnRef>
          <a:fillRef idx="2">
            <a:schemeClr val="accent1"/>
          </a:fillRef>
          <a:effectRef idx="1">
            <a:schemeClr val="accent1"/>
          </a:effectRef>
          <a:fontRef idx="minor">
            <a:schemeClr val="dk1"/>
          </a:fontRef>
        </p:style>
        <p:txBody>
          <a:bodyPr wrap="square">
            <a:spAutoFit/>
          </a:bodyPr>
          <a:lstStyle/>
          <a:p>
            <a:r>
              <a:rPr lang="ru-RU" dirty="0"/>
              <a:t>НА, несмотря на сравнительно низкий уровень распространенности в общих</a:t>
            </a:r>
          </a:p>
          <a:p>
            <a:r>
              <a:rPr lang="ru-RU" dirty="0" smtClean="0"/>
              <a:t>когортах </a:t>
            </a:r>
            <a:r>
              <a:rPr lang="ru-RU" dirty="0"/>
              <a:t>населения, является часто встречающимся заболеванием в женской популяции, особенно среди девушек-подростков (12—17 лет) и женщин молодого возраста (18—25 лет). По различным данным, распространенность НА у </a:t>
            </a:r>
            <a:r>
              <a:rPr lang="ru-RU" dirty="0" smtClean="0"/>
              <a:t>девушек подростков </a:t>
            </a:r>
            <a:r>
              <a:rPr lang="ru-RU" dirty="0"/>
              <a:t>и женщин варьирует от 0,3 до </a:t>
            </a:r>
            <a:r>
              <a:rPr lang="ru-RU" dirty="0" smtClean="0"/>
              <a:t>2,2%, </a:t>
            </a:r>
            <a:r>
              <a:rPr lang="ru-RU" dirty="0"/>
              <a:t>при этом у мужчин распространенность составляет до </a:t>
            </a:r>
            <a:r>
              <a:rPr lang="ru-RU" dirty="0" smtClean="0"/>
              <a:t>0,3%.</a:t>
            </a:r>
          </a:p>
          <a:p>
            <a:endParaRPr lang="ru-RU" dirty="0"/>
          </a:p>
          <a:p>
            <a:r>
              <a:rPr lang="ru-RU" dirty="0"/>
              <a:t>Распространенность НБ также наиболее высока среди молодых людей, поскольку пик заболеваемости приходится на старший подростковый возраст и юность. По различным данным, распространенность НБ у девушек-подростков и женщин варьирует от </a:t>
            </a:r>
            <a:r>
              <a:rPr lang="ru-RU" dirty="0" smtClean="0"/>
              <a:t>0,5 </a:t>
            </a:r>
            <a:r>
              <a:rPr lang="ru-RU" dirty="0"/>
              <a:t>до </a:t>
            </a:r>
            <a:r>
              <a:rPr lang="ru-RU" dirty="0" smtClean="0"/>
              <a:t>1% </a:t>
            </a:r>
            <a:r>
              <a:rPr lang="ru-RU" dirty="0"/>
              <a:t>при этом у мужчин распространенность составляет от </a:t>
            </a:r>
            <a:r>
              <a:rPr lang="ru-RU" dirty="0" smtClean="0"/>
              <a:t>0,1 </a:t>
            </a:r>
            <a:r>
              <a:rPr lang="ru-RU" dirty="0"/>
              <a:t>до </a:t>
            </a:r>
            <a:r>
              <a:rPr lang="ru-RU" dirty="0" smtClean="0"/>
              <a:t>0,7%.</a:t>
            </a:r>
          </a:p>
          <a:p>
            <a:endParaRPr lang="ru-RU" dirty="0"/>
          </a:p>
          <a:p>
            <a:r>
              <a:rPr lang="ru-RU" dirty="0"/>
              <a:t>Таким образом, отмечаются гендерные различия в распространенности РПП с преобладанием лиц женского пола. При этом разница является менее явной при оценке распространенности НБ. Гендерные различия менее заметны, когда оценки также включают частичные синдромальные нарушения в случае НА (</a:t>
            </a:r>
            <a:r>
              <a:rPr lang="ru-RU" dirty="0" smtClean="0"/>
              <a:t>1,81% </a:t>
            </a:r>
            <a:r>
              <a:rPr lang="ru-RU" dirty="0"/>
              <a:t>у женщин и </a:t>
            </a:r>
            <a:r>
              <a:rPr lang="ru-RU" dirty="0" smtClean="0"/>
              <a:t>0,92% </a:t>
            </a:r>
            <a:r>
              <a:rPr lang="ru-RU" dirty="0"/>
              <a:t>у мужчин) и НБ (</a:t>
            </a:r>
            <a:r>
              <a:rPr lang="ru-RU" dirty="0" smtClean="0"/>
              <a:t>3,16% </a:t>
            </a:r>
            <a:r>
              <a:rPr lang="ru-RU" dirty="0"/>
              <a:t>у женщин и </a:t>
            </a:r>
            <a:r>
              <a:rPr lang="ru-RU" dirty="0" smtClean="0"/>
              <a:t>1,08% </a:t>
            </a:r>
            <a:r>
              <a:rPr lang="ru-RU" dirty="0"/>
              <a:t>у мужчин).</a:t>
            </a:r>
          </a:p>
        </p:txBody>
      </p:sp>
      <p:sp>
        <p:nvSpPr>
          <p:cNvPr id="4" name="Заголовок 1">
            <a:extLst>
              <a:ext uri="{FF2B5EF4-FFF2-40B4-BE49-F238E27FC236}">
                <a16:creationId xmlns:a16="http://schemas.microsoft.com/office/drawing/2014/main" id="{27A6F7BB-30A8-4980-AD4A-2FB0B53FA6C9}"/>
              </a:ext>
            </a:extLst>
          </p:cNvPr>
          <p:cNvSpPr txBox="1">
            <a:spLocks/>
          </p:cNvSpPr>
          <p:nvPr/>
        </p:nvSpPr>
        <p:spPr>
          <a:xfrm>
            <a:off x="348342" y="3614057"/>
            <a:ext cx="10668001" cy="1458685"/>
          </a:xfrm>
          <a:prstGeom prst="rect">
            <a:avLst/>
          </a:prstGeom>
        </p:spPr>
        <p:txBody>
          <a:bodyPr vert="horz" lIns="0" tIns="45720" rIns="91440" bIns="4572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ru-RU" sz="32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mj-cs"/>
              </a:rPr>
              <a:t/>
            </a:r>
            <a:br>
              <a:rPr kumimoji="0" lang="ru-RU" sz="3200" b="1" i="0" u="none" strike="noStrike" kern="1200" cap="none" spc="0" normalizeH="0" baseline="0" noProof="0" dirty="0" smtClean="0">
                <a:ln>
                  <a:noFill/>
                </a:ln>
                <a:solidFill>
                  <a:schemeClr val="tx1"/>
                </a:solidFill>
                <a:effectLst/>
                <a:uLnTx/>
                <a:uFillTx/>
                <a:latin typeface="Arial" panose="020B0604020202020204" pitchFamily="34" charset="0"/>
                <a:ea typeface="+mj-ea"/>
                <a:cs typeface="+mj-cs"/>
              </a:rPr>
            </a:br>
            <a:endParaRPr kumimoji="0" lang="ru-RU" sz="32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mj-cs"/>
            </a:endParaRPr>
          </a:p>
        </p:txBody>
      </p:sp>
      <p:graphicFrame>
        <p:nvGraphicFramePr>
          <p:cNvPr id="9" name="Диаграмма 8"/>
          <p:cNvGraphicFramePr/>
          <p:nvPr>
            <p:extLst>
              <p:ext uri="{D42A27DB-BD31-4B8C-83A1-F6EECF244321}">
                <p14:modId xmlns:p14="http://schemas.microsoft.com/office/powerpoint/2010/main" val="1670471552"/>
              </p:ext>
            </p:extLst>
          </p:nvPr>
        </p:nvGraphicFramePr>
        <p:xfrm>
          <a:off x="9002486" y="39506"/>
          <a:ext cx="3149599" cy="6818494"/>
        </p:xfrm>
        <a:graphic>
          <a:graphicData uri="http://schemas.openxmlformats.org/drawingml/2006/chart">
            <c:chart xmlns:c="http://schemas.openxmlformats.org/drawingml/2006/chart" xmlns:r="http://schemas.openxmlformats.org/officeDocument/2006/relationships" r:id="rId3"/>
          </a:graphicData>
        </a:graphic>
      </p:graphicFrame>
      <p:sp>
        <p:nvSpPr>
          <p:cNvPr id="3" name="Прямоугольник 2"/>
          <p:cNvSpPr/>
          <p:nvPr/>
        </p:nvSpPr>
        <p:spPr>
          <a:xfrm>
            <a:off x="107569" y="6611779"/>
            <a:ext cx="8962571" cy="246221"/>
          </a:xfrm>
          <a:prstGeom prst="rect">
            <a:avLst/>
          </a:prstGeom>
        </p:spPr>
        <p:txBody>
          <a:bodyPr wrap="square">
            <a:spAutoFit/>
          </a:bodyPr>
          <a:lstStyle/>
          <a:p>
            <a:r>
              <a:rPr lang="ru-RU" sz="1000" dirty="0"/>
              <a:t>Незнанов, Сорокин, Блохина: Тактика врача-психиатра. Практическое </a:t>
            </a:r>
            <a:r>
              <a:rPr lang="ru-RU" sz="1000" dirty="0" smtClean="0"/>
              <a:t>руководство, 2022г.</a:t>
            </a:r>
            <a:endParaRPr lang="ru-RU" sz="1000" dirty="0"/>
          </a:p>
        </p:txBody>
      </p:sp>
    </p:spTree>
    <p:extLst>
      <p:ext uri="{BB962C8B-B14F-4D97-AF65-F5344CB8AC3E}">
        <p14:creationId xmlns:p14="http://schemas.microsoft.com/office/powerpoint/2010/main" val="3335690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11">
            <a:extLst>
              <a:ext uri="{FF2B5EF4-FFF2-40B4-BE49-F238E27FC236}">
                <a16:creationId xmlns:a16="http://schemas.microsoft.com/office/drawing/2014/main" id="{6308D1AB-33EC-174A-AFF4-6B9718A863B4}"/>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ru-RU" smtClean="0"/>
              <a:pPr rtl="0"/>
              <a:t>8</a:t>
            </a:fld>
            <a:endParaRPr lang="ru-RU" dirty="0"/>
          </a:p>
        </p:txBody>
      </p:sp>
      <p:sp>
        <p:nvSpPr>
          <p:cNvPr id="7" name="Заголовок 1"/>
          <p:cNvSpPr>
            <a:spLocks noGrp="1"/>
          </p:cNvSpPr>
          <p:nvPr>
            <p:ph type="title"/>
          </p:nvPr>
        </p:nvSpPr>
        <p:spPr>
          <a:xfrm>
            <a:off x="769374" y="0"/>
            <a:ext cx="10515600" cy="725417"/>
          </a:xfrm>
        </p:spPr>
        <p:txBody>
          <a:bodyPr/>
          <a:lstStyle/>
          <a:p>
            <a:r>
              <a:rPr lang="ru-RU" b="1" dirty="0" smtClean="0">
                <a:effectLst>
                  <a:outerShdw blurRad="38100" dist="38100" dir="2700000" algn="tl">
                    <a:srgbClr val="000000">
                      <a:alpha val="43137"/>
                    </a:srgbClr>
                  </a:outerShdw>
                </a:effectLst>
              </a:rPr>
              <a:t>Факторы риска развития РПП</a:t>
            </a:r>
            <a:endParaRPr lang="ru-RU" dirty="0"/>
          </a:p>
        </p:txBody>
      </p:sp>
      <p:sp>
        <p:nvSpPr>
          <p:cNvPr id="8" name="Содержимое 2"/>
          <p:cNvSpPr>
            <a:spLocks noGrp="1"/>
          </p:cNvSpPr>
          <p:nvPr>
            <p:ph idx="1"/>
          </p:nvPr>
        </p:nvSpPr>
        <p:spPr>
          <a:xfrm>
            <a:off x="0" y="3913239"/>
            <a:ext cx="5873544" cy="2944761"/>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r>
              <a:rPr lang="ru-RU" sz="3100" b="1" u="sng" dirty="0" smtClean="0">
                <a:effectLst>
                  <a:outerShdw blurRad="38100" dist="38100" dir="2700000" algn="tl">
                    <a:srgbClr val="000000">
                      <a:alpha val="43137"/>
                    </a:srgbClr>
                  </a:outerShdw>
                </a:effectLst>
              </a:rPr>
              <a:t>Факторы развития:</a:t>
            </a:r>
          </a:p>
          <a:p>
            <a:r>
              <a:rPr lang="ru-RU" sz="3100" dirty="0" smtClean="0">
                <a:effectLst>
                  <a:outerShdw blurRad="38100" dist="38100" dir="2700000" algn="tl">
                    <a:srgbClr val="000000">
                      <a:alpha val="43137"/>
                    </a:srgbClr>
                  </a:outerShdw>
                </a:effectLst>
              </a:rPr>
              <a:t>•Подростковый </a:t>
            </a:r>
            <a:r>
              <a:rPr lang="ru-RU" sz="3100" dirty="0">
                <a:effectLst>
                  <a:outerShdw blurRad="38100" dist="38100" dir="2700000" algn="tl">
                    <a:srgbClr val="000000">
                      <a:alpha val="43137"/>
                    </a:srgbClr>
                  </a:outerShdw>
                </a:effectLst>
              </a:rPr>
              <a:t>возраст.</a:t>
            </a:r>
          </a:p>
          <a:p>
            <a:r>
              <a:rPr lang="ru-RU" sz="3100" dirty="0" smtClean="0">
                <a:effectLst>
                  <a:outerShdw blurRad="38100" dist="38100" dir="2700000" algn="tl">
                    <a:srgbClr val="000000">
                      <a:alpha val="43137"/>
                    </a:srgbClr>
                  </a:outerShdw>
                </a:effectLst>
              </a:rPr>
              <a:t>•Преморбидное </a:t>
            </a:r>
            <a:r>
              <a:rPr lang="ru-RU" sz="3100" dirty="0">
                <a:effectLst>
                  <a:outerShdw blurRad="38100" dist="38100" dir="2700000" algn="tl">
                    <a:srgbClr val="000000">
                      <a:alpha val="43137"/>
                    </a:srgbClr>
                  </a:outerShdw>
                </a:effectLst>
              </a:rPr>
              <a:t>ожирение, повышенный ИМТ.</a:t>
            </a:r>
          </a:p>
          <a:p>
            <a:r>
              <a:rPr lang="ru-RU" sz="3100" dirty="0" smtClean="0">
                <a:effectLst>
                  <a:outerShdw blurRad="38100" dist="38100" dir="2700000" algn="tl">
                    <a:srgbClr val="000000">
                      <a:alpha val="43137"/>
                    </a:srgbClr>
                  </a:outerShdw>
                </a:effectLst>
              </a:rPr>
              <a:t>•Повышенная </a:t>
            </a:r>
            <a:r>
              <a:rPr lang="ru-RU" sz="3100" dirty="0">
                <a:effectLst>
                  <a:outerShdw blurRad="38100" dist="38100" dir="2700000" algn="tl">
                    <a:srgbClr val="000000">
                      <a:alpha val="43137"/>
                    </a:srgbClr>
                  </a:outerShdw>
                </a:effectLst>
              </a:rPr>
              <a:t>выборочность в еде и проблемное питание в детстве.</a:t>
            </a:r>
          </a:p>
          <a:p>
            <a:r>
              <a:rPr lang="ru-RU" sz="3100" dirty="0" smtClean="0">
                <a:effectLst>
                  <a:outerShdw blurRad="38100" dist="38100" dir="2700000" algn="tl">
                    <a:srgbClr val="000000">
                      <a:alpha val="43137"/>
                    </a:srgbClr>
                  </a:outerShdw>
                </a:effectLst>
              </a:rPr>
              <a:t>•Желудочно-кишечные </a:t>
            </a:r>
            <a:r>
              <a:rPr lang="ru-RU" sz="3100" dirty="0">
                <a:effectLst>
                  <a:outerShdw blurRad="38100" dist="38100" dir="2700000" algn="tl">
                    <a:srgbClr val="000000">
                      <a:alpha val="43137"/>
                    </a:srgbClr>
                  </a:outerShdw>
                </a:effectLst>
              </a:rPr>
              <a:t>нарушения в детстве.</a:t>
            </a:r>
          </a:p>
          <a:p>
            <a:r>
              <a:rPr lang="ru-RU" sz="3100" dirty="0" smtClean="0">
                <a:effectLst>
                  <a:outerShdw blurRad="38100" dist="38100" dir="2700000" algn="tl">
                    <a:srgbClr val="000000">
                      <a:alpha val="43137"/>
                    </a:srgbClr>
                  </a:outerShdw>
                </a:effectLst>
              </a:rPr>
              <a:t>•Обидные/критические </a:t>
            </a:r>
            <a:r>
              <a:rPr lang="ru-RU" sz="3100" dirty="0">
                <a:effectLst>
                  <a:outerShdw blurRad="38100" dist="38100" dir="2700000" algn="tl">
                    <a:srgbClr val="000000">
                      <a:alpha val="43137"/>
                    </a:srgbClr>
                  </a:outerShdw>
                </a:effectLst>
              </a:rPr>
              <a:t>комментарии по поводу массы и формы тела.</a:t>
            </a:r>
          </a:p>
          <a:p>
            <a:r>
              <a:rPr lang="ru-RU" sz="3100" dirty="0" smtClean="0">
                <a:effectLst>
                  <a:outerShdw blurRad="38100" dist="38100" dir="2700000" algn="tl">
                    <a:srgbClr val="000000">
                      <a:alpha val="43137"/>
                    </a:srgbClr>
                  </a:outerShdw>
                </a:effectLst>
              </a:rPr>
              <a:t>•Раннее </a:t>
            </a:r>
            <a:r>
              <a:rPr lang="ru-RU" sz="3100" dirty="0">
                <a:effectLst>
                  <a:outerShdw blurRad="38100" dist="38100" dir="2700000" algn="tl">
                    <a:srgbClr val="000000">
                      <a:alpha val="43137"/>
                    </a:srgbClr>
                  </a:outerShdw>
                </a:effectLst>
              </a:rPr>
              <a:t>пубертатное созревание.</a:t>
            </a:r>
          </a:p>
          <a:p>
            <a:r>
              <a:rPr lang="ru-RU" sz="3100" dirty="0" smtClean="0">
                <a:effectLst>
                  <a:outerShdw blurRad="38100" dist="38100" dir="2700000" algn="tl">
                    <a:srgbClr val="000000">
                      <a:alpha val="43137"/>
                    </a:srgbClr>
                  </a:outerShdw>
                </a:effectLst>
              </a:rPr>
              <a:t>•Тревожные </a:t>
            </a:r>
            <a:r>
              <a:rPr lang="ru-RU" sz="3100" dirty="0">
                <a:effectLst>
                  <a:outerShdw blurRad="38100" dist="38100" dir="2700000" algn="tl">
                    <a:srgbClr val="000000">
                      <a:alpha val="43137"/>
                    </a:srgbClr>
                  </a:outerShdw>
                </a:effectLst>
              </a:rPr>
              <a:t>расстройства в детстве</a:t>
            </a:r>
          </a:p>
          <a:p>
            <a:pPr>
              <a:lnSpc>
                <a:spcPct val="100000"/>
              </a:lnSpc>
            </a:pPr>
            <a:endParaRPr lang="ru-RU" dirty="0" smtClean="0"/>
          </a:p>
          <a:p>
            <a:pPr>
              <a:lnSpc>
                <a:spcPct val="100000"/>
              </a:lnSpc>
            </a:pPr>
            <a:endParaRPr lang="ru-RU" dirty="0"/>
          </a:p>
          <a:p>
            <a:endParaRPr lang="ru-RU" dirty="0"/>
          </a:p>
        </p:txBody>
      </p:sp>
      <p:sp>
        <p:nvSpPr>
          <p:cNvPr id="4" name="Прямоугольник 3"/>
          <p:cNvSpPr/>
          <p:nvPr/>
        </p:nvSpPr>
        <p:spPr>
          <a:xfrm>
            <a:off x="5958347" y="3364736"/>
            <a:ext cx="6233653" cy="349326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ru-RU" sz="1700" b="1" u="sng" dirty="0" smtClean="0">
                <a:effectLst>
                  <a:outerShdw blurRad="38100" dist="38100" dir="2700000" algn="tl">
                    <a:srgbClr val="000000">
                      <a:alpha val="43137"/>
                    </a:srgbClr>
                  </a:outerShdw>
                </a:effectLst>
              </a:rPr>
              <a:t>Психологические и поведенческие факторы:</a:t>
            </a:r>
          </a:p>
          <a:p>
            <a:r>
              <a:rPr lang="ru-RU" sz="1700" dirty="0" smtClean="0">
                <a:effectLst>
                  <a:outerShdw blurRad="38100" dist="38100" dir="2700000" algn="tl">
                    <a:srgbClr val="000000">
                      <a:alpha val="43137"/>
                    </a:srgbClr>
                  </a:outerShdw>
                </a:effectLst>
              </a:rPr>
              <a:t>•Диета</a:t>
            </a:r>
            <a:r>
              <a:rPr lang="ru-RU" sz="1700" dirty="0">
                <a:effectLst>
                  <a:outerShdw blurRad="38100" dist="38100" dir="2700000" algn="tl">
                    <a:srgbClr val="000000">
                      <a:alpha val="43137"/>
                    </a:srgbClr>
                  </a:outerShdw>
                </a:effectLst>
              </a:rPr>
              <a:t>, ограничительное питание.</a:t>
            </a:r>
          </a:p>
          <a:p>
            <a:r>
              <a:rPr lang="ru-RU" sz="1700" dirty="0" smtClean="0">
                <a:effectLst>
                  <a:outerShdw blurRad="38100" dist="38100" dir="2700000" algn="tl">
                    <a:srgbClr val="000000">
                      <a:alpha val="43137"/>
                    </a:srgbClr>
                  </a:outerShdw>
                </a:effectLst>
              </a:rPr>
              <a:t>•Физические </a:t>
            </a:r>
            <a:r>
              <a:rPr lang="ru-RU" sz="1700" dirty="0">
                <a:effectLst>
                  <a:outerShdw blurRad="38100" dist="38100" dir="2700000" algn="tl">
                    <a:srgbClr val="000000">
                      <a:alpha val="43137"/>
                    </a:srgbClr>
                  </a:outerShdw>
                </a:effectLst>
              </a:rPr>
              <a:t>упражнения высокого уровня интенсивности.</a:t>
            </a:r>
          </a:p>
          <a:p>
            <a:r>
              <a:rPr lang="ru-RU" sz="1700" dirty="0" smtClean="0">
                <a:effectLst>
                  <a:outerShdw blurRad="38100" dist="38100" dir="2700000" algn="tl">
                    <a:srgbClr val="000000">
                      <a:alpha val="43137"/>
                    </a:srgbClr>
                  </a:outerShdw>
                </a:effectLst>
              </a:rPr>
              <a:t>•Чрезмерное </a:t>
            </a:r>
            <a:r>
              <a:rPr lang="ru-RU" sz="1700" dirty="0">
                <a:effectLst>
                  <a:outerShdw blurRad="38100" dist="38100" dir="2700000" algn="tl">
                    <a:srgbClr val="000000">
                      <a:alpha val="43137"/>
                    </a:srgbClr>
                  </a:outerShdw>
                </a:effectLst>
              </a:rPr>
              <a:t>внимание к массе и форме тела.</a:t>
            </a:r>
          </a:p>
          <a:p>
            <a:r>
              <a:rPr lang="ru-RU" sz="1700" dirty="0" smtClean="0">
                <a:effectLst>
                  <a:outerShdw blurRad="38100" dist="38100" dir="2700000" algn="tl">
                    <a:srgbClr val="000000">
                      <a:alpha val="43137"/>
                    </a:srgbClr>
                  </a:outerShdw>
                </a:effectLst>
              </a:rPr>
              <a:t>•Неудовлетворенность </a:t>
            </a:r>
            <a:r>
              <a:rPr lang="ru-RU" sz="1700" dirty="0">
                <a:effectLst>
                  <a:outerShdw blurRad="38100" dist="38100" dir="2700000" algn="tl">
                    <a:srgbClr val="000000">
                      <a:alpha val="43137"/>
                    </a:srgbClr>
                  </a:outerShdw>
                </a:effectLst>
              </a:rPr>
              <a:t>телом/негативный образ тела.</a:t>
            </a:r>
          </a:p>
          <a:p>
            <a:r>
              <a:rPr lang="ru-RU" sz="1700" dirty="0" smtClean="0">
                <a:effectLst>
                  <a:outerShdw blurRad="38100" dist="38100" dir="2700000" algn="tl">
                    <a:srgbClr val="000000">
                      <a:alpha val="43137"/>
                    </a:srgbClr>
                  </a:outerShdw>
                </a:effectLst>
              </a:rPr>
              <a:t>•Сильное </a:t>
            </a:r>
            <a:r>
              <a:rPr lang="ru-RU" sz="1700" dirty="0">
                <a:effectLst>
                  <a:outerShdw blurRad="38100" dist="38100" dir="2700000" algn="tl">
                    <a:srgbClr val="000000">
                      <a:alpha val="43137"/>
                    </a:srgbClr>
                  </a:outerShdw>
                </a:effectLst>
              </a:rPr>
              <a:t>стремление к худобе.</a:t>
            </a:r>
          </a:p>
          <a:p>
            <a:r>
              <a:rPr lang="ru-RU" sz="1700" dirty="0" smtClean="0">
                <a:effectLst>
                  <a:outerShdw blurRad="38100" dist="38100" dir="2700000" algn="tl">
                    <a:srgbClr val="000000">
                      <a:alpha val="43137"/>
                    </a:srgbClr>
                  </a:outerShdw>
                </a:effectLst>
              </a:rPr>
              <a:t>•Низкая </a:t>
            </a:r>
            <a:r>
              <a:rPr lang="ru-RU" sz="1700" dirty="0">
                <a:effectLst>
                  <a:outerShdw blurRad="38100" dist="38100" dir="2700000" algn="tl">
                    <a:srgbClr val="000000">
                      <a:alpha val="43137"/>
                    </a:srgbClr>
                  </a:outerShdw>
                </a:effectLst>
              </a:rPr>
              <a:t>интероцептивная компетентность. Низкая самооценка.</a:t>
            </a:r>
          </a:p>
          <a:p>
            <a:r>
              <a:rPr lang="ru-RU" sz="1700" dirty="0" smtClean="0">
                <a:effectLst>
                  <a:outerShdw blurRad="38100" dist="38100" dir="2700000" algn="tl">
                    <a:srgbClr val="000000">
                      <a:alpha val="43137"/>
                    </a:srgbClr>
                  </a:outerShdw>
                </a:effectLst>
              </a:rPr>
              <a:t>•Высокий </a:t>
            </a:r>
            <a:r>
              <a:rPr lang="ru-RU" sz="1700" dirty="0">
                <a:effectLst>
                  <a:outerShdw blurRad="38100" dist="38100" dir="2700000" algn="tl">
                    <a:srgbClr val="000000">
                      <a:alpha val="43137"/>
                    </a:srgbClr>
                  </a:outerShdw>
                </a:effectLst>
              </a:rPr>
              <a:t>уровень перфекционизма.</a:t>
            </a:r>
          </a:p>
          <a:p>
            <a:r>
              <a:rPr lang="ru-RU" sz="1700" dirty="0" smtClean="0">
                <a:effectLst>
                  <a:outerShdw blurRad="38100" dist="38100" dir="2700000" algn="tl">
                    <a:srgbClr val="000000">
                      <a:alpha val="43137"/>
                    </a:srgbClr>
                  </a:outerShdw>
                </a:effectLst>
              </a:rPr>
              <a:t>•ОКР</a:t>
            </a:r>
            <a:r>
              <a:rPr lang="ru-RU" sz="1700" dirty="0">
                <a:effectLst>
                  <a:outerShdw blurRad="38100" dist="38100" dir="2700000" algn="tl">
                    <a:srgbClr val="000000">
                      <a:alpha val="43137"/>
                    </a:srgbClr>
                  </a:outerShdw>
                </a:effectLst>
              </a:rPr>
              <a:t>, ОКР личности.</a:t>
            </a:r>
          </a:p>
          <a:p>
            <a:r>
              <a:rPr lang="ru-RU" sz="1700" dirty="0" smtClean="0">
                <a:effectLst>
                  <a:outerShdw blurRad="38100" dist="38100" dir="2700000" algn="tl">
                    <a:srgbClr val="000000">
                      <a:alpha val="43137"/>
                    </a:srgbClr>
                  </a:outerShdw>
                </a:effectLst>
              </a:rPr>
              <a:t>•Депрессия</a:t>
            </a:r>
            <a:r>
              <a:rPr lang="ru-RU" sz="1700" dirty="0">
                <a:effectLst>
                  <a:outerShdw blurRad="38100" dist="38100" dir="2700000" algn="tl">
                    <a:srgbClr val="000000">
                      <a:alpha val="43137"/>
                    </a:srgbClr>
                  </a:outerShdw>
                </a:effectLst>
              </a:rPr>
              <a:t>, тревожные расстройства, проблемы со злоупотреблением ПАВ и/или алкоголем, аффективная </a:t>
            </a:r>
            <a:r>
              <a:rPr lang="ru-RU" sz="1700" dirty="0" smtClean="0">
                <a:effectLst>
                  <a:outerShdw blurRad="38100" dist="38100" dir="2700000" algn="tl">
                    <a:srgbClr val="000000">
                      <a:alpha val="43137"/>
                    </a:srgbClr>
                  </a:outerShdw>
                </a:effectLst>
              </a:rPr>
              <a:t>нестабильность</a:t>
            </a:r>
            <a:r>
              <a:rPr lang="ru-RU" sz="1700" dirty="0">
                <a:effectLst>
                  <a:outerShdw blurRad="38100" dist="38100" dir="2700000" algn="tl">
                    <a:srgbClr val="000000">
                      <a:alpha val="43137"/>
                    </a:srgbClr>
                  </a:outerShdw>
                </a:effectLst>
              </a:rPr>
              <a:t>.</a:t>
            </a:r>
            <a:endParaRPr lang="ru-RU" sz="1700" dirty="0" smtClean="0">
              <a:effectLst>
                <a:outerShdw blurRad="38100" dist="38100" dir="2700000" algn="tl">
                  <a:srgbClr val="000000">
                    <a:alpha val="43137"/>
                  </a:srgbClr>
                </a:outerShdw>
              </a:effectLst>
            </a:endParaRPr>
          </a:p>
        </p:txBody>
      </p:sp>
      <p:sp>
        <p:nvSpPr>
          <p:cNvPr id="5" name="Прямоугольник 4"/>
          <p:cNvSpPr/>
          <p:nvPr/>
        </p:nvSpPr>
        <p:spPr>
          <a:xfrm>
            <a:off x="5958346" y="1633292"/>
            <a:ext cx="6233653" cy="166199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1700" b="1" u="sng" dirty="0">
                <a:effectLst>
                  <a:outerShdw blurRad="38100" dist="38100" dir="2700000" algn="tl">
                    <a:srgbClr val="000000">
                      <a:alpha val="43137"/>
                    </a:srgbClr>
                  </a:outerShdw>
                </a:effectLst>
              </a:rPr>
              <a:t>Биологические факторы:</a:t>
            </a:r>
          </a:p>
          <a:p>
            <a:r>
              <a:rPr lang="ru-RU" sz="1700" dirty="0">
                <a:effectLst>
                  <a:outerShdw blurRad="38100" dist="38100" dir="2700000" algn="tl">
                    <a:srgbClr val="000000">
                      <a:alpha val="43137"/>
                    </a:srgbClr>
                  </a:outerShdw>
                </a:effectLst>
              </a:rPr>
              <a:t>•Генетические факторы.</a:t>
            </a:r>
          </a:p>
          <a:p>
            <a:r>
              <a:rPr lang="ru-RU" sz="1700" dirty="0">
                <a:effectLst>
                  <a:outerShdw blurRad="38100" dist="38100" dir="2700000" algn="tl">
                    <a:srgbClr val="000000">
                      <a:alpha val="43137"/>
                    </a:srgbClr>
                  </a:outerShdw>
                </a:effectLst>
              </a:rPr>
              <a:t>•Нейроэндокринные и метаболические нарушения.</a:t>
            </a:r>
          </a:p>
          <a:p>
            <a:r>
              <a:rPr lang="ru-RU" sz="1700" dirty="0">
                <a:effectLst>
                  <a:outerShdw blurRad="38100" dist="38100" dir="2700000" algn="tl">
                    <a:srgbClr val="000000">
                      <a:alpha val="43137"/>
                    </a:srgbClr>
                  </a:outerShdw>
                </a:effectLst>
              </a:rPr>
              <a:t>•Изменения плотности рецепторов в ЦНС. </a:t>
            </a:r>
            <a:endParaRPr lang="ru-RU" sz="1700" dirty="0" smtClean="0">
              <a:effectLst>
                <a:outerShdw blurRad="38100" dist="38100" dir="2700000" algn="tl">
                  <a:srgbClr val="000000">
                    <a:alpha val="43137"/>
                  </a:srgbClr>
                </a:outerShdw>
              </a:effectLst>
            </a:endParaRPr>
          </a:p>
          <a:p>
            <a:r>
              <a:rPr lang="ru-RU" sz="1700" dirty="0" smtClean="0">
                <a:effectLst>
                  <a:outerShdw blurRad="38100" dist="38100" dir="2700000" algn="tl">
                    <a:srgbClr val="000000">
                      <a:alpha val="43137"/>
                    </a:srgbClr>
                  </a:outerShdw>
                </a:effectLst>
              </a:rPr>
              <a:t>•Изменения </a:t>
            </a:r>
            <a:r>
              <a:rPr lang="ru-RU" sz="1700" dirty="0">
                <a:effectLst>
                  <a:outerShdw blurRad="38100" dist="38100" dir="2700000" algn="tl">
                    <a:srgbClr val="000000">
                      <a:alpha val="43137"/>
                    </a:srgbClr>
                  </a:outerShdw>
                </a:effectLst>
              </a:rPr>
              <a:t>электроэнцефалограммы.</a:t>
            </a:r>
          </a:p>
          <a:p>
            <a:r>
              <a:rPr lang="ru-RU" sz="1700" dirty="0">
                <a:effectLst>
                  <a:outerShdw blurRad="38100" dist="38100" dir="2700000" algn="tl">
                    <a:srgbClr val="000000">
                      <a:alpha val="43137"/>
                    </a:srgbClr>
                  </a:outerShdw>
                </a:effectLst>
              </a:rPr>
              <a:t>•Изменения в регуляции голода и сытости</a:t>
            </a:r>
          </a:p>
        </p:txBody>
      </p:sp>
      <p:sp>
        <p:nvSpPr>
          <p:cNvPr id="6" name="Прямоугольник 5"/>
          <p:cNvSpPr/>
          <p:nvPr/>
        </p:nvSpPr>
        <p:spPr>
          <a:xfrm>
            <a:off x="5958347" y="686678"/>
            <a:ext cx="6233653" cy="87716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ru-RU" sz="1700" b="1" u="sng" dirty="0">
                <a:effectLst>
                  <a:outerShdw blurRad="38100" dist="38100" dir="2700000" algn="tl">
                    <a:srgbClr val="000000">
                      <a:alpha val="43137"/>
                    </a:srgbClr>
                  </a:outerShdw>
                </a:effectLst>
              </a:rPr>
              <a:t>Неблагоприятные жизненные события:</a:t>
            </a:r>
          </a:p>
          <a:p>
            <a:r>
              <a:rPr lang="ru-RU" sz="1700" dirty="0">
                <a:effectLst>
                  <a:outerShdw blurRad="38100" dist="38100" dir="2700000" algn="tl">
                    <a:srgbClr val="000000">
                      <a:alpha val="43137"/>
                    </a:srgbClr>
                  </a:outerShdw>
                </a:effectLst>
              </a:rPr>
              <a:t>•Сексуальное или физическое насилие.</a:t>
            </a:r>
          </a:p>
          <a:p>
            <a:r>
              <a:rPr lang="ru-RU" sz="1700" dirty="0">
                <a:effectLst>
                  <a:outerShdw blurRad="38100" dist="38100" dir="2700000" algn="tl">
                    <a:srgbClr val="000000">
                      <a:alpha val="43137"/>
                    </a:srgbClr>
                  </a:outerShdw>
                </a:effectLst>
              </a:rPr>
              <a:t>•Другие стрессовые события</a:t>
            </a:r>
          </a:p>
        </p:txBody>
      </p:sp>
      <p:sp>
        <p:nvSpPr>
          <p:cNvPr id="9" name="Прямоугольник 8"/>
          <p:cNvSpPr/>
          <p:nvPr/>
        </p:nvSpPr>
        <p:spPr>
          <a:xfrm>
            <a:off x="0" y="2266852"/>
            <a:ext cx="5873544" cy="1400383"/>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r>
              <a:rPr lang="ru-RU" sz="1700" b="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Семейные факторы:</a:t>
            </a:r>
          </a:p>
          <a:p>
            <a:r>
              <a:rPr lang="ru-RU" sz="17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•Ожирение или избыточная масса тела у родителей</a:t>
            </a:r>
          </a:p>
          <a:p>
            <a:r>
              <a:rPr lang="ru-RU" sz="17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•Психические нарушения у родителей (в особенности РПП). Особенности семейного взаимодействия/стиля общения</a:t>
            </a:r>
            <a:endParaRPr lang="ru-RU" sz="17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Прямоугольник 9"/>
          <p:cNvSpPr/>
          <p:nvPr/>
        </p:nvSpPr>
        <p:spPr>
          <a:xfrm>
            <a:off x="0" y="686678"/>
            <a:ext cx="5873544" cy="140038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ru-RU" sz="1700" b="1" u="sng" dirty="0" smtClean="0">
                <a:effectLst>
                  <a:outerShdw blurRad="38100" dist="38100" dir="2700000" algn="tl">
                    <a:srgbClr val="000000">
                      <a:alpha val="43137"/>
                    </a:srgbClr>
                  </a:outerShdw>
                </a:effectLst>
              </a:rPr>
              <a:t>Общие и социальные факторы:</a:t>
            </a:r>
          </a:p>
          <a:p>
            <a:r>
              <a:rPr lang="ru-RU" sz="1700" dirty="0" smtClean="0">
                <a:effectLst>
                  <a:outerShdw blurRad="38100" dist="38100" dir="2700000" algn="tl">
                    <a:srgbClr val="000000">
                      <a:alpha val="43137"/>
                    </a:srgbClr>
                  </a:outerShdw>
                </a:effectLst>
              </a:rPr>
              <a:t>•Женский </a:t>
            </a:r>
            <a:r>
              <a:rPr lang="ru-RU" sz="1700" dirty="0">
                <a:effectLst>
                  <a:outerShdw blurRad="38100" dist="38100" dir="2700000" algn="tl">
                    <a:srgbClr val="000000">
                      <a:alpha val="43137"/>
                    </a:srgbClr>
                  </a:outerShdw>
                </a:effectLst>
              </a:rPr>
              <a:t>пол.</a:t>
            </a:r>
          </a:p>
          <a:p>
            <a:r>
              <a:rPr lang="ru-RU" sz="1700" dirty="0">
                <a:effectLst>
                  <a:outerShdw blurRad="38100" dist="38100" dir="2700000" algn="tl">
                    <a:srgbClr val="000000">
                      <a:alpha val="43137"/>
                    </a:srgbClr>
                  </a:outerShdw>
                </a:effectLst>
              </a:rPr>
              <a:t>•Участие в профессиональной деятельности, связанной с массой тела (танцы, модельный бизнес, спорт).</a:t>
            </a:r>
          </a:p>
          <a:p>
            <a:r>
              <a:rPr lang="ru-RU" sz="1700" dirty="0" smtClean="0">
                <a:effectLst>
                  <a:outerShdw blurRad="38100" dist="38100" dir="2700000" algn="tl">
                    <a:srgbClr val="000000">
                      <a:alpha val="43137"/>
                    </a:srgbClr>
                  </a:outerShdw>
                </a:effectLst>
              </a:rPr>
              <a:t>•Полоролевая </a:t>
            </a:r>
            <a:r>
              <a:rPr lang="ru-RU" sz="1700" dirty="0">
                <a:effectLst>
                  <a:outerShdw blurRad="38100" dist="38100" dir="2700000" algn="tl">
                    <a:srgbClr val="000000">
                      <a:alpha val="43137"/>
                    </a:srgbClr>
                  </a:outerShdw>
                </a:effectLst>
              </a:rPr>
              <a:t>ориентация (гомосексуализм у мужчин)</a:t>
            </a:r>
          </a:p>
        </p:txBody>
      </p:sp>
      <p:sp>
        <p:nvSpPr>
          <p:cNvPr id="11" name="Прямоугольник 10"/>
          <p:cNvSpPr/>
          <p:nvPr/>
        </p:nvSpPr>
        <p:spPr>
          <a:xfrm>
            <a:off x="0" y="6804340"/>
            <a:ext cx="8962571" cy="246221"/>
          </a:xfrm>
          <a:prstGeom prst="rect">
            <a:avLst/>
          </a:prstGeom>
        </p:spPr>
        <p:txBody>
          <a:bodyPr wrap="square">
            <a:spAutoFit/>
          </a:bodyPr>
          <a:lstStyle/>
          <a:p>
            <a:r>
              <a:rPr lang="ru-RU" sz="1000" dirty="0"/>
              <a:t>Незнанов, Сорокин, Блохина: Тактика врача-психиатра. Практическое </a:t>
            </a:r>
            <a:r>
              <a:rPr lang="ru-RU" sz="1000" dirty="0" smtClean="0"/>
              <a:t>руководство, 2022г.</a:t>
            </a:r>
            <a:endParaRPr lang="ru-RU" sz="1000" dirty="0"/>
          </a:p>
        </p:txBody>
      </p:sp>
    </p:spTree>
    <p:extLst>
      <p:ext uri="{BB962C8B-B14F-4D97-AF65-F5344CB8AC3E}">
        <p14:creationId xmlns:p14="http://schemas.microsoft.com/office/powerpoint/2010/main" val="1277495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АНТОН\Desktop\Лекции\Картики к презентациям\Картинки РПП\istockphoto-165733321-612x612.jpg"/>
          <p:cNvPicPr>
            <a:picLocks noChangeAspect="1" noChangeArrowheads="1"/>
          </p:cNvPicPr>
          <p:nvPr/>
        </p:nvPicPr>
        <p:blipFill>
          <a:blip r:embed="rId3"/>
          <a:srcRect/>
          <a:stretch>
            <a:fillRect/>
          </a:stretch>
        </p:blipFill>
        <p:spPr bwMode="auto">
          <a:xfrm>
            <a:off x="3733799" y="980488"/>
            <a:ext cx="4156777" cy="5877512"/>
          </a:xfrm>
          <a:prstGeom prst="rect">
            <a:avLst/>
          </a:prstGeom>
          <a:noFill/>
          <a:effectLst>
            <a:softEdge rad="317500"/>
          </a:effectLst>
        </p:spPr>
      </p:pic>
      <p:sp>
        <p:nvSpPr>
          <p:cNvPr id="9" name="Заголовок 1"/>
          <p:cNvSpPr>
            <a:spLocks noGrp="1"/>
          </p:cNvSpPr>
          <p:nvPr>
            <p:ph type="title"/>
          </p:nvPr>
        </p:nvSpPr>
        <p:spPr>
          <a:xfrm>
            <a:off x="457200" y="0"/>
            <a:ext cx="4321629" cy="777874"/>
          </a:xfrm>
        </p:spPr>
        <p:txBody>
          <a:bodyPr/>
          <a:lstStyle/>
          <a:p>
            <a:r>
              <a:rPr lang="ru-RU" b="1" dirty="0" smtClean="0">
                <a:effectLst>
                  <a:outerShdw blurRad="38100" dist="38100" dir="2700000" algn="tl">
                    <a:srgbClr val="000000">
                      <a:alpha val="43137"/>
                    </a:srgbClr>
                  </a:outerShdw>
                </a:effectLst>
              </a:rPr>
              <a:t>Клиника РПП</a:t>
            </a:r>
            <a:endParaRPr lang="ru-RU" b="1" dirty="0">
              <a:effectLst>
                <a:outerShdw blurRad="38100" dist="38100" dir="2700000" algn="tl">
                  <a:srgbClr val="000000">
                    <a:alpha val="43137"/>
                  </a:srgbClr>
                </a:outerShdw>
              </a:effectLst>
            </a:endParaRPr>
          </a:p>
        </p:txBody>
      </p:sp>
      <p:sp>
        <p:nvSpPr>
          <p:cNvPr id="10" name="Содержимое 2"/>
          <p:cNvSpPr>
            <a:spLocks noGrp="1"/>
          </p:cNvSpPr>
          <p:nvPr>
            <p:ph idx="1"/>
          </p:nvPr>
        </p:nvSpPr>
        <p:spPr>
          <a:xfrm>
            <a:off x="272143" y="751114"/>
            <a:ext cx="7271657" cy="1099457"/>
          </a:xfrm>
        </p:spPr>
        <p:txBody>
          <a:bodyPr>
            <a:normAutofit fontScale="62500" lnSpcReduction="20000"/>
          </a:bodyPr>
          <a:lstStyle/>
          <a:p>
            <a:r>
              <a:rPr lang="ru-RU" dirty="0" smtClean="0"/>
              <a:t>Наиболее распространёнными клиническими формами нарушенного пищевого поведения являются </a:t>
            </a:r>
            <a:r>
              <a:rPr lang="ru-RU" b="1" dirty="0" smtClean="0">
                <a:effectLst>
                  <a:outerShdw blurRad="38100" dist="38100" dir="2700000" algn="tl">
                    <a:srgbClr val="000000">
                      <a:alpha val="43137"/>
                    </a:srgbClr>
                  </a:outerShdw>
                </a:effectLst>
              </a:rPr>
              <a:t>нервная анорексия</a:t>
            </a:r>
            <a:r>
              <a:rPr lang="ru-RU" dirty="0" smtClean="0"/>
              <a:t> и </a:t>
            </a:r>
            <a:r>
              <a:rPr lang="ru-RU" b="1" dirty="0" smtClean="0">
                <a:effectLst>
                  <a:outerShdw blurRad="38100" dist="38100" dir="2700000" algn="tl">
                    <a:srgbClr val="000000">
                      <a:alpha val="43137"/>
                    </a:srgbClr>
                  </a:outerShdw>
                </a:effectLst>
              </a:rPr>
              <a:t>нервная булимия</a:t>
            </a:r>
            <a:r>
              <a:rPr lang="ru-RU" dirty="0" smtClean="0"/>
              <a:t>, для которых симптоматична озабоченность контролированием массы тела, искажение образа тела и изменение ценности питания. </a:t>
            </a:r>
          </a:p>
          <a:p>
            <a:endParaRPr lang="ru-RU" dirty="0"/>
          </a:p>
        </p:txBody>
      </p:sp>
      <p:sp>
        <p:nvSpPr>
          <p:cNvPr id="12" name="Прямоугольник 11"/>
          <p:cNvSpPr/>
          <p:nvPr/>
        </p:nvSpPr>
        <p:spPr>
          <a:xfrm>
            <a:off x="7609115" y="489857"/>
            <a:ext cx="4582885" cy="6129831"/>
          </a:xfrm>
          <a:prstGeom prst="rect">
            <a:avLst/>
          </a:prstGeom>
          <a:effectLst>
            <a:outerShdw blurRad="57150" dist="19050" dir="5400000" algn="ctr" rotWithShape="0">
              <a:srgbClr val="000000">
                <a:alpha val="63000"/>
              </a:srgbClr>
            </a:outerShdw>
            <a:softEdge rad="127000"/>
          </a:effectLst>
        </p:spPr>
        <p:style>
          <a:lnRef idx="0">
            <a:schemeClr val="accent1"/>
          </a:lnRef>
          <a:fillRef idx="3">
            <a:schemeClr val="accent1"/>
          </a:fillRef>
          <a:effectRef idx="3">
            <a:schemeClr val="accent1"/>
          </a:effectRef>
          <a:fontRef idx="minor">
            <a:schemeClr val="lt1"/>
          </a:fontRef>
        </p:style>
        <p:txBody>
          <a:bodyPr wrap="square">
            <a:spAutoFit/>
          </a:bodyPr>
          <a:lstStyle/>
          <a:p>
            <a:r>
              <a:rPr lang="ru-RU" b="1" u="sng" dirty="0" smtClean="0">
                <a:effectLst>
                  <a:outerShdw blurRad="38100" dist="38100" dir="2700000" algn="tl">
                    <a:srgbClr val="000000">
                      <a:alpha val="43137"/>
                    </a:srgbClr>
                  </a:outerShdw>
                </a:effectLst>
              </a:rPr>
              <a:t>Нервная булимия</a:t>
            </a:r>
            <a:r>
              <a:rPr lang="ru-RU" b="1"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характеризуется повторяющимися эпизодами переедания, т.е. употребления больших количеств пищи с потерей контроля за ее приемом, последующим компенсаторным поведением для предотвращения увеличения массы тела. Наиболее распространенным компенсаторным поведением является самоиндуцированная рвота, неправильное употребление лекарственных средств, голодание или экстремально интенсивные физические нагрузки. Подобное поведение обусловлено негативной самооценкой, связанной с массой и формой тела или внешним видом. Компенсаторное поведение включает жесткие (немедицинские) диеты, самовызывание рвоты, прием слабительных средств, чрезмерные физические нагрузки.</a:t>
            </a:r>
          </a:p>
        </p:txBody>
      </p:sp>
      <p:sp>
        <p:nvSpPr>
          <p:cNvPr id="13" name="Прямоугольник 12"/>
          <p:cNvSpPr/>
          <p:nvPr/>
        </p:nvSpPr>
        <p:spPr>
          <a:xfrm>
            <a:off x="130629" y="1815799"/>
            <a:ext cx="4147457" cy="4801314"/>
          </a:xfrm>
          <a:prstGeom prst="rect">
            <a:avLst/>
          </a:prstGeom>
          <a:effectLst>
            <a:outerShdw blurRad="57150" dist="19050" dir="5400000" algn="ctr" rotWithShape="0">
              <a:srgbClr val="000000">
                <a:alpha val="63000"/>
              </a:srgbClr>
            </a:outerShdw>
            <a:softEdge rad="127000"/>
          </a:effectLst>
        </p:spPr>
        <p:style>
          <a:lnRef idx="0">
            <a:schemeClr val="accent5"/>
          </a:lnRef>
          <a:fillRef idx="3">
            <a:schemeClr val="accent5"/>
          </a:fillRef>
          <a:effectRef idx="3">
            <a:schemeClr val="accent5"/>
          </a:effectRef>
          <a:fontRef idx="minor">
            <a:schemeClr val="lt1"/>
          </a:fontRef>
        </p:style>
        <p:txBody>
          <a:bodyPr wrap="square">
            <a:spAutoFit/>
          </a:bodyPr>
          <a:lstStyle/>
          <a:p>
            <a:r>
              <a:rPr lang="ru-RU" b="1" u="sng" dirty="0" smtClean="0">
                <a:effectLst>
                  <a:outerShdw blurRad="38100" dist="38100" dir="2700000" algn="tl">
                    <a:srgbClr val="000000">
                      <a:alpha val="43137"/>
                    </a:srgbClr>
                  </a:outerShdw>
                </a:effectLst>
              </a:rPr>
              <a:t>Нервная анорексия</a:t>
            </a:r>
            <a:r>
              <a:rPr lang="ru-RU" b="1" dirty="0" smtClean="0">
                <a:effectLst>
                  <a:outerShdw blurRad="38100" dist="38100" dir="2700000" algn="tl">
                    <a:srgbClr val="000000">
                      <a:alpha val="43137"/>
                    </a:srgbClr>
                  </a:outerShdw>
                </a:effectLst>
              </a:rPr>
              <a:t> </a:t>
            </a:r>
            <a:r>
              <a:rPr lang="ru-RU" dirty="0" smtClean="0">
                <a:effectLst>
                  <a:outerShdw blurRad="38100" dist="38100" dir="2700000" algn="tl">
                    <a:srgbClr val="000000">
                      <a:alpha val="43137"/>
                    </a:srgbClr>
                  </a:outerShdw>
                </a:effectLst>
              </a:rPr>
              <a:t>характеризуется преднамеренным снижением массы тела, которое вызывается и поддерживается самим индивидом. Отказ от пищи связан с недовольством своей внешностью — избыточной, по мнению самого человека, собственной массой тела. В основе нервной анорексии находится искаженное восприятие себя и ложная интерпретация перемены мнения окружающих, основанная на предполагаемом самим пациентом патологическом изменении его внешности — такое состояние называется дисморфофобия. </a:t>
            </a:r>
          </a:p>
        </p:txBody>
      </p:sp>
      <p:sp>
        <p:nvSpPr>
          <p:cNvPr id="6" name="Номер слайда 5">
            <a:extLst>
              <a:ext uri="{FF2B5EF4-FFF2-40B4-BE49-F238E27FC236}">
                <a16:creationId xmlns:a16="http://schemas.microsoft.com/office/drawing/2014/main" id="{50B6C709-8794-DF4E-A15C-6E648F09DD12}"/>
              </a:ext>
            </a:extLst>
          </p:cNvPr>
          <p:cNvSpPr>
            <a:spLocks noGrp="1"/>
          </p:cNvSpPr>
          <p:nvPr>
            <p:ph type="sldNum" sz="quarter" idx="4"/>
          </p:nvPr>
        </p:nvSpPr>
        <p:spPr/>
        <p:txBody>
          <a:bodyPr rtlCol="0"/>
          <a:lstStyle/>
          <a:p>
            <a:pPr rtl="0"/>
            <a:fld id="{294A09A9-5501-47C1-A89A-A340965A2BE2}" type="slidenum">
              <a:rPr lang="ru-RU" smtClean="0"/>
              <a:pPr rtl="0"/>
              <a:t>9</a:t>
            </a:fld>
            <a:endParaRPr lang="ru-RU" dirty="0"/>
          </a:p>
        </p:txBody>
      </p:sp>
    </p:spTree>
    <p:extLst>
      <p:ext uri="{BB962C8B-B14F-4D97-AF65-F5344CB8AC3E}">
        <p14:creationId xmlns:p14="http://schemas.microsoft.com/office/powerpoint/2010/main" val="4212917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елый и синий">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457593_TF45331398_Win32" id="{3A7E0759-75B2-4566-923C-3451D643A8ED}" vid="{B382A2E4-62DA-452E-984E-11EE757E2A5A}"/>
    </a:ext>
  </a:extLst>
</a:theme>
</file>

<file path=ppt/theme/theme2.xml><?xml version="1.0" encoding="utf-8"?>
<a:theme xmlns:a="http://schemas.openxmlformats.org/drawingml/2006/main" name="1_Белый и синий">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457593_TF45331398_Win32" id="{3A7E0759-75B2-4566-923C-3451D643A8ED}" vid="{B382A2E4-62DA-452E-984E-11EE757E2A5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5BAB77-79E1-4739-AA51-10C9079186D6}">
  <ds:schemaRefs>
    <ds:schemaRef ds:uri="http://purl.org/dc/dcmitype/"/>
    <ds:schemaRef ds:uri="http://schemas.microsoft.com/office/infopath/2007/PartnerControls"/>
    <ds:schemaRef ds:uri="http://purl.org/dc/elements/1.1/"/>
    <ds:schemaRef ds:uri="http://schemas.microsoft.com/office/2006/documentManagement/types"/>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334180-0405-413B-834A-44FA9E05ADB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Белый и синий</Template>
  <TotalTime>0</TotalTime>
  <Words>3865</Words>
  <Application>Microsoft Office PowerPoint</Application>
  <PresentationFormat>Широкоэкранный</PresentationFormat>
  <Paragraphs>268</Paragraphs>
  <Slides>26</Slides>
  <Notes>26</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26</vt:i4>
      </vt:variant>
    </vt:vector>
  </HeadingPairs>
  <TitlesOfParts>
    <vt:vector size="35" baseType="lpstr">
      <vt:lpstr>Arial</vt:lpstr>
      <vt:lpstr>Browallia New</vt:lpstr>
      <vt:lpstr>Calibri</vt:lpstr>
      <vt:lpstr>Tahoma</vt:lpstr>
      <vt:lpstr>Tenorite</vt:lpstr>
      <vt:lpstr>Times New Roman</vt:lpstr>
      <vt:lpstr>Wingdings</vt:lpstr>
      <vt:lpstr>Белый и синий</vt:lpstr>
      <vt:lpstr>1_Белый и синий</vt:lpstr>
      <vt:lpstr>Клинико-социальные факторы формирования и течения расстройств пищевого поведения</vt:lpstr>
      <vt:lpstr>Введение</vt:lpstr>
      <vt:lpstr>Введение</vt:lpstr>
      <vt:lpstr>Определение РПП</vt:lpstr>
      <vt:lpstr>Классификация по МКБ-10</vt:lpstr>
      <vt:lpstr>Классификация РПП по МКБ-11  </vt:lpstr>
      <vt:lpstr>Эпидемиология РПП</vt:lpstr>
      <vt:lpstr>Факторы риска развития РПП</vt:lpstr>
      <vt:lpstr>Клиника РПП</vt:lpstr>
      <vt:lpstr>Презентация PowerPoint</vt:lpstr>
      <vt:lpstr>1. Экстернальное пищевое поведение</vt:lpstr>
      <vt:lpstr>2. При эмоциогенном типе пищевого поведения </vt:lpstr>
      <vt:lpstr>3. Ограничительный тип пищевого поведения </vt:lpstr>
      <vt:lpstr>Диагностика РПП</vt:lpstr>
      <vt:lpstr>Диагностика РПП</vt:lpstr>
      <vt:lpstr>Презентация PowerPoint</vt:lpstr>
      <vt:lpstr>Диагностика РПП</vt:lpstr>
      <vt:lpstr>Презентация PowerPoint</vt:lpstr>
      <vt:lpstr>Стадии нервной анорексии</vt:lpstr>
      <vt:lpstr>Презентация PowerPoint</vt:lpstr>
      <vt:lpstr>Презентация PowerPoint</vt:lpstr>
      <vt:lpstr>Презентация PowerPoint</vt:lpstr>
      <vt:lpstr>Степени тяжести нервной анорексии:</vt:lpstr>
      <vt:lpstr>Течение нервной булимии</vt:lpstr>
      <vt:lpstr>Типы нервной булимии</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2022-09-29T15:14:10Z</dcterms:created>
  <dcterms:modified xsi:type="dcterms:W3CDTF">2022-10-27T17:47:00Z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