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45"/>
  </p:notesMasterIdLst>
  <p:sldIdLst>
    <p:sldId id="320" r:id="rId2"/>
    <p:sldId id="354" r:id="rId3"/>
    <p:sldId id="315" r:id="rId4"/>
    <p:sldId id="341" r:id="rId5"/>
    <p:sldId id="323" r:id="rId6"/>
    <p:sldId id="370" r:id="rId7"/>
    <p:sldId id="316" r:id="rId8"/>
    <p:sldId id="371" r:id="rId9"/>
    <p:sldId id="348" r:id="rId10"/>
    <p:sldId id="373" r:id="rId11"/>
    <p:sldId id="355" r:id="rId12"/>
    <p:sldId id="356" r:id="rId13"/>
    <p:sldId id="357" r:id="rId14"/>
    <p:sldId id="372" r:id="rId15"/>
    <p:sldId id="282" r:id="rId16"/>
    <p:sldId id="283" r:id="rId17"/>
    <p:sldId id="368" r:id="rId18"/>
    <p:sldId id="369" r:id="rId19"/>
    <p:sldId id="317" r:id="rId20"/>
    <p:sldId id="360" r:id="rId21"/>
    <p:sldId id="358" r:id="rId22"/>
    <p:sldId id="342" r:id="rId23"/>
    <p:sldId id="318" r:id="rId24"/>
    <p:sldId id="343" r:id="rId25"/>
    <p:sldId id="256" r:id="rId26"/>
    <p:sldId id="344" r:id="rId27"/>
    <p:sldId id="351" r:id="rId28"/>
    <p:sldId id="345" r:id="rId29"/>
    <p:sldId id="366" r:id="rId30"/>
    <p:sldId id="365" r:id="rId31"/>
    <p:sldId id="367" r:id="rId32"/>
    <p:sldId id="375" r:id="rId33"/>
    <p:sldId id="376" r:id="rId34"/>
    <p:sldId id="361" r:id="rId35"/>
    <p:sldId id="362" r:id="rId36"/>
    <p:sldId id="364" r:id="rId37"/>
    <p:sldId id="363" r:id="rId38"/>
    <p:sldId id="349" r:id="rId39"/>
    <p:sldId id="350" r:id="rId40"/>
    <p:sldId id="352" r:id="rId41"/>
    <p:sldId id="347" r:id="rId42"/>
    <p:sldId id="353"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BFE7E6B-05D9-4583-816E-E28E07C4268E}">
          <p14:sldIdLst>
            <p14:sldId id="320"/>
            <p14:sldId id="354"/>
            <p14:sldId id="315"/>
            <p14:sldId id="341"/>
            <p14:sldId id="323"/>
            <p14:sldId id="370"/>
            <p14:sldId id="316"/>
            <p14:sldId id="371"/>
            <p14:sldId id="348"/>
            <p14:sldId id="373"/>
            <p14:sldId id="355"/>
            <p14:sldId id="356"/>
            <p14:sldId id="357"/>
            <p14:sldId id="372"/>
            <p14:sldId id="282"/>
            <p14:sldId id="283"/>
            <p14:sldId id="368"/>
            <p14:sldId id="369"/>
            <p14:sldId id="317"/>
            <p14:sldId id="360"/>
            <p14:sldId id="358"/>
            <p14:sldId id="342"/>
            <p14:sldId id="318"/>
            <p14:sldId id="343"/>
            <p14:sldId id="256"/>
            <p14:sldId id="344"/>
            <p14:sldId id="351"/>
            <p14:sldId id="345"/>
            <p14:sldId id="366"/>
            <p14:sldId id="365"/>
            <p14:sldId id="367"/>
            <p14:sldId id="375"/>
            <p14:sldId id="376"/>
            <p14:sldId id="361"/>
            <p14:sldId id="362"/>
            <p14:sldId id="364"/>
            <p14:sldId id="363"/>
            <p14:sldId id="349"/>
            <p14:sldId id="350"/>
            <p14:sldId id="352"/>
            <p14:sldId id="347"/>
            <p14:sldId id="353"/>
            <p14:sldId id="2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82" d="100"/>
          <a:sy n="82" d="100"/>
        </p:scale>
        <p:origin x="6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A4A1C-A2F4-45D6-9D10-BEAE7FC48ADE}" type="datetimeFigureOut">
              <a:rPr lang="ru-RU" smtClean="0"/>
              <a:t>06.12.2022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6C653-171A-4184-9A14-44F1E946BA14}" type="slidenum">
              <a:rPr lang="ru-RU" smtClean="0"/>
              <a:t>‹#›</a:t>
            </a:fld>
            <a:endParaRPr lang="ru-RU"/>
          </a:p>
        </p:txBody>
      </p:sp>
    </p:spTree>
    <p:extLst>
      <p:ext uri="{BB962C8B-B14F-4D97-AF65-F5344CB8AC3E}">
        <p14:creationId xmlns:p14="http://schemas.microsoft.com/office/powerpoint/2010/main" val="346909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Times New Roman" panose="02020603050405020304" pitchFamily="18" charset="0"/>
                <a:cs typeface="Times New Roman" panose="02020603050405020304" pitchFamily="18" charset="0"/>
              </a:rPr>
              <a:t>Техническая </a:t>
            </a:r>
            <a:r>
              <a:rPr lang="ru-RU" sz="1200" dirty="0" err="1">
                <a:solidFill>
                  <a:schemeClr val="tx2"/>
                </a:solidFill>
                <a:latin typeface="Times New Roman" panose="02020603050405020304" pitchFamily="18" charset="0"/>
                <a:cs typeface="Times New Roman" panose="02020603050405020304" pitchFamily="18" charset="0"/>
              </a:rPr>
              <a:t>хар</a:t>
            </a:r>
            <a:r>
              <a:rPr lang="ru-RU" sz="1200" dirty="0">
                <a:solidFill>
                  <a:schemeClr val="tx2"/>
                </a:solidFill>
                <a:latin typeface="Times New Roman" panose="02020603050405020304" pitchFamily="18" charset="0"/>
                <a:cs typeface="Times New Roman" panose="02020603050405020304" pitchFamily="18" charset="0"/>
              </a:rPr>
              <a:t>-ка. Какая глубина. В каком месте.  Роль Маркова и </a:t>
            </a:r>
            <a:r>
              <a:rPr lang="ru-RU" sz="1200" dirty="0" err="1">
                <a:solidFill>
                  <a:schemeClr val="tx2"/>
                </a:solidFill>
                <a:latin typeface="Times New Roman" panose="02020603050405020304" pitchFamily="18" charset="0"/>
                <a:cs typeface="Times New Roman" panose="02020603050405020304" pitchFamily="18" charset="0"/>
              </a:rPr>
              <a:t>Чудновского</a:t>
            </a:r>
            <a:r>
              <a:rPr lang="ru-RU" sz="1200" dirty="0">
                <a:solidFill>
                  <a:schemeClr val="tx2"/>
                </a:solidFill>
                <a:latin typeface="Times New Roman" panose="02020603050405020304" pitchFamily="18" charset="0"/>
                <a:cs typeface="Times New Roman" panose="02020603050405020304" pitchFamily="18" charset="0"/>
              </a:rPr>
              <a:t>. Какой возраст для капитанов. (Условия назначения капитанов). </a:t>
            </a:r>
          </a:p>
          <a:p>
            <a:endParaRPr lang="ru-RU" dirty="0"/>
          </a:p>
        </p:txBody>
      </p:sp>
      <p:sp>
        <p:nvSpPr>
          <p:cNvPr id="4" name="Номер слайда 3"/>
          <p:cNvSpPr>
            <a:spLocks noGrp="1"/>
          </p:cNvSpPr>
          <p:nvPr>
            <p:ph type="sldNum" sz="quarter" idx="5"/>
          </p:nvPr>
        </p:nvSpPr>
        <p:spPr/>
        <p:txBody>
          <a:bodyPr/>
          <a:lstStyle/>
          <a:p>
            <a:fld id="{D3D6C653-171A-4184-9A14-44F1E946BA14}" type="slidenum">
              <a:rPr lang="ru-RU" smtClean="0"/>
              <a:t>14</a:t>
            </a:fld>
            <a:endParaRPr lang="ru-RU"/>
          </a:p>
        </p:txBody>
      </p:sp>
    </p:spTree>
    <p:extLst>
      <p:ext uri="{BB962C8B-B14F-4D97-AF65-F5344CB8AC3E}">
        <p14:creationId xmlns:p14="http://schemas.microsoft.com/office/powerpoint/2010/main" val="31775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D6C653-171A-4184-9A14-44F1E946BA14}" type="slidenum">
              <a:rPr lang="ru-RU" smtClean="0"/>
              <a:t>19</a:t>
            </a:fld>
            <a:endParaRPr lang="ru-RU"/>
          </a:p>
        </p:txBody>
      </p:sp>
    </p:spTree>
    <p:extLst>
      <p:ext uri="{BB962C8B-B14F-4D97-AF65-F5344CB8AC3E}">
        <p14:creationId xmlns:p14="http://schemas.microsoft.com/office/powerpoint/2010/main" val="319350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E1656AE3-FBCB-4329-AA30-2AC9E7B278AE}" type="datetimeFigureOut">
              <a:rPr lang="ru-RU" smtClean="0"/>
              <a:t>06.12.2022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389109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9736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205969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426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56631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1656AE3-FBCB-4329-AA30-2AC9E7B278AE}" type="datetimeFigureOut">
              <a:rPr lang="ru-RU" smtClean="0"/>
              <a:t>06.12.2022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97621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1656AE3-FBCB-4329-AA30-2AC9E7B278AE}" type="datetimeFigureOut">
              <a:rPr lang="ru-RU" smtClean="0"/>
              <a:t>06.12.2022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80675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656AE3-FBCB-4329-AA30-2AC9E7B278AE}" type="datetimeFigureOut">
              <a:rPr lang="ru-RU" smtClean="0"/>
              <a:t>06.12.2022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219892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656AE3-FBCB-4329-AA30-2AC9E7B278AE}" type="datetimeFigureOut">
              <a:rPr lang="ru-RU" smtClean="0"/>
              <a:t>06.12.2022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383825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656AE3-FBCB-4329-AA30-2AC9E7B278AE}" type="datetimeFigureOut">
              <a:rPr lang="ru-RU" smtClean="0"/>
              <a:t>06.12.2022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09068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1656AE3-FBCB-4329-AA30-2AC9E7B278AE}" type="datetimeFigureOut">
              <a:rPr lang="ru-RU" smtClean="0"/>
              <a:t>06.12.2022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366536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85488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1656AE3-FBCB-4329-AA30-2AC9E7B278AE}" type="datetimeFigureOut">
              <a:rPr lang="ru-RU" smtClean="0"/>
              <a:t>06.12.2022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66737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656AE3-FBCB-4329-AA30-2AC9E7B278AE}" type="datetimeFigureOut">
              <a:rPr lang="ru-RU" smtClean="0"/>
              <a:t>06.12.2022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315121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56AE3-FBCB-4329-AA30-2AC9E7B278AE}" type="datetimeFigureOut">
              <a:rPr lang="ru-RU" smtClean="0"/>
              <a:t>06.12.2022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29768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11075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656AE3-FBCB-4329-AA30-2AC9E7B278AE}" type="datetimeFigureOut">
              <a:rPr lang="ru-RU" smtClean="0"/>
              <a:t>06.12.2022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A4B94D-53B5-408E-B21B-7BF73042C518}" type="slidenum">
              <a:rPr lang="ru-RU" smtClean="0"/>
              <a:t>‹#›</a:t>
            </a:fld>
            <a:endParaRPr lang="ru-RU"/>
          </a:p>
        </p:txBody>
      </p:sp>
    </p:spTree>
    <p:extLst>
      <p:ext uri="{BB962C8B-B14F-4D97-AF65-F5344CB8AC3E}">
        <p14:creationId xmlns:p14="http://schemas.microsoft.com/office/powerpoint/2010/main" val="11511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1656AE3-FBCB-4329-AA30-2AC9E7B278AE}" type="datetimeFigureOut">
              <a:rPr lang="ru-RU" smtClean="0"/>
              <a:t>06.12.2022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AA4B94D-53B5-408E-B21B-7BF73042C518}" type="slidenum">
              <a:rPr lang="ru-RU" smtClean="0"/>
              <a:t>‹#›</a:t>
            </a:fld>
            <a:endParaRPr lang="ru-RU"/>
          </a:p>
        </p:txBody>
      </p:sp>
    </p:spTree>
    <p:extLst>
      <p:ext uri="{BB962C8B-B14F-4D97-AF65-F5344CB8AC3E}">
        <p14:creationId xmlns:p14="http://schemas.microsoft.com/office/powerpoint/2010/main" val="348227764"/>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nta.ru/tags/persons/kravchuk-leonid/" TargetMode="External"/><Relationship Id="rId2" Type="http://schemas.openxmlformats.org/officeDocument/2006/relationships/hyperlink" Target="https://lenta.ru/tags/persons/eltsin-bori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enta.ru/articles/2020/08/31/admiral/" TargetMode="External"/><Relationship Id="rId2" Type="http://schemas.openxmlformats.org/officeDocument/2006/relationships/hyperlink" Target="https://ru.wikipedia.org/wiki/%D0%90%D0%B4%D0%BC%D0%B8%D1%80%D0%B0%D0%BB_%D0%9D%D0%B0%D1%85%D0%B8%D0%BC%D0%BE%D0%B2_(%D0%BF%D0%B0%D1%80%D0%BE%D1%85%D0%BE%D0%B4)" TargetMode="External"/><Relationship Id="rId1" Type="http://schemas.openxmlformats.org/officeDocument/2006/relationships/slideLayout" Target="../slideLayouts/slideLayout2.xml"/><Relationship Id="rId5" Type="http://schemas.openxmlformats.org/officeDocument/2006/relationships/hyperlink" Target="https://7dogs.livejournal.com/610335.html" TargetMode="External"/><Relationship Id="rId4" Type="http://schemas.openxmlformats.org/officeDocument/2006/relationships/hyperlink" Target="https://topwar.ru/100010-tayna-gibeli-admirala-nahimova.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DCCC2B-F31D-4D9D-B831-53B734DE276A}"/>
              </a:ext>
            </a:extLst>
          </p:cNvPr>
          <p:cNvSpPr txBox="1"/>
          <p:nvPr/>
        </p:nvSpPr>
        <p:spPr>
          <a:xfrm>
            <a:off x="2711450" y="536575"/>
            <a:ext cx="7440613" cy="1477328"/>
          </a:xfrm>
          <a:prstGeom prst="rect">
            <a:avLst/>
          </a:prstGeom>
          <a:noFill/>
        </p:spPr>
        <p:txBody>
          <a:bodyPr>
            <a:spAutoFit/>
          </a:bodyPr>
          <a:lstStyle/>
          <a:p>
            <a:pPr algn="ctr" eaLnBrk="1" fontAlgn="auto" hangingPunct="1">
              <a:spcBef>
                <a:spcPts val="0"/>
              </a:spcBef>
              <a:spcAft>
                <a:spcPts val="0"/>
              </a:spcAft>
              <a:defRPr/>
            </a:pPr>
            <a:r>
              <a:rPr lang="ru-RU" dirty="0">
                <a:latin typeface="+mj-lt"/>
              </a:rPr>
              <a:t>ФГБОУ ВО «Кубанский государственный медицинский университет» Министерства здравоохранения Российской Федерации.</a:t>
            </a:r>
          </a:p>
          <a:p>
            <a:pPr algn="ctr" eaLnBrk="1" fontAlgn="auto" hangingPunct="1">
              <a:spcBef>
                <a:spcPts val="0"/>
              </a:spcBef>
              <a:spcAft>
                <a:spcPts val="0"/>
              </a:spcAft>
              <a:defRPr/>
            </a:pPr>
            <a:endParaRPr lang="ru-RU" dirty="0">
              <a:latin typeface="+mj-lt"/>
            </a:endParaRPr>
          </a:p>
          <a:p>
            <a:pPr algn="ctr" eaLnBrk="1" fontAlgn="auto" hangingPunct="1">
              <a:spcBef>
                <a:spcPts val="0"/>
              </a:spcBef>
              <a:spcAft>
                <a:spcPts val="0"/>
              </a:spcAft>
              <a:defRPr/>
            </a:pPr>
            <a:r>
              <a:rPr lang="ru-RU" dirty="0">
                <a:latin typeface="+mj-lt"/>
              </a:rPr>
              <a:t>Кафедра судебной медицины.</a:t>
            </a:r>
          </a:p>
          <a:p>
            <a:pPr algn="ctr" eaLnBrk="1" fontAlgn="auto" hangingPunct="1">
              <a:spcBef>
                <a:spcPts val="0"/>
              </a:spcBef>
              <a:spcAft>
                <a:spcPts val="0"/>
              </a:spcAft>
              <a:defRPr/>
            </a:pPr>
            <a:r>
              <a:rPr lang="ru-RU" dirty="0">
                <a:latin typeface="+mj-lt"/>
              </a:rPr>
              <a:t>Зав. кафедрой, д.м.н., профессор Породенко В. А</a:t>
            </a:r>
            <a:r>
              <a:rPr lang="ru-RU" sz="1350" dirty="0">
                <a:latin typeface="+mn-lt"/>
              </a:rPr>
              <a:t>.</a:t>
            </a:r>
          </a:p>
        </p:txBody>
      </p:sp>
      <p:pic>
        <p:nvPicPr>
          <p:cNvPr id="21509" name="Рисунок 4">
            <a:extLst>
              <a:ext uri="{FF2B5EF4-FFF2-40B4-BE49-F238E27FC236}">
                <a16:creationId xmlns:a16="http://schemas.microsoft.com/office/drawing/2014/main" id="{F9761125-A59E-4854-9F79-9A44AFDDD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166327" cy="11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a:extLst>
              <a:ext uri="{FF2B5EF4-FFF2-40B4-BE49-F238E27FC236}">
                <a16:creationId xmlns:a16="http://schemas.microsoft.com/office/drawing/2014/main" id="{AE7E0284-15F2-45CF-B1C6-4DC23B202E6B}"/>
              </a:ext>
            </a:extLst>
          </p:cNvPr>
          <p:cNvSpPr txBox="1">
            <a:spLocks noChangeArrowheads="1"/>
          </p:cNvSpPr>
          <p:nvPr/>
        </p:nvSpPr>
        <p:spPr bwMode="auto">
          <a:xfrm>
            <a:off x="2254250" y="6131021"/>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dirty="0">
                <a:solidFill>
                  <a:schemeClr val="tx1"/>
                </a:solidFill>
                <a:latin typeface="Times New Roman" panose="02020603050405020304" pitchFamily="18" charset="0"/>
                <a:cs typeface="Times New Roman" panose="02020603050405020304" pitchFamily="18" charset="0"/>
              </a:rPr>
              <a:t>Краснодар - 2022 г.</a:t>
            </a:r>
            <a:endParaRPr lang="ru-RU" altLang="ru-RU" dirty="0">
              <a:solidFill>
                <a:srgbClr val="FFFFFF"/>
              </a:solidFill>
            </a:endParaRPr>
          </a:p>
        </p:txBody>
      </p:sp>
      <p:sp>
        <p:nvSpPr>
          <p:cNvPr id="8" name="TextBox 7">
            <a:extLst>
              <a:ext uri="{FF2B5EF4-FFF2-40B4-BE49-F238E27FC236}">
                <a16:creationId xmlns:a16="http://schemas.microsoft.com/office/drawing/2014/main" id="{ADA6076C-3052-4DE6-A649-7D4D8BFA5E08}"/>
              </a:ext>
            </a:extLst>
          </p:cNvPr>
          <p:cNvSpPr txBox="1"/>
          <p:nvPr/>
        </p:nvSpPr>
        <p:spPr>
          <a:xfrm>
            <a:off x="2453149" y="2985095"/>
            <a:ext cx="7285701" cy="1077218"/>
          </a:xfrm>
          <a:prstGeom prst="rect">
            <a:avLst/>
          </a:prstGeom>
          <a:noFill/>
        </p:spPr>
        <p:txBody>
          <a:bodyPr wrap="square">
            <a:spAutoFit/>
          </a:bodyPr>
          <a:lstStyle/>
          <a:p>
            <a:pPr algn="ctr"/>
            <a:r>
              <a:rPr lang="ru-RU" sz="3200" b="1" dirty="0">
                <a:solidFill>
                  <a:schemeClr val="accent3"/>
                </a:solidFill>
                <a:latin typeface="+mj-lt"/>
                <a:cs typeface="Times New Roman" panose="02020603050405020304" pitchFamily="18" charset="0"/>
              </a:rPr>
              <a:t>Круиз смерти.</a:t>
            </a:r>
          </a:p>
          <a:p>
            <a:pPr algn="ctr"/>
            <a:r>
              <a:rPr lang="ru-RU" sz="3200" b="1" dirty="0">
                <a:solidFill>
                  <a:schemeClr val="accent3"/>
                </a:solidFill>
                <a:latin typeface="+mj-lt"/>
                <a:cs typeface="Times New Roman" panose="02020603050405020304" pitchFamily="18" charset="0"/>
              </a:rPr>
              <a:t>Тайна гибели «Адмирала Нахимова».</a:t>
            </a:r>
          </a:p>
        </p:txBody>
      </p:sp>
      <p:sp>
        <p:nvSpPr>
          <p:cNvPr id="5" name="Подзаголовок 4">
            <a:extLst>
              <a:ext uri="{FF2B5EF4-FFF2-40B4-BE49-F238E27FC236}">
                <a16:creationId xmlns:a16="http://schemas.microsoft.com/office/drawing/2014/main" id="{5BC23BCD-AF32-4881-86C7-B1E6C3C566BE}"/>
              </a:ext>
            </a:extLst>
          </p:cNvPr>
          <p:cNvSpPr>
            <a:spLocks noGrp="1"/>
          </p:cNvSpPr>
          <p:nvPr>
            <p:ph type="subTitle" idx="1"/>
          </p:nvPr>
        </p:nvSpPr>
        <p:spPr>
          <a:xfrm>
            <a:off x="7880350" y="4842587"/>
            <a:ext cx="4114800" cy="1288434"/>
          </a:xfrm>
        </p:spPr>
        <p:txBody>
          <a:bodyPr>
            <a:noAutofit/>
          </a:bodyPr>
          <a:lstStyle/>
          <a:p>
            <a:pPr algn="ctr"/>
            <a:r>
              <a:rPr lang="ru-RU" sz="2400" dirty="0">
                <a:latin typeface="Times New Roman" panose="02020603050405020304" pitchFamily="18" charset="0"/>
                <a:cs typeface="Times New Roman" panose="02020603050405020304" pitchFamily="18" charset="0"/>
              </a:rPr>
              <a:t>Доклад на НПК подготовили:</a:t>
            </a:r>
          </a:p>
          <a:p>
            <a:pPr algn="ctr">
              <a:lnSpc>
                <a:spcPct val="100000"/>
              </a:lnSpc>
            </a:pPr>
            <a:r>
              <a:rPr lang="ru-RU" sz="2400" dirty="0">
                <a:latin typeface="Times New Roman" panose="02020603050405020304" pitchFamily="18" charset="0"/>
                <a:cs typeface="Times New Roman" panose="02020603050405020304" pitchFamily="18" charset="0"/>
              </a:rPr>
              <a:t>Кобцев С.В.</a:t>
            </a:r>
          </a:p>
          <a:p>
            <a:pPr algn="ctr">
              <a:lnSpc>
                <a:spcPct val="100000"/>
              </a:lnSpc>
            </a:pPr>
            <a:r>
              <a:rPr lang="ru-RU" sz="2400" dirty="0">
                <a:latin typeface="Times New Roman" panose="02020603050405020304" pitchFamily="18" charset="0"/>
                <a:cs typeface="Times New Roman" panose="02020603050405020304" pitchFamily="18" charset="0"/>
              </a:rPr>
              <a:t>Иванов Г.В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0F6638-416E-453F-85BD-5AC09BD9822D}"/>
              </a:ext>
            </a:extLst>
          </p:cNvPr>
          <p:cNvSpPr>
            <a:spLocks noGrp="1"/>
          </p:cNvSpPr>
          <p:nvPr>
            <p:ph idx="1"/>
          </p:nvPr>
        </p:nvSpPr>
        <p:spPr>
          <a:xfrm>
            <a:off x="488399" y="1222311"/>
            <a:ext cx="11215202" cy="6051874"/>
          </a:xfrm>
        </p:spPr>
        <p:txBody>
          <a:bodyPr>
            <a:normAutofit/>
          </a:bodyPr>
          <a:lstStyle/>
          <a:p>
            <a:pPr algn="just"/>
            <a:r>
              <a:rPr lang="ru-RU" sz="2400" dirty="0">
                <a:solidFill>
                  <a:schemeClr val="tx2"/>
                </a:solidFill>
                <a:latin typeface="Times New Roman" panose="02020603050405020304" pitchFamily="18" charset="0"/>
                <a:cs typeface="Times New Roman" panose="02020603050405020304" pitchFamily="18" charset="0"/>
              </a:rPr>
              <a:t>31 августа 1986 года в 22.00 п/х "Адмирал Нахимов", под командованием капитана дальнего плавания Маркова Вадима Георгиевича отошел от причала N34 п. Новороссийск назначением на порт Сочи.</a:t>
            </a:r>
          </a:p>
          <a:p>
            <a:pPr algn="just"/>
            <a:r>
              <a:rPr lang="ru-RU" sz="2400" dirty="0">
                <a:solidFill>
                  <a:schemeClr val="tx2"/>
                </a:solidFill>
                <a:latin typeface="Times New Roman" panose="02020603050405020304" pitchFamily="18" charset="0"/>
                <a:cs typeface="Times New Roman" panose="02020603050405020304" pitchFamily="18" charset="0"/>
              </a:rPr>
              <a:t>На борту находилось 897 пассажира, 346 членов экипажа, всего 1243 человека.</a:t>
            </a:r>
          </a:p>
          <a:p>
            <a:pPr algn="just"/>
            <a:r>
              <a:rPr lang="ru-RU" sz="1200" dirty="0">
                <a:solidFill>
                  <a:schemeClr val="tx2"/>
                </a:solidFill>
                <a:latin typeface="Times New Roman" panose="02020603050405020304" pitchFamily="18" charset="0"/>
                <a:cs typeface="Times New Roman" panose="02020603050405020304" pitchFamily="18" charset="0"/>
              </a:rPr>
              <a:t> </a:t>
            </a:r>
            <a:r>
              <a:rPr lang="ru-RU" sz="2400" dirty="0">
                <a:solidFill>
                  <a:schemeClr val="tx2"/>
                </a:solidFill>
                <a:latin typeface="Times New Roman" panose="02020603050405020304" pitchFamily="18" charset="0"/>
                <a:cs typeface="Times New Roman" panose="02020603050405020304" pitchFamily="18" charset="0"/>
              </a:rPr>
              <a:t>В 22.30 п/х "Адмирал Нахимов" прошел ворота порта и лег на курс 155 °С с целью войти в систему разделения движения. Дальнейшее плавание до выхода из зоны регулируемого движения порта Новороссийск осуществлялось под проводкой берегового поста регулирования движения судов (ПРДС). На мостике находились капитан Марков В.Г., вахтенный второй помощник капитана </a:t>
            </a:r>
            <a:r>
              <a:rPr lang="ru-RU" sz="2400" dirty="0" err="1">
                <a:solidFill>
                  <a:schemeClr val="tx2"/>
                </a:solidFill>
                <a:latin typeface="Times New Roman" panose="02020603050405020304" pitchFamily="18" charset="0"/>
                <a:cs typeface="Times New Roman" panose="02020603050405020304" pitchFamily="18" charset="0"/>
              </a:rPr>
              <a:t>Чудновский</a:t>
            </a:r>
            <a:r>
              <a:rPr lang="ru-RU" sz="2400" dirty="0">
                <a:solidFill>
                  <a:schemeClr val="tx2"/>
                </a:solidFill>
                <a:latin typeface="Times New Roman" panose="02020603050405020304" pitchFamily="18" charset="0"/>
                <a:cs typeface="Times New Roman" panose="02020603050405020304" pitchFamily="18" charset="0"/>
              </a:rPr>
              <a:t> А.Р., рулевой - матрос I класса Смирнов Е.А. и впередсмотрящий-матрос II класса </a:t>
            </a:r>
            <a:r>
              <a:rPr lang="ru-RU" sz="2400" dirty="0" err="1">
                <a:solidFill>
                  <a:schemeClr val="tx2"/>
                </a:solidFill>
                <a:latin typeface="Times New Roman" panose="02020603050405020304" pitchFamily="18" charset="0"/>
                <a:cs typeface="Times New Roman" panose="02020603050405020304" pitchFamily="18" charset="0"/>
              </a:rPr>
              <a:t>Вышаренко</a:t>
            </a:r>
            <a:r>
              <a:rPr lang="ru-RU" sz="2400" dirty="0">
                <a:solidFill>
                  <a:schemeClr val="tx2"/>
                </a:solidFill>
                <a:latin typeface="Times New Roman" panose="02020603050405020304" pitchFamily="18" charset="0"/>
                <a:cs typeface="Times New Roman" panose="02020603050405020304" pitchFamily="18" charset="0"/>
              </a:rPr>
              <a:t> Ю.А. ПРДС передал на п/х "Адмирал Нахимов" информацию о состоявшемся контакте по радиотелефону с подходящим к порту Новороссийск т/х "Петр </a:t>
            </a:r>
            <a:r>
              <a:rPr lang="ru-RU" sz="2400" dirty="0" err="1">
                <a:solidFill>
                  <a:schemeClr val="tx2"/>
                </a:solidFill>
                <a:latin typeface="Times New Roman" panose="02020603050405020304" pitchFamily="18" charset="0"/>
                <a:cs typeface="Times New Roman" panose="02020603050405020304" pitchFamily="18" charset="0"/>
              </a:rPr>
              <a:t>Васев</a:t>
            </a:r>
            <a:r>
              <a:rPr lang="ru-RU" sz="2400" dirty="0">
                <a:solidFill>
                  <a:schemeClr val="tx2"/>
                </a:solidFill>
                <a:latin typeface="Times New Roman" panose="02020603050405020304" pitchFamily="18" charset="0"/>
                <a:cs typeface="Times New Roman" panose="02020603050405020304" pitchFamily="18" charset="0"/>
              </a:rPr>
              <a:t>" и договоренности с ним пропустить п/х "Адмирал Нахимов". </a:t>
            </a:r>
          </a:p>
        </p:txBody>
      </p:sp>
      <p:sp>
        <p:nvSpPr>
          <p:cNvPr id="4" name="Прямоугольник 3">
            <a:extLst>
              <a:ext uri="{FF2B5EF4-FFF2-40B4-BE49-F238E27FC236}">
                <a16:creationId xmlns:a16="http://schemas.microsoft.com/office/drawing/2014/main" id="{A08965BF-151E-49AF-A283-87DD6005C0EF}"/>
              </a:ext>
            </a:extLst>
          </p:cNvPr>
          <p:cNvSpPr/>
          <p:nvPr/>
        </p:nvSpPr>
        <p:spPr>
          <a:xfrm>
            <a:off x="2822317" y="124217"/>
            <a:ext cx="6401526" cy="830997"/>
          </a:xfrm>
          <a:prstGeom prst="rect">
            <a:avLst/>
          </a:prstGeom>
        </p:spPr>
        <p:txBody>
          <a:bodyPr wrap="square">
            <a:spAutoFit/>
          </a:bodyPr>
          <a:lstStyle/>
          <a:p>
            <a:pPr algn="ctr"/>
            <a:r>
              <a:rPr lang="ru-RU" sz="4800" dirty="0">
                <a:solidFill>
                  <a:schemeClr val="accent3"/>
                </a:solidFill>
                <a:latin typeface="Times New Roman" panose="02020603050405020304" pitchFamily="18" charset="0"/>
                <a:cs typeface="Times New Roman" panose="02020603050405020304" pitchFamily="18" charset="0"/>
              </a:rPr>
              <a:t>Детали случившегося</a:t>
            </a:r>
            <a:endParaRPr lang="ru-RU" sz="4800" dirty="0">
              <a:solidFill>
                <a:schemeClr val="accent3"/>
              </a:solidFill>
            </a:endParaRPr>
          </a:p>
        </p:txBody>
      </p:sp>
    </p:spTree>
    <p:extLst>
      <p:ext uri="{BB962C8B-B14F-4D97-AF65-F5344CB8AC3E}">
        <p14:creationId xmlns:p14="http://schemas.microsoft.com/office/powerpoint/2010/main" val="80589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D0D8092-0706-4FE5-A12A-F9B7C2FAB9B6}"/>
              </a:ext>
            </a:extLst>
          </p:cNvPr>
          <p:cNvSpPr>
            <a:spLocks noGrp="1"/>
          </p:cNvSpPr>
          <p:nvPr>
            <p:ph idx="1"/>
          </p:nvPr>
        </p:nvSpPr>
        <p:spPr>
          <a:xfrm>
            <a:off x="276808" y="741785"/>
            <a:ext cx="11638383" cy="5640356"/>
          </a:xfrm>
        </p:spPr>
        <p:txBody>
          <a:bodyPr>
            <a:normAutofit fontScale="70000" lnSpcReduction="20000"/>
          </a:bodyPr>
          <a:lstStyle/>
          <a:p>
            <a:pPr algn="just"/>
            <a:r>
              <a:rPr lang="ru-RU" sz="3400" dirty="0">
                <a:solidFill>
                  <a:schemeClr val="tx2"/>
                </a:solidFill>
                <a:latin typeface="Times New Roman" panose="02020603050405020304" pitchFamily="18" charset="0"/>
                <a:cs typeface="Times New Roman" panose="02020603050405020304" pitchFamily="18" charset="0"/>
              </a:rPr>
              <a:t>Примерно через 3 минуты капитан Марков В.Г., проинструктировав </a:t>
            </a:r>
            <a:r>
              <a:rPr lang="ru-RU" sz="3400" dirty="0" err="1">
                <a:solidFill>
                  <a:schemeClr val="tx2"/>
                </a:solidFill>
                <a:latin typeface="Times New Roman" panose="02020603050405020304" pitchFamily="18" charset="0"/>
                <a:cs typeface="Times New Roman" panose="02020603050405020304" pitchFamily="18" charset="0"/>
              </a:rPr>
              <a:t>Чудновского</a:t>
            </a:r>
            <a:r>
              <a:rPr lang="ru-RU" sz="3400" dirty="0">
                <a:solidFill>
                  <a:schemeClr val="tx2"/>
                </a:solidFill>
                <a:latin typeface="Times New Roman" panose="02020603050405020304" pitchFamily="18" charset="0"/>
                <a:cs typeface="Times New Roman" panose="02020603050405020304" pitchFamily="18" charset="0"/>
              </a:rPr>
              <a:t> А.Р. передал ему управление судном и ушел с мостика в радиорубку, затем в свою каюту, где по его словам, умывшись за рабочим столом читал книгу. </a:t>
            </a:r>
          </a:p>
          <a:p>
            <a:pPr algn="just"/>
            <a:r>
              <a:rPr lang="ru-RU" sz="3400" dirty="0">
                <a:solidFill>
                  <a:schemeClr val="tx2"/>
                </a:solidFill>
                <a:latin typeface="Times New Roman" panose="02020603050405020304" pitchFamily="18" charset="0"/>
                <a:cs typeface="Times New Roman" panose="02020603050405020304" pitchFamily="18" charset="0"/>
              </a:rPr>
              <a:t>В 22:47 вахтенный помощник </a:t>
            </a:r>
            <a:r>
              <a:rPr lang="ru-RU" sz="3400" dirty="0" err="1">
                <a:solidFill>
                  <a:schemeClr val="tx2"/>
                </a:solidFill>
                <a:latin typeface="Times New Roman" panose="02020603050405020304" pitchFamily="18" charset="0"/>
                <a:cs typeface="Times New Roman" panose="02020603050405020304" pitchFamily="18" charset="0"/>
              </a:rPr>
              <a:t>Чудновский</a:t>
            </a:r>
            <a:r>
              <a:rPr lang="ru-RU" sz="3400" dirty="0">
                <a:solidFill>
                  <a:schemeClr val="tx2"/>
                </a:solidFill>
                <a:latin typeface="Times New Roman" panose="02020603050405020304" pitchFamily="18" charset="0"/>
                <a:cs typeface="Times New Roman" panose="02020603050405020304" pitchFamily="18" charset="0"/>
              </a:rPr>
              <a:t> А.Р. связался с т/х "Петр </a:t>
            </a:r>
            <a:r>
              <a:rPr lang="ru-RU" sz="3400" dirty="0" err="1">
                <a:solidFill>
                  <a:schemeClr val="tx2"/>
                </a:solidFill>
                <a:latin typeface="Times New Roman" panose="02020603050405020304" pitchFamily="18" charset="0"/>
                <a:cs typeface="Times New Roman" panose="02020603050405020304" pitchFamily="18" charset="0"/>
              </a:rPr>
              <a:t>Васев</a:t>
            </a:r>
            <a:r>
              <a:rPr lang="ru-RU" sz="3400" dirty="0">
                <a:solidFill>
                  <a:schemeClr val="tx2"/>
                </a:solidFill>
                <a:latin typeface="Times New Roman" panose="02020603050405020304" pitchFamily="18" charset="0"/>
                <a:cs typeface="Times New Roman" panose="02020603050405020304" pitchFamily="18" charset="0"/>
              </a:rPr>
              <a:t>" по радиостанции УКВ, проинформировал о своем курсе 160 и получил от него подтверждение о согласии уступить дорогу п/х Адмирал Нахимов".</a:t>
            </a:r>
          </a:p>
          <a:p>
            <a:pPr algn="just"/>
            <a:r>
              <a:rPr lang="ru-RU" sz="3400" dirty="0">
                <a:solidFill>
                  <a:schemeClr val="tx2"/>
                </a:solidFill>
                <a:latin typeface="Times New Roman" panose="02020603050405020304" pitchFamily="18" charset="0"/>
                <a:cs typeface="Times New Roman" panose="02020603050405020304" pitchFamily="18" charset="0"/>
              </a:rPr>
              <a:t>В 22.50 судно вышло из акватории порта Новороссийск.</a:t>
            </a:r>
          </a:p>
          <a:p>
            <a:pPr algn="just"/>
            <a:r>
              <a:rPr lang="ru-RU" sz="3400" dirty="0">
                <a:solidFill>
                  <a:schemeClr val="tx2"/>
                </a:solidFill>
                <a:latin typeface="Times New Roman" panose="02020603050405020304" pitchFamily="18" charset="0"/>
                <a:cs typeface="Times New Roman" panose="02020603050405020304" pitchFamily="18" charset="0"/>
              </a:rPr>
              <a:t>В 23.00 п/х "Адмирал Нахимов" прошел точку встречи лоцманов и около 23.05 вышел из зоны радиолокационной проводки ПРДС.</a:t>
            </a:r>
          </a:p>
          <a:p>
            <a:pPr algn="just"/>
            <a:r>
              <a:rPr lang="ru-RU" sz="3400" dirty="0">
                <a:solidFill>
                  <a:schemeClr val="tx2"/>
                </a:solidFill>
                <a:latin typeface="Times New Roman" panose="02020603050405020304" pitchFamily="18" charset="0"/>
                <a:cs typeface="Times New Roman" panose="02020603050405020304" pitchFamily="18" charset="0"/>
              </a:rPr>
              <a:t>В 23.05 п/х "Адмирал Нахимов" вызвал т/х "Петр </a:t>
            </a:r>
            <a:r>
              <a:rPr lang="ru-RU" sz="3400" dirty="0" err="1">
                <a:solidFill>
                  <a:schemeClr val="tx2"/>
                </a:solidFill>
                <a:latin typeface="Times New Roman" panose="02020603050405020304" pitchFamily="18" charset="0"/>
                <a:cs typeface="Times New Roman" panose="02020603050405020304" pitchFamily="18" charset="0"/>
              </a:rPr>
              <a:t>Васев</a:t>
            </a:r>
            <a:r>
              <a:rPr lang="ru-RU" sz="3400" dirty="0">
                <a:solidFill>
                  <a:schemeClr val="tx2"/>
                </a:solidFill>
                <a:latin typeface="Times New Roman" panose="02020603050405020304" pitchFamily="18" charset="0"/>
                <a:cs typeface="Times New Roman" panose="02020603050405020304" pitchFamily="18" charset="0"/>
              </a:rPr>
              <a:t>" по радиостанции УКВ, повторил просьбу - уступить ему дорогу, на что последовал положительный ответ.</a:t>
            </a:r>
          </a:p>
          <a:p>
            <a:pPr algn="just"/>
            <a:r>
              <a:rPr lang="ru-RU" sz="3400" dirty="0">
                <a:solidFill>
                  <a:schemeClr val="tx2"/>
                </a:solidFill>
                <a:latin typeface="Times New Roman" panose="02020603050405020304" pitchFamily="18" charset="0"/>
                <a:cs typeface="Times New Roman" panose="02020603050405020304" pitchFamily="18" charset="0"/>
              </a:rPr>
              <a:t>Вскоре (около 23.07) вахтенный второй помощник капитана </a:t>
            </a:r>
            <a:r>
              <a:rPr lang="ru-RU" sz="3400" dirty="0" err="1">
                <a:solidFill>
                  <a:schemeClr val="tx2"/>
                </a:solidFill>
                <a:latin typeface="Times New Roman" panose="02020603050405020304" pitchFamily="18" charset="0"/>
                <a:cs typeface="Times New Roman" panose="02020603050405020304" pitchFamily="18" charset="0"/>
              </a:rPr>
              <a:t>Чудновский</a:t>
            </a:r>
            <a:r>
              <a:rPr lang="ru-RU" sz="3400" dirty="0">
                <a:solidFill>
                  <a:schemeClr val="tx2"/>
                </a:solidFill>
                <a:latin typeface="Times New Roman" panose="02020603050405020304" pitchFamily="18" charset="0"/>
                <a:cs typeface="Times New Roman" panose="02020603050405020304" pitchFamily="18" charset="0"/>
              </a:rPr>
              <a:t> А.Р., обнаружив опасно приближающееся судно, поставил на руль матроса 1 </a:t>
            </a:r>
            <a:r>
              <a:rPr lang="ru-RU" sz="3400" dirty="0" err="1">
                <a:solidFill>
                  <a:schemeClr val="tx2"/>
                </a:solidFill>
                <a:latin typeface="Times New Roman" panose="02020603050405020304" pitchFamily="18" charset="0"/>
                <a:cs typeface="Times New Roman" panose="02020603050405020304" pitchFamily="18" charset="0"/>
              </a:rPr>
              <a:t>кл</a:t>
            </a:r>
            <a:r>
              <a:rPr lang="ru-RU" sz="3400" dirty="0">
                <a:solidFill>
                  <a:schemeClr val="tx2"/>
                </a:solidFill>
                <a:latin typeface="Times New Roman" panose="02020603050405020304" pitchFamily="18" charset="0"/>
                <a:cs typeface="Times New Roman" panose="02020603050405020304" pitchFamily="18" charset="0"/>
              </a:rPr>
              <a:t>. Смирнова Е.А. и дважды менял курс по 5</a:t>
            </a:r>
            <a:r>
              <a:rPr lang="ru-RU" sz="3400" baseline="30000" dirty="0">
                <a:solidFill>
                  <a:schemeClr val="tx2"/>
                </a:solidFill>
                <a:latin typeface="Times New Roman" panose="02020603050405020304" pitchFamily="18" charset="0"/>
                <a:cs typeface="Times New Roman" panose="02020603050405020304" pitchFamily="18" charset="0"/>
              </a:rPr>
              <a:t>о</a:t>
            </a:r>
            <a:r>
              <a:rPr lang="ru-RU" sz="3400" dirty="0">
                <a:solidFill>
                  <a:schemeClr val="tx2"/>
                </a:solidFill>
                <a:latin typeface="Times New Roman" panose="02020603050405020304" pitchFamily="18" charset="0"/>
                <a:cs typeface="Times New Roman" panose="02020603050405020304" pitchFamily="18" charset="0"/>
              </a:rPr>
              <a:t> влево (со 160 до 150), еще просил по радиостанции т/х "Петр </a:t>
            </a:r>
            <a:r>
              <a:rPr lang="ru-RU" sz="3400" dirty="0" err="1">
                <a:solidFill>
                  <a:schemeClr val="tx2"/>
                </a:solidFill>
                <a:latin typeface="Times New Roman" panose="02020603050405020304" pitchFamily="18" charset="0"/>
                <a:cs typeface="Times New Roman" panose="02020603050405020304" pitchFamily="18" charset="0"/>
              </a:rPr>
              <a:t>Васев</a:t>
            </a:r>
            <a:r>
              <a:rPr lang="ru-RU" sz="3400" dirty="0">
                <a:solidFill>
                  <a:schemeClr val="tx2"/>
                </a:solidFill>
                <a:latin typeface="Times New Roman" panose="02020603050405020304" pitchFamily="18" charset="0"/>
                <a:cs typeface="Times New Roman" panose="02020603050405020304" pitchFamily="18" charset="0"/>
              </a:rPr>
              <a:t>" замедлить движение или застопорить ход, затем (около 23.09) дал команду лечь на 140 градусов и крикнул по радиотелефону: "Работать немедленно назад!", в 23.11 дал команду "лево на борт". Рулевой только успел исполнить команду, как произошел удар.</a:t>
            </a:r>
          </a:p>
          <a:p>
            <a:pPr marL="0" indent="0">
              <a:buNone/>
            </a:pPr>
            <a:endParaRPr lang="ru-RU" dirty="0"/>
          </a:p>
        </p:txBody>
      </p:sp>
    </p:spTree>
    <p:extLst>
      <p:ext uri="{BB962C8B-B14F-4D97-AF65-F5344CB8AC3E}">
        <p14:creationId xmlns:p14="http://schemas.microsoft.com/office/powerpoint/2010/main" val="386483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F974DC-3FB3-4F23-9E22-7944B0EC88DB}"/>
              </a:ext>
            </a:extLst>
          </p:cNvPr>
          <p:cNvSpPr>
            <a:spLocks noGrp="1"/>
          </p:cNvSpPr>
          <p:nvPr>
            <p:ph idx="1"/>
          </p:nvPr>
        </p:nvSpPr>
        <p:spPr>
          <a:xfrm>
            <a:off x="217715" y="587829"/>
            <a:ext cx="11756570" cy="6606073"/>
          </a:xfrm>
        </p:spPr>
        <p:txBody>
          <a:bodyPr>
            <a:normAutofit fontScale="62500" lnSpcReduction="20000"/>
          </a:bodyPr>
          <a:lstStyle/>
          <a:p>
            <a:pPr algn="just"/>
            <a:r>
              <a:rPr lang="ru-RU" sz="3800" dirty="0">
                <a:solidFill>
                  <a:schemeClr val="tx2"/>
                </a:solidFill>
                <a:latin typeface="Times New Roman" panose="02020603050405020304" pitchFamily="18" charset="0"/>
                <a:cs typeface="Times New Roman" panose="02020603050405020304" pitchFamily="18" charset="0"/>
              </a:rPr>
              <a:t>Капитан Ткаченко В.И. встал к </a:t>
            </a:r>
            <a:r>
              <a:rPr lang="ru-RU" sz="3800" dirty="0" err="1">
                <a:solidFill>
                  <a:schemeClr val="tx2"/>
                </a:solidFill>
                <a:latin typeface="Times New Roman" panose="02020603050405020304" pitchFamily="18" charset="0"/>
                <a:cs typeface="Times New Roman" panose="02020603050405020304" pitchFamily="18" charset="0"/>
              </a:rPr>
              <a:t>САРПу</a:t>
            </a:r>
            <a:r>
              <a:rPr lang="ru-RU" sz="3800" dirty="0">
                <a:solidFill>
                  <a:schemeClr val="tx2"/>
                </a:solidFill>
                <a:latin typeface="Times New Roman" panose="02020603050405020304" pitchFamily="18" charset="0"/>
                <a:cs typeface="Times New Roman" panose="02020603050405020304" pitchFamily="18" charset="0"/>
              </a:rPr>
              <a:t> и начал работу с ним с целью оценки ситуации расхождения с п/х "Адмирал Нахимов". В это время дистанция между судами составляла 7,2 мили.</a:t>
            </a:r>
          </a:p>
          <a:p>
            <a:pPr algn="just"/>
            <a:r>
              <a:rPr lang="ru-RU" sz="3800" dirty="0">
                <a:solidFill>
                  <a:schemeClr val="tx2"/>
                </a:solidFill>
                <a:latin typeface="Times New Roman" panose="02020603050405020304" pitchFamily="18" charset="0"/>
                <a:cs typeface="Times New Roman" panose="02020603050405020304" pitchFamily="18" charset="0"/>
              </a:rPr>
              <a:t>Сосредоточив свое внимание на работе с </a:t>
            </a:r>
            <a:r>
              <a:rPr lang="ru-RU" sz="3800" dirty="0" err="1">
                <a:solidFill>
                  <a:schemeClr val="tx2"/>
                </a:solidFill>
                <a:latin typeface="Times New Roman" panose="02020603050405020304" pitchFamily="18" charset="0"/>
                <a:cs typeface="Times New Roman" panose="02020603050405020304" pitchFamily="18" charset="0"/>
              </a:rPr>
              <a:t>САРПом</a:t>
            </a:r>
            <a:r>
              <a:rPr lang="ru-RU" sz="3800" dirty="0">
                <a:solidFill>
                  <a:schemeClr val="tx2"/>
                </a:solidFill>
                <a:latin typeface="Times New Roman" panose="02020603050405020304" pitchFamily="18" charset="0"/>
                <a:cs typeface="Times New Roman" panose="02020603050405020304" pitchFamily="18" charset="0"/>
              </a:rPr>
              <a:t>, капитан Ткаченко полностью отключился от визуального контроля развивающейся обстановки, не предпринимал никаких мер, чтобы уступить дорогу п/х "Адмирал Нахимов" заблаговременно.</a:t>
            </a:r>
          </a:p>
          <a:p>
            <a:pPr algn="just"/>
            <a:r>
              <a:rPr lang="ru-RU" sz="3800" dirty="0">
                <a:solidFill>
                  <a:schemeClr val="tx2"/>
                </a:solidFill>
                <a:latin typeface="Times New Roman" panose="02020603050405020304" pitchFamily="18" charset="0"/>
                <a:cs typeface="Times New Roman" panose="02020603050405020304" pitchFamily="18" charset="0"/>
              </a:rPr>
              <a:t>Вахтенный помощник </a:t>
            </a:r>
            <a:r>
              <a:rPr lang="ru-RU" sz="3800" dirty="0" err="1">
                <a:solidFill>
                  <a:schemeClr val="tx2"/>
                </a:solidFill>
                <a:latin typeface="Times New Roman" panose="02020603050405020304" pitchFamily="18" charset="0"/>
                <a:cs typeface="Times New Roman" panose="02020603050405020304" pitchFamily="18" charset="0"/>
              </a:rPr>
              <a:t>Зубюк</a:t>
            </a:r>
            <a:r>
              <a:rPr lang="ru-RU" sz="3800" dirty="0">
                <a:solidFill>
                  <a:schemeClr val="tx2"/>
                </a:solidFill>
                <a:latin typeface="Times New Roman" panose="02020603050405020304" pitchFamily="18" charset="0"/>
                <a:cs typeface="Times New Roman" panose="02020603050405020304" pitchFamily="18" charset="0"/>
              </a:rPr>
              <a:t> П.А. производил определение места судна и визуальное наблюдение за обстановкой, вел радиотелефонные переговоры с п/х "Адмирал Нахимов" и несколько раз напоминал капитану о режиме работы главного двигателя, готового к маневрам, давая понять, что можно уменьшить скорость движения, чтобы п/х "Адмирал Нахимов" прошел впереди по курсу на безопасном расстоянии.</a:t>
            </a:r>
          </a:p>
          <a:p>
            <a:pPr algn="just"/>
            <a:r>
              <a:rPr lang="ru-RU" sz="3800" dirty="0">
                <a:solidFill>
                  <a:schemeClr val="tx2"/>
                </a:solidFill>
                <a:latin typeface="Times New Roman" panose="02020603050405020304" pitchFamily="18" charset="0"/>
                <a:cs typeface="Times New Roman" panose="02020603050405020304" pitchFamily="18" charset="0"/>
              </a:rPr>
              <a:t>Однако, продолжая работать только с </a:t>
            </a:r>
            <a:r>
              <a:rPr lang="ru-RU" sz="3800" dirty="0" err="1">
                <a:solidFill>
                  <a:schemeClr val="tx2"/>
                </a:solidFill>
                <a:latin typeface="Times New Roman" panose="02020603050405020304" pitchFamily="18" charset="0"/>
                <a:cs typeface="Times New Roman" panose="02020603050405020304" pitchFamily="18" charset="0"/>
              </a:rPr>
              <a:t>САРПом</a:t>
            </a:r>
            <a:r>
              <a:rPr lang="ru-RU" sz="3800" dirty="0">
                <a:solidFill>
                  <a:schemeClr val="tx2"/>
                </a:solidFill>
                <a:latin typeface="Times New Roman" panose="02020603050405020304" pitchFamily="18" charset="0"/>
                <a:cs typeface="Times New Roman" panose="02020603050405020304" pitchFamily="18" charset="0"/>
              </a:rPr>
              <a:t>, капитан не обращал внимания на информацию вахтенного помощника, не менял скорости и курса. Судно следовало курсом 36</a:t>
            </a:r>
            <a:r>
              <a:rPr lang="ru-RU" sz="3800" baseline="30000" dirty="0">
                <a:solidFill>
                  <a:schemeClr val="tx2"/>
                </a:solidFill>
                <a:latin typeface="Times New Roman" panose="02020603050405020304" pitchFamily="18" charset="0"/>
                <a:cs typeface="Times New Roman" panose="02020603050405020304" pitchFamily="18" charset="0"/>
              </a:rPr>
              <a:t>о</a:t>
            </a:r>
            <a:r>
              <a:rPr lang="ru-RU" sz="3800" dirty="0">
                <a:solidFill>
                  <a:schemeClr val="tx2"/>
                </a:solidFill>
                <a:latin typeface="Times New Roman" panose="02020603050405020304" pitchFamily="18" charset="0"/>
                <a:cs typeface="Times New Roman" panose="02020603050405020304" pitchFamily="18" charset="0"/>
              </a:rPr>
              <a:t> полным ходом со скоростью 11,5 узлов на опасное сближение с п/х "Адмирал Нахимов".</a:t>
            </a:r>
          </a:p>
          <a:p>
            <a:pPr algn="just"/>
            <a:r>
              <a:rPr lang="ru-RU" sz="3800" dirty="0">
                <a:solidFill>
                  <a:schemeClr val="tx2"/>
                </a:solidFill>
                <a:latin typeface="Times New Roman" panose="02020603050405020304" pitchFamily="18" charset="0"/>
                <a:cs typeface="Times New Roman" panose="02020603050405020304" pitchFamily="18" charset="0"/>
              </a:rPr>
              <a:t>В 23.05 капитан Ткаченко В.И. после очередного обращения с п/х "Адмирал Нахимов" уступить дорогу, наконец дал команду уменьшить ход до среднего, а затем в 23.07 до малого и в 23.07,5 дал команду "стоп-машина", скорость практически не изменилась.</a:t>
            </a:r>
          </a:p>
          <a:p>
            <a:endParaRPr lang="ru-RU" dirty="0"/>
          </a:p>
        </p:txBody>
      </p:sp>
    </p:spTree>
    <p:extLst>
      <p:ext uri="{BB962C8B-B14F-4D97-AF65-F5344CB8AC3E}">
        <p14:creationId xmlns:p14="http://schemas.microsoft.com/office/powerpoint/2010/main" val="408158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A12103A-5BF7-44AB-8D55-211D566F4573}"/>
              </a:ext>
            </a:extLst>
          </p:cNvPr>
          <p:cNvSpPr>
            <a:spLocks noGrp="1"/>
          </p:cNvSpPr>
          <p:nvPr>
            <p:ph idx="1"/>
          </p:nvPr>
        </p:nvSpPr>
        <p:spPr>
          <a:xfrm>
            <a:off x="494523" y="793102"/>
            <a:ext cx="10756641" cy="5551812"/>
          </a:xfrm>
        </p:spPr>
        <p:txBody>
          <a:bodyPr>
            <a:noAutofit/>
          </a:bodyPr>
          <a:lstStyle/>
          <a:p>
            <a:pPr algn="just"/>
            <a:r>
              <a:rPr lang="ru-RU" sz="2400" dirty="0">
                <a:solidFill>
                  <a:schemeClr val="tx2"/>
                </a:solidFill>
                <a:latin typeface="Times New Roman" panose="02020603050405020304" pitchFamily="18" charset="0"/>
                <a:cs typeface="Times New Roman" panose="02020603050405020304" pitchFamily="18" charset="0"/>
              </a:rPr>
              <a:t>В 23.10 дал команду "средний" и сразу - "полный назад", сопроводив его звуковым сигналом - 3 коротких гудка. Около 23.11 положили руль право на борт, однако судно вправо не пошло.</a:t>
            </a:r>
          </a:p>
          <a:p>
            <a:pPr algn="just"/>
            <a:r>
              <a:rPr lang="ru-RU" sz="2400" dirty="0">
                <a:solidFill>
                  <a:schemeClr val="tx2"/>
                </a:solidFill>
                <a:latin typeface="Times New Roman" panose="02020603050405020304" pitchFamily="18" charset="0"/>
                <a:cs typeface="Times New Roman" panose="02020603050405020304" pitchFamily="18" charset="0"/>
              </a:rPr>
              <a:t>В 23.12 произошло столкновение судов под углом, близким к прямому (около 110</a:t>
            </a:r>
            <a:r>
              <a:rPr lang="ru-RU" sz="2400" baseline="30000" dirty="0">
                <a:solidFill>
                  <a:schemeClr val="tx2"/>
                </a:solidFill>
                <a:latin typeface="Times New Roman" panose="02020603050405020304" pitchFamily="18" charset="0"/>
                <a:cs typeface="Times New Roman" panose="02020603050405020304" pitchFamily="18" charset="0"/>
              </a:rPr>
              <a:t>о</a:t>
            </a:r>
            <a:r>
              <a:rPr lang="ru-RU" sz="2400" dirty="0">
                <a:solidFill>
                  <a:schemeClr val="tx2"/>
                </a:solidFill>
                <a:latin typeface="Times New Roman" panose="02020603050405020304" pitchFamily="18" charset="0"/>
                <a:cs typeface="Times New Roman" panose="02020603050405020304" pitchFamily="18" charset="0"/>
              </a:rPr>
              <a:t>), скорость - около 5 узлов, руль право на борту.</a:t>
            </a:r>
          </a:p>
          <a:p>
            <a:pPr algn="just"/>
            <a:r>
              <a:rPr lang="ru-RU" sz="2400" dirty="0">
                <a:solidFill>
                  <a:schemeClr val="tx2"/>
                </a:solidFill>
                <a:latin typeface="Times New Roman" panose="02020603050405020304" pitchFamily="18" charset="0"/>
                <a:cs typeface="Times New Roman" panose="02020603050405020304" pitchFamily="18" charset="0"/>
              </a:rPr>
              <a:t>Удар был нанесен в правый борт п/х "Адмирал Нахимов" в районе 90-110 шпангоутов верхней частью форштевня т/х "Петр </a:t>
            </a:r>
            <a:r>
              <a:rPr lang="ru-RU" sz="2400" dirty="0" err="1">
                <a:solidFill>
                  <a:schemeClr val="tx2"/>
                </a:solidFill>
                <a:latin typeface="Times New Roman" panose="02020603050405020304" pitchFamily="18" charset="0"/>
                <a:cs typeface="Times New Roman" panose="02020603050405020304" pitchFamily="18" charset="0"/>
              </a:rPr>
              <a:t>Васев</a:t>
            </a:r>
            <a:r>
              <a:rPr lang="ru-RU" sz="2400" dirty="0">
                <a:solidFill>
                  <a:schemeClr val="tx2"/>
                </a:solidFill>
                <a:latin typeface="Times New Roman" panose="02020603050405020304" pitchFamily="18" charset="0"/>
                <a:cs typeface="Times New Roman" panose="02020603050405020304" pitchFamily="18" charset="0"/>
              </a:rPr>
              <a:t>" выше ватерлинии и </a:t>
            </a:r>
            <a:r>
              <a:rPr lang="ru-RU" sz="2400" dirty="0" err="1">
                <a:solidFill>
                  <a:schemeClr val="tx2"/>
                </a:solidFill>
                <a:latin typeface="Times New Roman" panose="02020603050405020304" pitchFamily="18" charset="0"/>
                <a:cs typeface="Times New Roman" panose="02020603050405020304" pitchFamily="18" charset="0"/>
              </a:rPr>
              <a:t>бульбом</a:t>
            </a:r>
            <a:r>
              <a:rPr lang="ru-RU" sz="2400" dirty="0">
                <a:solidFill>
                  <a:schemeClr val="tx2"/>
                </a:solidFill>
                <a:latin typeface="Times New Roman" panose="02020603050405020304" pitchFamily="18" charset="0"/>
                <a:cs typeface="Times New Roman" panose="02020603050405020304" pitchFamily="18" charset="0"/>
              </a:rPr>
              <a:t> ниже ватерлинии в два отсека: дизель-генераторное и машинное отделения.</a:t>
            </a:r>
          </a:p>
          <a:p>
            <a:r>
              <a:rPr lang="ru-RU" sz="2400" dirty="0">
                <a:solidFill>
                  <a:schemeClr val="tx2"/>
                </a:solidFill>
                <a:latin typeface="Times New Roman" panose="02020603050405020304" pitchFamily="18" charset="0"/>
                <a:cs typeface="Times New Roman" panose="02020603050405020304" pitchFamily="18" charset="0"/>
              </a:rPr>
              <a:t>Из-за значительной пробоины на п/х "Адмирал Нахимов" оба отделения были затоплены в течение нескольких секунд, и судно </a:t>
            </a:r>
            <a:r>
              <a:rPr lang="ru-RU" sz="2400" dirty="0" err="1">
                <a:solidFill>
                  <a:schemeClr val="tx2"/>
                </a:solidFill>
                <a:latin typeface="Times New Roman" panose="02020603050405020304" pitchFamily="18" charset="0"/>
                <a:cs typeface="Times New Roman" panose="02020603050405020304" pitchFamily="18" charset="0"/>
              </a:rPr>
              <a:t>обесточилось</a:t>
            </a:r>
            <a:r>
              <a:rPr lang="ru-RU" sz="2400" dirty="0">
                <a:solidFill>
                  <a:schemeClr val="tx2"/>
                </a:solidFill>
                <a:latin typeface="Times New Roman" panose="02020603050405020304" pitchFamily="18" charset="0"/>
                <a:cs typeface="Times New Roman" panose="02020603050405020304" pitchFamily="18" charset="0"/>
              </a:rPr>
              <a:t>. После расцепления судов п/х "Адмирал Нахимов" из-за поступающих огромных масс забортной воды начал резко крениться на правый борт. Через 7-8 минут п/х "Адмирал Нахимов", имея крен свыше 60</a:t>
            </a:r>
            <a:r>
              <a:rPr lang="ru-RU" sz="2400" baseline="30000" dirty="0">
                <a:solidFill>
                  <a:schemeClr val="tx2"/>
                </a:solidFill>
                <a:latin typeface="Times New Roman" panose="02020603050405020304" pitchFamily="18" charset="0"/>
                <a:cs typeface="Times New Roman" panose="02020603050405020304" pitchFamily="18" charset="0"/>
              </a:rPr>
              <a:t>о</a:t>
            </a:r>
            <a:r>
              <a:rPr lang="ru-RU" sz="2400" dirty="0">
                <a:solidFill>
                  <a:schemeClr val="tx2"/>
                </a:solidFill>
                <a:latin typeface="Times New Roman" panose="02020603050405020304" pitchFamily="18" charset="0"/>
                <a:cs typeface="Times New Roman" panose="02020603050405020304" pitchFamily="18" charset="0"/>
              </a:rPr>
              <a:t>, </a:t>
            </a:r>
            <a:r>
              <a:rPr lang="ru-RU" sz="2400" b="1" dirty="0">
                <a:solidFill>
                  <a:schemeClr val="accent3"/>
                </a:solidFill>
                <a:latin typeface="Times New Roman" panose="02020603050405020304" pitchFamily="18" charset="0"/>
                <a:cs typeface="Times New Roman" panose="02020603050405020304" pitchFamily="18" charset="0"/>
              </a:rPr>
              <a:t>затонул в координатах 44</a:t>
            </a:r>
            <a:r>
              <a:rPr lang="ru-RU" sz="2400" b="1" baseline="30000" dirty="0">
                <a:solidFill>
                  <a:schemeClr val="accent3"/>
                </a:solidFill>
                <a:latin typeface="Times New Roman" panose="02020603050405020304" pitchFamily="18" charset="0"/>
                <a:cs typeface="Times New Roman" panose="02020603050405020304" pitchFamily="18" charset="0"/>
              </a:rPr>
              <a:t>о</a:t>
            </a:r>
            <a:r>
              <a:rPr lang="ru-RU" sz="2400" b="1" dirty="0">
                <a:solidFill>
                  <a:schemeClr val="accent3"/>
                </a:solidFill>
                <a:latin typeface="Times New Roman" panose="02020603050405020304" pitchFamily="18" charset="0"/>
                <a:cs typeface="Times New Roman" panose="02020603050405020304" pitchFamily="18" charset="0"/>
              </a:rPr>
              <a:t> 35,95' сев. широты, 37</a:t>
            </a:r>
            <a:r>
              <a:rPr lang="ru-RU" sz="2400" b="1" baseline="30000" dirty="0">
                <a:solidFill>
                  <a:schemeClr val="accent3"/>
                </a:solidFill>
                <a:latin typeface="Times New Roman" panose="02020603050405020304" pitchFamily="18" charset="0"/>
                <a:cs typeface="Times New Roman" panose="02020603050405020304" pitchFamily="18" charset="0"/>
              </a:rPr>
              <a:t>о</a:t>
            </a:r>
            <a:r>
              <a:rPr lang="ru-RU" sz="2400" b="1" dirty="0">
                <a:solidFill>
                  <a:schemeClr val="accent3"/>
                </a:solidFill>
                <a:latin typeface="Times New Roman" panose="02020603050405020304" pitchFamily="18" charset="0"/>
                <a:cs typeface="Times New Roman" panose="02020603050405020304" pitchFamily="18" charset="0"/>
              </a:rPr>
              <a:t> 52,9' вост. долготы на глубине 47 метров</a:t>
            </a:r>
            <a:r>
              <a:rPr lang="ru-RU" sz="2400"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067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34D40C-CC4A-4FC4-B6B7-7F0F70413F3D}"/>
              </a:ext>
            </a:extLst>
          </p:cNvPr>
          <p:cNvSpPr>
            <a:spLocks noGrp="1"/>
          </p:cNvSpPr>
          <p:nvPr>
            <p:ph idx="1"/>
          </p:nvPr>
        </p:nvSpPr>
        <p:spPr>
          <a:xfrm>
            <a:off x="158042" y="964152"/>
            <a:ext cx="4545367" cy="5388746"/>
          </a:xfrm>
        </p:spPr>
        <p:txBody>
          <a:bodyPr>
            <a:noAutofit/>
          </a:bodyPr>
          <a:lstStyle/>
          <a:p>
            <a:pPr algn="just"/>
            <a:endParaRPr lang="ru-RU" sz="2600" dirty="0">
              <a:solidFill>
                <a:schemeClr val="tx2"/>
              </a:solidFill>
              <a:latin typeface="Times New Roman" panose="02020603050405020304" pitchFamily="18" charset="0"/>
              <a:cs typeface="Times New Roman" panose="02020603050405020304" pitchFamily="18" charset="0"/>
            </a:endParaRPr>
          </a:p>
          <a:p>
            <a:pPr algn="just"/>
            <a:r>
              <a:rPr lang="ru-RU" sz="2600" dirty="0">
                <a:solidFill>
                  <a:schemeClr val="tx2"/>
                </a:solidFill>
                <a:latin typeface="Times New Roman" panose="02020603050405020304" pitchFamily="18" charset="0"/>
                <a:cs typeface="Times New Roman" panose="02020603050405020304" pitchFamily="18" charset="0"/>
              </a:rPr>
              <a:t>Трагедии бы не произошло, если бы хоть один из трех факторов сработал. </a:t>
            </a:r>
          </a:p>
          <a:p>
            <a:pPr marL="514350" indent="-514350" algn="just">
              <a:buFont typeface="+mj-lt"/>
              <a:buAutoNum type="arabicPeriod"/>
            </a:pPr>
            <a:r>
              <a:rPr lang="ru-RU" sz="2600" dirty="0">
                <a:solidFill>
                  <a:schemeClr val="tx2"/>
                </a:solidFill>
                <a:latin typeface="Times New Roman" panose="02020603050405020304" pitchFamily="18" charset="0"/>
                <a:cs typeface="Times New Roman" panose="02020603050405020304" pitchFamily="18" charset="0"/>
              </a:rPr>
              <a:t>Ткаченко пропустил бы судно.</a:t>
            </a:r>
          </a:p>
          <a:p>
            <a:pPr marL="514350" indent="-514350" algn="just">
              <a:buFont typeface="+mj-lt"/>
              <a:buAutoNum type="arabicPeriod"/>
            </a:pPr>
            <a:r>
              <a:rPr lang="ru-RU" sz="2600" dirty="0">
                <a:solidFill>
                  <a:schemeClr val="tx2"/>
                </a:solidFill>
                <a:latin typeface="Times New Roman" panose="02020603050405020304" pitchFamily="18" charset="0"/>
                <a:cs typeface="Times New Roman" panose="02020603050405020304" pitchFamily="18" charset="0"/>
              </a:rPr>
              <a:t> Марков остался бы на рабочем месте.</a:t>
            </a:r>
          </a:p>
          <a:p>
            <a:pPr marL="514350" indent="-514350" algn="just">
              <a:buFont typeface="+mj-lt"/>
              <a:buAutoNum type="arabicPeriod"/>
            </a:pPr>
            <a:r>
              <a:rPr lang="ru-RU" sz="2600" dirty="0">
                <a:solidFill>
                  <a:schemeClr val="tx2"/>
                </a:solidFill>
                <a:latin typeface="Times New Roman" panose="02020603050405020304" pitchFamily="18" charset="0"/>
                <a:cs typeface="Times New Roman" panose="02020603050405020304" pitchFamily="18" charset="0"/>
              </a:rPr>
              <a:t> А </a:t>
            </a:r>
            <a:r>
              <a:rPr lang="ru-RU" sz="2600" dirty="0" err="1">
                <a:solidFill>
                  <a:schemeClr val="tx2"/>
                </a:solidFill>
                <a:latin typeface="Times New Roman" panose="02020603050405020304" pitchFamily="18" charset="0"/>
                <a:cs typeface="Times New Roman" panose="02020603050405020304" pitchFamily="18" charset="0"/>
              </a:rPr>
              <a:t>Чудновский</a:t>
            </a:r>
            <a:r>
              <a:rPr lang="ru-RU" sz="2600" dirty="0">
                <a:solidFill>
                  <a:schemeClr val="tx2"/>
                </a:solidFill>
                <a:latin typeface="Times New Roman" panose="02020603050405020304" pitchFamily="18" charset="0"/>
                <a:cs typeface="Times New Roman" panose="02020603050405020304" pitchFamily="18" charset="0"/>
              </a:rPr>
              <a:t> не сменил бы курс. </a:t>
            </a:r>
          </a:p>
          <a:p>
            <a:pPr algn="just"/>
            <a:r>
              <a:rPr lang="ru-RU" sz="2600" dirty="0">
                <a:solidFill>
                  <a:schemeClr val="tx2"/>
                </a:solidFill>
                <a:latin typeface="Times New Roman" panose="02020603050405020304" pitchFamily="18" charset="0"/>
                <a:cs typeface="Times New Roman" panose="02020603050405020304" pitchFamily="18" charset="0"/>
              </a:rPr>
              <a:t>В ту ночь все три фактора были против пассажиров «Адмирала Нахимова». </a:t>
            </a:r>
          </a:p>
        </p:txBody>
      </p:sp>
      <p:pic>
        <p:nvPicPr>
          <p:cNvPr id="5" name="Рисунок 4">
            <a:extLst>
              <a:ext uri="{FF2B5EF4-FFF2-40B4-BE49-F238E27FC236}">
                <a16:creationId xmlns:a16="http://schemas.microsoft.com/office/drawing/2014/main" id="{FCD2F03A-0B9C-4DC1-8D93-46309A901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168" y="0"/>
            <a:ext cx="7399832" cy="6863955"/>
          </a:xfrm>
          <a:prstGeom prst="rect">
            <a:avLst/>
          </a:prstGeom>
        </p:spPr>
      </p:pic>
      <p:sp>
        <p:nvSpPr>
          <p:cNvPr id="2" name="Прямоугольник 1">
            <a:extLst>
              <a:ext uri="{FF2B5EF4-FFF2-40B4-BE49-F238E27FC236}">
                <a16:creationId xmlns:a16="http://schemas.microsoft.com/office/drawing/2014/main" id="{F6F214EC-E9F0-4CB6-8170-7C28F99936D5}"/>
              </a:ext>
            </a:extLst>
          </p:cNvPr>
          <p:cNvSpPr/>
          <p:nvPr/>
        </p:nvSpPr>
        <p:spPr>
          <a:xfrm>
            <a:off x="928646" y="601680"/>
            <a:ext cx="3004161" cy="395301"/>
          </a:xfrm>
          <a:prstGeom prst="rect">
            <a:avLst/>
          </a:prstGeom>
        </p:spPr>
        <p:txBody>
          <a:bodyPr wrap="square">
            <a:spAutoFit/>
          </a:bodyPr>
          <a:lstStyle/>
          <a:p>
            <a:pPr algn="ctr">
              <a:lnSpc>
                <a:spcPts val="1875"/>
              </a:lnSpc>
              <a:spcAft>
                <a:spcPts val="1500"/>
              </a:spcAft>
            </a:pPr>
            <a:r>
              <a:rPr lang="ru-RU" sz="4000" dirty="0">
                <a:solidFill>
                  <a:schemeClr val="accent3"/>
                </a:solidFill>
                <a:latin typeface="Times New Roman" panose="02020603050405020304" pitchFamily="18" charset="0"/>
                <a:ea typeface="Times New Roman" panose="02020603050405020304" pitchFamily="18" charset="0"/>
              </a:rPr>
              <a:t>Подытожим.</a:t>
            </a:r>
          </a:p>
        </p:txBody>
      </p:sp>
    </p:spTree>
    <p:extLst>
      <p:ext uri="{BB962C8B-B14F-4D97-AF65-F5344CB8AC3E}">
        <p14:creationId xmlns:p14="http://schemas.microsoft.com/office/powerpoint/2010/main" val="318390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B74FED-2F0A-4272-9907-30FE0D77DA15}"/>
              </a:ext>
            </a:extLst>
          </p:cNvPr>
          <p:cNvSpPr>
            <a:spLocks noGrp="1"/>
          </p:cNvSpPr>
          <p:nvPr>
            <p:ph idx="1"/>
          </p:nvPr>
        </p:nvSpPr>
        <p:spPr>
          <a:xfrm>
            <a:off x="257452" y="482492"/>
            <a:ext cx="11724998" cy="6229026"/>
          </a:xfrm>
        </p:spPr>
        <p:txBody>
          <a:bodyPr>
            <a:normAutofit fontScale="92500" lnSpcReduction="10000"/>
          </a:bodyPr>
          <a:lstStyle/>
          <a:p>
            <a:pPr marL="0" indent="0" algn="ctr">
              <a:buNone/>
            </a:pPr>
            <a:r>
              <a:rPr lang="ru-RU" sz="4300" b="1" dirty="0">
                <a:solidFill>
                  <a:schemeClr val="accent3"/>
                </a:solidFill>
                <a:latin typeface="Times New Roman" panose="02020603050405020304" pitchFamily="18" charset="0"/>
                <a:cs typeface="Times New Roman" panose="02020603050405020304" pitchFamily="18" charset="0"/>
              </a:rPr>
              <a:t>По свидетельствам выживших:</a:t>
            </a:r>
            <a:endParaRPr lang="ru-RU" sz="4300" dirty="0">
              <a:solidFill>
                <a:schemeClr val="accent3"/>
              </a:solidFill>
              <a:latin typeface="Times New Roman" panose="02020603050405020304" pitchFamily="18" charset="0"/>
              <a:cs typeface="Times New Roman" panose="02020603050405020304" pitchFamily="18" charset="0"/>
            </a:endParaRPr>
          </a:p>
          <a:p>
            <a:pPr algn="just"/>
            <a:r>
              <a:rPr lang="ru-RU" dirty="0">
                <a:solidFill>
                  <a:schemeClr val="tx2"/>
                </a:solidFill>
                <a:latin typeface="Times New Roman" panose="02020603050405020304" pitchFamily="18" charset="0"/>
                <a:cs typeface="Times New Roman" panose="02020603050405020304" pitchFamily="18" charset="0"/>
              </a:rPr>
              <a:t>После столкновения на пароходе погас свет, судно началось крениться и на борту началась страшная паника. В узких коридорах люди, не понимавшие, куда бежать, давили друг друга. Вода хлынула внутрь, чему способствовали открытые на нижней палубе иллюминаторы. «Адмирал Нахимов» стремительно заполнялся водой. Люди прыгали за борт, падали их сметали падающие в воду скамейки и шезлонги.  Ярко проявлялась истинная сущность людей. Были те, кто отнимал у других жилеты, дрался за любое плавсредство, будь то кусок обшивки, спасательный круг, деревянная лавка или шезлонг. Но были и те, кто до последнего вместе с членами экипажа помогал спасаться старикам, женщинам и детям, отдавая им свои жилеты.</a:t>
            </a:r>
          </a:p>
          <a:p>
            <a:pPr algn="just"/>
            <a:r>
              <a:rPr lang="ru-RU" dirty="0">
                <a:solidFill>
                  <a:schemeClr val="tx2"/>
                </a:solidFill>
                <a:latin typeface="Times New Roman" panose="02020603050405020304" pitchFamily="18" charset="0"/>
                <a:cs typeface="Times New Roman" panose="02020603050405020304" pitchFamily="18" charset="0"/>
              </a:rPr>
              <a:t>Страшной оказалась судьба многих детей, которых родители уложили спать и заперли в каютах, а сами ушли на верхние палубы. В темноте в залитые водой коридоры мало кто сумел выйти, а каюты с открытыми иллюминаторами быстро заполнились водой. Крики детей, звавших на помощь родителей, были самыми страшными звуками той ночи, когда затонул «Адмирал Нахимов». </a:t>
            </a:r>
          </a:p>
          <a:p>
            <a:pPr algn="just"/>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39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0D764C-86C5-4928-A7C3-56CC3E855E94}"/>
              </a:ext>
            </a:extLst>
          </p:cNvPr>
          <p:cNvSpPr>
            <a:spLocks noGrp="1"/>
          </p:cNvSpPr>
          <p:nvPr>
            <p:ph type="title"/>
          </p:nvPr>
        </p:nvSpPr>
        <p:spPr/>
        <p:txBody>
          <a:bodyPr>
            <a:normAutofit/>
          </a:bodyPr>
          <a:lstStyle/>
          <a:p>
            <a:pPr algn="ctr"/>
            <a:r>
              <a:rPr lang="ru-RU" dirty="0">
                <a:solidFill>
                  <a:schemeClr val="accent1">
                    <a:lumMod val="20000"/>
                    <a:lumOff val="80000"/>
                  </a:schemeClr>
                </a:solidFill>
              </a:rPr>
              <a:t>Вопросы на которых нет ответов:</a:t>
            </a:r>
          </a:p>
        </p:txBody>
      </p:sp>
      <p:sp>
        <p:nvSpPr>
          <p:cNvPr id="3" name="Объект 2">
            <a:extLst>
              <a:ext uri="{FF2B5EF4-FFF2-40B4-BE49-F238E27FC236}">
                <a16:creationId xmlns:a16="http://schemas.microsoft.com/office/drawing/2014/main" id="{C3A8F309-1997-4DE6-9E82-38655F97074B}"/>
              </a:ext>
            </a:extLst>
          </p:cNvPr>
          <p:cNvSpPr>
            <a:spLocks noGrp="1"/>
          </p:cNvSpPr>
          <p:nvPr>
            <p:ph idx="1"/>
          </p:nvPr>
        </p:nvSpPr>
        <p:spPr>
          <a:xfrm>
            <a:off x="254493" y="2246050"/>
            <a:ext cx="11683014" cy="5122415"/>
          </a:xfrm>
        </p:spPr>
        <p:txBody>
          <a:bodyPr>
            <a:normAutofit/>
          </a:bodyPr>
          <a:lstStyle/>
          <a:p>
            <a:pPr marL="514350" indent="-514350" algn="just">
              <a:buFont typeface="+mj-lt"/>
              <a:buAutoNum type="arabicPeriod"/>
            </a:pPr>
            <a:r>
              <a:rPr lang="ru-RU" sz="2600" b="1" dirty="0">
                <a:solidFill>
                  <a:schemeClr val="tx2"/>
                </a:solidFill>
                <a:latin typeface="Times New Roman" panose="02020603050405020304" pitchFamily="18" charset="0"/>
                <a:cs typeface="Times New Roman" panose="02020603050405020304" pitchFamily="18" charset="0"/>
              </a:rPr>
              <a:t>Почему береговой диспетчер дал капитанам команду нарушить ППСС?</a:t>
            </a:r>
          </a:p>
          <a:p>
            <a:pPr marL="514350" indent="-514350" algn="just">
              <a:buFont typeface="+mj-lt"/>
              <a:buAutoNum type="arabicPeriod"/>
            </a:pPr>
            <a:r>
              <a:rPr lang="ru-RU" sz="2600" b="1" dirty="0">
                <a:solidFill>
                  <a:schemeClr val="tx2"/>
                </a:solidFill>
                <a:latin typeface="Times New Roman" panose="02020603050405020304" pitchFamily="18" charset="0"/>
                <a:cs typeface="Times New Roman" panose="02020603050405020304" pitchFamily="18" charset="0"/>
              </a:rPr>
              <a:t> Почему сухогруз в обход договоренности не уступил дорогу пассажирскому судну?</a:t>
            </a:r>
          </a:p>
          <a:p>
            <a:pPr marL="514350" indent="-514350" algn="just">
              <a:buFont typeface="+mj-lt"/>
              <a:buAutoNum type="arabicPeriod"/>
            </a:pPr>
            <a:r>
              <a:rPr lang="ru-RU" sz="2600" b="1" dirty="0">
                <a:solidFill>
                  <a:schemeClr val="tx2"/>
                </a:solidFill>
                <a:latin typeface="Times New Roman" panose="02020603050405020304" pitchFamily="18" charset="0"/>
                <a:cs typeface="Times New Roman" panose="02020603050405020304" pitchFamily="18" charset="0"/>
              </a:rPr>
              <a:t> И почему надежно сделанный многопалубный лайнер за считанные минуты стремительно затонул, хотя его конструкция обещала сохранение на плаву даже при затоплении двух отсеков? </a:t>
            </a:r>
            <a:endParaRPr lang="ru-RU" sz="2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90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EE4FD3-CD3E-4A9D-B1F8-51E7297E2B35}"/>
              </a:ext>
            </a:extLst>
          </p:cNvPr>
          <p:cNvSpPr>
            <a:spLocks noGrp="1"/>
          </p:cNvSpPr>
          <p:nvPr>
            <p:ph type="title"/>
          </p:nvPr>
        </p:nvSpPr>
        <p:spPr>
          <a:xfrm>
            <a:off x="875521" y="569167"/>
            <a:ext cx="10283891" cy="914401"/>
          </a:xfrm>
        </p:spPr>
        <p:txBody>
          <a:bodyPr>
            <a:normAutofit fontScale="90000"/>
          </a:bodyPr>
          <a:lstStyle/>
          <a:p>
            <a:pPr algn="ctr"/>
            <a:r>
              <a:rPr lang="ru-RU" sz="6000" b="1" dirty="0">
                <a:solidFill>
                  <a:schemeClr val="accent3"/>
                </a:solidFill>
              </a:rPr>
              <a:t>Расследование.</a:t>
            </a:r>
            <a:br>
              <a:rPr lang="ru-RU" b="1" dirty="0"/>
            </a:br>
            <a:endParaRPr lang="ru-RU" dirty="0"/>
          </a:p>
        </p:txBody>
      </p:sp>
      <p:sp>
        <p:nvSpPr>
          <p:cNvPr id="3" name="Объект 2">
            <a:extLst>
              <a:ext uri="{FF2B5EF4-FFF2-40B4-BE49-F238E27FC236}">
                <a16:creationId xmlns:a16="http://schemas.microsoft.com/office/drawing/2014/main" id="{80D7A165-7D74-4352-ABF3-D391622201B4}"/>
              </a:ext>
            </a:extLst>
          </p:cNvPr>
          <p:cNvSpPr>
            <a:spLocks noGrp="1"/>
          </p:cNvSpPr>
          <p:nvPr>
            <p:ph idx="1"/>
          </p:nvPr>
        </p:nvSpPr>
        <p:spPr>
          <a:xfrm>
            <a:off x="0" y="1296956"/>
            <a:ext cx="12191999" cy="5243804"/>
          </a:xfrm>
        </p:spPr>
        <p:txBody>
          <a:bodyPr>
            <a:normAutofit/>
          </a:bodyPr>
          <a:lstStyle/>
          <a:p>
            <a:pPr algn="just"/>
            <a:r>
              <a:rPr lang="ru-RU" sz="2600" dirty="0">
                <a:solidFill>
                  <a:schemeClr val="tx2"/>
                </a:solidFill>
                <a:latin typeface="Times New Roman" panose="02020603050405020304" pitchFamily="18" charset="0"/>
                <a:cs typeface="Times New Roman" panose="02020603050405020304" pitchFamily="18" charset="0"/>
              </a:rPr>
              <a:t>Для расследования обстоятельств катастрофы была создана правительственная комиссия, которую возглавил первый заместитель председателя Совета министров СССР Гейдар Алиев. Руководителем следственной бригады был один из самых опытных сыщиков Генпрокуратуры РСФСР Борис Уваров. Капитанам судов инкриминировали статью 85 УК «Нарушение правил безопасности движения и эксплуатации транспорта», максимальное наказание по которой — лишение свободы на срок до 15 лет. Но дело было громкое, поэтому на следователей начали давить, чтобы переквалифицировать обвинения по статье 102 «Умышленное убийство при отягчающих обстоятельствах». Она предусматривала или лишение свободы на тот же срок, или смертную казнь. Однако Уваров настоял на том, что переквалификация невозможна.</a:t>
            </a:r>
          </a:p>
          <a:p>
            <a:pPr algn="just"/>
            <a:r>
              <a:rPr lang="ru-RU" sz="2600" dirty="0">
                <a:solidFill>
                  <a:schemeClr val="tx2"/>
                </a:solidFill>
                <a:latin typeface="Times New Roman" panose="02020603050405020304" pitchFamily="18" charset="0"/>
                <a:cs typeface="Times New Roman" panose="02020603050405020304" pitchFamily="18" charset="0"/>
              </a:rPr>
              <a:t>Следствие подгоняли, и оно прошло максимально оперативно, учитывая объём проделанной работы. Суд начался 12 марта 1987 года.</a:t>
            </a:r>
          </a:p>
        </p:txBody>
      </p:sp>
    </p:spTree>
    <p:extLst>
      <p:ext uri="{BB962C8B-B14F-4D97-AF65-F5344CB8AC3E}">
        <p14:creationId xmlns:p14="http://schemas.microsoft.com/office/powerpoint/2010/main" val="307667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ейдар Алиев в Новороссийске.">
            <a:extLst>
              <a:ext uri="{FF2B5EF4-FFF2-40B4-BE49-F238E27FC236}">
                <a16:creationId xmlns:a16="http://schemas.microsoft.com/office/drawing/2014/main" id="{879066D8-4C8A-4334-A3ED-420DB37E81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935" y="0"/>
            <a:ext cx="8064760" cy="61191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AA72698B-696B-4E2C-B7AC-50B9DF8DA0FD}"/>
              </a:ext>
            </a:extLst>
          </p:cNvPr>
          <p:cNvSpPr/>
          <p:nvPr/>
        </p:nvSpPr>
        <p:spPr>
          <a:xfrm>
            <a:off x="3943134" y="6119136"/>
            <a:ext cx="4922823" cy="523220"/>
          </a:xfrm>
          <a:prstGeom prst="rect">
            <a:avLst/>
          </a:prstGeom>
        </p:spPr>
        <p:txBody>
          <a:bodyPr wrap="none">
            <a:spAutoFit/>
          </a:bodyPr>
          <a:lstStyle/>
          <a:p>
            <a:r>
              <a:rPr lang="ru-RU" sz="2800" i="1" dirty="0">
                <a:solidFill>
                  <a:schemeClr val="tx2">
                    <a:lumMod val="40000"/>
                    <a:lumOff val="60000"/>
                  </a:schemeClr>
                </a:solidFill>
                <a:latin typeface="Times New Roman" panose="02020603050405020304" pitchFamily="18" charset="0"/>
                <a:cs typeface="Times New Roman" panose="02020603050405020304" pitchFamily="18" charset="0"/>
              </a:rPr>
              <a:t>Гейдар Алиев в Новороссийске.</a:t>
            </a:r>
            <a:endParaRPr lang="ru-RU" sz="2800"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30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B74FED-2F0A-4272-9907-30FE0D77DA15}"/>
              </a:ext>
            </a:extLst>
          </p:cNvPr>
          <p:cNvSpPr>
            <a:spLocks noGrp="1"/>
          </p:cNvSpPr>
          <p:nvPr>
            <p:ph idx="1"/>
          </p:nvPr>
        </p:nvSpPr>
        <p:spPr>
          <a:xfrm>
            <a:off x="222212" y="646331"/>
            <a:ext cx="11542301" cy="6076950"/>
          </a:xfrm>
        </p:spPr>
        <p:txBody>
          <a:bodyPr>
            <a:noAutofit/>
          </a:bodyPr>
          <a:lstStyle/>
          <a:p>
            <a:pPr marL="514350" indent="-514350" algn="ctr">
              <a:buFont typeface="+mj-lt"/>
              <a:buAutoNum type="arabicPeriod"/>
            </a:pPr>
            <a:endParaRPr lang="ru-RU" sz="3200" b="1" dirty="0">
              <a:solidFill>
                <a:schemeClr val="tx1"/>
              </a:solidFill>
              <a:latin typeface="Times New Roman" panose="02020603050405020304" pitchFamily="18" charset="0"/>
              <a:cs typeface="Times New Roman" panose="02020603050405020304" pitchFamily="18" charset="0"/>
            </a:endParaRPr>
          </a:p>
          <a:p>
            <a:pPr marL="514350" indent="-514350" algn="ctr">
              <a:buFont typeface="+mj-lt"/>
              <a:buAutoNum type="arabicPeriod"/>
            </a:pPr>
            <a:r>
              <a:rPr lang="ru-RU" sz="3200" b="1" dirty="0">
                <a:solidFill>
                  <a:schemeClr val="accent3"/>
                </a:solidFill>
                <a:latin typeface="Times New Roman" panose="02020603050405020304" pitchFamily="18" charset="0"/>
                <a:cs typeface="Times New Roman" panose="02020603050405020304" pitchFamily="18" charset="0"/>
              </a:rPr>
              <a:t>Халатность капитанов. </a:t>
            </a:r>
          </a:p>
          <a:p>
            <a:pPr algn="just"/>
            <a:r>
              <a:rPr lang="ru-RU" dirty="0">
                <a:solidFill>
                  <a:schemeClr val="tx2"/>
                </a:solidFill>
                <a:latin typeface="Times New Roman" panose="02020603050405020304" pitchFamily="18" charset="0"/>
                <a:cs typeface="Times New Roman" panose="02020603050405020304" pitchFamily="18" charset="0"/>
              </a:rPr>
              <a:t>Судили Вадима Маркова и Виктора Ткаченко в марте 1987 года в Одессе. Несмотря на давление общественности и властей, Борис Уваров отказался расследовать уголовное дело по статье 102 УК РСФСР («Умышленное убийство при отягчающих обстоятельствах»).</a:t>
            </a:r>
          </a:p>
          <a:p>
            <a:pPr marL="0" indent="0" algn="just">
              <a:buNone/>
            </a:pPr>
            <a:endParaRPr lang="ru-RU" dirty="0">
              <a:solidFill>
                <a:schemeClr val="tx2"/>
              </a:solidFill>
              <a:latin typeface="Times New Roman" panose="02020603050405020304" pitchFamily="18" charset="0"/>
              <a:cs typeface="Times New Roman" panose="02020603050405020304" pitchFamily="18" charset="0"/>
            </a:endParaRPr>
          </a:p>
          <a:p>
            <a:pPr algn="just"/>
            <a:r>
              <a:rPr lang="ru-RU" dirty="0">
                <a:solidFill>
                  <a:schemeClr val="tx2"/>
                </a:solidFill>
                <a:latin typeface="Times New Roman" panose="02020603050405020304" pitchFamily="18" charset="0"/>
                <a:cs typeface="Times New Roman" panose="02020603050405020304" pitchFamily="18" charset="0"/>
              </a:rPr>
              <a:t>Вместо этого Маркову и Ткаченко было предъявлено обвинение по статье 85 УК РСФСР («Нарушение правил безопасности движения и эксплуатации транспорта»), приговорил к 15 годам лишения свободы обоих капитанов и обязал их выплатить штраф в компенсацию ущерба – по 40 тысяч рублей с каждого. </a:t>
            </a:r>
          </a:p>
          <a:p>
            <a:pPr marL="0" indent="0" algn="just">
              <a:buNone/>
            </a:pPr>
            <a:endParaRPr lang="ru-RU" sz="2600" dirty="0">
              <a:solidFill>
                <a:schemeClr val="tx2"/>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EB1751E5-8493-4BAA-B145-DA2D0A4D98DF}"/>
              </a:ext>
            </a:extLst>
          </p:cNvPr>
          <p:cNvSpPr/>
          <p:nvPr/>
        </p:nvSpPr>
        <p:spPr>
          <a:xfrm>
            <a:off x="3934563" y="134719"/>
            <a:ext cx="4322874" cy="646331"/>
          </a:xfrm>
          <a:prstGeom prst="rect">
            <a:avLst/>
          </a:prstGeom>
        </p:spPr>
        <p:txBody>
          <a:bodyPr wrap="square">
            <a:spAutoFit/>
          </a:bodyPr>
          <a:lstStyle/>
          <a:p>
            <a:pPr algn="ctr"/>
            <a:r>
              <a:rPr lang="ru-RU" sz="3600" b="1" dirty="0">
                <a:solidFill>
                  <a:schemeClr val="accent1">
                    <a:lumMod val="20000"/>
                    <a:lumOff val="80000"/>
                  </a:schemeClr>
                </a:solidFill>
                <a:latin typeface="Times New Roman" panose="02020603050405020304" pitchFamily="18" charset="0"/>
                <a:cs typeface="Times New Roman" panose="02020603050405020304" pitchFamily="18" charset="0"/>
              </a:rPr>
              <a:t>Версии бедствия</a:t>
            </a:r>
            <a:r>
              <a:rPr lang="ru-RU" sz="3600" dirty="0">
                <a:solidFill>
                  <a:schemeClr val="accent1">
                    <a:lumMod val="20000"/>
                    <a:lumOff val="80000"/>
                  </a:schemeClr>
                </a:solidFill>
                <a:latin typeface="Times New Roman" panose="02020603050405020304" pitchFamily="18" charset="0"/>
                <a:cs typeface="Times New Roman" panose="02020603050405020304" pitchFamily="18" charset="0"/>
              </a:rPr>
              <a:t>:</a:t>
            </a:r>
            <a:endParaRPr lang="ru-RU" sz="3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18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98436F-7E65-48B4-96A1-58ACA46E604C}"/>
              </a:ext>
            </a:extLst>
          </p:cNvPr>
          <p:cNvSpPr>
            <a:spLocks noGrp="1"/>
          </p:cNvSpPr>
          <p:nvPr>
            <p:ph idx="1"/>
          </p:nvPr>
        </p:nvSpPr>
        <p:spPr>
          <a:xfrm>
            <a:off x="795867" y="660401"/>
            <a:ext cx="10442433" cy="5582076"/>
          </a:xfrm>
        </p:spPr>
        <p:txBody>
          <a:bodyPr/>
          <a:lstStyle/>
          <a:p>
            <a:pPr marL="0" indent="541338" algn="just">
              <a:buNone/>
              <a:tabLst>
                <a:tab pos="0" algn="l"/>
                <a:tab pos="177800" algn="l"/>
              </a:tabLst>
            </a:pPr>
            <a:r>
              <a:rPr lang="ru-RU" i="1" dirty="0">
                <a:solidFill>
                  <a:schemeClr val="tx2"/>
                </a:solidFill>
                <a:latin typeface="Times New Roman" panose="02020603050405020304" pitchFamily="18" charset="0"/>
                <a:cs typeface="Times New Roman" panose="02020603050405020304" pitchFamily="18" charset="0"/>
              </a:rPr>
              <a:t>31 августа 1986 года в акватории Новороссийской бухты затонул пароход «Адмирал Нахимов», гордость пассажирского флота Советского союза. </a:t>
            </a:r>
          </a:p>
          <a:p>
            <a:pPr marL="0" indent="541338" algn="just">
              <a:buNone/>
              <a:tabLst>
                <a:tab pos="0" algn="l"/>
                <a:tab pos="177800" algn="l"/>
              </a:tabLst>
            </a:pPr>
            <a:endParaRPr lang="ru-RU" i="1" dirty="0">
              <a:solidFill>
                <a:schemeClr val="tx2"/>
              </a:solidFill>
              <a:latin typeface="Times New Roman" panose="02020603050405020304" pitchFamily="18" charset="0"/>
              <a:cs typeface="Times New Roman" panose="02020603050405020304" pitchFamily="18" charset="0"/>
            </a:endParaRPr>
          </a:p>
          <a:p>
            <a:pPr marL="0" indent="541338" algn="just">
              <a:buNone/>
              <a:tabLst>
                <a:tab pos="0" algn="l"/>
                <a:tab pos="177800" algn="l"/>
              </a:tabLst>
            </a:pPr>
            <a:r>
              <a:rPr lang="ru-RU" i="1" dirty="0">
                <a:solidFill>
                  <a:schemeClr val="tx2"/>
                </a:solidFill>
                <a:latin typeface="Times New Roman" panose="02020603050405020304" pitchFamily="18" charset="0"/>
                <a:cs typeface="Times New Roman" panose="02020603050405020304" pitchFamily="18" charset="0"/>
              </a:rPr>
              <a:t>Гибель судна стала одной из самых страшных морских катастроф в истории страны. Происшествие с «Нахимовым» зарубежные СМИ назвали «чудовищной трагедией советского Титаника». </a:t>
            </a:r>
          </a:p>
          <a:p>
            <a:pPr marL="0" indent="541338" algn="just">
              <a:buNone/>
              <a:tabLst>
                <a:tab pos="0" algn="l"/>
                <a:tab pos="177800" algn="l"/>
              </a:tabLst>
            </a:pPr>
            <a:endParaRPr lang="ru-RU" i="1" dirty="0">
              <a:solidFill>
                <a:schemeClr val="tx2"/>
              </a:solidFill>
              <a:latin typeface="Times New Roman" panose="02020603050405020304" pitchFamily="18" charset="0"/>
              <a:cs typeface="Times New Roman" panose="02020603050405020304" pitchFamily="18" charset="0"/>
            </a:endParaRPr>
          </a:p>
          <a:p>
            <a:pPr marL="0" indent="541338" algn="just">
              <a:buNone/>
              <a:tabLst>
                <a:tab pos="0" algn="l"/>
                <a:tab pos="177800" algn="l"/>
              </a:tabLst>
            </a:pPr>
            <a:r>
              <a:rPr lang="ru-RU" i="1" dirty="0">
                <a:solidFill>
                  <a:schemeClr val="tx2"/>
                </a:solidFill>
                <a:latin typeface="Times New Roman" panose="02020603050405020304" pitchFamily="18" charset="0"/>
                <a:cs typeface="Times New Roman" panose="02020603050405020304" pitchFamily="18" charset="0"/>
              </a:rPr>
              <a:t>В Чёрном море погибли 423 человека. Многие тела остались не найденными, как и ответ на вопрос – почему это случилось.</a:t>
            </a:r>
            <a:endParaRPr lang="ru-RU" dirty="0">
              <a:solidFill>
                <a:schemeClr val="tx2"/>
              </a:solidFill>
              <a:latin typeface="Times New Roman" panose="02020603050405020304" pitchFamily="18" charset="0"/>
              <a:cs typeface="Times New Roman" panose="02020603050405020304" pitchFamily="18" charset="0"/>
            </a:endParaRPr>
          </a:p>
          <a:p>
            <a:pPr algn="just"/>
            <a:endParaRPr lang="ru-RU" i="1"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6816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984E3CCE-7A89-4D8E-95F4-500D560623D4}"/>
              </a:ext>
            </a:extLst>
          </p:cNvPr>
          <p:cNvPicPr>
            <a:picLocks noGrp="1" noChangeAspect="1"/>
          </p:cNvPicPr>
          <p:nvPr>
            <p:ph idx="1"/>
          </p:nvPr>
        </p:nvPicPr>
        <p:blipFill>
          <a:blip r:embed="rId2"/>
          <a:stretch>
            <a:fillRect/>
          </a:stretch>
        </p:blipFill>
        <p:spPr>
          <a:xfrm>
            <a:off x="1492898" y="376485"/>
            <a:ext cx="9004041" cy="5755748"/>
          </a:xfrm>
          <a:prstGeom prst="rect">
            <a:avLst/>
          </a:prstGeom>
        </p:spPr>
      </p:pic>
      <p:sp>
        <p:nvSpPr>
          <p:cNvPr id="5" name="Прямоугольник 4">
            <a:extLst>
              <a:ext uri="{FF2B5EF4-FFF2-40B4-BE49-F238E27FC236}">
                <a16:creationId xmlns:a16="http://schemas.microsoft.com/office/drawing/2014/main" id="{B7B94A31-E152-402A-BD4C-B60A0C89F2A2}"/>
              </a:ext>
            </a:extLst>
          </p:cNvPr>
          <p:cNvSpPr/>
          <p:nvPr/>
        </p:nvSpPr>
        <p:spPr>
          <a:xfrm>
            <a:off x="954832" y="6242179"/>
            <a:ext cx="10282335" cy="1015663"/>
          </a:xfrm>
          <a:prstGeom prst="rect">
            <a:avLst/>
          </a:prstGeom>
        </p:spPr>
        <p:txBody>
          <a:bodyPr wrap="square">
            <a:spAutoFit/>
          </a:bodyPr>
          <a:lstStyle/>
          <a:p>
            <a:r>
              <a:rPr lang="ru-RU" sz="2400" dirty="0">
                <a:solidFill>
                  <a:schemeClr val="tx2"/>
                </a:solidFill>
                <a:latin typeface="Times New Roman" panose="02020603050405020304" pitchFamily="18" charset="0"/>
                <a:cs typeface="Times New Roman" panose="02020603050405020304" pitchFamily="18" charset="0"/>
              </a:rPr>
              <a:t>Бывшие капитаны Вадим Марков (справа) и Виктор Ткаченко (слева) в суде</a:t>
            </a:r>
          </a:p>
          <a:p>
            <a:br>
              <a:rPr lang="ru-RU" dirty="0"/>
            </a:br>
            <a:endParaRPr lang="ru-RU" dirty="0"/>
          </a:p>
        </p:txBody>
      </p:sp>
    </p:spTree>
    <p:extLst>
      <p:ext uri="{BB962C8B-B14F-4D97-AF65-F5344CB8AC3E}">
        <p14:creationId xmlns:p14="http://schemas.microsoft.com/office/powerpoint/2010/main" val="192075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BC28A1-D548-42E3-9C4B-43A8FE938E23}"/>
              </a:ext>
            </a:extLst>
          </p:cNvPr>
          <p:cNvSpPr>
            <a:spLocks noGrp="1"/>
          </p:cNvSpPr>
          <p:nvPr>
            <p:ph idx="1"/>
          </p:nvPr>
        </p:nvSpPr>
        <p:spPr>
          <a:xfrm>
            <a:off x="401216" y="578498"/>
            <a:ext cx="10933923" cy="6026345"/>
          </a:xfrm>
        </p:spPr>
        <p:txBody>
          <a:bodyPr>
            <a:normAutofit fontScale="70000" lnSpcReduction="20000"/>
          </a:bodyPr>
          <a:lstStyle/>
          <a:p>
            <a:pPr algn="just"/>
            <a:r>
              <a:rPr lang="ru-RU" sz="3700" dirty="0">
                <a:solidFill>
                  <a:schemeClr val="tx2"/>
                </a:solidFill>
                <a:latin typeface="Times New Roman" panose="02020603050405020304" pitchFamily="18" charset="0"/>
                <a:cs typeface="Times New Roman" panose="02020603050405020304" pitchFamily="18" charset="0"/>
              </a:rPr>
              <a:t>Теперь Вадим Марков отбывал наказание в России, а Виктор Ткаченко — на Украине. В 1992 году президенты обеих стран </a:t>
            </a:r>
            <a:r>
              <a:rPr lang="ru-RU" sz="3700"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Борис Ельцин</a:t>
            </a:r>
            <a:r>
              <a:rPr lang="ru-RU" sz="3700" dirty="0">
                <a:solidFill>
                  <a:schemeClr val="tx2"/>
                </a:solidFill>
                <a:latin typeface="Times New Roman" panose="02020603050405020304" pitchFamily="18" charset="0"/>
                <a:cs typeface="Times New Roman" panose="02020603050405020304" pitchFamily="18" charset="0"/>
              </a:rPr>
              <a:t> и </a:t>
            </a:r>
            <a:r>
              <a:rPr lang="ru-RU" sz="3700" dirty="0">
                <a:solidFill>
                  <a:schemeClr val="tx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Леонид Кравчук</a:t>
            </a:r>
            <a:r>
              <a:rPr lang="ru-RU" sz="3700" dirty="0">
                <a:solidFill>
                  <a:schemeClr val="tx2"/>
                </a:solidFill>
                <a:latin typeface="Times New Roman" panose="02020603050405020304" pitchFamily="18" charset="0"/>
                <a:cs typeface="Times New Roman" panose="02020603050405020304" pitchFamily="18" charset="0"/>
              </a:rPr>
              <a:t> приняли решение помиловать капитанов. За Маркова просила Ассоциация капитанов России, а Виктор Ткаченко в это время проходил лечение от начавшегося у него после суда психического расстройства. После освобождения два бывших капитана обосновались в Одессе и нередко получали угрозы от родственников погибших на «Адмирале Нахимове».</a:t>
            </a:r>
          </a:p>
          <a:p>
            <a:pPr algn="just"/>
            <a:r>
              <a:rPr lang="ru-RU" sz="3700" dirty="0">
                <a:solidFill>
                  <a:schemeClr val="tx2"/>
                </a:solidFill>
                <a:latin typeface="Times New Roman" panose="02020603050405020304" pitchFamily="18" charset="0"/>
                <a:cs typeface="Times New Roman" panose="02020603050405020304" pitchFamily="18" charset="0"/>
              </a:rPr>
              <a:t>Марков даже писал заявления в милицию с просьбой оградить его семью от возможных покушений. В Одессе он снова устроился на работу в Черноморское пароходство, где обучал капитанскому делу курсантов. В 2007 году Вадим Марков скончался от рака.</a:t>
            </a:r>
          </a:p>
          <a:p>
            <a:pPr algn="just"/>
            <a:r>
              <a:rPr lang="ru-RU" sz="3700" dirty="0">
                <a:solidFill>
                  <a:schemeClr val="tx2"/>
                </a:solidFill>
                <a:latin typeface="Times New Roman" panose="02020603050405020304" pitchFamily="18" charset="0"/>
                <a:cs typeface="Times New Roman" panose="02020603050405020304" pitchFamily="18" charset="0"/>
              </a:rPr>
              <a:t>Виктор Ткаченко вскоре после освобождения вместе с семьей переехал на постоянное место жительства в Израиль, где сменил фамилию, став Виктором </a:t>
            </a:r>
            <a:r>
              <a:rPr lang="ru-RU" sz="3700" dirty="0" err="1">
                <a:solidFill>
                  <a:schemeClr val="tx2"/>
                </a:solidFill>
                <a:latin typeface="Times New Roman" panose="02020603050405020304" pitchFamily="18" charset="0"/>
                <a:cs typeface="Times New Roman" panose="02020603050405020304" pitchFamily="18" charset="0"/>
              </a:rPr>
              <a:t>Тальором</a:t>
            </a:r>
            <a:r>
              <a:rPr lang="ru-RU" sz="3700" dirty="0">
                <a:solidFill>
                  <a:schemeClr val="tx2"/>
                </a:solidFill>
                <a:latin typeface="Times New Roman" panose="02020603050405020304" pitchFamily="18" charset="0"/>
                <a:cs typeface="Times New Roman" panose="02020603050405020304" pitchFamily="18" charset="0"/>
              </a:rPr>
              <a:t>.</a:t>
            </a:r>
          </a:p>
          <a:p>
            <a:pPr algn="just"/>
            <a:r>
              <a:rPr lang="ru-RU" sz="3700" dirty="0">
                <a:solidFill>
                  <a:schemeClr val="tx2"/>
                </a:solidFill>
                <a:latin typeface="Times New Roman" panose="02020603050405020304" pitchFamily="18" charset="0"/>
                <a:cs typeface="Times New Roman" panose="02020603050405020304" pitchFamily="18" charset="0"/>
              </a:rPr>
              <a:t>В Израиле </a:t>
            </a:r>
            <a:r>
              <a:rPr lang="ru-RU" sz="3700" dirty="0" err="1">
                <a:solidFill>
                  <a:schemeClr val="tx2"/>
                </a:solidFill>
                <a:latin typeface="Times New Roman" panose="02020603050405020304" pitchFamily="18" charset="0"/>
                <a:cs typeface="Times New Roman" panose="02020603050405020304" pitchFamily="18" charset="0"/>
              </a:rPr>
              <a:t>Тальор</a:t>
            </a:r>
            <a:r>
              <a:rPr lang="ru-RU" sz="3700" dirty="0">
                <a:solidFill>
                  <a:schemeClr val="tx2"/>
                </a:solidFill>
                <a:latin typeface="Times New Roman" panose="02020603050405020304" pitchFamily="18" charset="0"/>
                <a:cs typeface="Times New Roman" panose="02020603050405020304" pitchFamily="18" charset="0"/>
              </a:rPr>
              <a:t> снова стал капитаном — правда, теперь водил частную яхту. В сентябре 2003 года он вывел свое судно в море, несмотря на угрозу шторма. Спустя сутки тело </a:t>
            </a:r>
            <a:r>
              <a:rPr lang="ru-RU" sz="3700" dirty="0" err="1">
                <a:solidFill>
                  <a:schemeClr val="tx2"/>
                </a:solidFill>
                <a:latin typeface="Times New Roman" panose="02020603050405020304" pitchFamily="18" charset="0"/>
                <a:cs typeface="Times New Roman" panose="02020603050405020304" pitchFamily="18" charset="0"/>
              </a:rPr>
              <a:t>Тальора</a:t>
            </a:r>
            <a:r>
              <a:rPr lang="ru-RU" sz="3700" dirty="0">
                <a:solidFill>
                  <a:schemeClr val="tx2"/>
                </a:solidFill>
                <a:latin typeface="Times New Roman" panose="02020603050405020304" pitchFamily="18" charset="0"/>
                <a:cs typeface="Times New Roman" panose="02020603050405020304" pitchFamily="18" charset="0"/>
              </a:rPr>
              <a:t>, двух его помощников и разбившуюся о скалы яхту береговой патруль обнаружил у побережья Канады.</a:t>
            </a:r>
          </a:p>
          <a:p>
            <a:pPr marL="0" indent="0" algn="just">
              <a:buNone/>
            </a:pPr>
            <a:endParaRPr lang="ru-RU" sz="3300" dirty="0">
              <a:solidFill>
                <a:schemeClr val="tx2"/>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16918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91F30F-2BB2-4AF3-A381-A5410C984E40}"/>
              </a:ext>
            </a:extLst>
          </p:cNvPr>
          <p:cNvSpPr>
            <a:spLocks noGrp="1"/>
          </p:cNvSpPr>
          <p:nvPr>
            <p:ph idx="1"/>
          </p:nvPr>
        </p:nvSpPr>
        <p:spPr>
          <a:xfrm>
            <a:off x="343270" y="357325"/>
            <a:ext cx="11505460" cy="3433440"/>
          </a:xfrm>
        </p:spPr>
        <p:txBody>
          <a:bodyPr>
            <a:normAutofit/>
          </a:bodyPr>
          <a:lstStyle/>
          <a:p>
            <a:pPr marL="514350" indent="-514350" algn="ctr">
              <a:buFont typeface="+mj-lt"/>
              <a:buAutoNum type="arabicPeriod" startAt="2"/>
            </a:pPr>
            <a:r>
              <a:rPr lang="ru-RU" sz="3200" b="1" dirty="0">
                <a:solidFill>
                  <a:schemeClr val="accent3"/>
                </a:solidFill>
                <a:latin typeface="Times New Roman" panose="02020603050405020304" pitchFamily="18" charset="0"/>
                <a:cs typeface="Times New Roman" panose="02020603050405020304" pitchFamily="18" charset="0"/>
              </a:rPr>
              <a:t>Списанный лайнер. </a:t>
            </a:r>
          </a:p>
          <a:p>
            <a:pPr marL="0" indent="0" algn="just">
              <a:buNone/>
            </a:pPr>
            <a:r>
              <a:rPr lang="ru-RU" dirty="0">
                <a:solidFill>
                  <a:schemeClr val="tx2"/>
                </a:solidFill>
                <a:latin typeface="Times New Roman" panose="02020603050405020304" pitchFamily="18" charset="0"/>
                <a:cs typeface="Times New Roman" panose="02020603050405020304" pitchFamily="18" charset="0"/>
              </a:rPr>
              <a:t>При этом ни министр морского флота, член ЦК КПСС Тимофей </a:t>
            </a:r>
            <a:r>
              <a:rPr lang="ru-RU" dirty="0" err="1">
                <a:solidFill>
                  <a:schemeClr val="tx2"/>
                </a:solidFill>
                <a:latin typeface="Times New Roman" panose="02020603050405020304" pitchFamily="18" charset="0"/>
                <a:cs typeface="Times New Roman" panose="02020603050405020304" pitchFamily="18" charset="0"/>
              </a:rPr>
              <a:t>Гуженко</a:t>
            </a:r>
            <a:r>
              <a:rPr lang="ru-RU" dirty="0">
                <a:solidFill>
                  <a:schemeClr val="tx2"/>
                </a:solidFill>
                <a:latin typeface="Times New Roman" panose="02020603050405020304" pitchFamily="18" charset="0"/>
                <a:cs typeface="Times New Roman" panose="02020603050405020304" pitchFamily="18" charset="0"/>
              </a:rPr>
              <a:t>, ни руководство Черноморского пароходства не ответили за то, что выпустили в море… списанное судно. Почти за два месяца до случившегося, 8 июля 1986 года, пароходство составило акт о том, что к дальнейшей эксплуатации 60-летний лайнер не пригоден. (построен был «Адмирал Нахимов» в германском Бремене в 1925 году и изначально назывался «Берлином»).</a:t>
            </a:r>
          </a:p>
          <a:p>
            <a:endParaRPr lang="ru-RU" dirty="0"/>
          </a:p>
        </p:txBody>
      </p:sp>
      <p:pic>
        <p:nvPicPr>
          <p:cNvPr id="5" name="Рисунок 4">
            <a:extLst>
              <a:ext uri="{FF2B5EF4-FFF2-40B4-BE49-F238E27FC236}">
                <a16:creationId xmlns:a16="http://schemas.microsoft.com/office/drawing/2014/main" id="{E945890F-69C7-4A34-A411-9F72A7C33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2" y="3429000"/>
            <a:ext cx="4788023" cy="3208994"/>
          </a:xfrm>
          <a:prstGeom prst="rect">
            <a:avLst/>
          </a:prstGeom>
        </p:spPr>
      </p:pic>
    </p:spTree>
    <p:extLst>
      <p:ext uri="{BB962C8B-B14F-4D97-AF65-F5344CB8AC3E}">
        <p14:creationId xmlns:p14="http://schemas.microsoft.com/office/powerpoint/2010/main" val="242530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3A8F309-1997-4DE6-9E82-38655F97074B}"/>
              </a:ext>
            </a:extLst>
          </p:cNvPr>
          <p:cNvSpPr>
            <a:spLocks noGrp="1"/>
          </p:cNvSpPr>
          <p:nvPr>
            <p:ph idx="1"/>
          </p:nvPr>
        </p:nvSpPr>
        <p:spPr>
          <a:xfrm>
            <a:off x="292963" y="179108"/>
            <a:ext cx="7276761" cy="6240546"/>
          </a:xfrm>
        </p:spPr>
        <p:txBody>
          <a:bodyPr>
            <a:normAutofit fontScale="92500" lnSpcReduction="10000"/>
          </a:bodyPr>
          <a:lstStyle/>
          <a:p>
            <a:pPr marL="0" indent="0">
              <a:buNone/>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ctr">
              <a:buFont typeface="+mj-lt"/>
              <a:buAutoNum type="arabicPeriod" startAt="3"/>
            </a:pPr>
            <a:r>
              <a:rPr lang="ru-RU" sz="3200" b="1" dirty="0">
                <a:solidFill>
                  <a:schemeClr val="accent3"/>
                </a:solidFill>
                <a:latin typeface="Times New Roman" panose="02020603050405020304" pitchFamily="18" charset="0"/>
                <a:cs typeface="Times New Roman" panose="02020603050405020304" pitchFamily="18" charset="0"/>
              </a:rPr>
              <a:t>Микроволновое оружие.</a:t>
            </a:r>
          </a:p>
          <a:p>
            <a:pPr marL="514350" indent="-514350" algn="ctr">
              <a:buFont typeface="+mj-lt"/>
              <a:buAutoNum type="arabicPeriod" startAt="3"/>
            </a:pPr>
            <a:endParaRPr lang="ru-RU" sz="32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dirty="0">
                <a:solidFill>
                  <a:schemeClr val="tx2"/>
                </a:solidFill>
                <a:latin typeface="Times New Roman" panose="02020603050405020304" pitchFamily="18" charset="0"/>
                <a:cs typeface="Times New Roman" panose="02020603050405020304" pitchFamily="18" charset="0"/>
              </a:rPr>
              <a:t>Флотские специалисты обнародовали факт, что во время аварийной ситуации на радиолокационных экранах отмечалось какое-то третье судно, оставшееся не идентифицированным. И эту ключевую деталь следствие почему-то игнорировало. Без внимания осталось и несоответствие показаний системы автоматизированной радиолокационной прокладки курса сухогруза и положения теплохода. Прибор на «Петре </a:t>
            </a:r>
            <a:r>
              <a:rPr lang="ru-RU" dirty="0" err="1">
                <a:solidFill>
                  <a:schemeClr val="tx2"/>
                </a:solidFill>
                <a:latin typeface="Times New Roman" panose="02020603050405020304" pitchFamily="18" charset="0"/>
                <a:cs typeface="Times New Roman" panose="02020603050405020304" pitchFamily="18" charset="0"/>
              </a:rPr>
              <a:t>Васёве</a:t>
            </a:r>
            <a:r>
              <a:rPr lang="ru-RU" dirty="0">
                <a:solidFill>
                  <a:schemeClr val="tx2"/>
                </a:solidFill>
                <a:latin typeface="Times New Roman" panose="02020603050405020304" pitchFamily="18" charset="0"/>
                <a:cs typeface="Times New Roman" panose="02020603050405020304" pitchFamily="18" charset="0"/>
              </a:rPr>
              <a:t>» показывал расхождение с объектом на встречном курсе в две мили, то есть у капитана была иллюзия благополучной обстановки. Что же могло повлиять на показания САРП? </a:t>
            </a:r>
          </a:p>
          <a:p>
            <a:pPr marL="514350" indent="-514350">
              <a:buAutoNum type="arabicPeriod" startAt="2"/>
            </a:pPr>
            <a:endParaRPr lang="ru-RU" dirty="0">
              <a:solidFill>
                <a:schemeClr val="tx2"/>
              </a:solidFill>
              <a:latin typeface="Times New Roman" panose="02020603050405020304" pitchFamily="18" charset="0"/>
              <a:cs typeface="Times New Roman" panose="02020603050405020304" pitchFamily="18" charset="0"/>
            </a:endParaRPr>
          </a:p>
          <a:p>
            <a:pPr marL="0" indent="0">
              <a:buNone/>
            </a:pPr>
            <a:endParaRPr lang="en-US" altLang="ru-RU" sz="2800" dirty="0">
              <a:latin typeface="Times New Roman" panose="02020603050405020304" pitchFamily="18"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57F50A0A-2B5B-4588-A6DA-C85E9BE58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652" y="557462"/>
            <a:ext cx="4309484" cy="3232113"/>
          </a:xfrm>
          <a:prstGeom prst="rect">
            <a:avLst/>
          </a:prstGeom>
        </p:spPr>
      </p:pic>
    </p:spTree>
    <p:extLst>
      <p:ext uri="{BB962C8B-B14F-4D97-AF65-F5344CB8AC3E}">
        <p14:creationId xmlns:p14="http://schemas.microsoft.com/office/powerpoint/2010/main" val="413536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CDF02F-67B9-47B6-8584-B3276ABBFFA5}"/>
              </a:ext>
            </a:extLst>
          </p:cNvPr>
          <p:cNvSpPr>
            <a:spLocks noGrp="1"/>
          </p:cNvSpPr>
          <p:nvPr>
            <p:ph idx="1"/>
          </p:nvPr>
        </p:nvSpPr>
        <p:spPr>
          <a:xfrm>
            <a:off x="423148" y="527901"/>
            <a:ext cx="5308348" cy="5552387"/>
          </a:xfrm>
        </p:spPr>
        <p:txBody>
          <a:bodyPr>
            <a:normAutofit/>
          </a:bodyPr>
          <a:lstStyle/>
          <a:p>
            <a:pPr marL="514350" indent="-514350" algn="ctr">
              <a:buFont typeface="+mj-lt"/>
              <a:buAutoNum type="arabicPeriod" startAt="4"/>
            </a:pPr>
            <a:r>
              <a:rPr lang="ru-RU" sz="3200" b="1" dirty="0">
                <a:solidFill>
                  <a:schemeClr val="accent3"/>
                </a:solidFill>
                <a:latin typeface="Times New Roman" panose="02020603050405020304" pitchFamily="18" charset="0"/>
                <a:cs typeface="Times New Roman" panose="02020603050405020304" pitchFamily="18" charset="0"/>
              </a:rPr>
              <a:t>Фатальное излучение.</a:t>
            </a:r>
          </a:p>
          <a:p>
            <a:pPr marL="0" indent="0" algn="just">
              <a:buNone/>
            </a:pPr>
            <a:r>
              <a:rPr lang="ru-RU" sz="2600" dirty="0">
                <a:solidFill>
                  <a:srgbClr val="94D7E4"/>
                </a:solidFill>
                <a:latin typeface="Times New Roman" panose="02020603050405020304" pitchFamily="18" charset="0"/>
                <a:cs typeface="Times New Roman" panose="02020603050405020304" pitchFamily="18" charset="0"/>
              </a:rPr>
              <a:t>Разгадка может крыться в том, что на регион затопления «Адмирала Нахимова» воздействовало не солнечное, а направленное электромагнитное излучение. По мнению краснодарского ученого, подавалось оно через спутник либо микропроцессоры электронных разведывательных систем, способных «запутывать» радары.</a:t>
            </a:r>
          </a:p>
          <a:p>
            <a:endParaRPr lang="ru-RU" dirty="0"/>
          </a:p>
        </p:txBody>
      </p:sp>
      <p:pic>
        <p:nvPicPr>
          <p:cNvPr id="5" name="Рисунок 4">
            <a:extLst>
              <a:ext uri="{FF2B5EF4-FFF2-40B4-BE49-F238E27FC236}">
                <a16:creationId xmlns:a16="http://schemas.microsoft.com/office/drawing/2014/main" id="{2AD96F42-451A-43EB-8F82-BC5546B5A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823" y="914401"/>
            <a:ext cx="5399289" cy="3440782"/>
          </a:xfrm>
          <a:prstGeom prst="rect">
            <a:avLst/>
          </a:prstGeom>
        </p:spPr>
      </p:pic>
    </p:spTree>
    <p:extLst>
      <p:ext uri="{BB962C8B-B14F-4D97-AF65-F5344CB8AC3E}">
        <p14:creationId xmlns:p14="http://schemas.microsoft.com/office/powerpoint/2010/main" val="17892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B211A5-C90F-4C01-B934-560F818A99E0}"/>
              </a:ext>
            </a:extLst>
          </p:cNvPr>
          <p:cNvSpPr>
            <a:spLocks noGrp="1"/>
          </p:cNvSpPr>
          <p:nvPr>
            <p:ph type="ctrTitle"/>
          </p:nvPr>
        </p:nvSpPr>
        <p:spPr>
          <a:xfrm>
            <a:off x="2028168" y="377773"/>
            <a:ext cx="7577993" cy="2379283"/>
          </a:xfrm>
        </p:spPr>
        <p:txBody>
          <a:bodyPr>
            <a:normAutofit fontScale="90000"/>
          </a:bodyPr>
          <a:lstStyle/>
          <a:p>
            <a:pPr algn="ctr"/>
            <a:br>
              <a:rPr lang="ru-RU" dirty="0"/>
            </a:br>
            <a:endParaRPr lang="ru-RU" dirty="0"/>
          </a:p>
        </p:txBody>
      </p:sp>
      <p:sp>
        <p:nvSpPr>
          <p:cNvPr id="3" name="Подзаголовок 2">
            <a:extLst>
              <a:ext uri="{FF2B5EF4-FFF2-40B4-BE49-F238E27FC236}">
                <a16:creationId xmlns:a16="http://schemas.microsoft.com/office/drawing/2014/main" id="{FE71C905-E0B5-4E97-AEC2-6C0C874A1926}"/>
              </a:ext>
            </a:extLst>
          </p:cNvPr>
          <p:cNvSpPr>
            <a:spLocks noGrp="1"/>
          </p:cNvSpPr>
          <p:nvPr>
            <p:ph type="subTitle" idx="1"/>
          </p:nvPr>
        </p:nvSpPr>
        <p:spPr>
          <a:xfrm>
            <a:off x="136540" y="1261505"/>
            <a:ext cx="10470879" cy="3801862"/>
          </a:xfrm>
        </p:spPr>
        <p:txBody>
          <a:bodyPr>
            <a:normAutofit/>
          </a:bodyPr>
          <a:lstStyle/>
          <a:p>
            <a:pPr marL="514350" indent="-514350" algn="just">
              <a:buFont typeface="+mj-lt"/>
              <a:buAutoNum type="arabicPeriod"/>
            </a:pPr>
            <a:endParaRPr lang="ru-RU" sz="32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5"/>
            </a:pPr>
            <a:endParaRPr lang="en-US" sz="32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5"/>
            </a:pPr>
            <a:endParaRPr lang="ru-RU" sz="32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5"/>
            </a:pPr>
            <a:endParaRPr lang="ru-RU" b="1"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97B93F80-80E2-43F3-860F-2B3E8C8DA080}"/>
              </a:ext>
            </a:extLst>
          </p:cNvPr>
          <p:cNvSpPr/>
          <p:nvPr/>
        </p:nvSpPr>
        <p:spPr>
          <a:xfrm>
            <a:off x="228067" y="1133735"/>
            <a:ext cx="11735864" cy="4462760"/>
          </a:xfrm>
          <a:prstGeom prst="rect">
            <a:avLst/>
          </a:prstGeom>
        </p:spPr>
        <p:txBody>
          <a:bodyPr wrap="square">
            <a:spAutoFit/>
          </a:bodyPr>
          <a:lstStyle/>
          <a:p>
            <a:endParaRPr lang="ru-RU" sz="3200" dirty="0">
              <a:highlight>
                <a:srgbClr val="FFFF00"/>
              </a:highlight>
              <a:latin typeface="Times New Roman" panose="02020603050405020304" pitchFamily="18" charset="0"/>
              <a:cs typeface="Times New Roman" panose="02020603050405020304" pitchFamily="18" charset="0"/>
            </a:endParaRPr>
          </a:p>
          <a:p>
            <a:pPr algn="just"/>
            <a:r>
              <a:rPr lang="ru-RU" sz="2800" dirty="0">
                <a:solidFill>
                  <a:schemeClr val="tx2"/>
                </a:solidFill>
                <a:latin typeface="Times New Roman" panose="02020603050405020304" pitchFamily="18" charset="0"/>
                <a:cs typeface="Times New Roman" panose="02020603050405020304" pitchFamily="18" charset="0"/>
              </a:rPr>
              <a:t>Версия, связанная с гибелью начальника УКГБ по Одесской области генерал-майора А. </a:t>
            </a:r>
            <a:r>
              <a:rPr lang="ru-RU" sz="2800" dirty="0" err="1">
                <a:solidFill>
                  <a:schemeClr val="tx2"/>
                </a:solidFill>
                <a:latin typeface="Times New Roman" panose="02020603050405020304" pitchFamily="18" charset="0"/>
                <a:cs typeface="Times New Roman" panose="02020603050405020304" pitchFamily="18" charset="0"/>
              </a:rPr>
              <a:t>Крикунова</a:t>
            </a:r>
            <a:r>
              <a:rPr lang="ru-RU" sz="2800" dirty="0">
                <a:solidFill>
                  <a:schemeClr val="tx2"/>
                </a:solidFill>
                <a:latin typeface="Times New Roman" panose="02020603050405020304" pitchFamily="18" charset="0"/>
                <a:cs typeface="Times New Roman" panose="02020603050405020304" pitchFamily="18" charset="0"/>
              </a:rPr>
              <a:t>, является одной из самых загадочных. По свидетельству его коллег, он располагал документальными данными особой важности о крупномасштабной коррупции среди партийного руководства Украины и Москвы. В то время рассматривалось дело начальника Одесского ОБХСС Малышева, в котором фигурировали многомиллионные взятки. Малышев имел покровителей на самом верху, а в узком кругу утверждал, что является внебрачным сыном Г. Алиева, с которым он жил на одной лестничной площадке в Баку.</a:t>
            </a:r>
          </a:p>
        </p:txBody>
      </p:sp>
      <p:sp>
        <p:nvSpPr>
          <p:cNvPr id="4" name="Прямоугольник 3">
            <a:extLst>
              <a:ext uri="{FF2B5EF4-FFF2-40B4-BE49-F238E27FC236}">
                <a16:creationId xmlns:a16="http://schemas.microsoft.com/office/drawing/2014/main" id="{054CD712-0947-450D-A025-F4524A89740F}"/>
              </a:ext>
            </a:extLst>
          </p:cNvPr>
          <p:cNvSpPr/>
          <p:nvPr/>
        </p:nvSpPr>
        <p:spPr>
          <a:xfrm>
            <a:off x="1870229" y="312307"/>
            <a:ext cx="8451541" cy="584775"/>
          </a:xfrm>
          <a:prstGeom prst="rect">
            <a:avLst/>
          </a:prstGeom>
        </p:spPr>
        <p:txBody>
          <a:bodyPr wrap="square">
            <a:spAutoFit/>
          </a:bodyPr>
          <a:lstStyle/>
          <a:p>
            <a:pPr marL="514350" indent="-514350" algn="ctr">
              <a:buFont typeface="+mj-lt"/>
              <a:buAutoNum type="arabicPeriod" startAt="5"/>
            </a:pPr>
            <a:r>
              <a:rPr lang="ru-RU" sz="3200" b="1" dirty="0">
                <a:solidFill>
                  <a:schemeClr val="accent3"/>
                </a:solidFill>
                <a:latin typeface="Times New Roman" panose="02020603050405020304" pitchFamily="18" charset="0"/>
                <a:cs typeface="Times New Roman" panose="02020603050405020304" pitchFamily="18" charset="0"/>
              </a:rPr>
              <a:t>Путь Генерал-майора </a:t>
            </a:r>
            <a:r>
              <a:rPr lang="ru-RU" sz="3200" b="1" dirty="0" err="1">
                <a:solidFill>
                  <a:schemeClr val="accent3"/>
                </a:solidFill>
                <a:latin typeface="Times New Roman" panose="02020603050405020304" pitchFamily="18" charset="0"/>
                <a:cs typeface="Times New Roman" panose="02020603050405020304" pitchFamily="18" charset="0"/>
              </a:rPr>
              <a:t>Крикунова</a:t>
            </a:r>
            <a:r>
              <a:rPr lang="ru-RU" sz="3200" b="1" dirty="0">
                <a:solidFill>
                  <a:schemeClr val="accent3"/>
                </a:solidFill>
                <a:latin typeface="Times New Roman" panose="02020603050405020304" pitchFamily="18" charset="0"/>
                <a:cs typeface="Times New Roman" panose="02020603050405020304" pitchFamily="18" charset="0"/>
              </a:rPr>
              <a:t>.</a:t>
            </a:r>
            <a:endParaRPr lang="ru-RU" sz="3200" b="1" dirty="0">
              <a:solidFill>
                <a:schemeClr val="accent3"/>
              </a:solidFill>
            </a:endParaRPr>
          </a:p>
        </p:txBody>
      </p:sp>
    </p:spTree>
    <p:extLst>
      <p:ext uri="{BB962C8B-B14F-4D97-AF65-F5344CB8AC3E}">
        <p14:creationId xmlns:p14="http://schemas.microsoft.com/office/powerpoint/2010/main" val="317397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8F2EE-1954-400E-AF7B-E6278381A032}"/>
              </a:ext>
            </a:extLst>
          </p:cNvPr>
          <p:cNvSpPr>
            <a:spLocks noGrp="1"/>
          </p:cNvSpPr>
          <p:nvPr>
            <p:ph type="title"/>
          </p:nvPr>
        </p:nvSpPr>
        <p:spPr>
          <a:xfrm>
            <a:off x="363984" y="681037"/>
            <a:ext cx="11345663" cy="766023"/>
          </a:xfrm>
        </p:spPr>
        <p:txBody>
          <a:bodyPr>
            <a:normAutofit fontScale="90000"/>
          </a:bodyPr>
          <a:lstStyle/>
          <a:p>
            <a:pPr marL="742950" indent="-742950">
              <a:buFont typeface="+mj-lt"/>
              <a:buAutoNum type="arabicPeriod" startAt="6"/>
            </a:pPr>
            <a:r>
              <a:rPr lang="ru-RU" sz="3600" b="1" dirty="0">
                <a:solidFill>
                  <a:schemeClr val="accent3"/>
                </a:solidFill>
                <a:latin typeface="Times New Roman" panose="02020603050405020304" pitchFamily="18" charset="0"/>
                <a:cs typeface="Times New Roman" panose="02020603050405020304" pitchFamily="18" charset="0"/>
              </a:rPr>
              <a:t>Помощники били тревогу, но капитаны не реагировали.</a:t>
            </a:r>
            <a:br>
              <a:rPr lang="ru-RU" b="1" dirty="0">
                <a:solidFill>
                  <a:schemeClr val="accent3"/>
                </a:solidFill>
                <a:latin typeface="Times New Roman" panose="02020603050405020304" pitchFamily="18" charset="0"/>
                <a:cs typeface="Times New Roman" panose="02020603050405020304" pitchFamily="18" charset="0"/>
              </a:rPr>
            </a:br>
            <a:endParaRPr lang="ru-RU" b="1" dirty="0">
              <a:solidFill>
                <a:schemeClr val="accent3"/>
              </a:solidFill>
            </a:endParaRPr>
          </a:p>
        </p:txBody>
      </p:sp>
      <p:sp>
        <p:nvSpPr>
          <p:cNvPr id="3" name="Объект 2">
            <a:extLst>
              <a:ext uri="{FF2B5EF4-FFF2-40B4-BE49-F238E27FC236}">
                <a16:creationId xmlns:a16="http://schemas.microsoft.com/office/drawing/2014/main" id="{0BAAC164-4888-4EDD-9E20-88C79008892C}"/>
              </a:ext>
            </a:extLst>
          </p:cNvPr>
          <p:cNvSpPr>
            <a:spLocks noGrp="1"/>
          </p:cNvSpPr>
          <p:nvPr>
            <p:ph idx="1"/>
          </p:nvPr>
        </p:nvSpPr>
        <p:spPr>
          <a:xfrm>
            <a:off x="482353" y="1322774"/>
            <a:ext cx="10776751" cy="4641125"/>
          </a:xfrm>
        </p:spPr>
        <p:txBody>
          <a:bodyPr>
            <a:normAutofit/>
          </a:bodyPr>
          <a:lstStyle/>
          <a:p>
            <a:pPr algn="just"/>
            <a:r>
              <a:rPr lang="ru-RU" sz="2600" dirty="0">
                <a:solidFill>
                  <a:schemeClr val="tx2"/>
                </a:solidFill>
                <a:latin typeface="Times New Roman" panose="02020603050405020304" pitchFamily="18" charset="0"/>
                <a:cs typeface="Times New Roman" panose="02020603050405020304" pitchFamily="18" charset="0"/>
              </a:rPr>
              <a:t>Оставшийся на вахте за старшего Александр </a:t>
            </a:r>
            <a:r>
              <a:rPr lang="ru-RU" sz="2600" dirty="0" err="1">
                <a:solidFill>
                  <a:schemeClr val="tx2"/>
                </a:solidFill>
                <a:latin typeface="Times New Roman" panose="02020603050405020304" pitchFamily="18" charset="0"/>
                <a:cs typeface="Times New Roman" panose="02020603050405020304" pitchFamily="18" charset="0"/>
              </a:rPr>
              <a:t>Чудновский</a:t>
            </a:r>
            <a:r>
              <a:rPr lang="ru-RU" sz="2600" dirty="0">
                <a:solidFill>
                  <a:schemeClr val="tx2"/>
                </a:solidFill>
                <a:latin typeface="Times New Roman" panose="02020603050405020304" pitchFamily="18" charset="0"/>
                <a:cs typeface="Times New Roman" panose="02020603050405020304" pitchFamily="18" charset="0"/>
              </a:rPr>
              <a:t> дважды уточнял порядок расхождения с сухогрузом и получал подтверждение, что тот пропускает теплоход. «Адмирал Нахимов» следовал своим курсом, но его пеленг на приборах САРП не менялся. Помощник капитана сухогруза </a:t>
            </a:r>
            <a:r>
              <a:rPr lang="ru-RU" sz="2600" dirty="0" err="1">
                <a:solidFill>
                  <a:schemeClr val="tx2"/>
                </a:solidFill>
                <a:latin typeface="Times New Roman" panose="02020603050405020304" pitchFamily="18" charset="0"/>
                <a:cs typeface="Times New Roman" panose="02020603050405020304" pitchFamily="18" charset="0"/>
              </a:rPr>
              <a:t>Зубюк</a:t>
            </a:r>
            <a:r>
              <a:rPr lang="ru-RU" sz="2600" dirty="0">
                <a:solidFill>
                  <a:schemeClr val="tx2"/>
                </a:solidFill>
                <a:latin typeface="Times New Roman" panose="02020603050405020304" pitchFamily="18" charset="0"/>
                <a:cs typeface="Times New Roman" panose="02020603050405020304" pitchFamily="18" charset="0"/>
              </a:rPr>
              <a:t> также докладывал об угрозе столкновения, записывая доклады в бортовой журнал. Но и капитан Ткаченко предупреждения игнорировал. У обоих судов было время разойтись без потерь, но капитаны пропустили сигналы об опасности мимо ушей. Между тем, Александр </a:t>
            </a:r>
            <a:r>
              <a:rPr lang="ru-RU" sz="2600" dirty="0" err="1">
                <a:solidFill>
                  <a:schemeClr val="tx2"/>
                </a:solidFill>
                <a:latin typeface="Times New Roman" panose="02020603050405020304" pitchFamily="18" charset="0"/>
                <a:cs typeface="Times New Roman" panose="02020603050405020304" pitchFamily="18" charset="0"/>
              </a:rPr>
              <a:t>Чудновский</a:t>
            </a:r>
            <a:r>
              <a:rPr lang="ru-RU" sz="2600" dirty="0">
                <a:solidFill>
                  <a:schemeClr val="tx2"/>
                </a:solidFill>
                <a:latin typeface="Times New Roman" panose="02020603050405020304" pitchFamily="18" charset="0"/>
                <a:cs typeface="Times New Roman" panose="02020603050405020304" pitchFamily="18" charset="0"/>
              </a:rPr>
              <a:t> пытался увернуть борт от столкновения, но было поздно. Боролся же он с рулем до последнего, так что информация о том, что он закрылся на ключ, осознав, что управляемое им судно обречено, не выдерживает критики.</a:t>
            </a:r>
          </a:p>
        </p:txBody>
      </p:sp>
    </p:spTree>
    <p:extLst>
      <p:ext uri="{BB962C8B-B14F-4D97-AF65-F5344CB8AC3E}">
        <p14:creationId xmlns:p14="http://schemas.microsoft.com/office/powerpoint/2010/main" val="16306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3E7E07-082F-4395-BE21-9398CCA28E3B}"/>
              </a:ext>
            </a:extLst>
          </p:cNvPr>
          <p:cNvSpPr>
            <a:spLocks noGrp="1"/>
          </p:cNvSpPr>
          <p:nvPr>
            <p:ph type="title"/>
          </p:nvPr>
        </p:nvSpPr>
        <p:spPr>
          <a:xfrm>
            <a:off x="574460" y="0"/>
            <a:ext cx="10515600" cy="1325563"/>
          </a:xfrm>
        </p:spPr>
        <p:txBody>
          <a:bodyPr>
            <a:normAutofit/>
          </a:bodyPr>
          <a:lstStyle/>
          <a:p>
            <a:pPr algn="ctr"/>
            <a:r>
              <a:rPr lang="ru-RU" sz="4000" b="1" dirty="0">
                <a:solidFill>
                  <a:schemeClr val="accent3"/>
                </a:solidFill>
                <a:latin typeface="Times New Roman" panose="02020603050405020304" pitchFamily="18" charset="0"/>
                <a:cs typeface="Times New Roman" panose="02020603050405020304" pitchFamily="18" charset="0"/>
              </a:rPr>
              <a:t>Локальный резонанс</a:t>
            </a:r>
            <a:endParaRPr lang="ru-RU" sz="4000" dirty="0">
              <a:solidFill>
                <a:schemeClr val="accent3"/>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5DB93B5-BCB5-45AC-81B2-26B4309B7FCC}"/>
              </a:ext>
            </a:extLst>
          </p:cNvPr>
          <p:cNvSpPr>
            <a:spLocks noGrp="1"/>
          </p:cNvSpPr>
          <p:nvPr>
            <p:ph idx="1"/>
          </p:nvPr>
        </p:nvSpPr>
        <p:spPr>
          <a:xfrm>
            <a:off x="310719" y="1127464"/>
            <a:ext cx="11043082" cy="5291091"/>
          </a:xfrm>
        </p:spPr>
        <p:txBody>
          <a:bodyPr>
            <a:noAutofit/>
          </a:bodyPr>
          <a:lstStyle/>
          <a:p>
            <a:pPr algn="just"/>
            <a:r>
              <a:rPr lang="ru-RU" sz="2700" dirty="0">
                <a:solidFill>
                  <a:schemeClr val="tx2"/>
                </a:solidFill>
                <a:latin typeface="Times New Roman" panose="02020603050405020304" pitchFamily="18" charset="0"/>
                <a:cs typeface="Times New Roman" panose="02020603050405020304" pitchFamily="18" charset="0"/>
              </a:rPr>
              <a:t>Вместо своевременного и квалифицированного разбирательства народу выдали версии столкновения «космической природы». Одну из них озвучил специалист по безопасности полетов из Санкт-Петербурга Алексей Синяков. Он обвинил в случившемся воздействие локального геофизического резонанса. Неблагоприятное сочетание факторов, по мнению ученого,  нередко становится причиной катастроф на земле, в воздухе, на воде и под водой (из этого числа – пожар на атомной субмарине «Комсомолец»). Профессор констатировал, что признаком ЛГР на Черном море вечером 31 августа 1986 года было аномальное свечение в атмосфере, а через пару часов после гибели «Адмирала Нахимова» в западной части моря отмечалось мощное землетрясение. Геофизический резонанс мешает человеку правильно оценивать ситуацию, заключил эксперт, что при управлении техническим объектом может иметь непоправимые последствия.</a:t>
            </a:r>
          </a:p>
        </p:txBody>
      </p:sp>
    </p:spTree>
    <p:extLst>
      <p:ext uri="{BB962C8B-B14F-4D97-AF65-F5344CB8AC3E}">
        <p14:creationId xmlns:p14="http://schemas.microsoft.com/office/powerpoint/2010/main" val="3610577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948F2B-5CFB-483B-A6F2-D8320FF9588E}"/>
              </a:ext>
            </a:extLst>
          </p:cNvPr>
          <p:cNvSpPr>
            <a:spLocks noGrp="1"/>
          </p:cNvSpPr>
          <p:nvPr>
            <p:ph type="title"/>
          </p:nvPr>
        </p:nvSpPr>
        <p:spPr>
          <a:xfrm>
            <a:off x="838200" y="251618"/>
            <a:ext cx="10515600" cy="1325563"/>
          </a:xfrm>
        </p:spPr>
        <p:txBody>
          <a:bodyPr>
            <a:normAutofit fontScale="90000"/>
          </a:bodyPr>
          <a:lstStyle/>
          <a:p>
            <a:pPr algn="ctr"/>
            <a:r>
              <a:rPr lang="ru-RU" b="1" dirty="0">
                <a:solidFill>
                  <a:schemeClr val="accent3"/>
                </a:solidFill>
              </a:rPr>
              <a:t>Братская могила.</a:t>
            </a:r>
            <a:br>
              <a:rPr lang="ru-RU" dirty="0"/>
            </a:br>
            <a:endParaRPr lang="ru-RU" dirty="0"/>
          </a:p>
        </p:txBody>
      </p:sp>
      <p:sp>
        <p:nvSpPr>
          <p:cNvPr id="3" name="Объект 2">
            <a:extLst>
              <a:ext uri="{FF2B5EF4-FFF2-40B4-BE49-F238E27FC236}">
                <a16:creationId xmlns:a16="http://schemas.microsoft.com/office/drawing/2014/main" id="{198E41B0-651E-4DE1-B94C-ED26CCE41F0E}"/>
              </a:ext>
            </a:extLst>
          </p:cNvPr>
          <p:cNvSpPr>
            <a:spLocks noGrp="1"/>
          </p:cNvSpPr>
          <p:nvPr>
            <p:ph idx="1"/>
          </p:nvPr>
        </p:nvSpPr>
        <p:spPr>
          <a:xfrm>
            <a:off x="230819" y="1047565"/>
            <a:ext cx="11363418" cy="5637319"/>
          </a:xfrm>
        </p:spPr>
        <p:txBody>
          <a:bodyPr>
            <a:normAutofit fontScale="92500"/>
          </a:bodyPr>
          <a:lstStyle/>
          <a:p>
            <a:pPr algn="just"/>
            <a:r>
              <a:rPr lang="ru-RU" dirty="0">
                <a:solidFill>
                  <a:schemeClr val="tx2"/>
                </a:solidFill>
                <a:latin typeface="Times New Roman" panose="02020603050405020304" pitchFamily="18" charset="0"/>
                <a:cs typeface="Times New Roman" panose="02020603050405020304" pitchFamily="18" charset="0"/>
              </a:rPr>
              <a:t>Не дождались своих близких лишь родственники жертв – тела 64 из 423 погибших так и не были подняты со дна. Останки покоятся на глубине 47 метров, и в ясный день очертания «погоста», говорят, даже видны с поверхности воды. О брошенных в море моряках и пассажирах «Адмирала Нахимова» заговорили лишь в контексте возможности поднятия затонувшего теплохода, загрязняющего акваторию соляркой из протекших топливных танков. Но денег на подводные работы так и не нашли. Было объявлено, что лежащее на боку судно ни экологической, ни навигационной опасности не представляет, и проектов его подъёма не существует.</a:t>
            </a:r>
          </a:p>
          <a:p>
            <a:pPr algn="just"/>
            <a:r>
              <a:rPr lang="ru-RU" dirty="0">
                <a:solidFill>
                  <a:schemeClr val="tx2"/>
                </a:solidFill>
                <a:latin typeface="Times New Roman" panose="02020603050405020304" pitchFamily="18" charset="0"/>
                <a:cs typeface="Times New Roman" panose="02020603050405020304" pitchFamily="18" charset="0"/>
              </a:rPr>
              <a:t>Ни участники «круиза смерти», ни семьи погибших - страховок и компенсаций так и не дождались. В Одессе, порте приписки «Адмирала Нахимова», родственники сами создали фонд помощи, но потерпевшие россияне на него рассчитывать не могут, да и украинцам мало что перепало, в то время как потомки погибших на «Титанике» получают пособия в четвертом поколении.</a:t>
            </a:r>
          </a:p>
          <a:p>
            <a:endParaRPr lang="ru-RU" sz="24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7979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03ADD-7C6B-4D57-848E-B4A4310E291D}"/>
              </a:ext>
            </a:extLst>
          </p:cNvPr>
          <p:cNvSpPr>
            <a:spLocks noGrp="1"/>
          </p:cNvSpPr>
          <p:nvPr>
            <p:ph type="title"/>
          </p:nvPr>
        </p:nvSpPr>
        <p:spPr>
          <a:xfrm>
            <a:off x="1894113" y="0"/>
            <a:ext cx="9217089" cy="1195549"/>
          </a:xfrm>
        </p:spPr>
        <p:txBody>
          <a:bodyPr>
            <a:normAutofit/>
          </a:bodyPr>
          <a:lstStyle/>
          <a:p>
            <a:pPr algn="ctr"/>
            <a:r>
              <a:rPr lang="ru-RU" sz="4400" dirty="0">
                <a:solidFill>
                  <a:schemeClr val="accent3"/>
                </a:solidFill>
                <a:latin typeface="Times New Roman" panose="02020603050405020304" pitchFamily="18" charset="0"/>
                <a:cs typeface="Times New Roman" panose="02020603050405020304" pitchFamily="18" charset="0"/>
              </a:rPr>
              <a:t>Выводы экспертной комиссии.</a:t>
            </a:r>
          </a:p>
        </p:txBody>
      </p:sp>
      <p:sp>
        <p:nvSpPr>
          <p:cNvPr id="3" name="Объект 2">
            <a:extLst>
              <a:ext uri="{FF2B5EF4-FFF2-40B4-BE49-F238E27FC236}">
                <a16:creationId xmlns:a16="http://schemas.microsoft.com/office/drawing/2014/main" id="{1C9AEEF1-540B-4A09-845B-24B647841BEF}"/>
              </a:ext>
            </a:extLst>
          </p:cNvPr>
          <p:cNvSpPr>
            <a:spLocks noGrp="1"/>
          </p:cNvSpPr>
          <p:nvPr>
            <p:ph idx="1"/>
          </p:nvPr>
        </p:nvSpPr>
        <p:spPr>
          <a:xfrm>
            <a:off x="119742" y="1195549"/>
            <a:ext cx="11952515" cy="5719665"/>
          </a:xfrm>
        </p:spPr>
        <p:txBody>
          <a:bodyPr>
            <a:normAutofit fontScale="70000" lnSpcReduction="20000"/>
          </a:bodyPr>
          <a:lstStyle/>
          <a:p>
            <a:pPr marL="0" indent="0" algn="just">
              <a:buNone/>
            </a:pPr>
            <a:r>
              <a:rPr lang="ru-RU" sz="3700" dirty="0">
                <a:solidFill>
                  <a:schemeClr val="tx2"/>
                </a:solidFill>
                <a:latin typeface="Times New Roman" panose="02020603050405020304" pitchFamily="18" charset="0"/>
                <a:cs typeface="Times New Roman" panose="02020603050405020304" pitchFamily="18" charset="0"/>
              </a:rPr>
              <a:t>1.  Техническое состояние и мореходные качества судов, оснащение их средствами судовождения, укомплектованность экипажа и квалификация командного состава позволяли осуществлять безаварийное плавание в любых навигационных условиях.</a:t>
            </a:r>
          </a:p>
          <a:p>
            <a:pPr marL="0" indent="0" algn="just">
              <a:buNone/>
            </a:pPr>
            <a:endParaRPr lang="ru-RU" sz="37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ru-RU" sz="3700" dirty="0">
                <a:solidFill>
                  <a:schemeClr val="tx2"/>
                </a:solidFill>
                <a:latin typeface="Times New Roman" panose="02020603050405020304" pitchFamily="18" charset="0"/>
                <a:cs typeface="Times New Roman" panose="02020603050405020304" pitchFamily="18" charset="0"/>
              </a:rPr>
              <a:t>2. Судоводители обоих судов допустили грубые нарушения  требований нормативных документов, регламентирующих безопасность мореплавания, так как не предприняли своевременных и эффективных действий по предотвращению чрезмерного сближения судов, создали аварийную ситуацию, не выполнили маневра последнего момента, что привело к столкновению и кораблекрушению парохода "Адмирал Нахимов" с гибелью большого числа людей. </a:t>
            </a:r>
          </a:p>
          <a:p>
            <a:pPr marL="0" indent="0" algn="just">
              <a:buNone/>
            </a:pPr>
            <a:endParaRPr lang="ru-RU" sz="37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ru-RU" sz="3700" dirty="0">
                <a:solidFill>
                  <a:schemeClr val="tx2"/>
                </a:solidFill>
                <a:latin typeface="Times New Roman" panose="02020603050405020304" pitchFamily="18" charset="0"/>
                <a:cs typeface="Times New Roman" panose="02020603050405020304" pitchFamily="18" charset="0"/>
              </a:rPr>
              <a:t>3. Капитан т/х "Петр </a:t>
            </a:r>
            <a:r>
              <a:rPr lang="ru-RU" sz="3700" dirty="0" err="1">
                <a:solidFill>
                  <a:schemeClr val="tx2"/>
                </a:solidFill>
                <a:latin typeface="Times New Roman" panose="02020603050405020304" pitchFamily="18" charset="0"/>
                <a:cs typeface="Times New Roman" panose="02020603050405020304" pitchFamily="18" charset="0"/>
              </a:rPr>
              <a:t>Васев</a:t>
            </a:r>
            <a:r>
              <a:rPr lang="ru-RU" sz="3700" dirty="0">
                <a:solidFill>
                  <a:schemeClr val="tx2"/>
                </a:solidFill>
                <a:latin typeface="Times New Roman" panose="02020603050405020304" pitchFamily="18" charset="0"/>
                <a:cs typeface="Times New Roman" panose="02020603050405020304" pitchFamily="18" charset="0"/>
              </a:rPr>
              <a:t>" Ткаченко В.И. допустил чрезмерно опасное сближение судов, пренебрег данными визуальных наблюдений вахты на мостике и обращения к нему вахтенного помощника п/х "Адмирал Нахимов", не выполнил своих заверений уступить дорогу, упустил время для осуществления маневра по безопасному расхождению судов, проявил неоправданную самонадеянность и халатность в управлении судном.</a:t>
            </a:r>
          </a:p>
          <a:p>
            <a:pPr marL="0" indent="0">
              <a:buNone/>
            </a:pPr>
            <a:endParaRPr lang="ru-RU" dirty="0"/>
          </a:p>
        </p:txBody>
      </p:sp>
    </p:spTree>
    <p:extLst>
      <p:ext uri="{BB962C8B-B14F-4D97-AF65-F5344CB8AC3E}">
        <p14:creationId xmlns:p14="http://schemas.microsoft.com/office/powerpoint/2010/main" val="185787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47D445-4DB7-470C-B855-F72CBDDB3D78}"/>
              </a:ext>
            </a:extLst>
          </p:cNvPr>
          <p:cNvSpPr>
            <a:spLocks noGrp="1"/>
          </p:cNvSpPr>
          <p:nvPr>
            <p:ph type="title"/>
          </p:nvPr>
        </p:nvSpPr>
        <p:spPr>
          <a:xfrm>
            <a:off x="1131571" y="111600"/>
            <a:ext cx="10515600" cy="1325563"/>
          </a:xfrm>
        </p:spPr>
        <p:txBody>
          <a:bodyPr>
            <a:normAutofit fontScale="90000"/>
          </a:bodyPr>
          <a:lstStyle/>
          <a:p>
            <a:pPr algn="ctr"/>
            <a:r>
              <a:rPr lang="ru-RU" altLang="ru-RU" sz="44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Предыстория.</a:t>
            </a:r>
            <a:br>
              <a:rPr lang="ru-RU" altLang="ru-RU" sz="44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E05BC39-2458-4446-AFCC-FC67B0401247}"/>
              </a:ext>
            </a:extLst>
          </p:cNvPr>
          <p:cNvSpPr>
            <a:spLocks noGrp="1"/>
          </p:cNvSpPr>
          <p:nvPr>
            <p:ph idx="1"/>
          </p:nvPr>
        </p:nvSpPr>
        <p:spPr>
          <a:xfrm>
            <a:off x="231457" y="774382"/>
            <a:ext cx="11729085" cy="5309236"/>
          </a:xfrm>
        </p:spPr>
        <p:txBody>
          <a:bodyPr>
            <a:noAutofit/>
          </a:bodyPr>
          <a:lstStyle/>
          <a:p>
            <a:pPr indent="0" algn="just">
              <a:buNone/>
            </a:pPr>
            <a:r>
              <a:rPr lang="ru-RU" sz="2600" dirty="0">
                <a:solidFill>
                  <a:schemeClr val="tx2"/>
                </a:solidFill>
                <a:latin typeface="Times New Roman" panose="02020603050405020304" pitchFamily="18" charset="0"/>
                <a:cs typeface="Times New Roman" panose="02020603050405020304" pitchFamily="18" charset="0"/>
              </a:rPr>
              <a:t>Впервые Пароход был построен в Бремене (Германия) под названием «Берлин»  и спущен на воду 24 марта 1925 года. Уже в сентябре того же года пароход совершил первый рейс в Нью-Йорк и поучаствовал в спасении пассажиров затонувшего британского судна. «Берлин» совершал регулярные трансатлантические рейсы. 15 июля 1939 года «Берлин» завершил свою мирную деятельность, получив приказ командования военно-морских сил Германии отправляться в </a:t>
            </a:r>
            <a:r>
              <a:rPr lang="ru-RU" sz="2600" dirty="0" err="1">
                <a:solidFill>
                  <a:schemeClr val="tx2"/>
                </a:solidFill>
                <a:latin typeface="Times New Roman" panose="02020603050405020304" pitchFamily="18" charset="0"/>
                <a:cs typeface="Times New Roman" panose="02020603050405020304" pitchFamily="18" charset="0"/>
              </a:rPr>
              <a:t>Свинемюнде</a:t>
            </a:r>
            <a:r>
              <a:rPr lang="ru-RU" sz="2600" dirty="0">
                <a:solidFill>
                  <a:schemeClr val="tx2"/>
                </a:solidFill>
                <a:latin typeface="Times New Roman" panose="02020603050405020304" pitchFamily="18" charset="0"/>
                <a:cs typeface="Times New Roman" panose="02020603050405020304" pitchFamily="18" charset="0"/>
              </a:rPr>
              <a:t>. Менее чем через два месяца прогремели первые выстрелы, с которых началась Вторая мировая война. «Берлин» стал госпитальным судном Третьего рейха, тогда же на нем случилось и первое ЧП: неожиданно взорвался котел, в результате чего погибли 17 членов экипажа. Это было последнее происшествие на пароходе, и на протяжении всей войны судно без потерь перевозило раненых солдат вермахта. Так продолжалось до последнего года войны. Командующий Военно-морскими силами нацистов Карл </a:t>
            </a:r>
            <a:r>
              <a:rPr lang="ru-RU" sz="2600" dirty="0" err="1">
                <a:solidFill>
                  <a:schemeClr val="tx2"/>
                </a:solidFill>
                <a:latin typeface="Times New Roman" panose="02020603050405020304" pitchFamily="18" charset="0"/>
                <a:cs typeface="Times New Roman" panose="02020603050405020304" pitchFamily="18" charset="0"/>
              </a:rPr>
              <a:t>Дениц</a:t>
            </a:r>
            <a:r>
              <a:rPr lang="ru-RU" sz="2600" dirty="0">
                <a:solidFill>
                  <a:schemeClr val="tx2"/>
                </a:solidFill>
                <a:latin typeface="Times New Roman" panose="02020603050405020304" pitchFamily="18" charset="0"/>
                <a:cs typeface="Times New Roman" panose="02020603050405020304" pitchFamily="18" charset="0"/>
              </a:rPr>
              <a:t> разработал операцию «Ганнибал» по эвакуации людей и техники в связи со стремительным наступлением СССР. К участию привлекли и пароход «Берлин», который вскоре затонул, напоровшись на морскую мину</a:t>
            </a:r>
            <a:r>
              <a:rPr lang="ru-RU" sz="2400"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629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399D37-14E8-4871-8561-66373D540B17}"/>
              </a:ext>
            </a:extLst>
          </p:cNvPr>
          <p:cNvSpPr>
            <a:spLocks noGrp="1"/>
          </p:cNvSpPr>
          <p:nvPr>
            <p:ph idx="1"/>
          </p:nvPr>
        </p:nvSpPr>
        <p:spPr>
          <a:xfrm>
            <a:off x="419878" y="1026367"/>
            <a:ext cx="11045890" cy="5561143"/>
          </a:xfrm>
        </p:spPr>
        <p:txBody>
          <a:bodyPr/>
          <a:lstStyle/>
          <a:p>
            <a:pPr marL="0" indent="0" algn="just">
              <a:buNone/>
            </a:pPr>
            <a:r>
              <a:rPr lang="ru-RU" sz="2600" dirty="0">
                <a:solidFill>
                  <a:schemeClr val="tx2"/>
                </a:solidFill>
                <a:latin typeface="Times New Roman" panose="02020603050405020304" pitchFamily="18" charset="0"/>
                <a:cs typeface="Times New Roman" panose="02020603050405020304" pitchFamily="18" charset="0"/>
              </a:rPr>
              <a:t>4. Капитан п/х "Адмирал Нахимов" Марков В.Г. в условиях сближения с другим судном, не согласовав лично с капитаном т/х "Петр </a:t>
            </a:r>
            <a:r>
              <a:rPr lang="ru-RU" sz="2600" dirty="0" err="1">
                <a:solidFill>
                  <a:schemeClr val="tx2"/>
                </a:solidFill>
                <a:latin typeface="Times New Roman" panose="02020603050405020304" pitchFamily="18" charset="0"/>
                <a:cs typeface="Times New Roman" panose="02020603050405020304" pitchFamily="18" charset="0"/>
              </a:rPr>
              <a:t>Васев</a:t>
            </a:r>
            <a:r>
              <a:rPr lang="ru-RU" sz="2600" dirty="0">
                <a:solidFill>
                  <a:schemeClr val="tx2"/>
                </a:solidFill>
                <a:latin typeface="Times New Roman" panose="02020603050405020304" pitchFamily="18" charset="0"/>
                <a:cs typeface="Times New Roman" panose="02020603050405020304" pitchFamily="18" charset="0"/>
              </a:rPr>
              <a:t>" порядок расхождения, преждевременно покинул мостик. Не проконтролировал действия вахтенного помощника при сближении и расхождении судов. Проявил самоуспокоенность и безразличие к событиям на мостике.</a:t>
            </a:r>
          </a:p>
          <a:p>
            <a:pPr algn="just"/>
            <a:endParaRPr lang="ru-RU" sz="26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ru-RU" sz="2600" dirty="0">
                <a:solidFill>
                  <a:schemeClr val="tx2"/>
                </a:solidFill>
                <a:latin typeface="Times New Roman" panose="02020603050405020304" pitchFamily="18" charset="0"/>
                <a:cs typeface="Times New Roman" panose="02020603050405020304" pitchFamily="18" charset="0"/>
              </a:rPr>
              <a:t>5. Вахтенный второй помощник капитана п/х "Адмирал Нахимов" </a:t>
            </a:r>
            <a:r>
              <a:rPr lang="ru-RU" sz="2600" dirty="0" err="1">
                <a:solidFill>
                  <a:schemeClr val="tx2"/>
                </a:solidFill>
                <a:latin typeface="Times New Roman" panose="02020603050405020304" pitchFamily="18" charset="0"/>
                <a:cs typeface="Times New Roman" panose="02020603050405020304" pitchFamily="18" charset="0"/>
              </a:rPr>
              <a:t>Чулновский</a:t>
            </a:r>
            <a:r>
              <a:rPr lang="ru-RU" sz="2600" dirty="0">
                <a:solidFill>
                  <a:schemeClr val="tx2"/>
                </a:solidFill>
                <a:latin typeface="Times New Roman" panose="02020603050405020304" pitchFamily="18" charset="0"/>
                <a:cs typeface="Times New Roman" panose="02020603050405020304" pitchFamily="18" charset="0"/>
              </a:rPr>
              <a:t> А.Р. не докладывал капитану о развивающейся опасной ситуации, упустил время безопасного расхождения с т/х "Петр </a:t>
            </a:r>
            <a:r>
              <a:rPr lang="ru-RU" sz="2600" dirty="0" err="1">
                <a:solidFill>
                  <a:schemeClr val="tx2"/>
                </a:solidFill>
                <a:latin typeface="Times New Roman" panose="02020603050405020304" pitchFamily="18" charset="0"/>
                <a:cs typeface="Times New Roman" panose="02020603050405020304" pitchFamily="18" charset="0"/>
              </a:rPr>
              <a:t>Васев</a:t>
            </a:r>
            <a:r>
              <a:rPr lang="ru-RU" sz="2600" dirty="0">
                <a:solidFill>
                  <a:schemeClr val="tx2"/>
                </a:solidFill>
                <a:latin typeface="Times New Roman" panose="02020603050405020304" pitchFamily="18" charset="0"/>
                <a:cs typeface="Times New Roman" panose="02020603050405020304" pitchFamily="18" charset="0"/>
              </a:rPr>
              <a:t>" и неправильно маневрировал в последний момент перед столкновением</a:t>
            </a:r>
            <a:r>
              <a:rPr lang="ru-RU" dirty="0"/>
              <a:t>.</a:t>
            </a:r>
          </a:p>
        </p:txBody>
      </p:sp>
    </p:spTree>
    <p:extLst>
      <p:ext uri="{BB962C8B-B14F-4D97-AF65-F5344CB8AC3E}">
        <p14:creationId xmlns:p14="http://schemas.microsoft.com/office/powerpoint/2010/main" val="222679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990986-18A2-43E1-B844-8248CD87DF01}"/>
              </a:ext>
            </a:extLst>
          </p:cNvPr>
          <p:cNvSpPr>
            <a:spLocks noGrp="1"/>
          </p:cNvSpPr>
          <p:nvPr>
            <p:ph idx="1"/>
          </p:nvPr>
        </p:nvSpPr>
        <p:spPr>
          <a:xfrm>
            <a:off x="671026" y="671803"/>
            <a:ext cx="11092543" cy="5822302"/>
          </a:xfrm>
        </p:spPr>
        <p:txBody>
          <a:bodyPr>
            <a:normAutofit fontScale="92500" lnSpcReduction="10000"/>
          </a:bodyPr>
          <a:lstStyle/>
          <a:p>
            <a:pPr marL="0" indent="0">
              <a:buNone/>
            </a:pPr>
            <a:r>
              <a:rPr lang="ru-RU" sz="3000" dirty="0">
                <a:solidFill>
                  <a:schemeClr val="tx2"/>
                </a:solidFill>
                <a:latin typeface="Times New Roman" panose="02020603050405020304" pitchFamily="18" charset="0"/>
                <a:cs typeface="Times New Roman" panose="02020603050405020304" pitchFamily="18" charset="0"/>
              </a:rPr>
              <a:t>6</a:t>
            </a:r>
            <a:r>
              <a:rPr lang="ru-RU" dirty="0">
                <a:solidFill>
                  <a:schemeClr val="tx2"/>
                </a:solidFill>
                <a:latin typeface="Times New Roman" panose="02020603050405020304" pitchFamily="18" charset="0"/>
                <a:cs typeface="Times New Roman" panose="02020603050405020304" pitchFamily="18" charset="0"/>
              </a:rPr>
              <a:t>. Лицами, виновными в кораблекрушении являются:</a:t>
            </a:r>
          </a:p>
          <a:p>
            <a:pPr marL="0" indent="0">
              <a:buNone/>
            </a:pPr>
            <a:r>
              <a:rPr lang="ru-RU" dirty="0">
                <a:solidFill>
                  <a:schemeClr val="tx2"/>
                </a:solidFill>
                <a:latin typeface="Times New Roman" panose="02020603050405020304" pitchFamily="18" charset="0"/>
                <a:cs typeface="Times New Roman" panose="02020603050405020304" pitchFamily="18" charset="0"/>
              </a:rPr>
              <a:t>6.1. Капитан теплохода "Петр </a:t>
            </a:r>
            <a:r>
              <a:rPr lang="ru-RU" dirty="0" err="1">
                <a:solidFill>
                  <a:schemeClr val="tx2"/>
                </a:solidFill>
                <a:latin typeface="Times New Roman" panose="02020603050405020304" pitchFamily="18" charset="0"/>
                <a:cs typeface="Times New Roman" panose="02020603050405020304" pitchFamily="18" charset="0"/>
              </a:rPr>
              <a:t>Васев</a:t>
            </a:r>
            <a:r>
              <a:rPr lang="ru-RU" dirty="0">
                <a:solidFill>
                  <a:schemeClr val="tx2"/>
                </a:solidFill>
                <a:latin typeface="Times New Roman" panose="02020603050405020304" pitchFamily="18" charset="0"/>
                <a:cs typeface="Times New Roman" panose="02020603050405020304" pitchFamily="18" charset="0"/>
              </a:rPr>
              <a:t>" Ткаченко В.И. нарушил Устав службы на судах ММФ (статьи 60, 63(03), 94); Международные правила предупреждения столкновения судов (правила 2, 5, 6(а) (III), 7(а), (с)), что привело к кораблекрушению с гибелью людей.</a:t>
            </a:r>
          </a:p>
          <a:p>
            <a:pPr marL="0" indent="0">
              <a:buNone/>
            </a:pPr>
            <a:r>
              <a:rPr lang="ru-RU" dirty="0">
                <a:solidFill>
                  <a:schemeClr val="tx2"/>
                </a:solidFill>
                <a:latin typeface="Times New Roman" panose="02020603050405020304" pitchFamily="18" charset="0"/>
                <a:cs typeface="Times New Roman" panose="02020603050405020304" pitchFamily="18" charset="0"/>
              </a:rPr>
              <a:t>6.2. Капитан п/х "Адмирал Нахимов" Марков В.Г. нарушил Устав службы на судах ММФ (статьи 60, 63 (03), (05), 94); Наставление по организации штурманской службы на судах ММФ (</a:t>
            </a:r>
            <a:r>
              <a:rPr lang="ru-RU" dirty="0" err="1">
                <a:solidFill>
                  <a:schemeClr val="tx2"/>
                </a:solidFill>
                <a:latin typeface="Times New Roman" panose="02020603050405020304" pitchFamily="18" charset="0"/>
                <a:cs typeface="Times New Roman" panose="02020603050405020304" pitchFamily="18" charset="0"/>
              </a:rPr>
              <a:t>пп</a:t>
            </a:r>
            <a:r>
              <a:rPr lang="ru-RU" dirty="0">
                <a:solidFill>
                  <a:schemeClr val="tx2"/>
                </a:solidFill>
                <a:latin typeface="Times New Roman" panose="02020603050405020304" pitchFamily="18" charset="0"/>
                <a:cs typeface="Times New Roman" panose="02020603050405020304" pitchFamily="18" charset="0"/>
              </a:rPr>
              <a:t> 2.2.2; 5.4.4; Международные правила предупреждения столкновения судов (правила 2, 7(а)), что способствовало кораблекрушению и гибели большого числа людей.</a:t>
            </a:r>
          </a:p>
          <a:p>
            <a:pPr marL="0" indent="0">
              <a:buNone/>
            </a:pPr>
            <a:r>
              <a:rPr lang="ru-RU" dirty="0">
                <a:solidFill>
                  <a:schemeClr val="tx2"/>
                </a:solidFill>
                <a:latin typeface="Times New Roman" panose="02020603050405020304" pitchFamily="18" charset="0"/>
                <a:cs typeface="Times New Roman" panose="02020603050405020304" pitchFamily="18" charset="0"/>
              </a:rPr>
              <a:t>6.3. Вахтенный помощник капитана п/х "Адмирал Нахимов" </a:t>
            </a:r>
            <a:r>
              <a:rPr lang="ru-RU" dirty="0" err="1">
                <a:solidFill>
                  <a:schemeClr val="tx2"/>
                </a:solidFill>
                <a:latin typeface="Times New Roman" panose="02020603050405020304" pitchFamily="18" charset="0"/>
                <a:cs typeface="Times New Roman" panose="02020603050405020304" pitchFamily="18" charset="0"/>
              </a:rPr>
              <a:t>Чудновский</a:t>
            </a:r>
            <a:r>
              <a:rPr lang="ru-RU" dirty="0">
                <a:solidFill>
                  <a:schemeClr val="tx2"/>
                </a:solidFill>
                <a:latin typeface="Times New Roman" panose="02020603050405020304" pitchFamily="18" charset="0"/>
                <a:cs typeface="Times New Roman" panose="02020603050405020304" pitchFamily="18" charset="0"/>
              </a:rPr>
              <a:t> А.Р. нарушил Устав службы на судах ММФ (статьи 90, 402, 408(07), 412); Правила предупреждения столкновения судов (правила 8(а), (в)); Наставление по организации штурманской службы на судах ММФ (п. 2.4.7), что привело к несвоевременному маневрированию для </a:t>
            </a:r>
            <a:r>
              <a:rPr lang="ru-RU" dirty="0" err="1">
                <a:solidFill>
                  <a:schemeClr val="tx2"/>
                </a:solidFill>
                <a:latin typeface="Times New Roman" panose="02020603050405020304" pitchFamily="18" charset="0"/>
                <a:cs typeface="Times New Roman" panose="02020603050405020304" pitchFamily="18" charset="0"/>
              </a:rPr>
              <a:t>избежания</a:t>
            </a:r>
            <a:r>
              <a:rPr lang="ru-RU" dirty="0">
                <a:solidFill>
                  <a:schemeClr val="tx2"/>
                </a:solidFill>
                <a:latin typeface="Times New Roman" panose="02020603050405020304" pitchFamily="18" charset="0"/>
                <a:cs typeface="Times New Roman" panose="02020603050405020304" pitchFamily="18" charset="0"/>
              </a:rPr>
              <a:t> столкновения.</a:t>
            </a:r>
          </a:p>
          <a:p>
            <a:endParaRPr lang="ru-RU" dirty="0"/>
          </a:p>
        </p:txBody>
      </p:sp>
    </p:spTree>
    <p:extLst>
      <p:ext uri="{BB962C8B-B14F-4D97-AF65-F5344CB8AC3E}">
        <p14:creationId xmlns:p14="http://schemas.microsoft.com/office/powerpoint/2010/main" val="339843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2E29D07-244E-4014-BF18-BA2CFF9D146A}"/>
              </a:ext>
            </a:extLst>
          </p:cNvPr>
          <p:cNvSpPr>
            <a:spLocks noGrp="1"/>
          </p:cNvSpPr>
          <p:nvPr>
            <p:ph idx="1"/>
          </p:nvPr>
        </p:nvSpPr>
        <p:spPr>
          <a:xfrm>
            <a:off x="228601" y="238125"/>
            <a:ext cx="11125200" cy="6362700"/>
          </a:xfrm>
        </p:spPr>
        <p:txBody>
          <a:bodyPr>
            <a:normAutofit/>
          </a:bodyPr>
          <a:lstStyle/>
          <a:p>
            <a:pPr algn="just"/>
            <a:r>
              <a:rPr lang="ru-RU" dirty="0">
                <a:solidFill>
                  <a:schemeClr val="tx2"/>
                </a:solidFill>
                <a:latin typeface="Times New Roman" panose="02020603050405020304" pitchFamily="18" charset="0"/>
                <a:cs typeface="Times New Roman" panose="02020603050405020304" pitchFamily="18" charset="0"/>
              </a:rPr>
              <a:t>Экспертная комиссия, тщательно расследовала обстоятельства столкновения и кораблекрушения, при этом она обошла молчанием самую, на мой взгляд главную первопричину столкновения — пренебрежение Правилами предупреждения столкновения судов, а именно порядком расхождения пересекающимися курсами. Как было доказано, суда сближались при пересечении курсов. Согласно МППСС-72 (Международные правила предупреждения столкновений судов в море) пароход «Адмирал Нахимов», имея справа теплоход «Петр </a:t>
            </a:r>
            <a:r>
              <a:rPr lang="ru-RU" dirty="0" err="1">
                <a:solidFill>
                  <a:schemeClr val="tx2"/>
                </a:solidFill>
                <a:latin typeface="Times New Roman" panose="02020603050405020304" pitchFamily="18" charset="0"/>
                <a:cs typeface="Times New Roman" panose="02020603050405020304" pitchFamily="18" charset="0"/>
              </a:rPr>
              <a:t>Васев</a:t>
            </a:r>
            <a:r>
              <a:rPr lang="ru-RU" dirty="0">
                <a:solidFill>
                  <a:schemeClr val="tx2"/>
                </a:solidFill>
                <a:latin typeface="Times New Roman" panose="02020603050405020304" pitchFamily="18" charset="0"/>
                <a:cs typeface="Times New Roman" panose="02020603050405020304" pitchFamily="18" charset="0"/>
              </a:rPr>
              <a:t>», должен был уступить ему дорогу (изменить курс вправо, разойтись с «</a:t>
            </a:r>
            <a:r>
              <a:rPr lang="ru-RU" dirty="0" err="1">
                <a:solidFill>
                  <a:schemeClr val="tx2"/>
                </a:solidFill>
                <a:latin typeface="Times New Roman" panose="02020603050405020304" pitchFamily="18" charset="0"/>
                <a:cs typeface="Times New Roman" panose="02020603050405020304" pitchFamily="18" charset="0"/>
              </a:rPr>
              <a:t>Васевым</a:t>
            </a:r>
            <a:r>
              <a:rPr lang="ru-RU" dirty="0">
                <a:solidFill>
                  <a:schemeClr val="tx2"/>
                </a:solidFill>
                <a:latin typeface="Times New Roman" panose="02020603050405020304" pitchFamily="18" charset="0"/>
                <a:cs typeface="Times New Roman" panose="02020603050405020304" pitchFamily="18" charset="0"/>
              </a:rPr>
              <a:t>» левыми бортами и пройти у него за кормой). Теплоход «Петр </a:t>
            </a:r>
            <a:r>
              <a:rPr lang="ru-RU" dirty="0" err="1">
                <a:solidFill>
                  <a:schemeClr val="tx2"/>
                </a:solidFill>
                <a:latin typeface="Times New Roman" panose="02020603050405020304" pitchFamily="18" charset="0"/>
                <a:cs typeface="Times New Roman" panose="02020603050405020304" pitchFamily="18" charset="0"/>
              </a:rPr>
              <a:t>Васев</a:t>
            </a:r>
            <a:r>
              <a:rPr lang="ru-RU" dirty="0">
                <a:solidFill>
                  <a:schemeClr val="tx2"/>
                </a:solidFill>
                <a:latin typeface="Times New Roman" panose="02020603050405020304" pitchFamily="18" charset="0"/>
                <a:cs typeface="Times New Roman" panose="02020603050405020304" pitchFamily="18" charset="0"/>
              </a:rPr>
              <a:t>» при этом должен был сохранить свой курс и скорость. Однако Новороссийский ПРДС (пост регулирования движения судов) вмешался в эту элементарную и знакомую всем судоводителям ситуацию, «договорившись» с «</a:t>
            </a:r>
            <a:r>
              <a:rPr lang="ru-RU" dirty="0" err="1">
                <a:solidFill>
                  <a:schemeClr val="tx2"/>
                </a:solidFill>
                <a:latin typeface="Times New Roman" panose="02020603050405020304" pitchFamily="18" charset="0"/>
                <a:cs typeface="Times New Roman" panose="02020603050405020304" pitchFamily="18" charset="0"/>
              </a:rPr>
              <a:t>Васевым</a:t>
            </a:r>
            <a:r>
              <a:rPr lang="ru-RU" dirty="0">
                <a:solidFill>
                  <a:schemeClr val="tx2"/>
                </a:solidFill>
                <a:latin typeface="Times New Roman" panose="02020603050405020304" pitchFamily="18" charset="0"/>
                <a:cs typeface="Times New Roman" panose="02020603050405020304" pitchFamily="18" charset="0"/>
              </a:rPr>
              <a:t>», что тот «пропустит» пассажирский пароход «Нахимов». </a:t>
            </a:r>
            <a:endParaRPr lang="ru-RU" dirty="0"/>
          </a:p>
        </p:txBody>
      </p:sp>
    </p:spTree>
    <p:extLst>
      <p:ext uri="{BB962C8B-B14F-4D97-AF65-F5344CB8AC3E}">
        <p14:creationId xmlns:p14="http://schemas.microsoft.com/office/powerpoint/2010/main" val="399006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06C4C4-7656-4A55-A2C3-28C0B5E9F133}"/>
              </a:ext>
            </a:extLst>
          </p:cNvPr>
          <p:cNvSpPr>
            <a:spLocks noGrp="1"/>
          </p:cNvSpPr>
          <p:nvPr>
            <p:ph idx="1"/>
          </p:nvPr>
        </p:nvSpPr>
        <p:spPr>
          <a:xfrm>
            <a:off x="790575" y="904875"/>
            <a:ext cx="10563225" cy="5272088"/>
          </a:xfrm>
        </p:spPr>
        <p:txBody>
          <a:bodyPr>
            <a:normAutofit/>
          </a:bodyPr>
          <a:lstStyle/>
          <a:p>
            <a:pPr algn="just"/>
            <a:r>
              <a:rPr lang="ru-RU" dirty="0">
                <a:solidFill>
                  <a:schemeClr val="tx2"/>
                </a:solidFill>
                <a:latin typeface="Times New Roman" panose="02020603050405020304" pitchFamily="18" charset="0"/>
                <a:cs typeface="Times New Roman" panose="02020603050405020304" pitchFamily="18" charset="0"/>
              </a:rPr>
              <a:t>Этим непонятным, ненужным и вредным вмешательством (причем за пределами зоны ПРДС) вся ситуация расхождения была поставлена с ног на голову. «Договорное» маневрирование в ситуации пересечения курсов является необычным для судоводителей, противоречит морской практике и грубо пренебрегает принципами расхождения, предусмотренными МППСС-72. Недаром вахтенный помощник «Нахимова» </a:t>
            </a:r>
            <a:r>
              <a:rPr lang="ru-RU" dirty="0" err="1">
                <a:solidFill>
                  <a:schemeClr val="tx2"/>
                </a:solidFill>
                <a:latin typeface="Times New Roman" panose="02020603050405020304" pitchFamily="18" charset="0"/>
                <a:cs typeface="Times New Roman" panose="02020603050405020304" pitchFamily="18" charset="0"/>
              </a:rPr>
              <a:t>Чудновский</a:t>
            </a:r>
            <a:r>
              <a:rPr lang="ru-RU" dirty="0">
                <a:solidFill>
                  <a:schemeClr val="tx2"/>
                </a:solidFill>
                <a:latin typeface="Times New Roman" panose="02020603050405020304" pitchFamily="18" charset="0"/>
                <a:cs typeface="Times New Roman" panose="02020603050405020304" pitchFamily="18" charset="0"/>
              </a:rPr>
              <a:t> неоднократно переспрашивал «</a:t>
            </a:r>
            <a:r>
              <a:rPr lang="ru-RU" dirty="0" err="1">
                <a:solidFill>
                  <a:schemeClr val="tx2"/>
                </a:solidFill>
                <a:latin typeface="Times New Roman" panose="02020603050405020304" pitchFamily="18" charset="0"/>
                <a:cs typeface="Times New Roman" panose="02020603050405020304" pitchFamily="18" charset="0"/>
              </a:rPr>
              <a:t>Васева</a:t>
            </a:r>
            <a:r>
              <a:rPr lang="ru-RU" dirty="0">
                <a:solidFill>
                  <a:schemeClr val="tx2"/>
                </a:solidFill>
                <a:latin typeface="Times New Roman" panose="02020603050405020304" pitchFamily="18" charset="0"/>
                <a:cs typeface="Times New Roman" panose="02020603050405020304" pitchFamily="18" charset="0"/>
              </a:rPr>
              <a:t>» — пропускает ли он или нет? Нельзя полностью исключить, что и при «классическом» расхождении могла возникнуть аварийная ситуация, учитывая уровень подготовленности и степень ответственности капитанов, но эта «инициатива» ПРДС во многом способствовала столкновению.</a:t>
            </a:r>
            <a:endParaRPr lang="ru-RU" dirty="0">
              <a:solidFill>
                <a:schemeClr val="tx2"/>
              </a:solidFill>
            </a:endParaRPr>
          </a:p>
        </p:txBody>
      </p:sp>
    </p:spTree>
    <p:extLst>
      <p:ext uri="{BB962C8B-B14F-4D97-AF65-F5344CB8AC3E}">
        <p14:creationId xmlns:p14="http://schemas.microsoft.com/office/powerpoint/2010/main" val="1856113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F34D4-D388-4DCE-90FB-0AAD84604D09}"/>
              </a:ext>
            </a:extLst>
          </p:cNvPr>
          <p:cNvSpPr>
            <a:spLocks noGrp="1"/>
          </p:cNvSpPr>
          <p:nvPr>
            <p:ph type="title"/>
          </p:nvPr>
        </p:nvSpPr>
        <p:spPr/>
        <p:txBody>
          <a:bodyPr>
            <a:normAutofit/>
          </a:bodyPr>
          <a:lstStyle/>
          <a:p>
            <a:pPr algn="ctr"/>
            <a:r>
              <a:rPr lang="ru-RU" sz="4400" dirty="0">
                <a:solidFill>
                  <a:schemeClr val="accent3"/>
                </a:solidFill>
                <a:latin typeface="Times New Roman" panose="02020603050405020304" pitchFamily="18" charset="0"/>
                <a:cs typeface="Times New Roman" panose="02020603050405020304" pitchFamily="18" charset="0"/>
              </a:rPr>
              <a:t>Интересные факты.</a:t>
            </a:r>
          </a:p>
        </p:txBody>
      </p:sp>
      <p:sp>
        <p:nvSpPr>
          <p:cNvPr id="3" name="Объект 2">
            <a:extLst>
              <a:ext uri="{FF2B5EF4-FFF2-40B4-BE49-F238E27FC236}">
                <a16:creationId xmlns:a16="http://schemas.microsoft.com/office/drawing/2014/main" id="{E222C613-AAE0-43B0-8078-DB9F633A5214}"/>
              </a:ext>
            </a:extLst>
          </p:cNvPr>
          <p:cNvSpPr>
            <a:spLocks noGrp="1"/>
          </p:cNvSpPr>
          <p:nvPr>
            <p:ph idx="1"/>
          </p:nvPr>
        </p:nvSpPr>
        <p:spPr>
          <a:xfrm>
            <a:off x="472424" y="1922106"/>
            <a:ext cx="11545404" cy="4712057"/>
          </a:xfrm>
        </p:spPr>
        <p:txBody>
          <a:bodyPr>
            <a:normAutofit/>
          </a:bodyPr>
          <a:lstStyle/>
          <a:p>
            <a:pPr marL="514350" indent="-514350">
              <a:buFont typeface="+mj-lt"/>
              <a:buAutoNum type="arabicPeriod"/>
            </a:pPr>
            <a:r>
              <a:rPr lang="ru-RU" dirty="0">
                <a:solidFill>
                  <a:schemeClr val="tx1"/>
                </a:solidFill>
                <a:latin typeface="Times New Roman" panose="02020603050405020304" pitchFamily="18" charset="0"/>
                <a:cs typeface="Times New Roman" panose="02020603050405020304" pitchFamily="18" charset="0"/>
              </a:rPr>
              <a:t> Теплоход "Петр </a:t>
            </a:r>
            <a:r>
              <a:rPr lang="ru-RU" dirty="0" err="1">
                <a:solidFill>
                  <a:schemeClr val="tx1"/>
                </a:solidFill>
                <a:latin typeface="Times New Roman" panose="02020603050405020304" pitchFamily="18" charset="0"/>
                <a:cs typeface="Times New Roman" panose="02020603050405020304" pitchFamily="18" charset="0"/>
              </a:rPr>
              <a:t>Васев</a:t>
            </a:r>
            <a:r>
              <a:rPr lang="ru-RU" dirty="0">
                <a:solidFill>
                  <a:schemeClr val="tx1"/>
                </a:solidFill>
                <a:latin typeface="Times New Roman" panose="02020603050405020304" pitchFamily="18" charset="0"/>
                <a:cs typeface="Times New Roman" panose="02020603050405020304" pitchFamily="18" charset="0"/>
              </a:rPr>
              <a:t>" – идеальный таран, построенный в Японии</a:t>
            </a:r>
          </a:p>
          <a:p>
            <a:pPr marL="0" indent="0">
              <a:buNone/>
            </a:pPr>
            <a:r>
              <a:rPr lang="ru-RU" sz="2400" dirty="0">
                <a:solidFill>
                  <a:schemeClr val="tx2"/>
                </a:solidFill>
                <a:latin typeface="Times New Roman" panose="02020603050405020304" pitchFamily="18" charset="0"/>
                <a:cs typeface="Times New Roman" panose="02020603050405020304" pitchFamily="18" charset="0"/>
              </a:rPr>
              <a:t>Грузовой теплоход "Петр </a:t>
            </a:r>
            <a:r>
              <a:rPr lang="ru-RU" sz="2400" dirty="0" err="1">
                <a:solidFill>
                  <a:schemeClr val="tx2"/>
                </a:solidFill>
                <a:latin typeface="Times New Roman" panose="02020603050405020304" pitchFamily="18" charset="0"/>
                <a:cs typeface="Times New Roman" panose="02020603050405020304" pitchFamily="18" charset="0"/>
              </a:rPr>
              <a:t>Васев</a:t>
            </a:r>
            <a:r>
              <a:rPr lang="ru-RU" sz="2400" dirty="0">
                <a:solidFill>
                  <a:schemeClr val="tx2"/>
                </a:solidFill>
                <a:latin typeface="Times New Roman" panose="02020603050405020304" pitchFamily="18" charset="0"/>
                <a:cs typeface="Times New Roman" panose="02020603050405020304" pitchFamily="18" charset="0"/>
              </a:rPr>
              <a:t>" по заказу СССР построен в 1981 году в Японии. Нос судна в подводной части имеет </a:t>
            </a:r>
            <a:r>
              <a:rPr lang="ru-RU" sz="2400" dirty="0" err="1">
                <a:solidFill>
                  <a:schemeClr val="tx2"/>
                </a:solidFill>
                <a:latin typeface="Times New Roman" panose="02020603050405020304" pitchFamily="18" charset="0"/>
                <a:cs typeface="Times New Roman" panose="02020603050405020304" pitchFamily="18" charset="0"/>
              </a:rPr>
              <a:t>бульбовидную</a:t>
            </a:r>
            <a:r>
              <a:rPr lang="ru-RU" sz="2400" dirty="0">
                <a:solidFill>
                  <a:schemeClr val="tx2"/>
                </a:solidFill>
                <a:latin typeface="Times New Roman" panose="02020603050405020304" pitchFamily="18" charset="0"/>
                <a:cs typeface="Times New Roman" panose="02020603050405020304" pitchFamily="18" charset="0"/>
              </a:rPr>
              <a:t> форму, выступающую вперед. Это конструктивное устройство изменяет направление потока воды по всему корпусу и способствует увеличению скорости, дальности плавания и экономии топлива. В данном случае оно сработало как мощный таран, которым "Петр </a:t>
            </a:r>
            <a:r>
              <a:rPr lang="ru-RU" sz="2400" dirty="0" err="1">
                <a:solidFill>
                  <a:schemeClr val="tx2"/>
                </a:solidFill>
                <a:latin typeface="Times New Roman" panose="02020603050405020304" pitchFamily="18" charset="0"/>
                <a:cs typeface="Times New Roman" panose="02020603050405020304" pitchFamily="18" charset="0"/>
              </a:rPr>
              <a:t>Васев</a:t>
            </a:r>
            <a:r>
              <a:rPr lang="ru-RU" sz="2400" dirty="0">
                <a:solidFill>
                  <a:schemeClr val="tx2"/>
                </a:solidFill>
                <a:latin typeface="Times New Roman" panose="02020603050405020304" pitchFamily="18" charset="0"/>
                <a:cs typeface="Times New Roman" panose="02020603050405020304" pitchFamily="18" charset="0"/>
              </a:rPr>
              <a:t>" почти под прямым углом ударил в правый борт лайнера "Адмирал Нахимов". В пробоину площадью около 80-90 квадратных метров хлынула вода. Скорость ее поступления, по подсчетам экспертов, была ужасающей: 29 тысяч тонн в минуту. "Советский "Титаник" в отличие от "Титаника" британского, продержавшегося после столкновения с айсбергом на плаву 2 часа 40 минут, затонул через 8 минут.</a:t>
            </a:r>
          </a:p>
        </p:txBody>
      </p:sp>
    </p:spTree>
    <p:extLst>
      <p:ext uri="{BB962C8B-B14F-4D97-AF65-F5344CB8AC3E}">
        <p14:creationId xmlns:p14="http://schemas.microsoft.com/office/powerpoint/2010/main" val="2348560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02AD12-F972-47BD-A451-CEB086117CF7}"/>
              </a:ext>
            </a:extLst>
          </p:cNvPr>
          <p:cNvSpPr>
            <a:spLocks noGrp="1"/>
          </p:cNvSpPr>
          <p:nvPr>
            <p:ph idx="1"/>
          </p:nvPr>
        </p:nvSpPr>
        <p:spPr>
          <a:xfrm>
            <a:off x="298579" y="1007706"/>
            <a:ext cx="11793895" cy="5421085"/>
          </a:xfrm>
        </p:spPr>
        <p:txBody>
          <a:bodyPr>
            <a:normAutofit/>
          </a:bodyPr>
          <a:lstStyle/>
          <a:p>
            <a:pPr marL="514350" indent="-514350">
              <a:buFont typeface="+mj-lt"/>
              <a:buAutoNum type="arabicPeriod" startAt="2"/>
            </a:pPr>
            <a:r>
              <a:rPr lang="ru-RU" dirty="0">
                <a:solidFill>
                  <a:schemeClr val="tx1"/>
                </a:solidFill>
                <a:latin typeface="Times New Roman" panose="02020603050405020304" pitchFamily="18" charset="0"/>
                <a:cs typeface="Times New Roman" panose="02020603050405020304" pitchFamily="18" charset="0"/>
              </a:rPr>
              <a:t>Почему так торопился капитан грузового судна?</a:t>
            </a:r>
          </a:p>
          <a:p>
            <a:pPr marL="0" indent="0" algn="just">
              <a:buNone/>
            </a:pPr>
            <a:r>
              <a:rPr lang="ru-RU" sz="2400" dirty="0">
                <a:solidFill>
                  <a:schemeClr val="tx2"/>
                </a:solidFill>
                <a:latin typeface="Times New Roman" panose="02020603050405020304" pitchFamily="18" charset="0"/>
                <a:cs typeface="Times New Roman" panose="02020603050405020304" pitchFamily="18" charset="0"/>
              </a:rPr>
              <a:t>"Петр </a:t>
            </a:r>
            <a:r>
              <a:rPr lang="ru-RU" sz="2400" dirty="0" err="1">
                <a:solidFill>
                  <a:schemeClr val="tx2"/>
                </a:solidFill>
                <a:latin typeface="Times New Roman" panose="02020603050405020304" pitchFamily="18" charset="0"/>
                <a:cs typeface="Times New Roman" panose="02020603050405020304" pitchFamily="18" charset="0"/>
              </a:rPr>
              <a:t>Васев</a:t>
            </a:r>
            <a:r>
              <a:rPr lang="ru-RU" sz="2400" dirty="0">
                <a:solidFill>
                  <a:schemeClr val="tx2"/>
                </a:solidFill>
                <a:latin typeface="Times New Roman" panose="02020603050405020304" pitchFamily="18" charset="0"/>
                <a:cs typeface="Times New Roman" panose="02020603050405020304" pitchFamily="18" charset="0"/>
              </a:rPr>
              <a:t>" доставил из Канады 30 тысяч тон ячменя. По графику он должен был прибыть в порт и стать под разгрузку 1 сентября. Однако портовые власти обратились по радио к капитану Николаю Ткаченко с просьбой ускорить движение по маршруту и начать разгрузку 31 августа. Зачем?  Дело в том, что обработка груза "Петра </a:t>
            </a:r>
            <a:r>
              <a:rPr lang="ru-RU" sz="2400" dirty="0" err="1">
                <a:solidFill>
                  <a:schemeClr val="tx2"/>
                </a:solidFill>
                <a:latin typeface="Times New Roman" panose="02020603050405020304" pitchFamily="18" charset="0"/>
                <a:cs typeface="Times New Roman" panose="02020603050405020304" pitchFamily="18" charset="0"/>
              </a:rPr>
              <a:t>Васева</a:t>
            </a:r>
            <a:r>
              <a:rPr lang="ru-RU" sz="2400" dirty="0">
                <a:solidFill>
                  <a:schemeClr val="tx2"/>
                </a:solidFill>
                <a:latin typeface="Times New Roman" panose="02020603050405020304" pitchFamily="18" charset="0"/>
                <a:cs typeface="Times New Roman" panose="02020603050405020304" pitchFamily="18" charset="0"/>
              </a:rPr>
              <a:t>" в конце месяца позволила бы портовикам получить премиальные за август. Николай Ткаченко "вошел в положение" береговых коллег и спешил. Он даже был готов по предложению поста регулировки движения судов принять лоцмана на ходу, ни на минуту не стопоря машины. Волею судьбы именно небольшой лоцманский катер ЛК-90, шедший навстречу "Петру </a:t>
            </a:r>
            <a:r>
              <a:rPr lang="ru-RU" sz="2400" dirty="0" err="1">
                <a:solidFill>
                  <a:schemeClr val="tx2"/>
                </a:solidFill>
                <a:latin typeface="Times New Roman" panose="02020603050405020304" pitchFamily="18" charset="0"/>
                <a:cs typeface="Times New Roman" panose="02020603050405020304" pitchFamily="18" charset="0"/>
              </a:rPr>
              <a:t>Васеву</a:t>
            </a:r>
            <a:r>
              <a:rPr lang="ru-RU" sz="2400" dirty="0">
                <a:solidFill>
                  <a:schemeClr val="tx2"/>
                </a:solidFill>
                <a:latin typeface="Times New Roman" panose="02020603050405020304" pitchFamily="18" charset="0"/>
                <a:cs typeface="Times New Roman" panose="02020603050405020304" pitchFamily="18" charset="0"/>
              </a:rPr>
              <a:t>" для его последующей проводки в порт, первым поднял из воды на борт более 100 пассажиров и членов команды "Адмирала Нахимова"…</a:t>
            </a:r>
          </a:p>
        </p:txBody>
      </p:sp>
    </p:spTree>
    <p:extLst>
      <p:ext uri="{BB962C8B-B14F-4D97-AF65-F5344CB8AC3E}">
        <p14:creationId xmlns:p14="http://schemas.microsoft.com/office/powerpoint/2010/main" val="244130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1CA40A-3282-49EB-930C-477AED24DDFA}"/>
              </a:ext>
            </a:extLst>
          </p:cNvPr>
          <p:cNvSpPr>
            <a:spLocks noGrp="1"/>
          </p:cNvSpPr>
          <p:nvPr>
            <p:ph idx="1"/>
          </p:nvPr>
        </p:nvSpPr>
        <p:spPr>
          <a:xfrm>
            <a:off x="310242" y="85824"/>
            <a:ext cx="11571515" cy="4766096"/>
          </a:xfrm>
        </p:spPr>
        <p:txBody>
          <a:bodyPr>
            <a:normAutofit/>
          </a:bodyPr>
          <a:lstStyle/>
          <a:p>
            <a:pPr marL="514350" indent="-514350">
              <a:buFont typeface="+mj-lt"/>
              <a:buAutoNum type="arabicPeriod" startAt="3"/>
            </a:pPr>
            <a:r>
              <a:rPr lang="ru-RU" b="1" dirty="0">
                <a:solidFill>
                  <a:schemeClr val="tx1"/>
                </a:solidFill>
                <a:latin typeface="Times New Roman" panose="02020603050405020304" pitchFamily="18" charset="0"/>
                <a:cs typeface="Times New Roman" panose="02020603050405020304" pitchFamily="18" charset="0"/>
              </a:rPr>
              <a:t>Что хотел скрыть от следствия капитан Виктор Ткаченко</a:t>
            </a:r>
          </a:p>
          <a:p>
            <a:pPr marL="0" indent="0" algn="just">
              <a:buNone/>
            </a:pPr>
            <a:r>
              <a:rPr lang="ru-RU" sz="2400" dirty="0">
                <a:solidFill>
                  <a:schemeClr val="tx2"/>
                </a:solidFill>
                <a:latin typeface="Times New Roman" panose="02020603050405020304" pitchFamily="18" charset="0"/>
                <a:cs typeface="Times New Roman" panose="02020603050405020304" pitchFamily="18" charset="0"/>
              </a:rPr>
              <a:t>Уже в начале следствия стало очевидным, что истину придется добывать со дна морского не только в прямом, но и в переносном смысле. Например, при изучении вахтенного журнала "Петра </a:t>
            </a:r>
            <a:r>
              <a:rPr lang="ru-RU" sz="2400" dirty="0" err="1">
                <a:solidFill>
                  <a:schemeClr val="tx2"/>
                </a:solidFill>
                <a:latin typeface="Times New Roman" panose="02020603050405020304" pitchFamily="18" charset="0"/>
                <a:cs typeface="Times New Roman" panose="02020603050405020304" pitchFamily="18" charset="0"/>
              </a:rPr>
              <a:t>Васева</a:t>
            </a:r>
            <a:r>
              <a:rPr lang="ru-RU" sz="2400" dirty="0">
                <a:solidFill>
                  <a:schemeClr val="tx2"/>
                </a:solidFill>
                <a:latin typeface="Times New Roman" panose="02020603050405020304" pitchFamily="18" charset="0"/>
                <a:cs typeface="Times New Roman" panose="02020603050405020304" pitchFamily="18" charset="0"/>
              </a:rPr>
              <a:t>" обнаружилось, что Ткаченко успел до ареста подтереть записи 3-го помощника капитана, который вел на мостике визуальное наблюдение и несколько раз предупреждал капитана об угрозе столкновения. Однако Ткаченко, </a:t>
            </a:r>
            <a:r>
              <a:rPr lang="ru-RU" sz="2400" dirty="0" err="1">
                <a:solidFill>
                  <a:schemeClr val="tx2"/>
                </a:solidFill>
                <a:latin typeface="Times New Roman" panose="02020603050405020304" pitchFamily="18" charset="0"/>
                <a:cs typeface="Times New Roman" panose="02020603050405020304" pitchFamily="18" charset="0"/>
              </a:rPr>
              <a:t>передоверившись</a:t>
            </a:r>
            <a:r>
              <a:rPr lang="ru-RU" sz="2400" dirty="0">
                <a:solidFill>
                  <a:schemeClr val="tx2"/>
                </a:solidFill>
                <a:latin typeface="Times New Roman" panose="02020603050405020304" pitchFamily="18" charset="0"/>
                <a:cs typeface="Times New Roman" panose="02020603050405020304" pitchFamily="18" charset="0"/>
              </a:rPr>
              <a:t> системе автоматизированной прокладки курса, доклад подчиненного к сведению не принял. Изоляция капитанов от экипажей позволила исключить другие попытки сфальсифицировать показания.</a:t>
            </a:r>
          </a:p>
          <a:p>
            <a:endParaRPr lang="ru-RU" dirty="0"/>
          </a:p>
        </p:txBody>
      </p:sp>
      <p:pic>
        <p:nvPicPr>
          <p:cNvPr id="6" name="Рисунок 5">
            <a:extLst>
              <a:ext uri="{FF2B5EF4-FFF2-40B4-BE49-F238E27FC236}">
                <a16:creationId xmlns:a16="http://schemas.microsoft.com/office/drawing/2014/main" id="{9CC4BF95-7067-478B-8FB6-E827E0EF4E74}"/>
              </a:ext>
            </a:extLst>
          </p:cNvPr>
          <p:cNvPicPr>
            <a:picLocks noChangeAspect="1"/>
          </p:cNvPicPr>
          <p:nvPr/>
        </p:nvPicPr>
        <p:blipFill>
          <a:blip r:embed="rId2"/>
          <a:stretch>
            <a:fillRect/>
          </a:stretch>
        </p:blipFill>
        <p:spPr>
          <a:xfrm>
            <a:off x="6979298" y="3236572"/>
            <a:ext cx="4902459" cy="3628012"/>
          </a:xfrm>
          <a:prstGeom prst="rect">
            <a:avLst/>
          </a:prstGeom>
        </p:spPr>
      </p:pic>
    </p:spTree>
    <p:extLst>
      <p:ext uri="{BB962C8B-B14F-4D97-AF65-F5344CB8AC3E}">
        <p14:creationId xmlns:p14="http://schemas.microsoft.com/office/powerpoint/2010/main" val="1939282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DD4C61-9F7D-4A34-B816-EE1612AE03BC}"/>
              </a:ext>
            </a:extLst>
          </p:cNvPr>
          <p:cNvSpPr>
            <a:spLocks noGrp="1"/>
          </p:cNvSpPr>
          <p:nvPr>
            <p:ph idx="1"/>
          </p:nvPr>
        </p:nvSpPr>
        <p:spPr>
          <a:xfrm>
            <a:off x="335903" y="289249"/>
            <a:ext cx="10383416" cy="4478792"/>
          </a:xfrm>
        </p:spPr>
        <p:txBody>
          <a:bodyPr/>
          <a:lstStyle/>
          <a:p>
            <a:pPr marL="514350" indent="-514350">
              <a:buFont typeface="+mj-lt"/>
              <a:buAutoNum type="arabicPeriod" startAt="4"/>
            </a:pPr>
            <a:r>
              <a:rPr lang="ru-RU" dirty="0">
                <a:latin typeface="Times New Roman" panose="02020603050405020304" pitchFamily="18" charset="0"/>
                <a:cs typeface="Times New Roman" panose="02020603050405020304" pitchFamily="18" charset="0"/>
              </a:rPr>
              <a:t>64 пассажира навсегда остались на лайнере</a:t>
            </a:r>
            <a:r>
              <a:rPr lang="ru-RU" b="1" i="1" dirty="0"/>
              <a:t> </a:t>
            </a:r>
          </a:p>
          <a:p>
            <a:pPr marL="0" indent="0">
              <a:buNone/>
            </a:pPr>
            <a:r>
              <a:rPr lang="ru-RU" sz="2400" dirty="0">
                <a:solidFill>
                  <a:schemeClr val="tx2"/>
                </a:solidFill>
                <a:latin typeface="Times New Roman" panose="02020603050405020304" pitchFamily="18" charset="0"/>
                <a:cs typeface="Times New Roman" panose="02020603050405020304" pitchFamily="18" charset="0"/>
              </a:rPr>
              <a:t>10 и 19 сентября 1986 года список жертв в </a:t>
            </a:r>
            <a:r>
              <a:rPr lang="ru-RU" sz="2400" dirty="0" err="1">
                <a:solidFill>
                  <a:schemeClr val="tx2"/>
                </a:solidFill>
                <a:latin typeface="Times New Roman" panose="02020603050405020304" pitchFamily="18" charset="0"/>
                <a:cs typeface="Times New Roman" panose="02020603050405020304" pitchFamily="18" charset="0"/>
              </a:rPr>
              <a:t>Цемесской</a:t>
            </a:r>
            <a:r>
              <a:rPr lang="ru-RU" sz="2400" dirty="0">
                <a:solidFill>
                  <a:schemeClr val="tx2"/>
                </a:solidFill>
                <a:latin typeface="Times New Roman" panose="02020603050405020304" pitchFamily="18" charset="0"/>
                <a:cs typeface="Times New Roman" panose="02020603050405020304" pitchFamily="18" charset="0"/>
              </a:rPr>
              <a:t> бухте неожиданно пополнился: погибли два водолаза, работавших по поиску и подъему тел из затопленного лайнера. После этого поисковые работы, в которых участвовали более 50-ти лучших водолазов страны, было решено прекратить. По некоторым данным, 64 пассажира и члена экипажа "Адмирала Нахимова" навсегда остались под водой. </a:t>
            </a:r>
            <a:br>
              <a:rPr lang="ru-RU" dirty="0"/>
            </a:br>
            <a:endParaRPr lang="ru-RU" dirty="0"/>
          </a:p>
        </p:txBody>
      </p:sp>
      <p:pic>
        <p:nvPicPr>
          <p:cNvPr id="4" name="Рисунок 3">
            <a:extLst>
              <a:ext uri="{FF2B5EF4-FFF2-40B4-BE49-F238E27FC236}">
                <a16:creationId xmlns:a16="http://schemas.microsoft.com/office/drawing/2014/main" id="{9803C2E8-9E66-4A2F-B41F-CCBB92BD1B95}"/>
              </a:ext>
            </a:extLst>
          </p:cNvPr>
          <p:cNvPicPr>
            <a:picLocks noChangeAspect="1"/>
          </p:cNvPicPr>
          <p:nvPr/>
        </p:nvPicPr>
        <p:blipFill>
          <a:blip r:embed="rId2"/>
          <a:stretch>
            <a:fillRect/>
          </a:stretch>
        </p:blipFill>
        <p:spPr>
          <a:xfrm>
            <a:off x="4746562" y="2705991"/>
            <a:ext cx="5888782" cy="3946736"/>
          </a:xfrm>
          <a:prstGeom prst="rect">
            <a:avLst/>
          </a:prstGeom>
        </p:spPr>
      </p:pic>
    </p:spTree>
    <p:extLst>
      <p:ext uri="{BB962C8B-B14F-4D97-AF65-F5344CB8AC3E}">
        <p14:creationId xmlns:p14="http://schemas.microsoft.com/office/powerpoint/2010/main" val="2044598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5E98A2-8343-40C3-B170-12995DF38C83}"/>
              </a:ext>
            </a:extLst>
          </p:cNvPr>
          <p:cNvSpPr>
            <a:spLocks noGrp="1"/>
          </p:cNvSpPr>
          <p:nvPr>
            <p:ph type="title"/>
          </p:nvPr>
        </p:nvSpPr>
        <p:spPr>
          <a:xfrm>
            <a:off x="311074" y="-179041"/>
            <a:ext cx="10515600" cy="1325563"/>
          </a:xfrm>
        </p:spPr>
        <p:txBody>
          <a:bodyPr>
            <a:normAutofit/>
          </a:bodyPr>
          <a:lstStyle/>
          <a:p>
            <a:pPr algn="ctr"/>
            <a:r>
              <a:rPr lang="ru-RU" sz="4000" b="1" dirty="0">
                <a:solidFill>
                  <a:schemeClr val="accent3"/>
                </a:solidFill>
                <a:latin typeface="Times New Roman" panose="02020603050405020304" pitchFamily="18" charset="0"/>
                <a:cs typeface="Times New Roman" panose="02020603050405020304" pitchFamily="18" charset="0"/>
              </a:rPr>
              <a:t>Статистические данные.</a:t>
            </a:r>
          </a:p>
        </p:txBody>
      </p:sp>
      <p:sp>
        <p:nvSpPr>
          <p:cNvPr id="6" name="Объект 5">
            <a:extLst>
              <a:ext uri="{FF2B5EF4-FFF2-40B4-BE49-F238E27FC236}">
                <a16:creationId xmlns:a16="http://schemas.microsoft.com/office/drawing/2014/main" id="{E35544C4-9387-4C85-B342-DE95B6B2EB9C}"/>
              </a:ext>
            </a:extLst>
          </p:cNvPr>
          <p:cNvSpPr>
            <a:spLocks noGrp="1"/>
          </p:cNvSpPr>
          <p:nvPr>
            <p:ph idx="1"/>
          </p:nvPr>
        </p:nvSpPr>
        <p:spPr>
          <a:xfrm>
            <a:off x="112506" y="1460499"/>
            <a:ext cx="11127889" cy="5032375"/>
          </a:xfrm>
        </p:spPr>
        <p:txBody>
          <a:bodyPr>
            <a:normAutofit/>
          </a:bodyPr>
          <a:lstStyle/>
          <a:p>
            <a:endParaRPr lang="ru-RU" dirty="0"/>
          </a:p>
          <a:p>
            <a:endParaRPr lang="ru-RU" dirty="0"/>
          </a:p>
        </p:txBody>
      </p:sp>
      <p:pic>
        <p:nvPicPr>
          <p:cNvPr id="10" name="Рисунок 9">
            <a:extLst>
              <a:ext uri="{FF2B5EF4-FFF2-40B4-BE49-F238E27FC236}">
                <a16:creationId xmlns:a16="http://schemas.microsoft.com/office/drawing/2014/main" id="{6F2E315D-341F-45B4-B016-1C370E80B6D3}"/>
              </a:ext>
            </a:extLst>
          </p:cNvPr>
          <p:cNvPicPr>
            <a:picLocks noChangeAspect="1"/>
          </p:cNvPicPr>
          <p:nvPr/>
        </p:nvPicPr>
        <p:blipFill>
          <a:blip r:embed="rId2"/>
          <a:stretch>
            <a:fillRect/>
          </a:stretch>
        </p:blipFill>
        <p:spPr>
          <a:xfrm>
            <a:off x="2403558" y="990275"/>
            <a:ext cx="6545784" cy="5660327"/>
          </a:xfrm>
          <a:prstGeom prst="rect">
            <a:avLst/>
          </a:prstGeom>
        </p:spPr>
      </p:pic>
    </p:spTree>
    <p:extLst>
      <p:ext uri="{BB962C8B-B14F-4D97-AF65-F5344CB8AC3E}">
        <p14:creationId xmlns:p14="http://schemas.microsoft.com/office/powerpoint/2010/main" val="66908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993A76-FE9B-4122-8398-19471524A1FA}"/>
              </a:ext>
            </a:extLst>
          </p:cNvPr>
          <p:cNvSpPr>
            <a:spLocks noGrp="1"/>
          </p:cNvSpPr>
          <p:nvPr>
            <p:ph idx="1"/>
          </p:nvPr>
        </p:nvSpPr>
        <p:spPr>
          <a:xfrm>
            <a:off x="1487715" y="1322773"/>
            <a:ext cx="8991666" cy="5404606"/>
          </a:xfrm>
        </p:spPr>
        <p:txBody>
          <a:bodyPr/>
          <a:lstStyle/>
          <a:p>
            <a:pPr algn="just"/>
            <a:r>
              <a:rPr lang="ru-RU" dirty="0">
                <a:solidFill>
                  <a:schemeClr val="tx2"/>
                </a:solidFill>
                <a:latin typeface="Times New Roman" panose="02020603050405020304" pitchFamily="18" charset="0"/>
                <a:cs typeface="Times New Roman" panose="02020603050405020304" pitchFamily="18" charset="0"/>
              </a:rPr>
              <a:t>Пароход «Адмирал Нахимов» по сей день покоится на дне моря. Территория радиусом в 500 метров официально объявлена местом захоронения. Здесь запрещено бросать якорь.</a:t>
            </a:r>
          </a:p>
          <a:p>
            <a:pPr algn="just"/>
            <a:r>
              <a:rPr lang="ru-RU" dirty="0">
                <a:solidFill>
                  <a:schemeClr val="tx2"/>
                </a:solidFill>
                <a:latin typeface="Times New Roman" panose="02020603050405020304" pitchFamily="18" charset="0"/>
                <a:cs typeface="Times New Roman" panose="02020603050405020304" pitchFamily="18" charset="0"/>
              </a:rPr>
              <a:t>На высоком откосе мыса </a:t>
            </a:r>
            <a:r>
              <a:rPr lang="ru-RU" dirty="0" err="1">
                <a:solidFill>
                  <a:schemeClr val="tx2"/>
                </a:solidFill>
                <a:latin typeface="Times New Roman" panose="02020603050405020304" pitchFamily="18" charset="0"/>
                <a:cs typeface="Times New Roman" panose="02020603050405020304" pitchFamily="18" charset="0"/>
              </a:rPr>
              <a:t>Дооб</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Цемесской</a:t>
            </a:r>
            <a:r>
              <a:rPr lang="ru-RU" dirty="0">
                <a:solidFill>
                  <a:schemeClr val="tx2"/>
                </a:solidFill>
                <a:latin typeface="Times New Roman" panose="02020603050405020304" pitchFamily="18" charset="0"/>
                <a:cs typeface="Times New Roman" panose="02020603050405020304" pitchFamily="18" charset="0"/>
              </a:rPr>
              <a:t> бухты, самом ближайшем от места гибели "Адмирала Нахимова", вблизи маяка, в 1987 году был сооружен памятник, дань памяти всем 423 погибшим пассажирам и членам экипажа. Площадка, выбранная для памятника, возвышается над уровнем моря примерно на сотню метров. В хорошую погоду с нее видно обширный участок моря, а также место гибели "Нахимова".</a:t>
            </a:r>
          </a:p>
          <a:p>
            <a:endParaRPr lang="ru-RU" dirty="0"/>
          </a:p>
        </p:txBody>
      </p:sp>
      <p:sp>
        <p:nvSpPr>
          <p:cNvPr id="4" name="Прямоугольник 3">
            <a:extLst>
              <a:ext uri="{FF2B5EF4-FFF2-40B4-BE49-F238E27FC236}">
                <a16:creationId xmlns:a16="http://schemas.microsoft.com/office/drawing/2014/main" id="{26F55BA5-AF36-4C57-9070-F271BD806167}"/>
              </a:ext>
            </a:extLst>
          </p:cNvPr>
          <p:cNvSpPr/>
          <p:nvPr/>
        </p:nvSpPr>
        <p:spPr>
          <a:xfrm>
            <a:off x="2166150" y="328474"/>
            <a:ext cx="7634797" cy="707886"/>
          </a:xfrm>
          <a:prstGeom prst="rect">
            <a:avLst/>
          </a:prstGeom>
        </p:spPr>
        <p:txBody>
          <a:bodyPr wrap="square">
            <a:spAutoFit/>
          </a:bodyPr>
          <a:lstStyle/>
          <a:p>
            <a:pPr algn="ctr"/>
            <a:r>
              <a:rPr lang="ru-RU" sz="4000" dirty="0">
                <a:solidFill>
                  <a:schemeClr val="accent3"/>
                </a:solidFill>
                <a:latin typeface="Times New Roman" panose="02020603050405020304" pitchFamily="18" charset="0"/>
                <a:cs typeface="Times New Roman" panose="02020603050405020304" pitchFamily="18" charset="0"/>
              </a:rPr>
              <a:t>Аномальная зона Чёрного моря.</a:t>
            </a:r>
          </a:p>
        </p:txBody>
      </p:sp>
    </p:spTree>
    <p:extLst>
      <p:ext uri="{BB962C8B-B14F-4D97-AF65-F5344CB8AC3E}">
        <p14:creationId xmlns:p14="http://schemas.microsoft.com/office/powerpoint/2010/main" val="200100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A9FCA-26CD-4573-89F6-DD967C1E1D29}"/>
              </a:ext>
            </a:extLst>
          </p:cNvPr>
          <p:cNvSpPr>
            <a:spLocks noGrp="1"/>
          </p:cNvSpPr>
          <p:nvPr>
            <p:ph type="title"/>
          </p:nvPr>
        </p:nvSpPr>
        <p:spPr>
          <a:xfrm>
            <a:off x="314418" y="4910492"/>
            <a:ext cx="10515600" cy="1325563"/>
          </a:xfrm>
        </p:spPr>
        <p:txBody>
          <a:bodyPr/>
          <a:lstStyle/>
          <a:p>
            <a:pPr algn="ctr"/>
            <a:r>
              <a:rPr lang="ru-RU" dirty="0">
                <a:solidFill>
                  <a:schemeClr val="accent3"/>
                </a:solidFill>
              </a:rPr>
              <a:t>Теплоход «Берлин»</a:t>
            </a:r>
          </a:p>
        </p:txBody>
      </p:sp>
      <p:pic>
        <p:nvPicPr>
          <p:cNvPr id="5" name="Объект 4">
            <a:extLst>
              <a:ext uri="{FF2B5EF4-FFF2-40B4-BE49-F238E27FC236}">
                <a16:creationId xmlns:a16="http://schemas.microsoft.com/office/drawing/2014/main" id="{FEAAD5F7-D0A9-45F0-87BB-107676B01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982" y="698161"/>
            <a:ext cx="6492472" cy="4351338"/>
          </a:xfrm>
        </p:spPr>
      </p:pic>
    </p:spTree>
    <p:extLst>
      <p:ext uri="{BB962C8B-B14F-4D97-AF65-F5344CB8AC3E}">
        <p14:creationId xmlns:p14="http://schemas.microsoft.com/office/powerpoint/2010/main" val="4256078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2D04022-35B3-4FD5-AA10-B240067968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50" y="415966"/>
            <a:ext cx="8247355" cy="6026067"/>
          </a:xfrm>
        </p:spPr>
      </p:pic>
    </p:spTree>
    <p:extLst>
      <p:ext uri="{BB962C8B-B14F-4D97-AF65-F5344CB8AC3E}">
        <p14:creationId xmlns:p14="http://schemas.microsoft.com/office/powerpoint/2010/main" val="3770400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C40BC48-295F-4E65-9C6D-EBA3D388AA60}"/>
              </a:ext>
            </a:extLst>
          </p:cNvPr>
          <p:cNvSpPr>
            <a:spLocks noGrp="1"/>
          </p:cNvSpPr>
          <p:nvPr>
            <p:ph idx="1"/>
          </p:nvPr>
        </p:nvSpPr>
        <p:spPr>
          <a:xfrm>
            <a:off x="72932" y="187924"/>
            <a:ext cx="12119068" cy="5752729"/>
          </a:xfrm>
        </p:spPr>
        <p:txBody>
          <a:bodyPr>
            <a:normAutofit/>
          </a:bodyPr>
          <a:lstStyle/>
          <a:p>
            <a:pPr marL="0" indent="0" algn="ctr">
              <a:buNone/>
            </a:pPr>
            <a:r>
              <a:rPr lang="ru-RU" sz="4000" dirty="0">
                <a:solidFill>
                  <a:schemeClr val="accent3"/>
                </a:solidFill>
                <a:latin typeface="Times New Roman" panose="02020603050405020304" pitchFamily="18" charset="0"/>
                <a:cs typeface="Times New Roman" panose="02020603050405020304" pitchFamily="18" charset="0"/>
              </a:rPr>
              <a:t>Благотворительный фонд «Нахимовец».</a:t>
            </a:r>
          </a:p>
          <a:p>
            <a:pPr algn="just"/>
            <a:r>
              <a:rPr lang="ru-RU" sz="2600" dirty="0">
                <a:solidFill>
                  <a:schemeClr val="tx2"/>
                </a:solidFill>
                <a:latin typeface="Times New Roman" panose="02020603050405020304" pitchFamily="18" charset="0"/>
                <a:cs typeface="Times New Roman" panose="02020603050405020304" pitchFamily="18" charset="0"/>
              </a:rPr>
              <a:t> предоставляет жилье, машины и катер к месту трагедии для сбора родных 31 августа – в этот день люди ежегодно приезжают почтить память погибших, для которых море стало братской могилой. На официальном месте захоронения жертв катастрофы запрещено пришвартовываться на якорь, погружаться на глубину и любым другим способом беспокоить захоронение. Поэтому родные погибших лишь проплывают на катере, чтобы сбросить на воду венки. </a:t>
            </a:r>
            <a:endParaRPr lang="ru-RU" dirty="0"/>
          </a:p>
        </p:txBody>
      </p:sp>
      <p:pic>
        <p:nvPicPr>
          <p:cNvPr id="5" name="Рисунок 4">
            <a:extLst>
              <a:ext uri="{FF2B5EF4-FFF2-40B4-BE49-F238E27FC236}">
                <a16:creationId xmlns:a16="http://schemas.microsoft.com/office/drawing/2014/main" id="{312E19A2-3DEF-43D2-A360-6B450FE8B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725" y="3160627"/>
            <a:ext cx="5368643" cy="3576542"/>
          </a:xfrm>
          <a:prstGeom prst="rect">
            <a:avLst/>
          </a:prstGeom>
        </p:spPr>
      </p:pic>
      <p:pic>
        <p:nvPicPr>
          <p:cNvPr id="7" name="Рисунок 6">
            <a:extLst>
              <a:ext uri="{FF2B5EF4-FFF2-40B4-BE49-F238E27FC236}">
                <a16:creationId xmlns:a16="http://schemas.microsoft.com/office/drawing/2014/main" id="{EE6D1FD7-EE6B-4887-9014-AE2C199F3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76" y="3193153"/>
            <a:ext cx="5029201" cy="3544016"/>
          </a:xfrm>
          <a:prstGeom prst="rect">
            <a:avLst/>
          </a:prstGeom>
        </p:spPr>
      </p:pic>
    </p:spTree>
    <p:extLst>
      <p:ext uri="{BB962C8B-B14F-4D97-AF65-F5344CB8AC3E}">
        <p14:creationId xmlns:p14="http://schemas.microsoft.com/office/powerpoint/2010/main" val="376870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1DF713-40AB-4B97-AD38-D2DE36B4F1E8}"/>
              </a:ext>
            </a:extLst>
          </p:cNvPr>
          <p:cNvSpPr>
            <a:spLocks noGrp="1"/>
          </p:cNvSpPr>
          <p:nvPr>
            <p:ph type="title"/>
          </p:nvPr>
        </p:nvSpPr>
        <p:spPr/>
        <p:txBody>
          <a:bodyPr>
            <a:normAutofit/>
          </a:bodyPr>
          <a:lstStyle/>
          <a:p>
            <a:pPr algn="ctr"/>
            <a:r>
              <a:rPr lang="ru-RU" sz="4000" dirty="0">
                <a:solidFill>
                  <a:schemeClr val="accent3"/>
                </a:solidFill>
                <a:latin typeface="Times New Roman" panose="02020603050405020304" pitchFamily="18" charset="0"/>
                <a:cs typeface="Times New Roman" panose="02020603050405020304" pitchFamily="18" charset="0"/>
              </a:rPr>
              <a:t>Список литературы.</a:t>
            </a:r>
          </a:p>
        </p:txBody>
      </p:sp>
      <p:sp>
        <p:nvSpPr>
          <p:cNvPr id="3" name="Объект 2">
            <a:extLst>
              <a:ext uri="{FF2B5EF4-FFF2-40B4-BE49-F238E27FC236}">
                <a16:creationId xmlns:a16="http://schemas.microsoft.com/office/drawing/2014/main" id="{A2FA3DC8-BDD5-4EAB-B88B-E9C0394609B0}"/>
              </a:ext>
            </a:extLst>
          </p:cNvPr>
          <p:cNvSpPr>
            <a:spLocks noGrp="1"/>
          </p:cNvSpPr>
          <p:nvPr>
            <p:ph idx="1"/>
          </p:nvPr>
        </p:nvSpPr>
        <p:spPr>
          <a:xfrm>
            <a:off x="656948" y="1825624"/>
            <a:ext cx="10696852" cy="4477521"/>
          </a:xfrm>
        </p:spPr>
        <p:txBody>
          <a:bodyPr>
            <a:normAutofit/>
          </a:bodyPr>
          <a:lstStyle/>
          <a:p>
            <a:pPr marL="514350" indent="-514350" algn="just">
              <a:buFont typeface="+mj-lt"/>
              <a:buAutoNum type="arabicPeriod"/>
            </a:pPr>
            <a:r>
              <a:rPr lang="ru-RU"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Адмирал Нахимов (пароход) — Википедия (wikipedia.org)</a:t>
            </a:r>
            <a:r>
              <a:rPr lang="ru-RU" dirty="0">
                <a:solidFill>
                  <a:schemeClr val="tx2"/>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ru-RU" dirty="0">
                <a:solidFill>
                  <a:schemeClr val="tx2"/>
                </a:solidFill>
                <a:latin typeface="Times New Roman" panose="02020603050405020304" pitchFamily="18" charset="0"/>
                <a:cs typeface="Times New Roman" panose="02020603050405020304" pitchFamily="18" charset="0"/>
              </a:rPr>
              <a:t>Тайна гибели на пароме "Адмирал Нахимов" почти 500 человек. Почему материалы дела до сих пор под секретом (life.ru).</a:t>
            </a:r>
          </a:p>
          <a:p>
            <a:pPr marL="514350" indent="-514350" algn="just">
              <a:buFont typeface="+mj-lt"/>
              <a:buAutoNum type="arabicPeriod"/>
            </a:pPr>
            <a:r>
              <a:rPr lang="ru-RU" dirty="0">
                <a:solidFill>
                  <a:schemeClr val="tx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«Крики детей были самыми страшными звуками той ночи» Лучший пароход СССР затонул, столкнувшись с сухогрузом. 423 человека погибли из-за ошибок капитанов: Следствие и суд: Силовые структуры: Lenta.ru</a:t>
            </a:r>
            <a:r>
              <a:rPr lang="ru-RU" dirty="0">
                <a:solidFill>
                  <a:schemeClr val="tx2"/>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ru-RU" dirty="0">
                <a:solidFill>
                  <a:schemeClr val="tx2"/>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Тайна гибели «Адмирала Нахимова» (topwar.ru)</a:t>
            </a:r>
            <a:r>
              <a:rPr lang="ru-RU" dirty="0">
                <a:solidFill>
                  <a:schemeClr val="tx2"/>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ru-RU" dirty="0">
                <a:solidFill>
                  <a:schemeClr val="tx2"/>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31 августа 1986 года .. Круиз смерти: тайна гибели «Адмирала Нахимова»: 7dogs — ЖЖ (livejournal.com)</a:t>
            </a:r>
            <a:r>
              <a:rPr lang="ru-RU"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20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45F44-F585-4D08-A0EA-B5482C9E9E82}"/>
              </a:ext>
            </a:extLst>
          </p:cNvPr>
          <p:cNvSpPr>
            <a:spLocks noGrp="1"/>
          </p:cNvSpPr>
          <p:nvPr>
            <p:ph type="title"/>
          </p:nvPr>
        </p:nvSpPr>
        <p:spPr>
          <a:xfrm>
            <a:off x="837744" y="110469"/>
            <a:ext cx="9404723" cy="1400530"/>
          </a:xfrm>
        </p:spPr>
        <p:txBody>
          <a:bodyPr/>
          <a:lstStyle/>
          <a:p>
            <a:pPr algn="ctr"/>
            <a:r>
              <a:rPr lang="ru-RU" dirty="0">
                <a:solidFill>
                  <a:schemeClr val="accent3"/>
                </a:solidFill>
              </a:rPr>
              <a:t>Спасибо за внимание.</a:t>
            </a:r>
          </a:p>
        </p:txBody>
      </p:sp>
      <p:pic>
        <p:nvPicPr>
          <p:cNvPr id="4" name="Рисунок 3">
            <a:extLst>
              <a:ext uri="{FF2B5EF4-FFF2-40B4-BE49-F238E27FC236}">
                <a16:creationId xmlns:a16="http://schemas.microsoft.com/office/drawing/2014/main" id="{79A39835-169B-477A-84BE-C4CB2B07A2CF}"/>
              </a:ext>
            </a:extLst>
          </p:cNvPr>
          <p:cNvPicPr>
            <a:picLocks noChangeAspect="1"/>
          </p:cNvPicPr>
          <p:nvPr/>
        </p:nvPicPr>
        <p:blipFill>
          <a:blip r:embed="rId2"/>
          <a:stretch>
            <a:fillRect/>
          </a:stretch>
        </p:blipFill>
        <p:spPr>
          <a:xfrm>
            <a:off x="837744" y="2767526"/>
            <a:ext cx="10516511" cy="1322947"/>
          </a:xfrm>
          <a:prstGeom prst="rect">
            <a:avLst/>
          </a:prstGeom>
        </p:spPr>
      </p:pic>
      <p:pic>
        <p:nvPicPr>
          <p:cNvPr id="7" name="Рисунок 6">
            <a:extLst>
              <a:ext uri="{FF2B5EF4-FFF2-40B4-BE49-F238E27FC236}">
                <a16:creationId xmlns:a16="http://schemas.microsoft.com/office/drawing/2014/main" id="{CD0C77F3-7822-40C7-A05E-D54E4D630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36" y="1775778"/>
            <a:ext cx="8065138" cy="4629389"/>
          </a:xfrm>
          <a:prstGeom prst="rect">
            <a:avLst/>
          </a:prstGeom>
        </p:spPr>
      </p:pic>
    </p:spTree>
    <p:extLst>
      <p:ext uri="{BB962C8B-B14F-4D97-AF65-F5344CB8AC3E}">
        <p14:creationId xmlns:p14="http://schemas.microsoft.com/office/powerpoint/2010/main" val="362144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BDFF38-AAA8-4D1D-88D6-B4151471A9CE}"/>
              </a:ext>
            </a:extLst>
          </p:cNvPr>
          <p:cNvSpPr>
            <a:spLocks noGrp="1"/>
          </p:cNvSpPr>
          <p:nvPr>
            <p:ph idx="1"/>
          </p:nvPr>
        </p:nvSpPr>
        <p:spPr>
          <a:xfrm>
            <a:off x="281854" y="495300"/>
            <a:ext cx="11530521" cy="6362700"/>
          </a:xfrm>
        </p:spPr>
        <p:txBody>
          <a:bodyPr>
            <a:noAutofit/>
          </a:bodyPr>
          <a:lstStyle/>
          <a:p>
            <a:pPr algn="just"/>
            <a:r>
              <a:rPr lang="ru-RU" sz="2400" dirty="0">
                <a:solidFill>
                  <a:schemeClr val="tx2"/>
                </a:solidFill>
                <a:latin typeface="Times New Roman" panose="02020603050405020304" pitchFamily="18" charset="0"/>
                <a:cs typeface="Times New Roman" panose="02020603050405020304" pitchFamily="18" charset="0"/>
              </a:rPr>
              <a:t>В 1947 году «Берлин» начала исследовать группа советских водолазов. Они осмотрели его и удивились качеству: корпус остался крепким, без следов коррозии. Специалисты пришли к выводу, что «Берлин» можно восстановить и использовать на благо СССР.  </a:t>
            </a:r>
          </a:p>
          <a:p>
            <a:pPr algn="just"/>
            <a:r>
              <a:rPr lang="ru-RU" sz="2400" dirty="0">
                <a:solidFill>
                  <a:schemeClr val="tx2"/>
                </a:solidFill>
                <a:latin typeface="Times New Roman" panose="02020603050405020304" pitchFamily="18" charset="0"/>
                <a:cs typeface="Times New Roman" panose="02020603050405020304" pitchFamily="18" charset="0"/>
              </a:rPr>
              <a:t>Восстановление судна заняло около двух лет. В 1957 году владельцем «Адмирала Нахимова» стало Черноморское морское пароходство, под командованием капитана Николая Соболева. Он сравнивал корабль с музеем (дворцом). «Адмирал Нахимов» имел безупречную репутацию благодаря своему капитану, комфортным условиям на борту и команде, которая постоянно совершенствовала мастерство. Попасть в команду капитана Соболева было мечтой многих моряков 60-70-х годов. На его теплоходе снимались телепрограммы и художественный фильм «Дамы приглашают кавалеров», появлялись известные люди, что приносило экипажу стабильный заработок и премиальные.  </a:t>
            </a:r>
          </a:p>
          <a:p>
            <a:pPr algn="just"/>
            <a:r>
              <a:rPr lang="ru-RU" sz="2400" dirty="0">
                <a:solidFill>
                  <a:schemeClr val="tx2"/>
                </a:solidFill>
                <a:latin typeface="Times New Roman" panose="02020603050405020304" pitchFamily="18" charset="0"/>
                <a:cs typeface="Times New Roman" panose="02020603050405020304" pitchFamily="18" charset="0"/>
              </a:rPr>
              <a:t>1978 году капитан Соболев по состоянию здоровья вынужден был оставить службу и навсегда сойти на берег. Новым капитаном стал 56-летний Вадим Марков - опытный моряк, водивший большие пассажирские суда по международным маршрутам. Именно он командовал пароходом в роковую ночь 31 августа 1986 года.</a:t>
            </a:r>
            <a:endParaRPr lang="ru-RU" sz="2400" dirty="0">
              <a:solidFill>
                <a:schemeClr val="tx2"/>
              </a:solidFill>
            </a:endParaRPr>
          </a:p>
        </p:txBody>
      </p:sp>
    </p:spTree>
    <p:extLst>
      <p:ext uri="{BB962C8B-B14F-4D97-AF65-F5344CB8AC3E}">
        <p14:creationId xmlns:p14="http://schemas.microsoft.com/office/powerpoint/2010/main" val="341138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7666288-DC20-4DCE-A38A-36848DA1F473}"/>
              </a:ext>
            </a:extLst>
          </p:cNvPr>
          <p:cNvSpPr>
            <a:spLocks noChangeArrowheads="1"/>
          </p:cNvSpPr>
          <p:nvPr/>
        </p:nvSpPr>
        <p:spPr bwMode="auto">
          <a:xfrm>
            <a:off x="3165262" y="1776335"/>
            <a:ext cx="763025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1. Длина наибольшая, м - 174, 3</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 Ширина, м - 21,02</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3. Высота борта, м - 11,81</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4. Осадка, м - 9,0</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5. Тоннаж, БРТ, </a:t>
            </a:r>
            <a:r>
              <a:rPr kumimoji="0" lang="ru-RU" altLang="ru-RU" sz="2800" b="0"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рег.т</a:t>
            </a: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- 17053</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6. Дедвейт, т - 7810</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7. Мощность ГДВ, л/с - 2 х 4410</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8. Скорость, уз. - 16,0</a:t>
            </a:r>
            <a:b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r>
              <a:rPr kumimoji="0" lang="ru-RU" altLang="ru-RU" sz="2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9. Пассажировместимость, человек - 1096</a:t>
            </a:r>
          </a:p>
        </p:txBody>
      </p:sp>
      <p:sp>
        <p:nvSpPr>
          <p:cNvPr id="4" name="Прямоугольник 3">
            <a:extLst>
              <a:ext uri="{FF2B5EF4-FFF2-40B4-BE49-F238E27FC236}">
                <a16:creationId xmlns:a16="http://schemas.microsoft.com/office/drawing/2014/main" id="{F3E8E82D-6974-4CC6-8990-49B73334BE23}"/>
              </a:ext>
            </a:extLst>
          </p:cNvPr>
          <p:cNvSpPr/>
          <p:nvPr/>
        </p:nvSpPr>
        <p:spPr>
          <a:xfrm>
            <a:off x="2103631" y="278430"/>
            <a:ext cx="9772804" cy="646331"/>
          </a:xfrm>
          <a:prstGeom prst="rect">
            <a:avLst/>
          </a:prstGeom>
        </p:spPr>
        <p:txBody>
          <a:bodyPr wrap="none">
            <a:spAutoFit/>
          </a:bodyPr>
          <a:lstStyle/>
          <a:p>
            <a:pPr lvl="0" defTabSz="914400" eaLnBrk="0" fontAlgn="base" hangingPunct="0">
              <a:spcBef>
                <a:spcPct val="0"/>
              </a:spcBef>
              <a:spcAft>
                <a:spcPct val="0"/>
              </a:spcAft>
            </a:pPr>
            <a:r>
              <a:rPr lang="ru-RU" altLang="ru-RU" sz="3600" b="1" dirty="0">
                <a:solidFill>
                  <a:schemeClr val="accent3"/>
                </a:solidFill>
                <a:latin typeface="Times New Roman" panose="02020603050405020304" pitchFamily="18" charset="0"/>
                <a:cs typeface="Times New Roman" panose="02020603050405020304" pitchFamily="18" charset="0"/>
              </a:rPr>
              <a:t>Технические данные п/х "Адмирал Нахимов"</a:t>
            </a:r>
          </a:p>
        </p:txBody>
      </p:sp>
    </p:spTree>
    <p:extLst>
      <p:ext uri="{BB962C8B-B14F-4D97-AF65-F5344CB8AC3E}">
        <p14:creationId xmlns:p14="http://schemas.microsoft.com/office/powerpoint/2010/main" val="265053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986372F-9756-4C56-8D2D-98E9CD3044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02" y="0"/>
            <a:ext cx="12223102" cy="8192079"/>
          </a:xfrm>
        </p:spPr>
      </p:pic>
    </p:spTree>
    <p:extLst>
      <p:ext uri="{BB962C8B-B14F-4D97-AF65-F5344CB8AC3E}">
        <p14:creationId xmlns:p14="http://schemas.microsoft.com/office/powerpoint/2010/main" val="75852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0C03039-D480-4806-8CFE-89C46CD0B167}"/>
              </a:ext>
            </a:extLst>
          </p:cNvPr>
          <p:cNvSpPr/>
          <p:nvPr/>
        </p:nvSpPr>
        <p:spPr>
          <a:xfrm>
            <a:off x="4002029" y="5934670"/>
            <a:ext cx="184731" cy="923330"/>
          </a:xfrm>
          <a:prstGeom prst="rect">
            <a:avLst/>
          </a:prstGeom>
        </p:spPr>
        <p:txBody>
          <a:bodyPr wrap="none">
            <a:spAutoFit/>
          </a:bodyPr>
          <a:lstStyle/>
          <a:p>
            <a:endParaRPr lang="ru-RU" sz="5400" dirty="0">
              <a:solidFill>
                <a:schemeClr val="tx2"/>
              </a:solidFill>
            </a:endParaRPr>
          </a:p>
        </p:txBody>
      </p:sp>
      <p:sp>
        <p:nvSpPr>
          <p:cNvPr id="2" name="Прямоугольник 1">
            <a:extLst>
              <a:ext uri="{FF2B5EF4-FFF2-40B4-BE49-F238E27FC236}">
                <a16:creationId xmlns:a16="http://schemas.microsoft.com/office/drawing/2014/main" id="{9AEB2928-F191-4EEC-BBF3-8CDDEE2FE3FF}"/>
              </a:ext>
            </a:extLst>
          </p:cNvPr>
          <p:cNvSpPr/>
          <p:nvPr/>
        </p:nvSpPr>
        <p:spPr>
          <a:xfrm>
            <a:off x="3472869" y="2124678"/>
            <a:ext cx="6867331" cy="3539430"/>
          </a:xfrm>
          <a:prstGeom prst="rect">
            <a:avLst/>
          </a:prstGeom>
        </p:spPr>
        <p:txBody>
          <a:bodyPr wrap="square">
            <a:spAutoFit/>
          </a:bodyPr>
          <a:lstStyle/>
          <a:p>
            <a:r>
              <a:rPr lang="ru-RU" sz="2800" dirty="0">
                <a:solidFill>
                  <a:schemeClr val="tx2"/>
                </a:solidFill>
                <a:latin typeface="Times New Roman" panose="02020603050405020304" pitchFamily="18" charset="0"/>
                <a:cs typeface="Times New Roman" panose="02020603050405020304" pitchFamily="18" charset="0"/>
              </a:rPr>
              <a:t>1. Длина наибольшая, м - 183,5</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2. Ширина, м - 26,65</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3. Высота борта, м - 15,05</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4. Осадка в грузу, м - 10,75</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5. Тоннаж БРТ, </a:t>
            </a:r>
            <a:r>
              <a:rPr lang="ru-RU" sz="2800" dirty="0" err="1">
                <a:solidFill>
                  <a:schemeClr val="tx2"/>
                </a:solidFill>
                <a:latin typeface="Times New Roman" panose="02020603050405020304" pitchFamily="18" charset="0"/>
                <a:cs typeface="Times New Roman" panose="02020603050405020304" pitchFamily="18" charset="0"/>
              </a:rPr>
              <a:t>рег.т</a:t>
            </a:r>
            <a:r>
              <a:rPr lang="ru-RU" sz="2800" dirty="0">
                <a:solidFill>
                  <a:schemeClr val="tx2"/>
                </a:solidFill>
                <a:latin typeface="Times New Roman" panose="02020603050405020304" pitchFamily="18" charset="0"/>
                <a:cs typeface="Times New Roman" panose="02020603050405020304" pitchFamily="18" charset="0"/>
              </a:rPr>
              <a:t> - 18604,51</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6. Дедвейт, т - 32442</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7. Мощность ГДВ, </a:t>
            </a:r>
            <a:r>
              <a:rPr lang="ru-RU" sz="2800" dirty="0" err="1">
                <a:solidFill>
                  <a:schemeClr val="tx2"/>
                </a:solidFill>
                <a:latin typeface="Times New Roman" panose="02020603050405020304" pitchFamily="18" charset="0"/>
                <a:cs typeface="Times New Roman" panose="02020603050405020304" pitchFamily="18" charset="0"/>
              </a:rPr>
              <a:t>л.с</a:t>
            </a:r>
            <a:r>
              <a:rPr lang="ru-RU" sz="2800" dirty="0">
                <a:solidFill>
                  <a:schemeClr val="tx2"/>
                </a:solidFill>
                <a:latin typeface="Times New Roman" panose="02020603050405020304" pitchFamily="18" charset="0"/>
                <a:cs typeface="Times New Roman" panose="02020603050405020304" pitchFamily="18" charset="0"/>
              </a:rPr>
              <a:t>. - 11400</a:t>
            </a:r>
            <a:br>
              <a:rPr lang="ru-RU" sz="2800" dirty="0">
                <a:solidFill>
                  <a:schemeClr val="tx2"/>
                </a:solidFill>
                <a:latin typeface="Times New Roman" panose="02020603050405020304" pitchFamily="18" charset="0"/>
                <a:cs typeface="Times New Roman" panose="02020603050405020304" pitchFamily="18" charset="0"/>
              </a:rPr>
            </a:br>
            <a:r>
              <a:rPr lang="ru-RU" sz="2800" dirty="0">
                <a:solidFill>
                  <a:schemeClr val="tx2"/>
                </a:solidFill>
                <a:latin typeface="Times New Roman" panose="02020603050405020304" pitchFamily="18" charset="0"/>
                <a:cs typeface="Times New Roman" panose="02020603050405020304" pitchFamily="18" charset="0"/>
              </a:rPr>
              <a:t>8. Скорость, уз - 14,5</a:t>
            </a:r>
            <a:endParaRPr lang="ru-RU" sz="2800" b="0" i="0" dirty="0">
              <a:solidFill>
                <a:schemeClr val="tx2"/>
              </a:solidFill>
              <a:effectLst/>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77815C44-9599-4EE7-88D2-719EC7034F26}"/>
              </a:ext>
            </a:extLst>
          </p:cNvPr>
          <p:cNvSpPr/>
          <p:nvPr/>
        </p:nvSpPr>
        <p:spPr>
          <a:xfrm>
            <a:off x="1698171" y="793101"/>
            <a:ext cx="8612156" cy="646331"/>
          </a:xfrm>
          <a:prstGeom prst="rect">
            <a:avLst/>
          </a:prstGeom>
        </p:spPr>
        <p:txBody>
          <a:bodyPr wrap="square">
            <a:spAutoFit/>
          </a:bodyPr>
          <a:lstStyle/>
          <a:p>
            <a:pPr lvl="0" algn="ctr" defTabSz="914400" eaLnBrk="0" fontAlgn="base" hangingPunct="0">
              <a:spcBef>
                <a:spcPct val="0"/>
              </a:spcBef>
              <a:spcAft>
                <a:spcPct val="0"/>
              </a:spcAft>
            </a:pPr>
            <a:r>
              <a:rPr lang="ru-RU" altLang="ru-RU" sz="3600" b="1" dirty="0">
                <a:solidFill>
                  <a:schemeClr val="accent3"/>
                </a:solidFill>
                <a:latin typeface="Times New Roman" panose="02020603050405020304" pitchFamily="18" charset="0"/>
                <a:cs typeface="Times New Roman" panose="02020603050405020304" pitchFamily="18" charset="0"/>
              </a:rPr>
              <a:t>Технические данные т/х «Петр </a:t>
            </a:r>
            <a:r>
              <a:rPr lang="ru-RU" altLang="ru-RU" sz="3600" b="1" dirty="0" err="1">
                <a:solidFill>
                  <a:schemeClr val="accent3"/>
                </a:solidFill>
                <a:latin typeface="Times New Roman" panose="02020603050405020304" pitchFamily="18" charset="0"/>
                <a:cs typeface="Times New Roman" panose="02020603050405020304" pitchFamily="18" charset="0"/>
              </a:rPr>
              <a:t>Васев</a:t>
            </a:r>
            <a:r>
              <a:rPr lang="ru-RU" altLang="ru-RU" sz="3600" b="1"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286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0C03039-D480-4806-8CFE-89C46CD0B167}"/>
              </a:ext>
            </a:extLst>
          </p:cNvPr>
          <p:cNvSpPr/>
          <p:nvPr/>
        </p:nvSpPr>
        <p:spPr>
          <a:xfrm>
            <a:off x="4002029" y="5934670"/>
            <a:ext cx="184731" cy="923330"/>
          </a:xfrm>
          <a:prstGeom prst="rect">
            <a:avLst/>
          </a:prstGeom>
        </p:spPr>
        <p:txBody>
          <a:bodyPr wrap="none">
            <a:spAutoFit/>
          </a:bodyPr>
          <a:lstStyle/>
          <a:p>
            <a:endParaRPr lang="ru-RU" sz="5400" dirty="0">
              <a:solidFill>
                <a:schemeClr val="tx2"/>
              </a:solidFill>
            </a:endParaRPr>
          </a:p>
        </p:txBody>
      </p:sp>
      <p:pic>
        <p:nvPicPr>
          <p:cNvPr id="9" name="Объект 8">
            <a:extLst>
              <a:ext uri="{FF2B5EF4-FFF2-40B4-BE49-F238E27FC236}">
                <a16:creationId xmlns:a16="http://schemas.microsoft.com/office/drawing/2014/main" id="{77694C83-78DA-4885-8945-F649EE9109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021" y="-17975"/>
            <a:ext cx="10114384" cy="6857553"/>
          </a:xfrm>
        </p:spPr>
      </p:pic>
    </p:spTree>
    <p:extLst>
      <p:ext uri="{BB962C8B-B14F-4D97-AF65-F5344CB8AC3E}">
        <p14:creationId xmlns:p14="http://schemas.microsoft.com/office/powerpoint/2010/main" val="1399903060"/>
      </p:ext>
    </p:extLst>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TM04033923[[fn=Глубина]]</Template>
  <TotalTime>4978</TotalTime>
  <Words>3323</Words>
  <Application>Microsoft Office PowerPoint</Application>
  <PresentationFormat>Широкоэкранный</PresentationFormat>
  <Paragraphs>136</Paragraphs>
  <Slides>43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43</vt:i4>
      </vt:variant>
    </vt:vector>
  </HeadingPairs>
  <TitlesOfParts>
    <vt:vector size="49" baseType="lpstr">
      <vt:lpstr>Arial</vt:lpstr>
      <vt:lpstr>Calibri</vt:lpstr>
      <vt:lpstr>Century Gothic</vt:lpstr>
      <vt:lpstr>Corbel</vt:lpstr>
      <vt:lpstr>Times New Roman</vt:lpstr>
      <vt:lpstr>Глубина</vt:lpstr>
      <vt:lpstr>Презентация PowerPoint</vt:lpstr>
      <vt:lpstr>Презентация PowerPoint</vt:lpstr>
      <vt:lpstr>Предыстория. </vt:lpstr>
      <vt:lpstr>Теплоход «Берлин»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Вопросы на которых нет ответов:</vt:lpstr>
      <vt:lpstr>Расследование.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Помощники били тревогу, но капитаны не реагировали. </vt:lpstr>
      <vt:lpstr>Локальный резонанс</vt:lpstr>
      <vt:lpstr>Братская могила. </vt:lpstr>
      <vt:lpstr>Выводы экспертной комиссии.</vt:lpstr>
      <vt:lpstr>Презентация PowerPoint</vt:lpstr>
      <vt:lpstr>Презентация PowerPoint</vt:lpstr>
      <vt:lpstr>Презентация PowerPoint</vt:lpstr>
      <vt:lpstr>Презентация PowerPoint</vt:lpstr>
      <vt:lpstr>Интересные факты.</vt:lpstr>
      <vt:lpstr>Презентация PowerPoint</vt:lpstr>
      <vt:lpstr>Презентация PowerPoint</vt:lpstr>
      <vt:lpstr>Презентация PowerPoint</vt:lpstr>
      <vt:lpstr>Статистические данные.</vt:lpstr>
      <vt:lpstr>Презентация PowerPoint</vt:lpstr>
      <vt:lpstr>Презентация PowerPoint</vt:lpstr>
      <vt:lpstr>Презентация PowerPoint</vt:lpstr>
      <vt:lpstr>Список литературы.</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Пневмоторакс</dc:title>
  <dc:creator>Герман</dc:creator>
  <cp:lastModifiedBy>Герман</cp:lastModifiedBy>
  <cp:revision>265</cp:revision>
  <dcterms:created xsi:type="dcterms:W3CDTF">2020-10-25T10:07:18Z</dcterms:created>
  <dcterms:modified xsi:type="dcterms:W3CDTF">2022-12-06T18:13:28Z</dcterms:modified>
</cp:coreProperties>
</file>