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69" r:id="rId3"/>
    <p:sldId id="258" r:id="rId4"/>
    <p:sldId id="259" r:id="rId5"/>
    <p:sldId id="260" r:id="rId6"/>
    <p:sldId id="257" r:id="rId7"/>
    <p:sldId id="267" r:id="rId8"/>
    <p:sldId id="266" r:id="rId9"/>
    <p:sldId id="270" r:id="rId10"/>
    <p:sldId id="271" r:id="rId11"/>
    <p:sldId id="261" r:id="rId12"/>
    <p:sldId id="265" r:id="rId13"/>
    <p:sldId id="264" r:id="rId14"/>
    <p:sldId id="263"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Пострадавшие в результате авиакатастрофы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D0C-4B0D-B768-4059D28A38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D0C-4B0D-B768-4059D28A3884}"/>
              </c:ext>
            </c:extLst>
          </c:dPt>
          <c:dLbls>
            <c:dLbl>
              <c:idx val="0"/>
              <c:layout>
                <c:manualLayout>
                  <c:x val="0.13543454724409448"/>
                  <c:y val="-0.11122717081525769"/>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144171875"/>
                      <c:h val="0.17501961275715966"/>
                    </c:manualLayout>
                  </c15:layout>
                </c:ext>
                <c:ext xmlns:c16="http://schemas.microsoft.com/office/drawing/2014/chart" uri="{C3380CC4-5D6E-409C-BE32-E72D297353CC}">
                  <c16:uniqueId val="{00000002-4D0C-4B0D-B768-4059D28A3884}"/>
                </c:ext>
              </c:extLst>
            </c:dLbl>
            <c:dLbl>
              <c:idx val="1"/>
              <c:layout>
                <c:manualLayout>
                  <c:x val="-0.15546875000000002"/>
                  <c:y val="-0.3920466048199677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19296874999999999"/>
                      <c:h val="0.18105467636228617"/>
                    </c:manualLayout>
                  </c15:layout>
                </c:ext>
                <c:ext xmlns:c16="http://schemas.microsoft.com/office/drawing/2014/chart" uri="{C3380CC4-5D6E-409C-BE32-E72D297353CC}">
                  <c16:uniqueId val="{00000001-4D0C-4B0D-B768-4059D28A388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Лист1!$A$2:$A$3</c:f>
              <c:strCache>
                <c:ptCount val="2"/>
                <c:pt idx="0">
                  <c:v>Погибшие </c:v>
                </c:pt>
                <c:pt idx="1">
                  <c:v>Живые лица</c:v>
                </c:pt>
              </c:strCache>
            </c:strRef>
          </c:cat>
          <c:val>
            <c:numRef>
              <c:f>Лист1!$B$2:$B$3</c:f>
              <c:numCache>
                <c:formatCode>General</c:formatCode>
                <c:ptCount val="2"/>
                <c:pt idx="0">
                  <c:v>15</c:v>
                </c:pt>
                <c:pt idx="1">
                  <c:v>29</c:v>
                </c:pt>
              </c:numCache>
            </c:numRef>
          </c:val>
          <c:extLst>
            <c:ext xmlns:c16="http://schemas.microsoft.com/office/drawing/2014/chart" uri="{C3380CC4-5D6E-409C-BE32-E72D297353CC}">
              <c16:uniqueId val="{00000000-4D0C-4B0D-B768-4059D28A3884}"/>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9622451039773894E-2"/>
          <c:y val="0.20773770925693111"/>
          <c:w val="0.84366108082643521"/>
          <c:h val="0.63061734930192548"/>
        </c:manualLayout>
      </c:layout>
      <c:pie3DChart>
        <c:varyColors val="1"/>
        <c:ser>
          <c:idx val="0"/>
          <c:order val="0"/>
          <c:tx>
            <c:strRef>
              <c:f>Лист1!$B$1</c:f>
              <c:strCache>
                <c:ptCount val="1"/>
                <c:pt idx="0">
                  <c:v>Столбец1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B20-40D6-A846-38AAE137BEFB}"/>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3B20-40D6-A846-38AAE137BEFB}"/>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0AB-4886-9796-6D700E6BA628}"/>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0AB-4886-9796-6D700E6BA628}"/>
              </c:ext>
            </c:extLst>
          </c:dPt>
          <c:dLbls>
            <c:dLbl>
              <c:idx val="0"/>
              <c:layout>
                <c:manualLayout>
                  <c:x val="-0.10237041002237672"/>
                  <c:y val="8.2953326486363124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ru-RU"/>
                </a:p>
              </c:txPr>
              <c:dLblPos val="bestFit"/>
              <c:showLegendKey val="0"/>
              <c:showVal val="1"/>
              <c:showCatName val="0"/>
              <c:showSerName val="0"/>
              <c:showPercent val="1"/>
              <c:showBubbleSize val="0"/>
              <c:extLst>
                <c:ext xmlns:c15="http://schemas.microsoft.com/office/drawing/2012/chart" uri="{CE6537A1-D6FC-4f65-9D91-7224C49458BB}">
                  <c15:layout>
                    <c:manualLayout>
                      <c:w val="7.2315565819933147E-2"/>
                      <c:h val="0.11102909962341664"/>
                    </c:manualLayout>
                  </c15:layout>
                </c:ext>
                <c:ext xmlns:c16="http://schemas.microsoft.com/office/drawing/2014/chart" uri="{C3380CC4-5D6E-409C-BE32-E72D297353CC}">
                  <c16:uniqueId val="{00000001-3B20-40D6-A846-38AAE137BEFB}"/>
                </c:ext>
              </c:extLst>
            </c:dLbl>
            <c:dLbl>
              <c:idx val="1"/>
              <c:layout>
                <c:manualLayout>
                  <c:x val="0.11917613942387288"/>
                  <c:y val="-0.11568036060709813"/>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ru-RU"/>
                </a:p>
              </c:txPr>
              <c:dLblPos val="bestFit"/>
              <c:showLegendKey val="0"/>
              <c:showVal val="1"/>
              <c:showCatName val="0"/>
              <c:showSerName val="0"/>
              <c:showPercent val="1"/>
              <c:showBubbleSize val="0"/>
              <c:extLst>
                <c:ext xmlns:c15="http://schemas.microsoft.com/office/drawing/2012/chart" uri="{CE6537A1-D6FC-4f65-9D91-7224C49458BB}">
                  <c15:layout>
                    <c:manualLayout>
                      <c:w val="7.4780517410807087E-2"/>
                      <c:h val="0.11682620107269198"/>
                    </c:manualLayout>
                  </c15:layout>
                </c:ext>
                <c:ext xmlns:c16="http://schemas.microsoft.com/office/drawing/2014/chart" uri="{C3380CC4-5D6E-409C-BE32-E72D297353CC}">
                  <c16:uniqueId val="{00000002-3B20-40D6-A846-38AAE137BEF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Лист1!$A$2:$A$5</c:f>
              <c:strCache>
                <c:ptCount val="2"/>
                <c:pt idx="0">
                  <c:v>Легкий вред здоровью</c:v>
                </c:pt>
                <c:pt idx="1">
                  <c:v>Тяжкий вред здоровью</c:v>
                </c:pt>
              </c:strCache>
            </c:strRef>
          </c:cat>
          <c:val>
            <c:numRef>
              <c:f>Лист1!$B$2:$B$5</c:f>
              <c:numCache>
                <c:formatCode>General</c:formatCode>
                <c:ptCount val="4"/>
                <c:pt idx="0">
                  <c:v>26</c:v>
                </c:pt>
                <c:pt idx="1">
                  <c:v>3</c:v>
                </c:pt>
              </c:numCache>
            </c:numRef>
          </c:val>
          <c:extLst>
            <c:ext xmlns:c16="http://schemas.microsoft.com/office/drawing/2014/chart" uri="{C3380CC4-5D6E-409C-BE32-E72D297353CC}">
              <c16:uniqueId val="{00000000-3B20-40D6-A846-38AAE137BEFB}"/>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layout>
        <c:manualLayout>
          <c:xMode val="edge"/>
          <c:yMode val="edge"/>
          <c:x val="0.6517159265568645"/>
          <c:y val="0.28123975807371904"/>
          <c:w val="0.34713195118774759"/>
          <c:h val="0.4747876298071436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Легкий</a:t>
            </a:r>
            <a:r>
              <a:rPr lang="ru-RU" baseline="0" dirty="0" smtClean="0"/>
              <a:t> вред здоровью</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Отравление СО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Лист1!$B$2</c:f>
              <c:numCache>
                <c:formatCode>0%</c:formatCode>
                <c:ptCount val="1"/>
                <c:pt idx="0">
                  <c:v>0.7</c:v>
                </c:pt>
              </c:numCache>
            </c:numRef>
          </c:val>
          <c:extLst>
            <c:ext xmlns:c16="http://schemas.microsoft.com/office/drawing/2014/chart" uri="{C3380CC4-5D6E-409C-BE32-E72D297353CC}">
              <c16:uniqueId val="{00000000-AE9E-49B4-ABBE-DD69F89F424E}"/>
            </c:ext>
          </c:extLst>
        </c:ser>
        <c:ser>
          <c:idx val="1"/>
          <c:order val="1"/>
          <c:tx>
            <c:strRef>
              <c:f>Лист1!$C$1</c:f>
              <c:strCache>
                <c:ptCount val="1"/>
                <c:pt idx="0">
                  <c:v>Тупая травма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Лист1!$C$2</c:f>
              <c:numCache>
                <c:formatCode>0%</c:formatCode>
                <c:ptCount val="1"/>
                <c:pt idx="0">
                  <c:v>0.12</c:v>
                </c:pt>
              </c:numCache>
            </c:numRef>
          </c:val>
          <c:extLst>
            <c:ext xmlns:c16="http://schemas.microsoft.com/office/drawing/2014/chart" uri="{C3380CC4-5D6E-409C-BE32-E72D297353CC}">
              <c16:uniqueId val="{00000001-AE9E-49B4-ABBE-DD69F89F424E}"/>
            </c:ext>
          </c:extLst>
        </c:ser>
        <c:ser>
          <c:idx val="2"/>
          <c:order val="2"/>
          <c:tx>
            <c:strRef>
              <c:f>Лист1!$D$1</c:f>
              <c:strCache>
                <c:ptCount val="1"/>
                <c:pt idx="0">
                  <c:v>Ожоги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Лист1!$D$2</c:f>
              <c:numCache>
                <c:formatCode>0%</c:formatCode>
                <c:ptCount val="1"/>
                <c:pt idx="0">
                  <c:v>0.08</c:v>
                </c:pt>
              </c:numCache>
            </c:numRef>
          </c:val>
          <c:extLst>
            <c:ext xmlns:c16="http://schemas.microsoft.com/office/drawing/2014/chart" uri="{C3380CC4-5D6E-409C-BE32-E72D297353CC}">
              <c16:uniqueId val="{00000002-AE9E-49B4-ABBE-DD69F89F424E}"/>
            </c:ext>
          </c:extLst>
        </c:ser>
        <c:ser>
          <c:idx val="3"/>
          <c:order val="3"/>
          <c:tx>
            <c:strRef>
              <c:f>Лист1!$E$1</c:f>
              <c:strCache>
                <c:ptCount val="1"/>
                <c:pt idx="0">
                  <c:v>Прочее</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Лист1!$E$2</c:f>
              <c:numCache>
                <c:formatCode>0%</c:formatCode>
                <c:ptCount val="1"/>
                <c:pt idx="0">
                  <c:v>0.1</c:v>
                </c:pt>
              </c:numCache>
            </c:numRef>
          </c:val>
          <c:extLst>
            <c:ext xmlns:c16="http://schemas.microsoft.com/office/drawing/2014/chart" uri="{C3380CC4-5D6E-409C-BE32-E72D297353CC}">
              <c16:uniqueId val="{00000003-AE9E-49B4-ABBE-DD69F89F424E}"/>
            </c:ext>
          </c:extLst>
        </c:ser>
        <c:dLbls>
          <c:showLegendKey val="0"/>
          <c:showVal val="0"/>
          <c:showCatName val="0"/>
          <c:showSerName val="0"/>
          <c:showPercent val="0"/>
          <c:showBubbleSize val="0"/>
        </c:dLbls>
        <c:gapWidth val="219"/>
        <c:overlap val="-27"/>
        <c:axId val="378064328"/>
        <c:axId val="378069904"/>
      </c:barChart>
      <c:catAx>
        <c:axId val="37806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78069904"/>
        <c:crosses val="autoZero"/>
        <c:auto val="1"/>
        <c:lblAlgn val="ctr"/>
        <c:lblOffset val="100"/>
        <c:noMultiLvlLbl val="0"/>
      </c:catAx>
      <c:valAx>
        <c:axId val="378069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78064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C2-49C0-A602-2A4E1FAB9D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A2-4071-A4BB-FF4AB8BF7BF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A2-4071-A4BB-FF4AB8BF7BF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7A2-4071-A4BB-FF4AB8BF7BF8}"/>
              </c:ext>
            </c:extLst>
          </c:dPt>
          <c:dLbls>
            <c:dLbl>
              <c:idx val="0"/>
              <c:layout>
                <c:manualLayout>
                  <c:x val="-9.0472086846295457E-2"/>
                  <c:y val="-0.14850621640507361"/>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7.607880030256664E-2"/>
                      <c:h val="0.1087764542980237"/>
                    </c:manualLayout>
                  </c15:layout>
                </c:ext>
                <c:ext xmlns:c16="http://schemas.microsoft.com/office/drawing/2014/chart" uri="{C3380CC4-5D6E-409C-BE32-E72D297353CC}">
                  <c16:uniqueId val="{00000001-D5C2-49C0-A602-2A4E1FAB9D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Лист1!$A$2:$A$5</c:f>
              <c:strCache>
                <c:ptCount val="4"/>
                <c:pt idx="0">
                  <c:v>Отравление СО (10)</c:v>
                </c:pt>
                <c:pt idx="1">
                  <c:v>Комбинированная травма (3)</c:v>
                </c:pt>
                <c:pt idx="2">
                  <c:v>Ожоги (1)</c:v>
                </c:pt>
                <c:pt idx="3">
                  <c:v>Баротравма (разрыв легких) 1</c:v>
                </c:pt>
              </c:strCache>
            </c:strRef>
          </c:cat>
          <c:val>
            <c:numRef>
              <c:f>Лист1!$B$2:$B$5</c:f>
              <c:numCache>
                <c:formatCode>0%</c:formatCode>
                <c:ptCount val="4"/>
                <c:pt idx="0">
                  <c:v>0.66</c:v>
                </c:pt>
                <c:pt idx="1">
                  <c:v>0.2</c:v>
                </c:pt>
                <c:pt idx="2">
                  <c:v>7.0000000000000007E-2</c:v>
                </c:pt>
                <c:pt idx="3">
                  <c:v>7.0000000000000007E-2</c:v>
                </c:pt>
              </c:numCache>
            </c:numRef>
          </c:val>
          <c:extLst>
            <c:ext xmlns:c16="http://schemas.microsoft.com/office/drawing/2014/chart" uri="{C3380CC4-5D6E-409C-BE32-E72D297353CC}">
              <c16:uniqueId val="{00000000-D5C2-49C0-A602-2A4E1FAB9DF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3200" dirty="0" smtClean="0"/>
              <a:t>Показатели</a:t>
            </a:r>
            <a:r>
              <a:rPr lang="ru-RU" sz="3200" baseline="0" dirty="0" smtClean="0"/>
              <a:t> концентрации карбоксигемоглобина в крови у погибших</a:t>
            </a:r>
            <a:endParaRPr lang="ru-RU" sz="3200" dirty="0"/>
          </a:p>
        </c:rich>
      </c:tx>
      <c:layout>
        <c:manualLayout>
          <c:xMode val="edge"/>
          <c:yMode val="edge"/>
          <c:x val="0.1524100151381492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5.4011173914464014E-2"/>
          <c:y val="0.20999998708169371"/>
          <c:w val="0.92939131571209199"/>
          <c:h val="0.60316254901805189"/>
        </c:manualLayout>
      </c:layout>
      <c:barChart>
        <c:barDir val="col"/>
        <c:grouping val="clustered"/>
        <c:varyColors val="0"/>
        <c:ser>
          <c:idx val="0"/>
          <c:order val="0"/>
          <c:tx>
            <c:strRef>
              <c:f>Лист1!$B$1</c:f>
              <c:strCache>
                <c:ptCount val="1"/>
                <c:pt idx="0">
                  <c:v>Норма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1"/>
                <c:pt idx="0">
                  <c:v>5 лет (м)</c:v>
                </c:pt>
                <c:pt idx="1">
                  <c:v>8 лет (ж)</c:v>
                </c:pt>
                <c:pt idx="2">
                  <c:v>9 лет (м)</c:v>
                </c:pt>
                <c:pt idx="3">
                  <c:v>26  лет (ж)</c:v>
                </c:pt>
                <c:pt idx="4">
                  <c:v>20 лет (м)</c:v>
                </c:pt>
                <c:pt idx="5">
                  <c:v>60 лет (м)</c:v>
                </c:pt>
                <c:pt idx="6">
                  <c:v>66 лет (ж)</c:v>
                </c:pt>
                <c:pt idx="7">
                  <c:v>68 лет (ж)</c:v>
                </c:pt>
                <c:pt idx="8">
                  <c:v>49 лет (ж)</c:v>
                </c:pt>
                <c:pt idx="9">
                  <c:v>68 лет (ж)</c:v>
                </c:pt>
                <c:pt idx="10">
                  <c:v>81 год (м)</c:v>
                </c:pt>
              </c:strCache>
            </c:strRef>
          </c:cat>
          <c:val>
            <c:numRef>
              <c:f>Лист1!$B$2:$B$13</c:f>
              <c:numCache>
                <c:formatCode>0%</c:formatCode>
                <c:ptCount val="12"/>
                <c:pt idx="0">
                  <c:v>0.64</c:v>
                </c:pt>
                <c:pt idx="1">
                  <c:v>0.65</c:v>
                </c:pt>
                <c:pt idx="2">
                  <c:v>0.56000000000000005</c:v>
                </c:pt>
                <c:pt idx="3">
                  <c:v>0.6</c:v>
                </c:pt>
              </c:numCache>
            </c:numRef>
          </c:val>
          <c:extLst>
            <c:ext xmlns:c16="http://schemas.microsoft.com/office/drawing/2014/chart" uri="{C3380CC4-5D6E-409C-BE32-E72D297353CC}">
              <c16:uniqueId val="{00000000-1840-4BDE-AB06-0033D61B8B28}"/>
            </c:ext>
          </c:extLst>
        </c:ser>
        <c:ser>
          <c:idx val="1"/>
          <c:order val="1"/>
          <c:tx>
            <c:strRef>
              <c:f>Лист1!$C$1</c:f>
              <c:strCache>
                <c:ptCount val="1"/>
                <c:pt idx="0">
                  <c:v>Избыточный вес (ожирение III степени)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1"/>
                <c:pt idx="0">
                  <c:v>5 лет (м)</c:v>
                </c:pt>
                <c:pt idx="1">
                  <c:v>8 лет (ж)</c:v>
                </c:pt>
                <c:pt idx="2">
                  <c:v>9 лет (м)</c:v>
                </c:pt>
                <c:pt idx="3">
                  <c:v>26  лет (ж)</c:v>
                </c:pt>
                <c:pt idx="4">
                  <c:v>20 лет (м)</c:v>
                </c:pt>
                <c:pt idx="5">
                  <c:v>60 лет (м)</c:v>
                </c:pt>
                <c:pt idx="6">
                  <c:v>66 лет (ж)</c:v>
                </c:pt>
                <c:pt idx="7">
                  <c:v>68 лет (ж)</c:v>
                </c:pt>
                <c:pt idx="8">
                  <c:v>49 лет (ж)</c:v>
                </c:pt>
                <c:pt idx="9">
                  <c:v>68 лет (ж)</c:v>
                </c:pt>
                <c:pt idx="10">
                  <c:v>81 год (м)</c:v>
                </c:pt>
              </c:strCache>
            </c:strRef>
          </c:cat>
          <c:val>
            <c:numRef>
              <c:f>Лист1!$C$2:$C$13</c:f>
              <c:numCache>
                <c:formatCode>General</c:formatCode>
                <c:ptCount val="12"/>
                <c:pt idx="4" formatCode="0%">
                  <c:v>0.52</c:v>
                </c:pt>
                <c:pt idx="5" formatCode="0%">
                  <c:v>0.24</c:v>
                </c:pt>
                <c:pt idx="6" formatCode="0%">
                  <c:v>0.21</c:v>
                </c:pt>
                <c:pt idx="7" formatCode="0%">
                  <c:v>0.28000000000000003</c:v>
                </c:pt>
                <c:pt idx="8" formatCode="0%">
                  <c:v>0.51</c:v>
                </c:pt>
              </c:numCache>
            </c:numRef>
          </c:val>
          <c:extLst>
            <c:ext xmlns:c16="http://schemas.microsoft.com/office/drawing/2014/chart" uri="{C3380CC4-5D6E-409C-BE32-E72D297353CC}">
              <c16:uniqueId val="{00000001-1840-4BDE-AB06-0033D61B8B28}"/>
            </c:ext>
          </c:extLst>
        </c:ser>
        <c:ser>
          <c:idx val="2"/>
          <c:order val="2"/>
          <c:tx>
            <c:strRef>
              <c:f>Лист1!$D$1</c:f>
              <c:strCache>
                <c:ptCount val="1"/>
                <c:pt idx="0">
                  <c:v>Комибинированная травма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1"/>
                <c:pt idx="0">
                  <c:v>5 лет (м)</c:v>
                </c:pt>
                <c:pt idx="1">
                  <c:v>8 лет (ж)</c:v>
                </c:pt>
                <c:pt idx="2">
                  <c:v>9 лет (м)</c:v>
                </c:pt>
                <c:pt idx="3">
                  <c:v>26  лет (ж)</c:v>
                </c:pt>
                <c:pt idx="4">
                  <c:v>20 лет (м)</c:v>
                </c:pt>
                <c:pt idx="5">
                  <c:v>60 лет (м)</c:v>
                </c:pt>
                <c:pt idx="6">
                  <c:v>66 лет (ж)</c:v>
                </c:pt>
                <c:pt idx="7">
                  <c:v>68 лет (ж)</c:v>
                </c:pt>
                <c:pt idx="8">
                  <c:v>49 лет (ж)</c:v>
                </c:pt>
                <c:pt idx="9">
                  <c:v>68 лет (ж)</c:v>
                </c:pt>
                <c:pt idx="10">
                  <c:v>81 год (м)</c:v>
                </c:pt>
              </c:strCache>
            </c:strRef>
          </c:cat>
          <c:val>
            <c:numRef>
              <c:f>Лист1!$D$2:$D$13</c:f>
              <c:numCache>
                <c:formatCode>General</c:formatCode>
                <c:ptCount val="12"/>
                <c:pt idx="9" formatCode="0%">
                  <c:v>0.28000000000000003</c:v>
                </c:pt>
                <c:pt idx="10" formatCode="0%">
                  <c:v>0.21</c:v>
                </c:pt>
              </c:numCache>
            </c:numRef>
          </c:val>
          <c:extLst>
            <c:ext xmlns:c16="http://schemas.microsoft.com/office/drawing/2014/chart" uri="{C3380CC4-5D6E-409C-BE32-E72D297353CC}">
              <c16:uniqueId val="{00000000-E7B6-4501-AC3E-38C0A5433BBB}"/>
            </c:ext>
          </c:extLst>
        </c:ser>
        <c:ser>
          <c:idx val="3"/>
          <c:order val="3"/>
          <c:tx>
            <c:strRef>
              <c:f>Лист1!$E$1</c:f>
              <c:strCache>
                <c:ptCount val="1"/>
                <c:pt idx="0">
                  <c:v>Столбец1</c:v>
                </c:pt>
              </c:strCache>
            </c:strRef>
          </c:tx>
          <c:spPr>
            <a:solidFill>
              <a:schemeClr val="accent4"/>
            </a:solidFill>
            <a:ln>
              <a:noFill/>
            </a:ln>
            <a:effectLst/>
          </c:spPr>
          <c:invertIfNegative val="0"/>
          <c:cat>
            <c:strRef>
              <c:f>Лист1!$A$2:$A$13</c:f>
              <c:strCache>
                <c:ptCount val="11"/>
                <c:pt idx="0">
                  <c:v>5 лет (м)</c:v>
                </c:pt>
                <c:pt idx="1">
                  <c:v>8 лет (ж)</c:v>
                </c:pt>
                <c:pt idx="2">
                  <c:v>9 лет (м)</c:v>
                </c:pt>
                <c:pt idx="3">
                  <c:v>26  лет (ж)</c:v>
                </c:pt>
                <c:pt idx="4">
                  <c:v>20 лет (м)</c:v>
                </c:pt>
                <c:pt idx="5">
                  <c:v>60 лет (м)</c:v>
                </c:pt>
                <c:pt idx="6">
                  <c:v>66 лет (ж)</c:v>
                </c:pt>
                <c:pt idx="7">
                  <c:v>68 лет (ж)</c:v>
                </c:pt>
                <c:pt idx="8">
                  <c:v>49 лет (ж)</c:v>
                </c:pt>
                <c:pt idx="9">
                  <c:v>68 лет (ж)</c:v>
                </c:pt>
                <c:pt idx="10">
                  <c:v>81 год (м)</c:v>
                </c:pt>
              </c:strCache>
            </c:strRef>
          </c:cat>
          <c:val>
            <c:numRef>
              <c:f>Лист1!$E$2:$E$13</c:f>
              <c:numCache>
                <c:formatCode>General</c:formatCode>
                <c:ptCount val="12"/>
              </c:numCache>
            </c:numRef>
          </c:val>
          <c:extLst>
            <c:ext xmlns:c16="http://schemas.microsoft.com/office/drawing/2014/chart" uri="{C3380CC4-5D6E-409C-BE32-E72D297353CC}">
              <c16:uniqueId val="{00000001-E7B6-4501-AC3E-38C0A5433BBB}"/>
            </c:ext>
          </c:extLst>
        </c:ser>
        <c:dLbls>
          <c:showLegendKey val="0"/>
          <c:showVal val="0"/>
          <c:showCatName val="0"/>
          <c:showSerName val="0"/>
          <c:showPercent val="0"/>
          <c:showBubbleSize val="0"/>
        </c:dLbls>
        <c:gapWidth val="219"/>
        <c:overlap val="-27"/>
        <c:axId val="356807920"/>
        <c:axId val="356807592"/>
      </c:barChart>
      <c:catAx>
        <c:axId val="35680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56807592"/>
        <c:crosses val="autoZero"/>
        <c:auto val="1"/>
        <c:lblAlgn val="ctr"/>
        <c:lblOffset val="100"/>
        <c:noMultiLvlLbl val="0"/>
      </c:catAx>
      <c:valAx>
        <c:axId val="356807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56807920"/>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093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05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1015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6085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8909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115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1926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44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992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326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379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693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946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91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099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255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12/6/2022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06492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28820" y="2302453"/>
            <a:ext cx="8915399" cy="2262781"/>
          </a:xfrm>
        </p:spPr>
        <p:txBody>
          <a:bodyPr>
            <a:normAutofit fontScale="90000"/>
          </a:bodyPr>
          <a:lstStyle/>
          <a:p>
            <a:pPr algn="ctr"/>
            <a:r>
              <a:rPr lang="ru-RU" dirty="0" smtClean="0"/>
              <a:t/>
            </a:r>
            <a:br>
              <a:rPr lang="ru-RU" dirty="0" smtClean="0"/>
            </a:br>
            <a:r>
              <a:rPr lang="ru-RU" dirty="0" smtClean="0"/>
              <a:t>Авиационное происшествие с человеческими жертвами  в г. Ейске </a:t>
            </a:r>
            <a:endParaRPr lang="ru-RU" dirty="0"/>
          </a:p>
        </p:txBody>
      </p:sp>
    </p:spTree>
    <p:extLst>
      <p:ext uri="{BB962C8B-B14F-4D97-AF65-F5344CB8AC3E}">
        <p14:creationId xmlns:p14="http://schemas.microsoft.com/office/powerpoint/2010/main" val="3919648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Причина смерти погибших</a:t>
            </a:r>
            <a:endParaRPr lang="ru-RU" sz="32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090928500"/>
              </p:ext>
            </p:extLst>
          </p:nvPr>
        </p:nvGraphicFramePr>
        <p:xfrm>
          <a:off x="2333626" y="1266825"/>
          <a:ext cx="9686924" cy="4838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327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7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9" name="Диаграмма 8"/>
          <p:cNvGraphicFramePr/>
          <p:nvPr>
            <p:extLst>
              <p:ext uri="{D42A27DB-BD31-4B8C-83A1-F6EECF244321}">
                <p14:modId xmlns:p14="http://schemas.microsoft.com/office/powerpoint/2010/main" val="1409231734"/>
              </p:ext>
            </p:extLst>
          </p:nvPr>
        </p:nvGraphicFramePr>
        <p:xfrm>
          <a:off x="1666875" y="711873"/>
          <a:ext cx="91821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0408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501" y="862235"/>
            <a:ext cx="10467974" cy="1280890"/>
          </a:xfrm>
        </p:spPr>
        <p:txBody>
          <a:bodyPr>
            <a:normAutofit fontScale="90000"/>
          </a:bodyPr>
          <a:lstStyle/>
          <a:p>
            <a:pPr algn="ctr"/>
            <a:r>
              <a:rPr lang="ru-RU" sz="2400" b="1" dirty="0" smtClean="0"/>
              <a:t>Многочисленные наблюдения свидетельствуют о том, что 1/3 умерших содержание карбоксигемоглобина в крови было меньше 50% вплоть до 23-25%.</a:t>
            </a:r>
            <a:br>
              <a:rPr lang="ru-RU" sz="2400" b="1" dirty="0" smtClean="0"/>
            </a:br>
            <a:r>
              <a:rPr lang="ru-RU" sz="2000" i="1" dirty="0" smtClean="0"/>
              <a:t>(</a:t>
            </a:r>
            <a:r>
              <a:rPr lang="ru-RU" sz="2000" dirty="0" smtClean="0"/>
              <a:t>Зайцев, А.П. К вопросу о методике объективной оценки</a:t>
            </a:r>
            <a:br>
              <a:rPr lang="ru-RU" sz="2000" dirty="0" smtClean="0"/>
            </a:br>
            <a:r>
              <a:rPr lang="ru-RU" sz="2000" dirty="0" smtClean="0"/>
              <a:t>степени интоксикации угарным газом /А.П. Зайцев, Ю.С. Исаев;</a:t>
            </a:r>
            <a:br>
              <a:rPr lang="ru-RU" sz="2000" dirty="0" smtClean="0"/>
            </a:br>
            <a:r>
              <a:rPr lang="ru-RU" sz="2000" dirty="0" smtClean="0"/>
              <a:t>под ред. А.П. Зайцева. – Новосибирск , 2000. – </a:t>
            </a:r>
            <a:r>
              <a:rPr lang="ru-RU" sz="2000" dirty="0" err="1" smtClean="0"/>
              <a:t>Вып</a:t>
            </a:r>
            <a:r>
              <a:rPr lang="ru-RU" sz="2000" dirty="0" smtClean="0"/>
              <a:t>. 5. – С. 35-36)</a:t>
            </a:r>
            <a:br>
              <a:rPr lang="ru-RU" sz="2000" dirty="0" smtClean="0"/>
            </a:br>
            <a:r>
              <a:rPr lang="ru-RU" sz="2000" dirty="0" smtClean="0"/>
              <a:t/>
            </a:r>
            <a:br>
              <a:rPr lang="ru-RU" sz="2000" dirty="0" smtClean="0"/>
            </a:br>
            <a:r>
              <a:rPr lang="ru-RU" sz="2000" dirty="0"/>
              <a:t/>
            </a:r>
            <a:br>
              <a:rPr lang="ru-RU" sz="2000" dirty="0"/>
            </a:br>
            <a:r>
              <a:rPr lang="ru-RU" sz="2400" b="1" dirty="0" smtClean="0"/>
              <a:t>Содержание карбоксигемоглобина в крови умерших от отравления окисью углерода в одних и тех же условиях было различным, разница составляла до 25%. В условиях, когда СО действует в комбинации с другими ядовитыми газами, порог насыщения крови СО значительно ниже.</a:t>
            </a:r>
            <a:br>
              <a:rPr lang="ru-RU" sz="2400" b="1" dirty="0" smtClean="0"/>
            </a:br>
            <a:r>
              <a:rPr lang="ru-RU" sz="2000" dirty="0" smtClean="0"/>
              <a:t>(</a:t>
            </a:r>
            <a:r>
              <a:rPr lang="ru-RU" sz="2000" dirty="0" err="1" smtClean="0"/>
              <a:t>Бабаханян</a:t>
            </a:r>
            <a:r>
              <a:rPr lang="ru-RU" sz="2000" dirty="0"/>
              <a:t>, Р.В. Судебно-медицинская характеристика </a:t>
            </a:r>
            <a:r>
              <a:rPr lang="ru-RU" sz="2000" dirty="0" smtClean="0"/>
              <a:t>групповых </a:t>
            </a:r>
            <a:r>
              <a:rPr lang="ru-RU" sz="2000" dirty="0"/>
              <a:t>отравлений окисью углерода/ Р.В. </a:t>
            </a:r>
            <a:r>
              <a:rPr lang="ru-RU" sz="2000" dirty="0" err="1"/>
              <a:t>Бабаханян</a:t>
            </a:r>
            <a:r>
              <a:rPr lang="ru-RU" sz="2000" dirty="0"/>
              <a:t>, И.Л. </a:t>
            </a:r>
            <a:r>
              <a:rPr lang="ru-RU" sz="2000" dirty="0" smtClean="0"/>
              <a:t>Семенов </a:t>
            </a:r>
            <a:r>
              <a:rPr lang="ru-RU" sz="2000" dirty="0"/>
              <a:t>– Актуальные вопросы теории и практики судебной </a:t>
            </a:r>
            <a:r>
              <a:rPr lang="ru-RU" sz="2000" dirty="0" smtClean="0"/>
              <a:t>медицины</a:t>
            </a:r>
            <a:r>
              <a:rPr lang="ru-RU" sz="2000" dirty="0"/>
              <a:t>. – Л., 1982. – С. 112-114</a:t>
            </a:r>
            <a:r>
              <a:rPr lang="ru-RU" sz="2000" dirty="0" smtClean="0"/>
              <a:t>.)</a:t>
            </a:r>
            <a:br>
              <a:rPr lang="ru-RU" sz="2000" dirty="0" smtClean="0"/>
            </a:br>
            <a:endParaRPr lang="ru-RU" sz="2000" b="1" dirty="0"/>
          </a:p>
        </p:txBody>
      </p:sp>
    </p:spTree>
    <p:extLst>
      <p:ext uri="{BB962C8B-B14F-4D97-AF65-F5344CB8AC3E}">
        <p14:creationId xmlns:p14="http://schemas.microsoft.com/office/powerpoint/2010/main" val="1022997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5625" y="271684"/>
            <a:ext cx="10732550" cy="5957665"/>
          </a:xfrm>
        </p:spPr>
        <p:txBody>
          <a:bodyPr>
            <a:normAutofit fontScale="90000"/>
          </a:bodyPr>
          <a:lstStyle/>
          <a:p>
            <a:pPr algn="ctr"/>
            <a:r>
              <a:rPr lang="ru-RU" sz="2200" b="1" dirty="0"/>
              <a:t>При пожаре, как правило, отмечается комбинированное действие многокомпонентных газовых смесей, которое может проявиться явлениями суммации, потенцирования или независимого действия каждого ядовитого </a:t>
            </a:r>
            <a:r>
              <a:rPr lang="ru-RU" sz="2200" b="1" dirty="0" smtClean="0"/>
              <a:t>вещества.</a:t>
            </a: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ru-RU" sz="2200" b="1" dirty="0"/>
              <a:t>Доказано усиление токсического действия углерода под влиянием высокой </a:t>
            </a:r>
            <a:br>
              <a:rPr lang="ru-RU" sz="2200" b="1" dirty="0"/>
            </a:br>
            <a:r>
              <a:rPr lang="ru-RU" sz="2200" b="1" dirty="0"/>
              <a:t>температуры  </a:t>
            </a:r>
            <a:r>
              <a:rPr lang="ru-RU" sz="2200" b="1" dirty="0" smtClean="0"/>
              <a:t>воздуха.</a:t>
            </a:r>
            <a:r>
              <a:rPr lang="en-US" sz="2200" b="1" dirty="0" smtClean="0"/>
              <a:t/>
            </a:r>
            <a:br>
              <a:rPr lang="en-US" sz="2200" b="1" dirty="0" smtClean="0"/>
            </a:br>
            <a:r>
              <a:rPr lang="en-US" sz="2200" b="1" dirty="0" smtClean="0"/>
              <a:t/>
            </a:r>
            <a:br>
              <a:rPr lang="en-US" sz="2200" b="1" dirty="0" smtClean="0"/>
            </a:br>
            <a:r>
              <a:rPr lang="en-US" sz="2200" b="1" dirty="0"/>
              <a:t/>
            </a:r>
            <a:br>
              <a:rPr lang="en-US" sz="2200" b="1" dirty="0"/>
            </a:br>
            <a:r>
              <a:rPr lang="ru-RU" sz="2200" b="1" dirty="0" smtClean="0"/>
              <a:t>Отмечается </a:t>
            </a:r>
            <a:r>
              <a:rPr lang="ru-RU" sz="2200" b="1" dirty="0"/>
              <a:t>прямая зависимость концентрации карбоксигемоглобина в крови от температуры окружающей среды, высокая температура значительно снижает концентрацию карбоксигемоглобина в организме, вплоть до его полного </a:t>
            </a:r>
            <a:br>
              <a:rPr lang="ru-RU" sz="2200" b="1" dirty="0"/>
            </a:br>
            <a:r>
              <a:rPr lang="ru-RU" sz="2200" b="1" dirty="0" smtClean="0"/>
              <a:t>исчезновения.</a:t>
            </a:r>
            <a:br>
              <a:rPr lang="ru-RU" sz="2200" b="1" dirty="0" smtClean="0"/>
            </a:br>
            <a:r>
              <a:rPr lang="ru-RU" sz="2000" b="1" dirty="0"/>
              <a:t/>
            </a:r>
            <a:br>
              <a:rPr lang="ru-RU" sz="2000" b="1" dirty="0"/>
            </a:br>
            <a:r>
              <a:rPr lang="ru-RU" sz="2000" dirty="0" smtClean="0"/>
              <a:t>(А.С. </a:t>
            </a:r>
            <a:r>
              <a:rPr lang="ru-RU" sz="2000" dirty="0" err="1" smtClean="0"/>
              <a:t>Корончик</a:t>
            </a:r>
            <a:r>
              <a:rPr lang="ru-RU" sz="2000" dirty="0" smtClean="0"/>
              <a:t>; Э.А. Анин, к.м.н., доцент; Н.И. </a:t>
            </a:r>
            <a:r>
              <a:rPr lang="ru-RU" sz="2000" dirty="0" err="1" smtClean="0"/>
              <a:t>Кузмицкий</a:t>
            </a:r>
            <a:r>
              <a:rPr lang="ru-RU" sz="2000" dirty="0" smtClean="0"/>
              <a:t>; Д.Я. Кривошеев. Особенности отравлений окисью углерода при различных обстоятельствах. Журнал Гродненского государственного медицинского университета №1 2012 г. С-. 81-82.)</a:t>
            </a:r>
            <a:r>
              <a:rPr lang="ru-RU" sz="2400" dirty="0"/>
              <a:t/>
            </a:r>
            <a:br>
              <a:rPr lang="ru-RU" sz="2400" dirty="0"/>
            </a:br>
            <a:endParaRPr lang="ru-RU" sz="2000" dirty="0"/>
          </a:p>
        </p:txBody>
      </p:sp>
    </p:spTree>
    <p:extLst>
      <p:ext uri="{BB962C8B-B14F-4D97-AF65-F5344CB8AC3E}">
        <p14:creationId xmlns:p14="http://schemas.microsoft.com/office/powerpoint/2010/main" val="3812124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3649" y="1239876"/>
            <a:ext cx="11548351" cy="2676525"/>
          </a:xfrm>
        </p:spPr>
        <p:txBody>
          <a:bodyPr>
            <a:noAutofit/>
          </a:bodyPr>
          <a:lstStyle/>
          <a:p>
            <a:pPr algn="ct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dirty="0" smtClean="0"/>
              <a:t/>
            </a:r>
            <a:br>
              <a:rPr lang="ru-RU" sz="2000" dirty="0" smtClean="0"/>
            </a:br>
            <a:r>
              <a:rPr lang="en-US" sz="2000" dirty="0" smtClean="0"/>
              <a:t/>
            </a:r>
            <a:br>
              <a:rPr lang="en-US" sz="2000" dirty="0" smtClean="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b="1" dirty="0" smtClean="0"/>
              <a:t>Существенное понижение уровня карбоксигемоглобина во всех исследуемых отделах кровеносной системы при воздействии на труп высокой температуры происходит при образовании термических повреждений тканей IV степени, свыше 90% площади</a:t>
            </a:r>
            <a:r>
              <a:rPr lang="ru-RU" sz="2400" b="1" dirty="0" smtClean="0"/>
              <a:t/>
            </a:r>
            <a:br>
              <a:rPr lang="ru-RU" sz="2400" b="1" dirty="0" smtClean="0"/>
            </a:br>
            <a:r>
              <a:rPr lang="ru-RU" sz="1800" dirty="0" smtClean="0"/>
              <a:t>(Зайцев, А.П. К вопросу о методике объективной оценки</a:t>
            </a:r>
            <a:br>
              <a:rPr lang="ru-RU" sz="1800" dirty="0" smtClean="0"/>
            </a:br>
            <a:r>
              <a:rPr lang="ru-RU" sz="1800" dirty="0" smtClean="0"/>
              <a:t>степени интоксикации угарным газом /А.П. Зайцев, Ю.С. Исаев;</a:t>
            </a:r>
            <a:br>
              <a:rPr lang="ru-RU" sz="1800" dirty="0" smtClean="0"/>
            </a:br>
            <a:r>
              <a:rPr lang="ru-RU" sz="1800" dirty="0" smtClean="0"/>
              <a:t>под ред. А.П. Зайцева. – Новосибирск , 2000. – </a:t>
            </a:r>
            <a:r>
              <a:rPr lang="ru-RU" sz="1800" dirty="0" err="1" smtClean="0"/>
              <a:t>Вып</a:t>
            </a:r>
            <a:r>
              <a:rPr lang="ru-RU" sz="1800" dirty="0" smtClean="0"/>
              <a:t>. 5. – С. 35-36.)</a:t>
            </a:r>
            <a:br>
              <a:rPr lang="ru-RU" sz="1800" dirty="0" smtClean="0"/>
            </a:br>
            <a:r>
              <a:rPr lang="ru-RU" sz="1800" dirty="0" smtClean="0"/>
              <a:t> </a:t>
            </a:r>
            <a:br>
              <a:rPr lang="ru-RU" sz="1800" dirty="0" smtClean="0"/>
            </a:br>
            <a:r>
              <a:rPr lang="ru-RU" sz="1800" dirty="0" smtClean="0"/>
              <a:t/>
            </a:r>
            <a:br>
              <a:rPr lang="ru-RU" sz="1800" dirty="0" smtClean="0"/>
            </a:br>
            <a:r>
              <a:rPr lang="ru-RU" sz="1800" b="1" dirty="0" smtClean="0"/>
              <a:t>Забор крови </a:t>
            </a:r>
            <a:br>
              <a:rPr lang="ru-RU" sz="1800" b="1" dirty="0" smtClean="0"/>
            </a:br>
            <a:r>
              <a:rPr lang="ru-RU" sz="1800" dirty="0" smtClean="0"/>
              <a:t>(не позднее 36 часов)</a:t>
            </a:r>
            <a:br>
              <a:rPr lang="ru-RU" sz="1800" dirty="0" smtClean="0"/>
            </a:br>
            <a:endParaRPr lang="ru-RU" sz="1800" dirty="0"/>
          </a:p>
        </p:txBody>
      </p:sp>
      <p:pic>
        <p:nvPicPr>
          <p:cNvPr id="12" name="Picture 2" descr="https://slideplayer.biz.tr/slide/8954199/26/images/62/sinus+petrosus+sup.+sinus+petrosus+in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013" y="4152899"/>
            <a:ext cx="2420938" cy="18157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tscrb.yam.medobl.ru/media/2019/03/22/1260313652/mant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760" y="4172980"/>
            <a:ext cx="2469164" cy="18157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etopechen.ru/wp-content/uploads/2018/06/toksicheskoe-porazhenie-pecheni-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884" y="4275810"/>
            <a:ext cx="2155016" cy="17128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Строение и принцип работы сердц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0900" y="4275810"/>
            <a:ext cx="2186782" cy="171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11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f3.ppt-online.org/files3/slide/y/ysIzTS7Xrc0ahGLApQt9e1uo3YbM4qjJWm2wil/slide-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5050" y="94702"/>
            <a:ext cx="8864171" cy="663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3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1425" y="1281335"/>
            <a:ext cx="8911687" cy="1280890"/>
          </a:xfrm>
        </p:spPr>
        <p:txBody>
          <a:bodyPr>
            <a:normAutofit fontScale="90000"/>
          </a:bodyPr>
          <a:lstStyle/>
          <a:p>
            <a:pPr algn="ctr"/>
            <a:r>
              <a:rPr lang="ru-RU" dirty="0">
                <a:solidFill>
                  <a:schemeClr val="tx1"/>
                </a:solidFill>
                <a:latin typeface="Bahnschrift SemiLight" panose="020B0502040204020203" pitchFamily="34" charset="0"/>
              </a:rPr>
              <a:t>Катастрофа Су-34 в </a:t>
            </a:r>
            <a:r>
              <a:rPr lang="ru-RU" dirty="0" smtClean="0">
                <a:solidFill>
                  <a:schemeClr val="tx1"/>
                </a:solidFill>
                <a:latin typeface="Bahnschrift SemiLight" panose="020B0502040204020203" pitchFamily="34" charset="0"/>
              </a:rPr>
              <a:t>г. Ейске </a:t>
            </a:r>
            <a:r>
              <a:rPr lang="ru-RU" dirty="0">
                <a:solidFill>
                  <a:schemeClr val="tx1"/>
                </a:solidFill>
                <a:latin typeface="Bahnschrift SemiLight" panose="020B0502040204020203" pitchFamily="34" charset="0"/>
              </a:rPr>
              <a:t>— произошла в понедельник 17 октября 2022 года около 18 часов 25 минут в городе </a:t>
            </a:r>
            <a:r>
              <a:rPr lang="ru-RU" sz="4000" dirty="0">
                <a:solidFill>
                  <a:schemeClr val="tx1"/>
                </a:solidFill>
                <a:latin typeface="Bahnschrift SemiLight" panose="020B0502040204020203" pitchFamily="34" charset="0"/>
              </a:rPr>
              <a:t>Ейске</a:t>
            </a:r>
            <a:r>
              <a:rPr lang="ru-RU" dirty="0">
                <a:solidFill>
                  <a:schemeClr val="tx1"/>
                </a:solidFill>
                <a:latin typeface="Bahnschrift SemiLight" panose="020B0502040204020203" pitchFamily="34" charset="0"/>
              </a:rPr>
              <a:t>. Истребитель-бомбардировщик у-34 </a:t>
            </a:r>
            <a:r>
              <a:rPr lang="ru-RU" dirty="0" smtClean="0">
                <a:solidFill>
                  <a:schemeClr val="tx1"/>
                </a:solidFill>
                <a:latin typeface="Bahnschrift SemiLight" panose="020B0502040204020203" pitchFamily="34" charset="0"/>
              </a:rPr>
              <a:t>упал </a:t>
            </a:r>
            <a:r>
              <a:rPr lang="ru-RU" dirty="0">
                <a:solidFill>
                  <a:schemeClr val="tx1"/>
                </a:solidFill>
                <a:latin typeface="Bahnschrift SemiLight" panose="020B0502040204020203" pitchFamily="34" charset="0"/>
              </a:rPr>
              <a:t>на девятиэтажный жилой дом. По утверждению МО РФ, катастрофа произошла во время учебно-тренировочного полёта</a:t>
            </a:r>
            <a:endParaRPr lang="ru-RU" dirty="0"/>
          </a:p>
        </p:txBody>
      </p:sp>
    </p:spTree>
    <p:extLst>
      <p:ext uri="{BB962C8B-B14F-4D97-AF65-F5344CB8AC3E}">
        <p14:creationId xmlns:p14="http://schemas.microsoft.com/office/powerpoint/2010/main" val="380281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85503" y="-457200"/>
            <a:ext cx="10656916" cy="7140416"/>
          </a:xfrm>
          <a:prstGeom prst="rect">
            <a:avLst/>
          </a:prstGeom>
        </p:spPr>
        <p:txBody>
          <a:bodyPr wrap="square">
            <a:spAutoFit/>
          </a:bodyPr>
          <a:lstStyle/>
          <a:p>
            <a:pPr algn="ctr"/>
            <a:endParaRPr lang="ru-RU" sz="2400" dirty="0" smtClean="0">
              <a:solidFill>
                <a:srgbClr val="333333"/>
              </a:solidFill>
              <a:latin typeface="Bahnschrift" panose="020B0502040204020203" pitchFamily="34" charset="0"/>
            </a:endParaRPr>
          </a:p>
          <a:p>
            <a:pPr algn="ctr"/>
            <a:endParaRPr lang="ru-RU" sz="2400" dirty="0" smtClean="0">
              <a:solidFill>
                <a:srgbClr val="333333"/>
              </a:solidFill>
              <a:latin typeface="Bahnschrift" panose="020B0502040204020203" pitchFamily="34" charset="0"/>
            </a:endParaRPr>
          </a:p>
          <a:p>
            <a:pPr algn="ctr"/>
            <a:r>
              <a:rPr lang="ru-RU" sz="2800" dirty="0" smtClean="0">
                <a:solidFill>
                  <a:srgbClr val="333333"/>
                </a:solidFill>
                <a:latin typeface="Bahnschrift" panose="020B0502040204020203" pitchFamily="34" charset="0"/>
              </a:rPr>
              <a:t>Причиной</a:t>
            </a:r>
            <a:r>
              <a:rPr lang="ru-RU" sz="2800" dirty="0">
                <a:solidFill>
                  <a:srgbClr val="333333"/>
                </a:solidFill>
                <a:latin typeface="Bahnschrift" panose="020B0502040204020203" pitchFamily="34" charset="0"/>
              </a:rPr>
              <a:t> крушения самолета Су-34 в Ейске стало попадание в двигатели птиц, пишут ТАСС со ссылкой на источник в силовых структурах и </a:t>
            </a:r>
            <a:r>
              <a:rPr lang="ru-RU" sz="2800" dirty="0" err="1" smtClean="0">
                <a:solidFill>
                  <a:srgbClr val="333333"/>
                </a:solidFill>
                <a:latin typeface="Bahnschrift" panose="020B0502040204020203" pitchFamily="34" charset="0"/>
              </a:rPr>
              <a:t>телеграм</a:t>
            </a:r>
            <a:r>
              <a:rPr lang="ru-RU" sz="2800" dirty="0" smtClean="0">
                <a:solidFill>
                  <a:srgbClr val="333333"/>
                </a:solidFill>
                <a:latin typeface="Bahnschrift" panose="020B0502040204020203" pitchFamily="34" charset="0"/>
              </a:rPr>
              <a:t>-канал </a:t>
            </a:r>
            <a:r>
              <a:rPr lang="ru-RU" sz="2800" dirty="0">
                <a:solidFill>
                  <a:srgbClr val="333333"/>
                </a:solidFill>
                <a:latin typeface="Bahnschrift" panose="020B0502040204020203" pitchFamily="34" charset="0"/>
              </a:rPr>
              <a:t>«112». По данным агентства, в двигатели самолета при взлете попали две чайки, в результате он загорелся и потерпел крушение</a:t>
            </a:r>
            <a:r>
              <a:rPr lang="ru-RU" sz="2400" dirty="0">
                <a:solidFill>
                  <a:srgbClr val="333333"/>
                </a:solidFill>
                <a:latin typeface="Bahnschrift" panose="020B0502040204020203" pitchFamily="34" charset="0"/>
              </a:rPr>
              <a:t>.</a:t>
            </a:r>
          </a:p>
          <a:p>
            <a:endParaRPr lang="ru-RU" dirty="0"/>
          </a:p>
          <a:p>
            <a:endParaRPr lang="ru-RU" dirty="0" smtClean="0"/>
          </a:p>
          <a:p>
            <a:pPr algn="ctr"/>
            <a:r>
              <a:rPr lang="ru-RU" sz="2000" dirty="0"/>
              <a:t>Более половины </a:t>
            </a:r>
            <a:r>
              <a:rPr lang="ru-RU" sz="2000" dirty="0" err="1"/>
              <a:t>авиапроисшествий</a:t>
            </a:r>
            <a:r>
              <a:rPr lang="ru-RU" sz="2000" dirty="0"/>
              <a:t> происходит на аэродромах и прилегающей территории. По элементам полета они разделяются следующим образом: </a:t>
            </a:r>
          </a:p>
          <a:p>
            <a:pPr algn="ctr"/>
            <a:endParaRPr lang="ru-RU" sz="2000" dirty="0"/>
          </a:p>
          <a:p>
            <a:pPr algn="ctr"/>
            <a:r>
              <a:rPr lang="ru-RU" sz="2000" dirty="0"/>
              <a:t>• посадка - 36%, </a:t>
            </a:r>
          </a:p>
          <a:p>
            <a:pPr algn="ctr"/>
            <a:r>
              <a:rPr lang="ru-RU" sz="2000" dirty="0"/>
              <a:t>• взлет - 30%, </a:t>
            </a:r>
          </a:p>
          <a:p>
            <a:pPr algn="ctr"/>
            <a:r>
              <a:rPr lang="ru-RU" sz="2000" dirty="0"/>
              <a:t>• крейсерский полет - 18%, </a:t>
            </a:r>
          </a:p>
          <a:p>
            <a:pPr algn="ctr"/>
            <a:r>
              <a:rPr lang="ru-RU" sz="2000" dirty="0"/>
              <a:t>• заход на посадку - 16%. </a:t>
            </a:r>
          </a:p>
          <a:p>
            <a:pPr algn="ctr"/>
            <a:endParaRPr lang="ru-RU" sz="2000" dirty="0"/>
          </a:p>
          <a:p>
            <a:pPr algn="ctr"/>
            <a:r>
              <a:rPr lang="ru-RU" dirty="0"/>
              <a:t>(«Анализ статистики авиакатастроф на основе исследования множества факторов» Д.В. Дьячков, О.В. </a:t>
            </a:r>
            <a:r>
              <a:rPr lang="ru-RU" dirty="0" err="1"/>
              <a:t>Золоторев</a:t>
            </a:r>
            <a:r>
              <a:rPr lang="ru-RU" dirty="0"/>
              <a:t>, АНО ВО «Российский Новый Университет», Москва, Россия)</a:t>
            </a:r>
          </a:p>
          <a:p>
            <a:endParaRPr lang="ru-RU" dirty="0"/>
          </a:p>
        </p:txBody>
      </p:sp>
    </p:spTree>
    <p:extLst>
      <p:ext uri="{BB962C8B-B14F-4D97-AF65-F5344CB8AC3E}">
        <p14:creationId xmlns:p14="http://schemas.microsoft.com/office/powerpoint/2010/main" val="2286458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orodkrd.ru/uploads/posts/2022-10/1666182923_img_20221019_152809_06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228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564" y="0"/>
            <a:ext cx="10187246" cy="6791498"/>
          </a:xfrm>
        </p:spPr>
      </p:pic>
    </p:spTree>
    <p:extLst>
      <p:ext uri="{BB962C8B-B14F-4D97-AF65-F5344CB8AC3E}">
        <p14:creationId xmlns:p14="http://schemas.microsoft.com/office/powerpoint/2010/main" val="380468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2946" y="0"/>
            <a:ext cx="10199717" cy="6878126"/>
          </a:xfrm>
        </p:spPr>
      </p:pic>
    </p:spTree>
    <p:extLst>
      <p:ext uri="{BB962C8B-B14F-4D97-AF65-F5344CB8AC3E}">
        <p14:creationId xmlns:p14="http://schemas.microsoft.com/office/powerpoint/2010/main" val="1684579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38300" y="156524"/>
            <a:ext cx="8915399" cy="1126283"/>
          </a:xfrm>
        </p:spPr>
        <p:txBody>
          <a:bodyPr>
            <a:normAutofit/>
          </a:bodyPr>
          <a:lstStyle/>
          <a:p>
            <a:pPr algn="ctr"/>
            <a:r>
              <a:rPr lang="ru-RU" sz="2800" dirty="0" smtClean="0"/>
              <a:t>Пострадавшие в результате авиакатастрофы (44 человека)</a:t>
            </a:r>
            <a:endParaRPr lang="ru-RU" sz="2800" dirty="0"/>
          </a:p>
        </p:txBody>
      </p:sp>
      <p:graphicFrame>
        <p:nvGraphicFramePr>
          <p:cNvPr id="6" name="Диаграмма 5"/>
          <p:cNvGraphicFramePr/>
          <p:nvPr>
            <p:extLst>
              <p:ext uri="{D42A27DB-BD31-4B8C-83A1-F6EECF244321}">
                <p14:modId xmlns:p14="http://schemas.microsoft.com/office/powerpoint/2010/main" val="1943328328"/>
              </p:ext>
            </p:extLst>
          </p:nvPr>
        </p:nvGraphicFramePr>
        <p:xfrm>
          <a:off x="2187516" y="1203882"/>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388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t>Тяжесть вреда здоровью среди живых лиц</a:t>
            </a:r>
            <a:br>
              <a:rPr lang="ru-RU" sz="2800" dirty="0" smtClean="0"/>
            </a:br>
            <a:endParaRPr lang="ru-RU" sz="28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759559435"/>
              </p:ext>
            </p:extLst>
          </p:nvPr>
        </p:nvGraphicFramePr>
        <p:xfrm>
          <a:off x="1666875" y="1476375"/>
          <a:ext cx="10304462" cy="4381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795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p:nvPr>
            <p:extLst>
              <p:ext uri="{D42A27DB-BD31-4B8C-83A1-F6EECF244321}">
                <p14:modId xmlns:p14="http://schemas.microsoft.com/office/powerpoint/2010/main" val="2560945315"/>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5734133"/>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13093</TotalTime>
  <Words>87</Words>
  <Application>Microsoft Office PowerPoint</Application>
  <PresentationFormat>Широкоэкранный</PresentationFormat>
  <Paragraphs>24</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Bahnschrift</vt:lpstr>
      <vt:lpstr>Bahnschrift SemiLight</vt:lpstr>
      <vt:lpstr>Century Gothic</vt:lpstr>
      <vt:lpstr>Wingdings 3</vt:lpstr>
      <vt:lpstr>Легкий дым</vt:lpstr>
      <vt:lpstr> Авиационное происшествие с человеческими жертвами  в г. Ейске </vt:lpstr>
      <vt:lpstr>Катастрофа Су-34 в г. Ейске — произошла в понедельник 17 октября 2022 года около 18 часов 25 минут в городе Ейске. Истребитель-бомбардировщик у-34 упал на девятиэтажный жилой дом. По утверждению МО РФ, катастрофа произошла во время учебно-тренировочного полёта</vt:lpstr>
      <vt:lpstr>Презентация PowerPoint</vt:lpstr>
      <vt:lpstr>Презентация PowerPoint</vt:lpstr>
      <vt:lpstr>Презентация PowerPoint</vt:lpstr>
      <vt:lpstr>Презентация PowerPoint</vt:lpstr>
      <vt:lpstr>Презентация PowerPoint</vt:lpstr>
      <vt:lpstr>Тяжесть вреда здоровью среди живых лиц </vt:lpstr>
      <vt:lpstr>Презентация PowerPoint</vt:lpstr>
      <vt:lpstr>Причина смерти погибших</vt:lpstr>
      <vt:lpstr>Презентация PowerPoint</vt:lpstr>
      <vt:lpstr>Многочисленные наблюдения свидетельствуют о том, что 1/3 умерших содержание карбоксигемоглобина в крови было меньше 50% вплоть до 23-25%. (Зайцев, А.П. К вопросу о методике объективной оценки степени интоксикации угарным газом /А.П. Зайцев, Ю.С. Исаев; под ред. А.П. Зайцева. – Новосибирск , 2000. – Вып. 5. – С. 35-36)   Содержание карбоксигемоглобина в крови умерших от отравления окисью углерода в одних и тех же условиях было различным, разница составляла до 25%. В условиях, когда СО действует в комбинации с другими ядовитыми газами, порог насыщения крови СО значительно ниже. (Бабаханян, Р.В. Судебно-медицинская характеристика групповых отравлений окисью углерода/ Р.В. Бабаханян, И.Л. Семенов – Актуальные вопросы теории и практики судебной медицины. – Л., 1982. – С. 112-114.) </vt:lpstr>
      <vt:lpstr>При пожаре, как правило, отмечается комбинированное действие многокомпонентных газовых смесей, которое может проявиться явлениями суммации, потенцирования или независимого действия каждого ядовитого вещества.   Доказано усиление токсического действия углерода под влиянием высокой  температуры  воздуха.   Отмечается прямая зависимость концентрации карбоксигемоглобина в крови от температуры окружающей среды, высокая температура значительно снижает концентрацию карбоксигемоглобина в организме, вплоть до его полного  исчезновения.  (А.С. Корончик; Э.А. Анин, к.м.н., доцент; Н.И. Кузмицкий; Д.Я. Кривошеев. Особенности отравлений окисью углерода при различных обстоятельствах. Журнал Гродненского государственного медицинского университета №1 2012 г. С-. 81-82.) </vt:lpstr>
      <vt:lpstr>           Существенное понижение уровня карбоксигемоглобина во всех исследуемых отделах кровеносной системы при воздействии на труп высокой температуры происходит при образовании термических повреждений тканей IV степени, свыше 90% площади (Зайцев, А.П. К вопросу о методике объективной оценки степени интоксикации угарным газом /А.П. Зайцев, Ю.С. Исаев; под ред. А.П. Зайцева. – Новосибирск , 2000. – Вып. 5. – С. 35-36.)    Забор крови  (не позднее 36 часов)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Авиационное происшествие с человеческими жертвами  (катастрофа) г. Ейске</dc:title>
  <dc:creator>Много прав</dc:creator>
  <cp:lastModifiedBy>Много прав</cp:lastModifiedBy>
  <cp:revision>66</cp:revision>
  <dcterms:created xsi:type="dcterms:W3CDTF">2022-11-14T08:48:47Z</dcterms:created>
  <dcterms:modified xsi:type="dcterms:W3CDTF">2022-12-06T09:00:25Z</dcterms:modified>
</cp:coreProperties>
</file>