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4"/>
  </p:sldMasterIdLst>
  <p:notesMasterIdLst>
    <p:notesMasterId r:id="rId40"/>
  </p:notesMasterIdLst>
  <p:handoutMasterIdLst>
    <p:handoutMasterId r:id="rId41"/>
  </p:handoutMasterIdLst>
  <p:sldIdLst>
    <p:sldId id="346" r:id="rId5"/>
    <p:sldId id="290" r:id="rId6"/>
    <p:sldId id="316" r:id="rId7"/>
    <p:sldId id="315" r:id="rId8"/>
    <p:sldId id="291" r:id="rId9"/>
    <p:sldId id="292" r:id="rId10"/>
    <p:sldId id="332" r:id="rId11"/>
    <p:sldId id="294" r:id="rId12"/>
    <p:sldId id="295" r:id="rId13"/>
    <p:sldId id="296" r:id="rId14"/>
    <p:sldId id="293" r:id="rId15"/>
    <p:sldId id="297" r:id="rId16"/>
    <p:sldId id="317" r:id="rId17"/>
    <p:sldId id="298" r:id="rId18"/>
    <p:sldId id="342" r:id="rId19"/>
    <p:sldId id="334" r:id="rId20"/>
    <p:sldId id="345" r:id="rId21"/>
    <p:sldId id="300" r:id="rId22"/>
    <p:sldId id="302" r:id="rId23"/>
    <p:sldId id="303" r:id="rId24"/>
    <p:sldId id="339" r:id="rId25"/>
    <p:sldId id="340" r:id="rId26"/>
    <p:sldId id="321" r:id="rId27"/>
    <p:sldId id="341" r:id="rId28"/>
    <p:sldId id="331" r:id="rId29"/>
    <p:sldId id="328" r:id="rId30"/>
    <p:sldId id="329" r:id="rId31"/>
    <p:sldId id="336" r:id="rId32"/>
    <p:sldId id="337" r:id="rId33"/>
    <p:sldId id="338" r:id="rId34"/>
    <p:sldId id="347" r:id="rId35"/>
    <p:sldId id="348" r:id="rId36"/>
    <p:sldId id="349" r:id="rId37"/>
    <p:sldId id="352" r:id="rId38"/>
    <p:sldId id="350" r:id="rId39"/>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0" d="100"/>
          <a:sy n="70" d="100"/>
        </p:scale>
        <p:origin x="-444" y="-852"/>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лександр" userId="2939d0113d8e718f" providerId="LiveId" clId="{510BD023-F405-4322-8A6C-0DA753FEF774}"/>
    <pc:docChg chg="undo custSel addSld delSld modSld sldOrd">
      <pc:chgData name="Александр" userId="2939d0113d8e718f" providerId="LiveId" clId="{510BD023-F405-4322-8A6C-0DA753FEF774}" dt="2021-03-07T12:50:16.418" v="1403" actId="478"/>
      <pc:docMkLst>
        <pc:docMk/>
      </pc:docMkLst>
      <pc:sldChg chg="modSp mod">
        <pc:chgData name="Александр" userId="2939d0113d8e718f" providerId="LiveId" clId="{510BD023-F405-4322-8A6C-0DA753FEF774}" dt="2021-03-07T12:47:22.835" v="1398" actId="1076"/>
        <pc:sldMkLst>
          <pc:docMk/>
          <pc:sldMk cId="2401068040" sldId="285"/>
        </pc:sldMkLst>
        <pc:spChg chg="mod">
          <ac:chgData name="Александр" userId="2939d0113d8e718f" providerId="LiveId" clId="{510BD023-F405-4322-8A6C-0DA753FEF774}" dt="2021-03-07T09:10:55.546" v="189" actId="27636"/>
          <ac:spMkLst>
            <pc:docMk/>
            <pc:sldMk cId="2401068040" sldId="285"/>
            <ac:spMk id="2" creationId="{646D0423-92ED-41A8-B13E-ED2A99FC380C}"/>
          </ac:spMkLst>
        </pc:spChg>
        <pc:spChg chg="mod">
          <ac:chgData name="Александр" userId="2939d0113d8e718f" providerId="LiveId" clId="{510BD023-F405-4322-8A6C-0DA753FEF774}" dt="2021-03-07T09:11:09.237" v="191" actId="27636"/>
          <ac:spMkLst>
            <pc:docMk/>
            <pc:sldMk cId="2401068040" sldId="285"/>
            <ac:spMk id="3" creationId="{74B4D8F8-4E82-4BDB-B682-C4008F4B24EF}"/>
          </ac:spMkLst>
        </pc:spChg>
        <pc:picChg chg="mod">
          <ac:chgData name="Александр" userId="2939d0113d8e718f" providerId="LiveId" clId="{510BD023-F405-4322-8A6C-0DA753FEF774}" dt="2021-03-07T09:06:51.898" v="32" actId="1076"/>
          <ac:picMkLst>
            <pc:docMk/>
            <pc:sldMk cId="2401068040" sldId="285"/>
            <ac:picMk id="6" creationId="{997CF875-7865-4B60-BE3C-F759090A4D58}"/>
          </ac:picMkLst>
        </pc:picChg>
        <pc:picChg chg="mod">
          <ac:chgData name="Александр" userId="2939d0113d8e718f" providerId="LiveId" clId="{510BD023-F405-4322-8A6C-0DA753FEF774}" dt="2021-03-07T09:07:26.203" v="40" actId="1076"/>
          <ac:picMkLst>
            <pc:docMk/>
            <pc:sldMk cId="2401068040" sldId="285"/>
            <ac:picMk id="11" creationId="{21552DD2-F7D6-4F4B-A007-A4165E74C304}"/>
          </ac:picMkLst>
        </pc:picChg>
        <pc:picChg chg="mod">
          <ac:chgData name="Александр" userId="2939d0113d8e718f" providerId="LiveId" clId="{510BD023-F405-4322-8A6C-0DA753FEF774}" dt="2021-03-07T09:07:30.062" v="42" actId="1076"/>
          <ac:picMkLst>
            <pc:docMk/>
            <pc:sldMk cId="2401068040" sldId="285"/>
            <ac:picMk id="13" creationId="{BBB12C03-415C-470E-8769-BF7125B42649}"/>
          </ac:picMkLst>
        </pc:picChg>
        <pc:picChg chg="mod">
          <ac:chgData name="Александр" userId="2939d0113d8e718f" providerId="LiveId" clId="{510BD023-F405-4322-8A6C-0DA753FEF774}" dt="2021-03-07T09:07:18.708" v="38" actId="1076"/>
          <ac:picMkLst>
            <pc:docMk/>
            <pc:sldMk cId="2401068040" sldId="285"/>
            <ac:picMk id="15" creationId="{486868F8-6614-4F16-91F7-848DDE2A3F63}"/>
          </ac:picMkLst>
        </pc:picChg>
        <pc:picChg chg="mod">
          <ac:chgData name="Александр" userId="2939d0113d8e718f" providerId="LiveId" clId="{510BD023-F405-4322-8A6C-0DA753FEF774}" dt="2021-03-07T12:47:22.835" v="1398" actId="1076"/>
          <ac:picMkLst>
            <pc:docMk/>
            <pc:sldMk cId="2401068040" sldId="285"/>
            <ac:picMk id="17" creationId="{9A2F59AA-3AD1-4953-80FC-D8A5A41161E1}"/>
          </ac:picMkLst>
        </pc:picChg>
      </pc:sldChg>
      <pc:sldChg chg="del">
        <pc:chgData name="Александр" userId="2939d0113d8e718f" providerId="LiveId" clId="{510BD023-F405-4322-8A6C-0DA753FEF774}" dt="2021-03-07T09:04:11.863" v="0" actId="2696"/>
        <pc:sldMkLst>
          <pc:docMk/>
          <pc:sldMk cId="3444385762" sldId="289"/>
        </pc:sldMkLst>
      </pc:sldChg>
      <pc:sldChg chg="delSp modSp mod">
        <pc:chgData name="Александр" userId="2939d0113d8e718f" providerId="LiveId" clId="{510BD023-F405-4322-8A6C-0DA753FEF774}" dt="2021-03-07T09:14:09.079" v="206" actId="20577"/>
        <pc:sldMkLst>
          <pc:docMk/>
          <pc:sldMk cId="1003575426" sldId="290"/>
        </pc:sldMkLst>
        <pc:spChg chg="del">
          <ac:chgData name="Александр" userId="2939d0113d8e718f" providerId="LiveId" clId="{510BD023-F405-4322-8A6C-0DA753FEF774}" dt="2021-03-07T09:11:20.300" v="192" actId="478"/>
          <ac:spMkLst>
            <pc:docMk/>
            <pc:sldMk cId="1003575426" sldId="290"/>
            <ac:spMk id="2" creationId="{A4798586-E5EE-4937-8586-D49B616D0B7C}"/>
          </ac:spMkLst>
        </pc:spChg>
        <pc:spChg chg="mod">
          <ac:chgData name="Александр" userId="2939d0113d8e718f" providerId="LiveId" clId="{510BD023-F405-4322-8A6C-0DA753FEF774}" dt="2021-03-07T09:14:09.079" v="206" actId="20577"/>
          <ac:spMkLst>
            <pc:docMk/>
            <pc:sldMk cId="1003575426" sldId="290"/>
            <ac:spMk id="3" creationId="{BD61A4F8-FEC5-46F4-9F57-A2B1C0A2A97F}"/>
          </ac:spMkLst>
        </pc:spChg>
      </pc:sldChg>
      <pc:sldChg chg="delSp modSp new mod">
        <pc:chgData name="Александр" userId="2939d0113d8e718f" providerId="LiveId" clId="{510BD023-F405-4322-8A6C-0DA753FEF774}" dt="2021-03-07T10:44:55.020" v="688" actId="20577"/>
        <pc:sldMkLst>
          <pc:docMk/>
          <pc:sldMk cId="2434616593" sldId="291"/>
        </pc:sldMkLst>
        <pc:spChg chg="del">
          <ac:chgData name="Александр" userId="2939d0113d8e718f" providerId="LiveId" clId="{510BD023-F405-4322-8A6C-0DA753FEF774}" dt="2021-03-07T09:14:50.029" v="207" actId="478"/>
          <ac:spMkLst>
            <pc:docMk/>
            <pc:sldMk cId="2434616593" sldId="291"/>
            <ac:spMk id="2" creationId="{4EAD2FBB-EB0B-4466-BA50-5C77167D204F}"/>
          </ac:spMkLst>
        </pc:spChg>
        <pc:spChg chg="mod">
          <ac:chgData name="Александр" userId="2939d0113d8e718f" providerId="LiveId" clId="{510BD023-F405-4322-8A6C-0DA753FEF774}" dt="2021-03-07T10:44:55.020" v="688" actId="20577"/>
          <ac:spMkLst>
            <pc:docMk/>
            <pc:sldMk cId="2434616593" sldId="291"/>
            <ac:spMk id="3" creationId="{83638898-B805-4866-97C6-423EDFE781BD}"/>
          </ac:spMkLst>
        </pc:spChg>
      </pc:sldChg>
      <pc:sldChg chg="delSp modSp new mod">
        <pc:chgData name="Александр" userId="2939d0113d8e718f" providerId="LiveId" clId="{510BD023-F405-4322-8A6C-0DA753FEF774}" dt="2021-03-07T09:16:29.470" v="232" actId="20577"/>
        <pc:sldMkLst>
          <pc:docMk/>
          <pc:sldMk cId="170941126" sldId="292"/>
        </pc:sldMkLst>
        <pc:spChg chg="del">
          <ac:chgData name="Александр" userId="2939d0113d8e718f" providerId="LiveId" clId="{510BD023-F405-4322-8A6C-0DA753FEF774}" dt="2021-03-07T09:15:53.277" v="222" actId="478"/>
          <ac:spMkLst>
            <pc:docMk/>
            <pc:sldMk cId="170941126" sldId="292"/>
            <ac:spMk id="2" creationId="{F886DB98-5709-4BFF-8BA6-26C7D9EE58CE}"/>
          </ac:spMkLst>
        </pc:spChg>
        <pc:spChg chg="mod">
          <ac:chgData name="Александр" userId="2939d0113d8e718f" providerId="LiveId" clId="{510BD023-F405-4322-8A6C-0DA753FEF774}" dt="2021-03-07T09:16:29.470" v="232" actId="20577"/>
          <ac:spMkLst>
            <pc:docMk/>
            <pc:sldMk cId="170941126" sldId="292"/>
            <ac:spMk id="3" creationId="{C4887E1A-F804-4A3B-BD3F-8762CD5C4AE7}"/>
          </ac:spMkLst>
        </pc:spChg>
      </pc:sldChg>
      <pc:sldChg chg="delSp modSp new mod">
        <pc:chgData name="Александр" userId="2939d0113d8e718f" providerId="LiveId" clId="{510BD023-F405-4322-8A6C-0DA753FEF774}" dt="2021-03-07T10:45:29.685" v="697" actId="113"/>
        <pc:sldMkLst>
          <pc:docMk/>
          <pc:sldMk cId="3162896308" sldId="293"/>
        </pc:sldMkLst>
        <pc:spChg chg="del">
          <ac:chgData name="Александр" userId="2939d0113d8e718f" providerId="LiveId" clId="{510BD023-F405-4322-8A6C-0DA753FEF774}" dt="2021-03-07T09:17:36.311" v="234" actId="478"/>
          <ac:spMkLst>
            <pc:docMk/>
            <pc:sldMk cId="3162896308" sldId="293"/>
            <ac:spMk id="2" creationId="{F3DB1795-6106-463E-8B01-63E929ACA8FA}"/>
          </ac:spMkLst>
        </pc:spChg>
        <pc:spChg chg="mod">
          <ac:chgData name="Александр" userId="2939d0113d8e718f" providerId="LiveId" clId="{510BD023-F405-4322-8A6C-0DA753FEF774}" dt="2021-03-07T10:45:29.685" v="697" actId="113"/>
          <ac:spMkLst>
            <pc:docMk/>
            <pc:sldMk cId="3162896308" sldId="293"/>
            <ac:spMk id="3" creationId="{515D3E1A-F318-47EA-9B13-26A8ADFBE9C7}"/>
          </ac:spMkLst>
        </pc:spChg>
      </pc:sldChg>
      <pc:sldChg chg="delSp modSp new mod">
        <pc:chgData name="Александр" userId="2939d0113d8e718f" providerId="LiveId" clId="{510BD023-F405-4322-8A6C-0DA753FEF774}" dt="2021-03-07T10:46:50.686" v="710" actId="6549"/>
        <pc:sldMkLst>
          <pc:docMk/>
          <pc:sldMk cId="1621983375" sldId="294"/>
        </pc:sldMkLst>
        <pc:spChg chg="del">
          <ac:chgData name="Александр" userId="2939d0113d8e718f" providerId="LiveId" clId="{510BD023-F405-4322-8A6C-0DA753FEF774}" dt="2021-03-07T09:22:11.389" v="258" actId="478"/>
          <ac:spMkLst>
            <pc:docMk/>
            <pc:sldMk cId="1621983375" sldId="294"/>
            <ac:spMk id="2" creationId="{A12AC8E1-B8CE-49E5-97D7-F16DC0B2C19F}"/>
          </ac:spMkLst>
        </pc:spChg>
        <pc:spChg chg="mod">
          <ac:chgData name="Александр" userId="2939d0113d8e718f" providerId="LiveId" clId="{510BD023-F405-4322-8A6C-0DA753FEF774}" dt="2021-03-07T10:46:50.686" v="710" actId="6549"/>
          <ac:spMkLst>
            <pc:docMk/>
            <pc:sldMk cId="1621983375" sldId="294"/>
            <ac:spMk id="3" creationId="{808A8561-431D-4E33-876D-65B3569D948C}"/>
          </ac:spMkLst>
        </pc:spChg>
      </pc:sldChg>
      <pc:sldChg chg="delSp modSp new mod">
        <pc:chgData name="Александр" userId="2939d0113d8e718f" providerId="LiveId" clId="{510BD023-F405-4322-8A6C-0DA753FEF774}" dt="2021-03-07T09:37:37.978" v="408" actId="27636"/>
        <pc:sldMkLst>
          <pc:docMk/>
          <pc:sldMk cId="2678677462" sldId="295"/>
        </pc:sldMkLst>
        <pc:spChg chg="del">
          <ac:chgData name="Александр" userId="2939d0113d8e718f" providerId="LiveId" clId="{510BD023-F405-4322-8A6C-0DA753FEF774}" dt="2021-03-07T09:24:04.312" v="264" actId="478"/>
          <ac:spMkLst>
            <pc:docMk/>
            <pc:sldMk cId="2678677462" sldId="295"/>
            <ac:spMk id="2" creationId="{719DF002-DF11-4612-9E90-71553AEEE0F7}"/>
          </ac:spMkLst>
        </pc:spChg>
        <pc:spChg chg="mod">
          <ac:chgData name="Александр" userId="2939d0113d8e718f" providerId="LiveId" clId="{510BD023-F405-4322-8A6C-0DA753FEF774}" dt="2021-03-07T09:37:37.978" v="408" actId="27636"/>
          <ac:spMkLst>
            <pc:docMk/>
            <pc:sldMk cId="2678677462" sldId="295"/>
            <ac:spMk id="3" creationId="{F66AF77B-D4C3-4B36-905E-DF31C3686BDC}"/>
          </ac:spMkLst>
        </pc:spChg>
      </pc:sldChg>
      <pc:sldChg chg="delSp modSp new mod">
        <pc:chgData name="Александр" userId="2939d0113d8e718f" providerId="LiveId" clId="{510BD023-F405-4322-8A6C-0DA753FEF774}" dt="2021-03-07T09:38:50.141" v="424" actId="15"/>
        <pc:sldMkLst>
          <pc:docMk/>
          <pc:sldMk cId="1503460598" sldId="296"/>
        </pc:sldMkLst>
        <pc:spChg chg="del">
          <ac:chgData name="Александр" userId="2939d0113d8e718f" providerId="LiveId" clId="{510BD023-F405-4322-8A6C-0DA753FEF774}" dt="2021-03-07T09:38:12.118" v="410" actId="478"/>
          <ac:spMkLst>
            <pc:docMk/>
            <pc:sldMk cId="1503460598" sldId="296"/>
            <ac:spMk id="2" creationId="{4369E095-BB4F-466C-8611-DEB7B25A525E}"/>
          </ac:spMkLst>
        </pc:spChg>
        <pc:spChg chg="mod">
          <ac:chgData name="Александр" userId="2939d0113d8e718f" providerId="LiveId" clId="{510BD023-F405-4322-8A6C-0DA753FEF774}" dt="2021-03-07T09:38:50.141" v="424" actId="15"/>
          <ac:spMkLst>
            <pc:docMk/>
            <pc:sldMk cId="1503460598" sldId="296"/>
            <ac:spMk id="3" creationId="{896EFCA4-DACE-42EC-8A84-C5D11A6B33B9}"/>
          </ac:spMkLst>
        </pc:spChg>
      </pc:sldChg>
      <pc:sldChg chg="delSp modSp new mod">
        <pc:chgData name="Александр" userId="2939d0113d8e718f" providerId="LiveId" clId="{510BD023-F405-4322-8A6C-0DA753FEF774}" dt="2021-03-07T09:42:11.925" v="440" actId="15"/>
        <pc:sldMkLst>
          <pc:docMk/>
          <pc:sldMk cId="903879386" sldId="297"/>
        </pc:sldMkLst>
        <pc:spChg chg="del">
          <ac:chgData name="Александр" userId="2939d0113d8e718f" providerId="LiveId" clId="{510BD023-F405-4322-8A6C-0DA753FEF774}" dt="2021-03-07T09:38:57.457" v="426" actId="478"/>
          <ac:spMkLst>
            <pc:docMk/>
            <pc:sldMk cId="903879386" sldId="297"/>
            <ac:spMk id="2" creationId="{77C3816E-3412-4E4B-B37C-9E633320F8DB}"/>
          </ac:spMkLst>
        </pc:spChg>
        <pc:spChg chg="mod">
          <ac:chgData name="Александр" userId="2939d0113d8e718f" providerId="LiveId" clId="{510BD023-F405-4322-8A6C-0DA753FEF774}" dt="2021-03-07T09:42:11.925" v="440" actId="15"/>
          <ac:spMkLst>
            <pc:docMk/>
            <pc:sldMk cId="903879386" sldId="297"/>
            <ac:spMk id="3" creationId="{ACBC02DC-33DD-4426-ABB2-301C33D5E1C5}"/>
          </ac:spMkLst>
        </pc:spChg>
      </pc:sldChg>
      <pc:sldChg chg="delSp modSp new mod ord">
        <pc:chgData name="Александр" userId="2939d0113d8e718f" providerId="LiveId" clId="{510BD023-F405-4322-8A6C-0DA753FEF774}" dt="2021-03-07T10:46:37.308" v="709" actId="20578"/>
        <pc:sldMkLst>
          <pc:docMk/>
          <pc:sldMk cId="408956898" sldId="298"/>
        </pc:sldMkLst>
        <pc:spChg chg="del">
          <ac:chgData name="Александр" userId="2939d0113d8e718f" providerId="LiveId" clId="{510BD023-F405-4322-8A6C-0DA753FEF774}" dt="2021-03-07T09:42:20.097" v="442" actId="478"/>
          <ac:spMkLst>
            <pc:docMk/>
            <pc:sldMk cId="408956898" sldId="298"/>
            <ac:spMk id="2" creationId="{54989E96-4839-49B4-8DCB-1AAE43E185E3}"/>
          </ac:spMkLst>
        </pc:spChg>
        <pc:spChg chg="mod">
          <ac:chgData name="Александр" userId="2939d0113d8e718f" providerId="LiveId" clId="{510BD023-F405-4322-8A6C-0DA753FEF774}" dt="2021-03-07T09:43:21.586" v="459" actId="15"/>
          <ac:spMkLst>
            <pc:docMk/>
            <pc:sldMk cId="408956898" sldId="298"/>
            <ac:spMk id="3" creationId="{F63485CB-F2DE-4942-8C81-E302B62C6B60}"/>
          </ac:spMkLst>
        </pc:spChg>
      </pc:sldChg>
      <pc:sldChg chg="delSp modSp new mod">
        <pc:chgData name="Александр" userId="2939d0113d8e718f" providerId="LiveId" clId="{510BD023-F405-4322-8A6C-0DA753FEF774}" dt="2021-03-07T09:44:55.560" v="473" actId="15"/>
        <pc:sldMkLst>
          <pc:docMk/>
          <pc:sldMk cId="942626234" sldId="299"/>
        </pc:sldMkLst>
        <pc:spChg chg="del">
          <ac:chgData name="Александр" userId="2939d0113d8e718f" providerId="LiveId" clId="{510BD023-F405-4322-8A6C-0DA753FEF774}" dt="2021-03-07T09:44:04.894" v="461" actId="478"/>
          <ac:spMkLst>
            <pc:docMk/>
            <pc:sldMk cId="942626234" sldId="299"/>
            <ac:spMk id="2" creationId="{F786FCC1-F679-41FF-A0D7-A900F1D30EEE}"/>
          </ac:spMkLst>
        </pc:spChg>
        <pc:spChg chg="mod">
          <ac:chgData name="Александр" userId="2939d0113d8e718f" providerId="LiveId" clId="{510BD023-F405-4322-8A6C-0DA753FEF774}" dt="2021-03-07T09:44:55.560" v="473" actId="15"/>
          <ac:spMkLst>
            <pc:docMk/>
            <pc:sldMk cId="942626234" sldId="299"/>
            <ac:spMk id="3" creationId="{D9AAA104-D50A-4081-9953-83304B689F87}"/>
          </ac:spMkLst>
        </pc:spChg>
      </pc:sldChg>
      <pc:sldChg chg="delSp modSp new mod">
        <pc:chgData name="Александр" userId="2939d0113d8e718f" providerId="LiveId" clId="{510BD023-F405-4322-8A6C-0DA753FEF774}" dt="2021-03-07T09:46:20.785" v="494" actId="27636"/>
        <pc:sldMkLst>
          <pc:docMk/>
          <pc:sldMk cId="1798079469" sldId="300"/>
        </pc:sldMkLst>
        <pc:spChg chg="del">
          <ac:chgData name="Александр" userId="2939d0113d8e718f" providerId="LiveId" clId="{510BD023-F405-4322-8A6C-0DA753FEF774}" dt="2021-03-07T09:45:40.376" v="475" actId="478"/>
          <ac:spMkLst>
            <pc:docMk/>
            <pc:sldMk cId="1798079469" sldId="300"/>
            <ac:spMk id="2" creationId="{F7AC390E-E74C-4244-BBEB-E6E3F562385E}"/>
          </ac:spMkLst>
        </pc:spChg>
        <pc:spChg chg="mod">
          <ac:chgData name="Александр" userId="2939d0113d8e718f" providerId="LiveId" clId="{510BD023-F405-4322-8A6C-0DA753FEF774}" dt="2021-03-07T09:46:20.785" v="494" actId="27636"/>
          <ac:spMkLst>
            <pc:docMk/>
            <pc:sldMk cId="1798079469" sldId="300"/>
            <ac:spMk id="3" creationId="{D9D24C98-3072-46E2-89E6-125A1789FA61}"/>
          </ac:spMkLst>
        </pc:spChg>
      </pc:sldChg>
      <pc:sldChg chg="delSp modSp new mod">
        <pc:chgData name="Александр" userId="2939d0113d8e718f" providerId="LiveId" clId="{510BD023-F405-4322-8A6C-0DA753FEF774}" dt="2021-03-07T09:48:20.917" v="531" actId="27636"/>
        <pc:sldMkLst>
          <pc:docMk/>
          <pc:sldMk cId="1907127379" sldId="301"/>
        </pc:sldMkLst>
        <pc:spChg chg="del">
          <ac:chgData name="Александр" userId="2939d0113d8e718f" providerId="LiveId" clId="{510BD023-F405-4322-8A6C-0DA753FEF774}" dt="2021-03-07T09:47:13.071" v="496" actId="478"/>
          <ac:spMkLst>
            <pc:docMk/>
            <pc:sldMk cId="1907127379" sldId="301"/>
            <ac:spMk id="2" creationId="{09A305C9-DCF6-42D7-AE56-0131BCD8E6B0}"/>
          </ac:spMkLst>
        </pc:spChg>
        <pc:spChg chg="mod">
          <ac:chgData name="Александр" userId="2939d0113d8e718f" providerId="LiveId" clId="{510BD023-F405-4322-8A6C-0DA753FEF774}" dt="2021-03-07T09:48:20.917" v="531" actId="27636"/>
          <ac:spMkLst>
            <pc:docMk/>
            <pc:sldMk cId="1907127379" sldId="301"/>
            <ac:spMk id="3" creationId="{01C775F9-8A52-4CDA-976F-4E0937E853FF}"/>
          </ac:spMkLst>
        </pc:spChg>
      </pc:sldChg>
      <pc:sldChg chg="delSp modSp new mod">
        <pc:chgData name="Александр" userId="2939d0113d8e718f" providerId="LiveId" clId="{510BD023-F405-4322-8A6C-0DA753FEF774}" dt="2021-03-07T09:54:00.985" v="564" actId="20577"/>
        <pc:sldMkLst>
          <pc:docMk/>
          <pc:sldMk cId="2523444853" sldId="302"/>
        </pc:sldMkLst>
        <pc:spChg chg="del">
          <ac:chgData name="Александр" userId="2939d0113d8e718f" providerId="LiveId" clId="{510BD023-F405-4322-8A6C-0DA753FEF774}" dt="2021-03-07T09:48:50.831" v="533" actId="478"/>
          <ac:spMkLst>
            <pc:docMk/>
            <pc:sldMk cId="2523444853" sldId="302"/>
            <ac:spMk id="2" creationId="{A46002F9-8EF6-40FF-BBCA-1634B0176589}"/>
          </ac:spMkLst>
        </pc:spChg>
        <pc:spChg chg="mod">
          <ac:chgData name="Александр" userId="2939d0113d8e718f" providerId="LiveId" clId="{510BD023-F405-4322-8A6C-0DA753FEF774}" dt="2021-03-07T09:54:00.985" v="564" actId="20577"/>
          <ac:spMkLst>
            <pc:docMk/>
            <pc:sldMk cId="2523444853" sldId="302"/>
            <ac:spMk id="3" creationId="{7F830197-8F2D-4E95-97DC-1EC69373094D}"/>
          </ac:spMkLst>
        </pc:spChg>
      </pc:sldChg>
      <pc:sldChg chg="delSp modSp new mod">
        <pc:chgData name="Александр" userId="2939d0113d8e718f" providerId="LiveId" clId="{510BD023-F405-4322-8A6C-0DA753FEF774}" dt="2021-03-07T09:57:58.673" v="582" actId="20577"/>
        <pc:sldMkLst>
          <pc:docMk/>
          <pc:sldMk cId="3074274511" sldId="303"/>
        </pc:sldMkLst>
        <pc:spChg chg="del">
          <ac:chgData name="Александр" userId="2939d0113d8e718f" providerId="LiveId" clId="{510BD023-F405-4322-8A6C-0DA753FEF774}" dt="2021-03-07T09:55:36.224" v="566" actId="478"/>
          <ac:spMkLst>
            <pc:docMk/>
            <pc:sldMk cId="3074274511" sldId="303"/>
            <ac:spMk id="2" creationId="{AE96A38C-D195-48E7-B300-8707CF6402E1}"/>
          </ac:spMkLst>
        </pc:spChg>
        <pc:spChg chg="mod">
          <ac:chgData name="Александр" userId="2939d0113d8e718f" providerId="LiveId" clId="{510BD023-F405-4322-8A6C-0DA753FEF774}" dt="2021-03-07T09:57:58.673" v="582" actId="20577"/>
          <ac:spMkLst>
            <pc:docMk/>
            <pc:sldMk cId="3074274511" sldId="303"/>
            <ac:spMk id="3" creationId="{9DA82FED-3486-41D0-BA34-804E37C9CAD5}"/>
          </ac:spMkLst>
        </pc:spChg>
      </pc:sldChg>
      <pc:sldChg chg="delSp modSp new mod">
        <pc:chgData name="Александр" userId="2939d0113d8e718f" providerId="LiveId" clId="{510BD023-F405-4322-8A6C-0DA753FEF774}" dt="2021-03-07T10:00:53.119" v="601" actId="113"/>
        <pc:sldMkLst>
          <pc:docMk/>
          <pc:sldMk cId="3780388018" sldId="304"/>
        </pc:sldMkLst>
        <pc:spChg chg="del">
          <ac:chgData name="Александр" userId="2939d0113d8e718f" providerId="LiveId" clId="{510BD023-F405-4322-8A6C-0DA753FEF774}" dt="2021-03-07T09:58:06.040" v="584" actId="478"/>
          <ac:spMkLst>
            <pc:docMk/>
            <pc:sldMk cId="3780388018" sldId="304"/>
            <ac:spMk id="2" creationId="{3E5182F1-0111-4B26-B330-E16F766085D6}"/>
          </ac:spMkLst>
        </pc:spChg>
        <pc:spChg chg="mod">
          <ac:chgData name="Александр" userId="2939d0113d8e718f" providerId="LiveId" clId="{510BD023-F405-4322-8A6C-0DA753FEF774}" dt="2021-03-07T10:00:53.119" v="601" actId="113"/>
          <ac:spMkLst>
            <pc:docMk/>
            <pc:sldMk cId="3780388018" sldId="304"/>
            <ac:spMk id="3" creationId="{6AFB8077-EFC1-4021-A7E7-EB2647A27115}"/>
          </ac:spMkLst>
        </pc:spChg>
      </pc:sldChg>
      <pc:sldChg chg="delSp modSp new mod">
        <pc:chgData name="Александр" userId="2939d0113d8e718f" providerId="LiveId" clId="{510BD023-F405-4322-8A6C-0DA753FEF774}" dt="2021-03-07T10:09:40.747" v="666" actId="27636"/>
        <pc:sldMkLst>
          <pc:docMk/>
          <pc:sldMk cId="1850912018" sldId="305"/>
        </pc:sldMkLst>
        <pc:spChg chg="del">
          <ac:chgData name="Александр" userId="2939d0113d8e718f" providerId="LiveId" clId="{510BD023-F405-4322-8A6C-0DA753FEF774}" dt="2021-03-07T10:01:07.290" v="603" actId="478"/>
          <ac:spMkLst>
            <pc:docMk/>
            <pc:sldMk cId="1850912018" sldId="305"/>
            <ac:spMk id="2" creationId="{C5079B75-0394-4894-B565-32BC770B945C}"/>
          </ac:spMkLst>
        </pc:spChg>
        <pc:spChg chg="mod">
          <ac:chgData name="Александр" userId="2939d0113d8e718f" providerId="LiveId" clId="{510BD023-F405-4322-8A6C-0DA753FEF774}" dt="2021-03-07T10:09:40.747" v="666" actId="27636"/>
          <ac:spMkLst>
            <pc:docMk/>
            <pc:sldMk cId="1850912018" sldId="305"/>
            <ac:spMk id="3" creationId="{7110D6F6-A00E-4A40-A323-EF08FC1F932B}"/>
          </ac:spMkLst>
        </pc:spChg>
      </pc:sldChg>
      <pc:sldChg chg="delSp modSp new mod">
        <pc:chgData name="Александр" userId="2939d0113d8e718f" providerId="LiveId" clId="{510BD023-F405-4322-8A6C-0DA753FEF774}" dt="2021-03-07T10:08:05.677" v="658" actId="15"/>
        <pc:sldMkLst>
          <pc:docMk/>
          <pc:sldMk cId="1450862715" sldId="306"/>
        </pc:sldMkLst>
        <pc:spChg chg="del">
          <ac:chgData name="Александр" userId="2939d0113d8e718f" providerId="LiveId" clId="{510BD023-F405-4322-8A6C-0DA753FEF774}" dt="2021-03-07T10:04:58.419" v="623" actId="478"/>
          <ac:spMkLst>
            <pc:docMk/>
            <pc:sldMk cId="1450862715" sldId="306"/>
            <ac:spMk id="2" creationId="{0130F68F-4E3D-4E0E-ADB5-0EE20B7F253B}"/>
          </ac:spMkLst>
        </pc:spChg>
        <pc:spChg chg="mod">
          <ac:chgData name="Александр" userId="2939d0113d8e718f" providerId="LiveId" clId="{510BD023-F405-4322-8A6C-0DA753FEF774}" dt="2021-03-07T10:08:05.677" v="658" actId="15"/>
          <ac:spMkLst>
            <pc:docMk/>
            <pc:sldMk cId="1450862715" sldId="306"/>
            <ac:spMk id="3" creationId="{498CD54D-B1A0-491A-A7E8-0842CBA011B3}"/>
          </ac:spMkLst>
        </pc:spChg>
      </pc:sldChg>
      <pc:sldChg chg="delSp modSp new mod">
        <pc:chgData name="Александр" userId="2939d0113d8e718f" providerId="LiveId" clId="{510BD023-F405-4322-8A6C-0DA753FEF774}" dt="2021-03-07T12:15:09.368" v="1218" actId="20577"/>
        <pc:sldMkLst>
          <pc:docMk/>
          <pc:sldMk cId="1789141536" sldId="307"/>
        </pc:sldMkLst>
        <pc:spChg chg="del">
          <ac:chgData name="Александр" userId="2939d0113d8e718f" providerId="LiveId" clId="{510BD023-F405-4322-8A6C-0DA753FEF774}" dt="2021-03-07T10:08:59.360" v="660" actId="478"/>
          <ac:spMkLst>
            <pc:docMk/>
            <pc:sldMk cId="1789141536" sldId="307"/>
            <ac:spMk id="2" creationId="{BE12B3BF-EFB2-4DBB-82A6-EFA4CD6FF448}"/>
          </ac:spMkLst>
        </pc:spChg>
        <pc:spChg chg="mod">
          <ac:chgData name="Александр" userId="2939d0113d8e718f" providerId="LiveId" clId="{510BD023-F405-4322-8A6C-0DA753FEF774}" dt="2021-03-07T12:15:09.368" v="1218" actId="20577"/>
          <ac:spMkLst>
            <pc:docMk/>
            <pc:sldMk cId="1789141536" sldId="307"/>
            <ac:spMk id="3" creationId="{082D4A0D-CF02-4F80-9AA0-8956452A0560}"/>
          </ac:spMkLst>
        </pc:spChg>
      </pc:sldChg>
      <pc:sldChg chg="addSp delSp modSp new mod">
        <pc:chgData name="Александр" userId="2939d0113d8e718f" providerId="LiveId" clId="{510BD023-F405-4322-8A6C-0DA753FEF774}" dt="2021-03-07T10:57:05.695" v="765" actId="22"/>
        <pc:sldMkLst>
          <pc:docMk/>
          <pc:sldMk cId="3581002780" sldId="308"/>
        </pc:sldMkLst>
        <pc:spChg chg="del">
          <ac:chgData name="Александр" userId="2939d0113d8e718f" providerId="LiveId" clId="{510BD023-F405-4322-8A6C-0DA753FEF774}" dt="2021-03-07T10:31:05.865" v="669" actId="478"/>
          <ac:spMkLst>
            <pc:docMk/>
            <pc:sldMk cId="3581002780" sldId="308"/>
            <ac:spMk id="2" creationId="{22A2A25E-16AE-488D-B2B3-0A297846E3E0}"/>
          </ac:spMkLst>
        </pc:spChg>
        <pc:spChg chg="mod">
          <ac:chgData name="Александр" userId="2939d0113d8e718f" providerId="LiveId" clId="{510BD023-F405-4322-8A6C-0DA753FEF774}" dt="2021-03-07T10:55:03.108" v="763" actId="15"/>
          <ac:spMkLst>
            <pc:docMk/>
            <pc:sldMk cId="3581002780" sldId="308"/>
            <ac:spMk id="3" creationId="{2790CE4C-23B9-419C-90EA-AB63DB9F571D}"/>
          </ac:spMkLst>
        </pc:spChg>
        <pc:spChg chg="add del">
          <ac:chgData name="Александр" userId="2939d0113d8e718f" providerId="LiveId" clId="{510BD023-F405-4322-8A6C-0DA753FEF774}" dt="2021-03-07T10:57:05.695" v="765" actId="22"/>
          <ac:spMkLst>
            <pc:docMk/>
            <pc:sldMk cId="3581002780" sldId="308"/>
            <ac:spMk id="5" creationId="{8F58B542-060F-43B9-AAAE-55AEC9D0142D}"/>
          </ac:spMkLst>
        </pc:spChg>
      </pc:sldChg>
      <pc:sldChg chg="addSp delSp modSp new mod">
        <pc:chgData name="Александр" userId="2939d0113d8e718f" providerId="LiveId" clId="{510BD023-F405-4322-8A6C-0DA753FEF774}" dt="2021-03-07T11:22:43.966" v="860" actId="6549"/>
        <pc:sldMkLst>
          <pc:docMk/>
          <pc:sldMk cId="1888917047" sldId="309"/>
        </pc:sldMkLst>
        <pc:spChg chg="del">
          <ac:chgData name="Александр" userId="2939d0113d8e718f" providerId="LiveId" clId="{510BD023-F405-4322-8A6C-0DA753FEF774}" dt="2021-03-07T10:57:11.970" v="767" actId="478"/>
          <ac:spMkLst>
            <pc:docMk/>
            <pc:sldMk cId="1888917047" sldId="309"/>
            <ac:spMk id="2" creationId="{6F6C8096-DD65-4797-B44C-2AE95B2EBC28}"/>
          </ac:spMkLst>
        </pc:spChg>
        <pc:spChg chg="mod">
          <ac:chgData name="Александр" userId="2939d0113d8e718f" providerId="LiveId" clId="{510BD023-F405-4322-8A6C-0DA753FEF774}" dt="2021-03-07T11:22:43.966" v="860" actId="6549"/>
          <ac:spMkLst>
            <pc:docMk/>
            <pc:sldMk cId="1888917047" sldId="309"/>
            <ac:spMk id="3" creationId="{6EF0D7CF-FF56-45F0-9C70-F87B1B97B5AC}"/>
          </ac:spMkLst>
        </pc:spChg>
        <pc:spChg chg="add del">
          <ac:chgData name="Александр" userId="2939d0113d8e718f" providerId="LiveId" clId="{510BD023-F405-4322-8A6C-0DA753FEF774}" dt="2021-03-07T11:21:29.322" v="850" actId="22"/>
          <ac:spMkLst>
            <pc:docMk/>
            <pc:sldMk cId="1888917047" sldId="309"/>
            <ac:spMk id="5" creationId="{04BA74E6-EAEA-4399-8B7A-C172D58F0009}"/>
          </ac:spMkLst>
        </pc:spChg>
      </pc:sldChg>
      <pc:sldChg chg="delSp modSp new mod">
        <pc:chgData name="Александр" userId="2939d0113d8e718f" providerId="LiveId" clId="{510BD023-F405-4322-8A6C-0DA753FEF774}" dt="2021-03-07T11:23:40.933" v="864" actId="20577"/>
        <pc:sldMkLst>
          <pc:docMk/>
          <pc:sldMk cId="1636006535" sldId="310"/>
        </pc:sldMkLst>
        <pc:spChg chg="del">
          <ac:chgData name="Александр" userId="2939d0113d8e718f" providerId="LiveId" clId="{510BD023-F405-4322-8A6C-0DA753FEF774}" dt="2021-03-07T11:21:34.436" v="852" actId="478"/>
          <ac:spMkLst>
            <pc:docMk/>
            <pc:sldMk cId="1636006535" sldId="310"/>
            <ac:spMk id="2" creationId="{23D8A09F-5396-45DD-A291-99309772C5F0}"/>
          </ac:spMkLst>
        </pc:spChg>
        <pc:spChg chg="mod">
          <ac:chgData name="Александр" userId="2939d0113d8e718f" providerId="LiveId" clId="{510BD023-F405-4322-8A6C-0DA753FEF774}" dt="2021-03-07T11:23:40.933" v="864" actId="20577"/>
          <ac:spMkLst>
            <pc:docMk/>
            <pc:sldMk cId="1636006535" sldId="310"/>
            <ac:spMk id="3" creationId="{1EE3D28B-68F0-4668-8C91-8A77E9C66183}"/>
          </ac:spMkLst>
        </pc:spChg>
      </pc:sldChg>
      <pc:sldChg chg="delSp modSp new mod">
        <pc:chgData name="Александр" userId="2939d0113d8e718f" providerId="LiveId" clId="{510BD023-F405-4322-8A6C-0DA753FEF774}" dt="2021-03-07T11:26:08.991" v="897" actId="113"/>
        <pc:sldMkLst>
          <pc:docMk/>
          <pc:sldMk cId="38331025" sldId="311"/>
        </pc:sldMkLst>
        <pc:spChg chg="del">
          <ac:chgData name="Александр" userId="2939d0113d8e718f" providerId="LiveId" clId="{510BD023-F405-4322-8A6C-0DA753FEF774}" dt="2021-03-07T11:24:08.437" v="866" actId="478"/>
          <ac:spMkLst>
            <pc:docMk/>
            <pc:sldMk cId="38331025" sldId="311"/>
            <ac:spMk id="2" creationId="{94EF492E-D38F-49A0-BA9D-396E93F34891}"/>
          </ac:spMkLst>
        </pc:spChg>
        <pc:spChg chg="mod">
          <ac:chgData name="Александр" userId="2939d0113d8e718f" providerId="LiveId" clId="{510BD023-F405-4322-8A6C-0DA753FEF774}" dt="2021-03-07T11:26:08.991" v="897" actId="113"/>
          <ac:spMkLst>
            <pc:docMk/>
            <pc:sldMk cId="38331025" sldId="311"/>
            <ac:spMk id="3" creationId="{87C89094-09C8-4007-A8E5-A350EB257C3A}"/>
          </ac:spMkLst>
        </pc:spChg>
      </pc:sldChg>
      <pc:sldChg chg="delSp modSp new mod">
        <pc:chgData name="Александр" userId="2939d0113d8e718f" providerId="LiveId" clId="{510BD023-F405-4322-8A6C-0DA753FEF774}" dt="2021-03-07T11:32:50.558" v="910" actId="113"/>
        <pc:sldMkLst>
          <pc:docMk/>
          <pc:sldMk cId="1761348696" sldId="312"/>
        </pc:sldMkLst>
        <pc:spChg chg="del">
          <ac:chgData name="Александр" userId="2939d0113d8e718f" providerId="LiveId" clId="{510BD023-F405-4322-8A6C-0DA753FEF774}" dt="2021-03-07T11:26:29.398" v="899" actId="478"/>
          <ac:spMkLst>
            <pc:docMk/>
            <pc:sldMk cId="1761348696" sldId="312"/>
            <ac:spMk id="2" creationId="{9EFF0680-BF41-4D4B-8A8B-3C4D2C630A69}"/>
          </ac:spMkLst>
        </pc:spChg>
        <pc:spChg chg="mod">
          <ac:chgData name="Александр" userId="2939d0113d8e718f" providerId="LiveId" clId="{510BD023-F405-4322-8A6C-0DA753FEF774}" dt="2021-03-07T11:32:50.558" v="910" actId="113"/>
          <ac:spMkLst>
            <pc:docMk/>
            <pc:sldMk cId="1761348696" sldId="312"/>
            <ac:spMk id="3" creationId="{A6531314-8DB5-49FC-9754-CC3B95DB7ADD}"/>
          </ac:spMkLst>
        </pc:spChg>
      </pc:sldChg>
      <pc:sldChg chg="addSp delSp modSp new mod">
        <pc:chgData name="Александр" userId="2939d0113d8e718f" providerId="LiveId" clId="{510BD023-F405-4322-8A6C-0DA753FEF774}" dt="2021-03-07T12:50:16.418" v="1403" actId="478"/>
        <pc:sldMkLst>
          <pc:docMk/>
          <pc:sldMk cId="1625611806" sldId="313"/>
        </pc:sldMkLst>
        <pc:spChg chg="del">
          <ac:chgData name="Александр" userId="2939d0113d8e718f" providerId="LiveId" clId="{510BD023-F405-4322-8A6C-0DA753FEF774}" dt="2021-03-07T11:39:57.850" v="912" actId="478"/>
          <ac:spMkLst>
            <pc:docMk/>
            <pc:sldMk cId="1625611806" sldId="313"/>
            <ac:spMk id="2" creationId="{73087192-831A-4185-8ECF-EB348D195346}"/>
          </ac:spMkLst>
        </pc:spChg>
        <pc:spChg chg="mod">
          <ac:chgData name="Александр" userId="2939d0113d8e718f" providerId="LiveId" clId="{510BD023-F405-4322-8A6C-0DA753FEF774}" dt="2021-03-07T12:46:19.492" v="1394" actId="207"/>
          <ac:spMkLst>
            <pc:docMk/>
            <pc:sldMk cId="1625611806" sldId="313"/>
            <ac:spMk id="3" creationId="{839D9C4B-404A-4759-87B8-B8D0A47BBCEA}"/>
          </ac:spMkLst>
        </pc:spChg>
        <pc:picChg chg="add del mod">
          <ac:chgData name="Александр" userId="2939d0113d8e718f" providerId="LiveId" clId="{510BD023-F405-4322-8A6C-0DA753FEF774}" dt="2021-03-07T12:50:16.418" v="1403" actId="478"/>
          <ac:picMkLst>
            <pc:docMk/>
            <pc:sldMk cId="1625611806" sldId="313"/>
            <ac:picMk id="4" creationId="{B5DA6D73-A555-4D87-B668-4A1AD03FA22A}"/>
          </ac:picMkLst>
        </pc:picChg>
      </pc:sldChg>
      <pc:sldChg chg="delSp modSp new mod">
        <pc:chgData name="Александр" userId="2939d0113d8e718f" providerId="LiveId" clId="{510BD023-F405-4322-8A6C-0DA753FEF774}" dt="2021-03-07T11:53:59.974" v="1099" actId="20577"/>
        <pc:sldMkLst>
          <pc:docMk/>
          <pc:sldMk cId="3972572244" sldId="314"/>
        </pc:sldMkLst>
        <pc:spChg chg="del">
          <ac:chgData name="Александр" userId="2939d0113d8e718f" providerId="LiveId" clId="{510BD023-F405-4322-8A6C-0DA753FEF774}" dt="2021-03-07T11:48:59.390" v="920" actId="478"/>
          <ac:spMkLst>
            <pc:docMk/>
            <pc:sldMk cId="3972572244" sldId="314"/>
            <ac:spMk id="2" creationId="{BFE503A7-E8CB-4A3E-93F6-3082D9BBB63A}"/>
          </ac:spMkLst>
        </pc:spChg>
        <pc:spChg chg="mod">
          <ac:chgData name="Александр" userId="2939d0113d8e718f" providerId="LiveId" clId="{510BD023-F405-4322-8A6C-0DA753FEF774}" dt="2021-03-07T11:53:59.974" v="1099" actId="20577"/>
          <ac:spMkLst>
            <pc:docMk/>
            <pc:sldMk cId="3972572244" sldId="314"/>
            <ac:spMk id="3" creationId="{DED8C2F7-B38F-48C7-99BA-77166E628BB2}"/>
          </ac:spMkLst>
        </pc:spChg>
      </pc:sldChg>
      <pc:sldChg chg="delSp modSp new mod ord">
        <pc:chgData name="Александр" userId="2939d0113d8e718f" providerId="LiveId" clId="{510BD023-F405-4322-8A6C-0DA753FEF774}" dt="2021-03-07T12:15:55.800" v="1220"/>
        <pc:sldMkLst>
          <pc:docMk/>
          <pc:sldMk cId="1660487431" sldId="315"/>
        </pc:sldMkLst>
        <pc:spChg chg="del">
          <ac:chgData name="Александр" userId="2939d0113d8e718f" providerId="LiveId" clId="{510BD023-F405-4322-8A6C-0DA753FEF774}" dt="2021-03-07T11:56:27.735" v="1112" actId="478"/>
          <ac:spMkLst>
            <pc:docMk/>
            <pc:sldMk cId="1660487431" sldId="315"/>
            <ac:spMk id="2" creationId="{2B192780-3CB7-4E66-8845-FEDC3BAB97D7}"/>
          </ac:spMkLst>
        </pc:spChg>
        <pc:spChg chg="mod">
          <ac:chgData name="Александр" userId="2939d0113d8e718f" providerId="LiveId" clId="{510BD023-F405-4322-8A6C-0DA753FEF774}" dt="2021-03-07T12:13:23.903" v="1203" actId="27636"/>
          <ac:spMkLst>
            <pc:docMk/>
            <pc:sldMk cId="1660487431" sldId="315"/>
            <ac:spMk id="3" creationId="{E346E553-6FB1-403F-889B-5B9B0736A957}"/>
          </ac:spMkLst>
        </pc:spChg>
      </pc:sldChg>
      <pc:sldChg chg="delSp modSp new mod">
        <pc:chgData name="Александр" userId="2939d0113d8e718f" providerId="LiveId" clId="{510BD023-F405-4322-8A6C-0DA753FEF774}" dt="2021-03-07T12:30:15.673" v="1274" actId="20577"/>
        <pc:sldMkLst>
          <pc:docMk/>
          <pc:sldMk cId="741779576" sldId="316"/>
        </pc:sldMkLst>
        <pc:spChg chg="del">
          <ac:chgData name="Александр" userId="2939d0113d8e718f" providerId="LiveId" clId="{510BD023-F405-4322-8A6C-0DA753FEF774}" dt="2021-03-07T12:18:50.753" v="1222" actId="478"/>
          <ac:spMkLst>
            <pc:docMk/>
            <pc:sldMk cId="741779576" sldId="316"/>
            <ac:spMk id="2" creationId="{4573BC2D-9AC0-4BC3-85CE-5D33A158AC19}"/>
          </ac:spMkLst>
        </pc:spChg>
        <pc:spChg chg="mod">
          <ac:chgData name="Александр" userId="2939d0113d8e718f" providerId="LiveId" clId="{510BD023-F405-4322-8A6C-0DA753FEF774}" dt="2021-03-07T12:30:15.673" v="1274" actId="20577"/>
          <ac:spMkLst>
            <pc:docMk/>
            <pc:sldMk cId="741779576" sldId="316"/>
            <ac:spMk id="3" creationId="{76C4DB25-75C8-4538-9CC5-F2C47B1C22CC}"/>
          </ac:spMkLst>
        </pc:spChg>
      </pc:sldChg>
      <pc:sldChg chg="delSp modSp new del mod">
        <pc:chgData name="Александр" userId="2939d0113d8e718f" providerId="LiveId" clId="{510BD023-F405-4322-8A6C-0DA753FEF774}" dt="2021-03-07T12:13:39.077" v="1204" actId="2696"/>
        <pc:sldMkLst>
          <pc:docMk/>
          <pc:sldMk cId="3919095148" sldId="316"/>
        </pc:sldMkLst>
        <pc:spChg chg="del mod">
          <ac:chgData name="Александр" userId="2939d0113d8e718f" providerId="LiveId" clId="{510BD023-F405-4322-8A6C-0DA753FEF774}" dt="2021-03-07T12:01:02.991" v="1120" actId="478"/>
          <ac:spMkLst>
            <pc:docMk/>
            <pc:sldMk cId="3919095148" sldId="316"/>
            <ac:spMk id="2" creationId="{382973A8-8CB1-4E7F-ABC8-31D796A3DC60}"/>
          </ac:spMkLst>
        </pc:spChg>
        <pc:spChg chg="mod">
          <ac:chgData name="Александр" userId="2939d0113d8e718f" providerId="LiveId" clId="{510BD023-F405-4322-8A6C-0DA753FEF774}" dt="2021-03-07T12:01:23.042" v="1126" actId="27636"/>
          <ac:spMkLst>
            <pc:docMk/>
            <pc:sldMk cId="3919095148" sldId="316"/>
            <ac:spMk id="3" creationId="{BB43FDEC-1B84-42D0-B9FE-04EB5483E8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0E80E4-8B4F-4831-86C0-D765FAB72BA4}" type="datetime1">
              <a:rPr lang="ru-RU" noProof="1" smtClean="0"/>
              <a:t>06.12.2022</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8FBD93F-F02D-450A-B770-AD465E68CA96}" type="slidenum">
              <a:rPr lang="ru-RU" noProof="1" smtClean="0"/>
              <a:t>‹#›</a:t>
            </a:fld>
            <a:endParaRPr lang="ru-RU" noProof="1"/>
          </a:p>
        </p:txBody>
      </p:sp>
    </p:spTree>
    <p:extLst>
      <p:ext uri="{BB962C8B-B14F-4D97-AF65-F5344CB8AC3E}">
        <p14:creationId xmlns:p14="http://schemas.microsoft.com/office/powerpoint/2010/main" val="1906992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1FBE159-5500-40B1-83B7-877DB9DB19A6}" type="datetime1">
              <a:rPr lang="ru-RU" noProof="1" smtClean="0"/>
              <a:t>06.12.2022</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B040C8-62D2-4EA7-B200-D3B8C06AAFD8}" type="slidenum">
              <a:rPr lang="ru-RU" noProof="1" dirty="0" smtClean="0"/>
              <a:t>‹#›</a:t>
            </a:fld>
            <a:endParaRPr lang="ru-RU" noProof="1"/>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rtl="0"/>
            <a:fld id="{E8D9D203-BFD1-4119-80BF-AC242EAE4F37}" type="datetime1">
              <a:rPr lang="ru-RU" noProof="1" smtClean="0"/>
              <a:t>06.12.2022</a:t>
            </a:fld>
            <a:endParaRPr lang="ru-RU" noProof="1"/>
          </a:p>
        </p:txBody>
      </p:sp>
      <p:sp>
        <p:nvSpPr>
          <p:cNvPr id="5" name="Нижний колонтитул 4"/>
          <p:cNvSpPr>
            <a:spLocks noGrp="1"/>
          </p:cNvSpPr>
          <p:nvPr>
            <p:ph type="ftr" sz="quarter" idx="11"/>
          </p:nvPr>
        </p:nvSpPr>
        <p:spPr/>
        <p:txBody>
          <a:bodyPr/>
          <a:lstStyle/>
          <a:p>
            <a:pPr rtl="0"/>
            <a:endParaRPr lang="ru-RU" noProof="1"/>
          </a:p>
        </p:txBody>
      </p:sp>
      <p:sp>
        <p:nvSpPr>
          <p:cNvPr id="6" name="Номер слайда 5"/>
          <p:cNvSpPr>
            <a:spLocks noGrp="1"/>
          </p:cNvSpPr>
          <p:nvPr>
            <p:ph type="sldNum" sz="quarter" idx="12"/>
          </p:nvPr>
        </p:nvSpPr>
        <p:spPr/>
        <p:txBody>
          <a:bodyPr/>
          <a:lstStyle/>
          <a:p>
            <a:pPr rtl="0"/>
            <a:fld id="{8A7A6979-0714-4377-B894-6BE4C2D6E202}" type="slidenum">
              <a:rPr lang="ru-RU" noProof="1" smtClean="0"/>
              <a:pPr/>
              <a:t>‹#›</a:t>
            </a:fld>
            <a:endParaRPr lang="ru-RU" noProof="1"/>
          </a:p>
        </p:txBody>
      </p:sp>
    </p:spTree>
    <p:extLst>
      <p:ext uri="{BB962C8B-B14F-4D97-AF65-F5344CB8AC3E}">
        <p14:creationId xmlns:p14="http://schemas.microsoft.com/office/powerpoint/2010/main" val="199171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fld id="{ECB7EF03-F35B-488A-A310-D09FE24A8CAD}" type="datetime1">
              <a:rPr lang="ru-RU" noProof="1" smtClean="0"/>
              <a:t>06.12.2022</a:t>
            </a:fld>
            <a:endParaRPr lang="ru-RU" noProof="1"/>
          </a:p>
        </p:txBody>
      </p:sp>
      <p:sp>
        <p:nvSpPr>
          <p:cNvPr id="5" name="Нижний колонтитул 4"/>
          <p:cNvSpPr>
            <a:spLocks noGrp="1"/>
          </p:cNvSpPr>
          <p:nvPr>
            <p:ph type="ftr" sz="quarter" idx="11"/>
          </p:nvPr>
        </p:nvSpPr>
        <p:spPr/>
        <p:txBody>
          <a:bodyPr/>
          <a:lstStyle/>
          <a:p>
            <a:pPr rtl="0"/>
            <a:endParaRPr lang="ru-RU" noProof="1"/>
          </a:p>
        </p:txBody>
      </p:sp>
      <p:sp>
        <p:nvSpPr>
          <p:cNvPr id="6" name="Номер слайда 5"/>
          <p:cNvSpPr>
            <a:spLocks noGrp="1"/>
          </p:cNvSpPr>
          <p:nvPr>
            <p:ph type="sldNum" sz="quarter" idx="12"/>
          </p:nvPr>
        </p:nvSpPr>
        <p:spPr/>
        <p:txBody>
          <a:bodyPr/>
          <a:lstStyle/>
          <a:p>
            <a:pPr rtl="0"/>
            <a:fld id="{8A7A6979-0714-4377-B894-6BE4C2D6E202}" type="slidenum">
              <a:rPr lang="ru-RU" noProof="1" smtClean="0"/>
              <a:t>‹#›</a:t>
            </a:fld>
            <a:endParaRPr lang="ru-RU" noProof="1"/>
          </a:p>
        </p:txBody>
      </p:sp>
    </p:spTree>
    <p:extLst>
      <p:ext uri="{BB962C8B-B14F-4D97-AF65-F5344CB8AC3E}">
        <p14:creationId xmlns:p14="http://schemas.microsoft.com/office/powerpoint/2010/main" val="417076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fld id="{BE2C55FF-CA72-414A-AD32-02C621B51E48}" type="datetime1">
              <a:rPr lang="ru-RU" noProof="1" smtClean="0"/>
              <a:t>06.12.2022</a:t>
            </a:fld>
            <a:endParaRPr lang="ru-RU" noProof="1"/>
          </a:p>
        </p:txBody>
      </p:sp>
      <p:sp>
        <p:nvSpPr>
          <p:cNvPr id="5" name="Нижний колонтитул 4"/>
          <p:cNvSpPr>
            <a:spLocks noGrp="1"/>
          </p:cNvSpPr>
          <p:nvPr>
            <p:ph type="ftr" sz="quarter" idx="11"/>
          </p:nvPr>
        </p:nvSpPr>
        <p:spPr/>
        <p:txBody>
          <a:bodyPr/>
          <a:lstStyle/>
          <a:p>
            <a:pPr rtl="0"/>
            <a:endParaRPr lang="ru-RU" noProof="1"/>
          </a:p>
        </p:txBody>
      </p:sp>
      <p:sp>
        <p:nvSpPr>
          <p:cNvPr id="6" name="Номер слайда 5"/>
          <p:cNvSpPr>
            <a:spLocks noGrp="1"/>
          </p:cNvSpPr>
          <p:nvPr>
            <p:ph type="sldNum" sz="quarter" idx="12"/>
          </p:nvPr>
        </p:nvSpPr>
        <p:spPr/>
        <p:txBody>
          <a:bodyPr/>
          <a:lstStyle/>
          <a:p>
            <a:pPr rtl="0"/>
            <a:fld id="{8A7A6979-0714-4377-B894-6BE4C2D6E202}" type="slidenum">
              <a:rPr lang="ru-RU" noProof="1" smtClean="0"/>
              <a:t>‹#›</a:t>
            </a:fld>
            <a:endParaRPr lang="ru-RU" noProof="1"/>
          </a:p>
        </p:txBody>
      </p:sp>
    </p:spTree>
    <p:extLst>
      <p:ext uri="{BB962C8B-B14F-4D97-AF65-F5344CB8AC3E}">
        <p14:creationId xmlns:p14="http://schemas.microsoft.com/office/powerpoint/2010/main" val="380391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rtl="0"/>
            <a:fld id="{9E16412E-316A-4E1A-A041-799EA4C09E23}" type="datetime1">
              <a:rPr lang="ru-RU" noProof="1" smtClean="0"/>
              <a:t>06.12.2022</a:t>
            </a:fld>
            <a:endParaRPr lang="ru-RU" noProof="1"/>
          </a:p>
        </p:txBody>
      </p:sp>
      <p:sp>
        <p:nvSpPr>
          <p:cNvPr id="5" name="Нижний колонтитул 4"/>
          <p:cNvSpPr>
            <a:spLocks noGrp="1"/>
          </p:cNvSpPr>
          <p:nvPr>
            <p:ph type="ftr" sz="quarter" idx="11"/>
          </p:nvPr>
        </p:nvSpPr>
        <p:spPr/>
        <p:txBody>
          <a:bodyPr/>
          <a:lstStyle/>
          <a:p>
            <a:pPr rtl="0"/>
            <a:endParaRPr lang="ru-RU" noProof="1"/>
          </a:p>
        </p:txBody>
      </p:sp>
      <p:sp>
        <p:nvSpPr>
          <p:cNvPr id="6" name="Номер слайда 5"/>
          <p:cNvSpPr>
            <a:spLocks noGrp="1"/>
          </p:cNvSpPr>
          <p:nvPr>
            <p:ph type="sldNum" sz="quarter" idx="12"/>
          </p:nvPr>
        </p:nvSpPr>
        <p:spPr/>
        <p:txBody>
          <a:bodyPr/>
          <a:lstStyle/>
          <a:p>
            <a:pPr rtl="0"/>
            <a:fld id="{8A7A6979-0714-4377-B894-6BE4C2D6E202}" type="slidenum">
              <a:rPr lang="ru-RU" noProof="1" smtClean="0"/>
              <a:pPr/>
              <a:t>‹#›</a:t>
            </a:fld>
            <a:endParaRPr lang="ru-RU" noProof="1"/>
          </a:p>
        </p:txBody>
      </p:sp>
    </p:spTree>
    <p:extLst>
      <p:ext uri="{BB962C8B-B14F-4D97-AF65-F5344CB8AC3E}">
        <p14:creationId xmlns:p14="http://schemas.microsoft.com/office/powerpoint/2010/main" val="254840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rtl="0"/>
            <a:fld id="{B1E0C1CF-6760-4FE6-96F7-2C24FDDB2048}" type="datetime1">
              <a:rPr lang="ru-RU" noProof="1" smtClean="0"/>
              <a:t>06.12.2022</a:t>
            </a:fld>
            <a:endParaRPr lang="ru-RU" noProof="1"/>
          </a:p>
        </p:txBody>
      </p:sp>
      <p:sp>
        <p:nvSpPr>
          <p:cNvPr id="5" name="Нижний колонтитул 4"/>
          <p:cNvSpPr>
            <a:spLocks noGrp="1"/>
          </p:cNvSpPr>
          <p:nvPr>
            <p:ph type="ftr" sz="quarter" idx="11"/>
          </p:nvPr>
        </p:nvSpPr>
        <p:spPr/>
        <p:txBody>
          <a:bodyPr/>
          <a:lstStyle/>
          <a:p>
            <a:pPr rtl="0"/>
            <a:endParaRPr lang="ru-RU" noProof="1"/>
          </a:p>
        </p:txBody>
      </p:sp>
      <p:sp>
        <p:nvSpPr>
          <p:cNvPr id="6" name="Номер слайда 5"/>
          <p:cNvSpPr>
            <a:spLocks noGrp="1"/>
          </p:cNvSpPr>
          <p:nvPr>
            <p:ph type="sldNum" sz="quarter" idx="12"/>
          </p:nvPr>
        </p:nvSpPr>
        <p:spPr/>
        <p:txBody>
          <a:bodyPr/>
          <a:lstStyle/>
          <a:p>
            <a:pPr rtl="0"/>
            <a:fld id="{8A7A6979-0714-4377-B894-6BE4C2D6E202}" type="slidenum">
              <a:rPr lang="ru-RU" noProof="1" smtClean="0"/>
              <a:pPr/>
              <a:t>‹#›</a:t>
            </a:fld>
            <a:endParaRPr lang="ru-RU" noProof="1"/>
          </a:p>
        </p:txBody>
      </p:sp>
    </p:spTree>
    <p:extLst>
      <p:ext uri="{BB962C8B-B14F-4D97-AF65-F5344CB8AC3E}">
        <p14:creationId xmlns:p14="http://schemas.microsoft.com/office/powerpoint/2010/main" val="5856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B7E686-41CA-43EE-9869-71F7A11D3F6E}" type="datetime1">
              <a:rPr lang="ru-RU" noProof="1" smtClean="0"/>
              <a:t>06.12.2022</a:t>
            </a:fld>
            <a:endParaRPr lang="ru-RU" noProof="1"/>
          </a:p>
        </p:txBody>
      </p:sp>
      <p:sp>
        <p:nvSpPr>
          <p:cNvPr id="6" name="Нижний колонтитул 5"/>
          <p:cNvSpPr>
            <a:spLocks noGrp="1"/>
          </p:cNvSpPr>
          <p:nvPr>
            <p:ph type="ftr" sz="quarter" idx="11"/>
          </p:nvPr>
        </p:nvSpPr>
        <p:spPr/>
        <p:txBody>
          <a:bodyPr/>
          <a:lstStyle/>
          <a:p>
            <a:endParaRPr lang="ru-RU" noProof="1"/>
          </a:p>
        </p:txBody>
      </p:sp>
      <p:sp>
        <p:nvSpPr>
          <p:cNvPr id="7" name="Номер слайда 6"/>
          <p:cNvSpPr>
            <a:spLocks noGrp="1"/>
          </p:cNvSpPr>
          <p:nvPr>
            <p:ph type="sldNum" sz="quarter" idx="12"/>
          </p:nvPr>
        </p:nvSpPr>
        <p:spPr/>
        <p:txBody>
          <a:bodyPr/>
          <a:lstStyle/>
          <a:p>
            <a:fld id="{8A7A6979-0714-4377-B894-6BE4C2D6E202}" type="slidenum">
              <a:rPr lang="ru-RU" noProof="1" smtClean="0"/>
              <a:pPr/>
              <a:t>‹#›</a:t>
            </a:fld>
            <a:endParaRPr lang="ru-RU" noProof="1"/>
          </a:p>
        </p:txBody>
      </p:sp>
    </p:spTree>
    <p:extLst>
      <p:ext uri="{BB962C8B-B14F-4D97-AF65-F5344CB8AC3E}">
        <p14:creationId xmlns:p14="http://schemas.microsoft.com/office/powerpoint/2010/main" val="160022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rtl="0"/>
            <a:fld id="{DCC73DA8-99D9-4CB5-8A41-C07ED9B938E0}" type="datetime1">
              <a:rPr lang="ru-RU" noProof="1" smtClean="0"/>
              <a:t>06.12.2022</a:t>
            </a:fld>
            <a:endParaRPr lang="ru-RU" noProof="1"/>
          </a:p>
        </p:txBody>
      </p:sp>
      <p:sp>
        <p:nvSpPr>
          <p:cNvPr id="8" name="Нижний колонтитул 7"/>
          <p:cNvSpPr>
            <a:spLocks noGrp="1"/>
          </p:cNvSpPr>
          <p:nvPr>
            <p:ph type="ftr" sz="quarter" idx="11"/>
          </p:nvPr>
        </p:nvSpPr>
        <p:spPr/>
        <p:txBody>
          <a:bodyPr/>
          <a:lstStyle/>
          <a:p>
            <a:pPr rtl="0"/>
            <a:endParaRPr lang="ru-RU" noProof="1"/>
          </a:p>
        </p:txBody>
      </p:sp>
      <p:sp>
        <p:nvSpPr>
          <p:cNvPr id="9" name="Номер слайда 8"/>
          <p:cNvSpPr>
            <a:spLocks noGrp="1"/>
          </p:cNvSpPr>
          <p:nvPr>
            <p:ph type="sldNum" sz="quarter" idx="12"/>
          </p:nvPr>
        </p:nvSpPr>
        <p:spPr/>
        <p:txBody>
          <a:bodyPr/>
          <a:lstStyle/>
          <a:p>
            <a:pPr rtl="0"/>
            <a:fld id="{8A7A6979-0714-4377-B894-6BE4C2D6E202}" type="slidenum">
              <a:rPr lang="ru-RU" noProof="1" smtClean="0"/>
              <a:t>‹#›</a:t>
            </a:fld>
            <a:endParaRPr lang="ru-RU" noProof="1"/>
          </a:p>
        </p:txBody>
      </p:sp>
    </p:spTree>
    <p:extLst>
      <p:ext uri="{BB962C8B-B14F-4D97-AF65-F5344CB8AC3E}">
        <p14:creationId xmlns:p14="http://schemas.microsoft.com/office/powerpoint/2010/main" val="72113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rtl="0"/>
            <a:fld id="{BBC9067A-9246-4AAA-B60E-4E195F603DCE}" type="datetime1">
              <a:rPr lang="ru-RU" noProof="1" smtClean="0"/>
              <a:t>06.12.2022</a:t>
            </a:fld>
            <a:endParaRPr lang="ru-RU" noProof="1"/>
          </a:p>
        </p:txBody>
      </p:sp>
      <p:sp>
        <p:nvSpPr>
          <p:cNvPr id="4" name="Нижний колонтитул 3"/>
          <p:cNvSpPr>
            <a:spLocks noGrp="1"/>
          </p:cNvSpPr>
          <p:nvPr>
            <p:ph type="ftr" sz="quarter" idx="11"/>
          </p:nvPr>
        </p:nvSpPr>
        <p:spPr/>
        <p:txBody>
          <a:bodyPr/>
          <a:lstStyle/>
          <a:p>
            <a:pPr rtl="0"/>
            <a:endParaRPr lang="ru-RU" noProof="1"/>
          </a:p>
        </p:txBody>
      </p:sp>
      <p:sp>
        <p:nvSpPr>
          <p:cNvPr id="5" name="Номер слайда 4"/>
          <p:cNvSpPr>
            <a:spLocks noGrp="1"/>
          </p:cNvSpPr>
          <p:nvPr>
            <p:ph type="sldNum" sz="quarter" idx="12"/>
          </p:nvPr>
        </p:nvSpPr>
        <p:spPr/>
        <p:txBody>
          <a:bodyPr/>
          <a:lstStyle/>
          <a:p>
            <a:pPr rtl="0"/>
            <a:fld id="{8A7A6979-0714-4377-B894-6BE4C2D6E202}" type="slidenum">
              <a:rPr lang="ru-RU" noProof="1" smtClean="0"/>
              <a:t>‹#›</a:t>
            </a:fld>
            <a:endParaRPr lang="ru-RU" noProof="1"/>
          </a:p>
        </p:txBody>
      </p:sp>
    </p:spTree>
    <p:extLst>
      <p:ext uri="{BB962C8B-B14F-4D97-AF65-F5344CB8AC3E}">
        <p14:creationId xmlns:p14="http://schemas.microsoft.com/office/powerpoint/2010/main" val="391384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3C304E3D-5990-45F2-805F-33E8F901903C}" type="datetime1">
              <a:rPr lang="ru-RU" noProof="1" smtClean="0"/>
              <a:t>06.12.2022</a:t>
            </a:fld>
            <a:endParaRPr lang="ru-RU" noProof="1"/>
          </a:p>
        </p:txBody>
      </p:sp>
      <p:sp>
        <p:nvSpPr>
          <p:cNvPr id="3" name="Нижний колонтитул 2"/>
          <p:cNvSpPr>
            <a:spLocks noGrp="1"/>
          </p:cNvSpPr>
          <p:nvPr>
            <p:ph type="ftr" sz="quarter" idx="11"/>
          </p:nvPr>
        </p:nvSpPr>
        <p:spPr/>
        <p:txBody>
          <a:bodyPr/>
          <a:lstStyle/>
          <a:p>
            <a:pPr rtl="0"/>
            <a:endParaRPr lang="ru-RU" noProof="1"/>
          </a:p>
        </p:txBody>
      </p:sp>
      <p:sp>
        <p:nvSpPr>
          <p:cNvPr id="4" name="Номер слайда 3"/>
          <p:cNvSpPr>
            <a:spLocks noGrp="1"/>
          </p:cNvSpPr>
          <p:nvPr>
            <p:ph type="sldNum" sz="quarter" idx="12"/>
          </p:nvPr>
        </p:nvSpPr>
        <p:spPr/>
        <p:txBody>
          <a:bodyPr/>
          <a:lstStyle/>
          <a:p>
            <a:pPr rtl="0"/>
            <a:fld id="{8A7A6979-0714-4377-B894-6BE4C2D6E202}" type="slidenum">
              <a:rPr lang="ru-RU" noProof="1" smtClean="0"/>
              <a:t>‹#›</a:t>
            </a:fld>
            <a:endParaRPr lang="ru-RU" noProof="1"/>
          </a:p>
        </p:txBody>
      </p:sp>
    </p:spTree>
    <p:extLst>
      <p:ext uri="{BB962C8B-B14F-4D97-AF65-F5344CB8AC3E}">
        <p14:creationId xmlns:p14="http://schemas.microsoft.com/office/powerpoint/2010/main" val="17368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rtl="0"/>
            <a:fld id="{801E2124-AD0D-4B74-9DAD-230D122DACDD}" type="datetime1">
              <a:rPr lang="ru-RU" noProof="1" smtClean="0"/>
              <a:t>06.12.2022</a:t>
            </a:fld>
            <a:endParaRPr lang="ru-RU" noProof="1"/>
          </a:p>
        </p:txBody>
      </p:sp>
      <p:sp>
        <p:nvSpPr>
          <p:cNvPr id="6" name="Нижний колонтитул 5"/>
          <p:cNvSpPr>
            <a:spLocks noGrp="1"/>
          </p:cNvSpPr>
          <p:nvPr>
            <p:ph type="ftr" sz="quarter" idx="11"/>
          </p:nvPr>
        </p:nvSpPr>
        <p:spPr/>
        <p:txBody>
          <a:bodyPr/>
          <a:lstStyle/>
          <a:p>
            <a:pPr rtl="0"/>
            <a:endParaRPr lang="ru-RU" noProof="1"/>
          </a:p>
        </p:txBody>
      </p:sp>
      <p:sp>
        <p:nvSpPr>
          <p:cNvPr id="7" name="Номер слайда 6"/>
          <p:cNvSpPr>
            <a:spLocks noGrp="1"/>
          </p:cNvSpPr>
          <p:nvPr>
            <p:ph type="sldNum" sz="quarter" idx="12"/>
          </p:nvPr>
        </p:nvSpPr>
        <p:spPr/>
        <p:txBody>
          <a:bodyPr/>
          <a:lstStyle/>
          <a:p>
            <a:pPr rtl="0"/>
            <a:fld id="{8A7A6979-0714-4377-B894-6BE4C2D6E202}" type="slidenum">
              <a:rPr lang="ru-RU" noProof="1" smtClean="0"/>
              <a:t>‹#›</a:t>
            </a:fld>
            <a:endParaRPr lang="ru-RU" noProof="1"/>
          </a:p>
        </p:txBody>
      </p:sp>
    </p:spTree>
    <p:extLst>
      <p:ext uri="{BB962C8B-B14F-4D97-AF65-F5344CB8AC3E}">
        <p14:creationId xmlns:p14="http://schemas.microsoft.com/office/powerpoint/2010/main" val="249576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rtl="0"/>
            <a:fld id="{98015864-166A-4482-A8B0-B4EFCEFB2E08}" type="datetime1">
              <a:rPr lang="ru-RU" noProof="1" smtClean="0"/>
              <a:t>06.12.2022</a:t>
            </a:fld>
            <a:endParaRPr lang="ru-RU" noProof="1"/>
          </a:p>
        </p:txBody>
      </p:sp>
      <p:sp>
        <p:nvSpPr>
          <p:cNvPr id="6" name="Нижний колонтитул 5"/>
          <p:cNvSpPr>
            <a:spLocks noGrp="1"/>
          </p:cNvSpPr>
          <p:nvPr>
            <p:ph type="ftr" sz="quarter" idx="11"/>
          </p:nvPr>
        </p:nvSpPr>
        <p:spPr/>
        <p:txBody>
          <a:bodyPr/>
          <a:lstStyle/>
          <a:p>
            <a:pPr rtl="0"/>
            <a:endParaRPr lang="ru-RU" noProof="1"/>
          </a:p>
        </p:txBody>
      </p:sp>
      <p:sp>
        <p:nvSpPr>
          <p:cNvPr id="7" name="Номер слайда 6"/>
          <p:cNvSpPr>
            <a:spLocks noGrp="1"/>
          </p:cNvSpPr>
          <p:nvPr>
            <p:ph type="sldNum" sz="quarter" idx="12"/>
          </p:nvPr>
        </p:nvSpPr>
        <p:spPr/>
        <p:txBody>
          <a:bodyPr/>
          <a:lstStyle/>
          <a:p>
            <a:pPr rtl="0"/>
            <a:fld id="{8A7A6979-0714-4377-B894-6BE4C2D6E202}" type="slidenum">
              <a:rPr lang="ru-RU" noProof="1" smtClean="0"/>
              <a:t>‹#›</a:t>
            </a:fld>
            <a:endParaRPr lang="ru-RU" noProof="1"/>
          </a:p>
        </p:txBody>
      </p:sp>
    </p:spTree>
    <p:extLst>
      <p:ext uri="{BB962C8B-B14F-4D97-AF65-F5344CB8AC3E}">
        <p14:creationId xmlns:p14="http://schemas.microsoft.com/office/powerpoint/2010/main" val="156988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D325D-BD88-4218-928A-1109AAE5AEED}" type="datetime1">
              <a:rPr lang="ru-RU" noProof="1" smtClean="0"/>
              <a:t>06.12.2022</a:t>
            </a:fld>
            <a:endParaRPr lang="ru-RU" noProof="1"/>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noProof="1"/>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ru-RU" noProof="1" smtClean="0"/>
              <a:pPr/>
              <a:t>‹#›</a:t>
            </a:fld>
            <a:endParaRPr lang="ru-RU" noProof="1"/>
          </a:p>
        </p:txBody>
      </p:sp>
    </p:spTree>
    <p:extLst>
      <p:ext uri="{BB962C8B-B14F-4D97-AF65-F5344CB8AC3E}">
        <p14:creationId xmlns:p14="http://schemas.microsoft.com/office/powerpoint/2010/main" val="41075043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pravo.gov.ru/proxy/ips/?docbody=&amp;prevDoc=102037115&amp;backlink=1&amp;&amp;nd=102089690" TargetMode="External"/><Relationship Id="rId13" Type="http://schemas.openxmlformats.org/officeDocument/2006/relationships/hyperlink" Target="http://pravo.gov.ru/proxy/ips/?docbody=&amp;prevDoc=102037115&amp;backlink=1&amp;&amp;nd=102134077" TargetMode="External"/><Relationship Id="rId18" Type="http://schemas.openxmlformats.org/officeDocument/2006/relationships/hyperlink" Target="http://pravo.gov.ru/proxy/ips/?docbody=&amp;prevDoc=102037115&amp;backlink=1&amp;&amp;nd=102781697" TargetMode="External"/><Relationship Id="rId3" Type="http://schemas.openxmlformats.org/officeDocument/2006/relationships/hyperlink" Target="http://pravo.gov.ru/proxy/ips/?docbody=&amp;prevDoc=102037115&amp;backlink=1&amp;&amp;nd=102067076" TargetMode="External"/><Relationship Id="rId21" Type="http://schemas.openxmlformats.org/officeDocument/2006/relationships/image" Target="../media/image4.png"/><Relationship Id="rId7" Type="http://schemas.openxmlformats.org/officeDocument/2006/relationships/hyperlink" Target="http://pravo.gov.ru/proxy/ips/?docbody=&amp;prevDoc=102037115&amp;backlink=1&amp;&amp;nd=102089222" TargetMode="External"/><Relationship Id="rId12" Type="http://schemas.openxmlformats.org/officeDocument/2006/relationships/hyperlink" Target="http://pravo.gov.ru/proxy/ips/?docbody=&amp;prevDoc=102037115&amp;backlink=1&amp;&amp;nd=102129442" TargetMode="External"/><Relationship Id="rId17" Type="http://schemas.openxmlformats.org/officeDocument/2006/relationships/hyperlink" Target="http://pravo.gov.ru/proxy/ips/?docbody=&amp;prevDoc=102037115&amp;backlink=1&amp;&amp;nd=102568018" TargetMode="External"/><Relationship Id="rId2" Type="http://schemas.openxmlformats.org/officeDocument/2006/relationships/hyperlink" Target="http://pravo.gov.ru/proxy/ips/?docbody=&amp;prevDoc=102037115&amp;backlink=1&amp;&amp;nd=102067061" TargetMode="External"/><Relationship Id="rId16" Type="http://schemas.openxmlformats.org/officeDocument/2006/relationships/hyperlink" Target="http://pravo.gov.ru/proxy/ips/?docbody=&amp;prevDoc=102037115&amp;backlink=1&amp;&amp;nd=102438743" TargetMode="External"/><Relationship Id="rId20" Type="http://schemas.openxmlformats.org/officeDocument/2006/relationships/hyperlink" Target="http://pravo.gov.ru/proxy/ips/?docbody=&amp;prevDoc=102037115&amp;backlink=1&amp;&amp;nd=603153582" TargetMode="External"/><Relationship Id="rId1" Type="http://schemas.openxmlformats.org/officeDocument/2006/relationships/slideLayout" Target="../slideLayouts/slideLayout2.xml"/><Relationship Id="rId6" Type="http://schemas.openxmlformats.org/officeDocument/2006/relationships/hyperlink" Target="http://pravo.gov.ru/proxy/ips/?docbody=&amp;prevDoc=102037115&amp;backlink=1&amp;&amp;nd=102088491" TargetMode="External"/><Relationship Id="rId11" Type="http://schemas.openxmlformats.org/officeDocument/2006/relationships/hyperlink" Target="http://pravo.gov.ru/proxy/ips/?docbody=&amp;prevDoc=102037115&amp;backlink=1&amp;&amp;nd=102121455" TargetMode="External"/><Relationship Id="rId5" Type="http://schemas.openxmlformats.org/officeDocument/2006/relationships/hyperlink" Target="http://pravo.gov.ru/proxy/ips/?docbody=&amp;prevDoc=102037115&amp;backlink=1&amp;&amp;nd=102084093" TargetMode="External"/><Relationship Id="rId15" Type="http://schemas.openxmlformats.org/officeDocument/2006/relationships/hyperlink" Target="http://pravo.gov.ru/proxy/ips/?docbody=&amp;prevDoc=102037115&amp;backlink=1&amp;&amp;nd=102166739" TargetMode="External"/><Relationship Id="rId10" Type="http://schemas.openxmlformats.org/officeDocument/2006/relationships/hyperlink" Target="http://pravo.gov.ru/proxy/ips/?docbody=&amp;prevDoc=102037115&amp;backlink=1&amp;&amp;nd=102092299" TargetMode="External"/><Relationship Id="rId19" Type="http://schemas.openxmlformats.org/officeDocument/2006/relationships/hyperlink" Target="http://pravo.gov.ru/proxy/ips/?docbody=&amp;prevDoc=102037115&amp;backlink=1&amp;&amp;nd=602263598" TargetMode="External"/><Relationship Id="rId4" Type="http://schemas.openxmlformats.org/officeDocument/2006/relationships/hyperlink" Target="http://pravo.gov.ru/proxy/ips/?docbody=&amp;prevDoc=102037115&amp;backlink=1&amp;&amp;nd=102068182" TargetMode="External"/><Relationship Id="rId9" Type="http://schemas.openxmlformats.org/officeDocument/2006/relationships/hyperlink" Target="http://pravo.gov.ru/proxy/ips/?docbody=&amp;prevDoc=102037115&amp;backlink=1&amp;&amp;nd=102090462" TargetMode="External"/><Relationship Id="rId14" Type="http://schemas.openxmlformats.org/officeDocument/2006/relationships/hyperlink" Target="http://pravo.gov.ru/proxy/ips/?docbody=&amp;prevDoc=102037115&amp;backlink=1&amp;&amp;nd=10215974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97984" y="1628775"/>
            <a:ext cx="10586523" cy="1510210"/>
          </a:xfrm>
        </p:spPr>
        <p:txBody>
          <a:bodyPr>
            <a:normAutofit/>
          </a:bodyPr>
          <a:lstStyle/>
          <a:p>
            <a:pPr>
              <a:defRPr/>
            </a:pPr>
            <a:r>
              <a:rPr lang="ru-RU" sz="2400" b="1" noProof="1" smtClean="0">
                <a:solidFill>
                  <a:srgbClr val="0070C0"/>
                </a:solidFill>
                <a:latin typeface="Arial" pitchFamily="34" charset="0"/>
                <a:cs typeface="Arial" pitchFamily="34" charset="0"/>
              </a:rPr>
              <a:t>Правовые и организационно-методические </a:t>
            </a:r>
            <a:r>
              <a:rPr lang="ru-RU" sz="2400" b="1" noProof="1">
                <a:solidFill>
                  <a:srgbClr val="0070C0"/>
                </a:solidFill>
                <a:latin typeface="Arial" pitchFamily="34" charset="0"/>
                <a:cs typeface="Arial" pitchFamily="34" charset="0"/>
              </a:rPr>
              <a:t>аспекты работы </a:t>
            </a:r>
            <a:r>
              <a:rPr lang="ru-RU" sz="2400" b="1" noProof="1" smtClean="0">
                <a:solidFill>
                  <a:srgbClr val="0070C0"/>
                </a:solidFill>
                <a:latin typeface="Arial" pitchFamily="34" charset="0"/>
                <a:cs typeface="Arial" pitchFamily="34" charset="0"/>
              </a:rPr>
              <a:t>судебно-медицинской </a:t>
            </a:r>
            <a:r>
              <a:rPr lang="ru-RU" sz="2400" b="1" noProof="1">
                <a:solidFill>
                  <a:srgbClr val="0070C0"/>
                </a:solidFill>
                <a:latin typeface="Arial" pitchFamily="34" charset="0"/>
                <a:cs typeface="Arial" pitchFamily="34" charset="0"/>
              </a:rPr>
              <a:t>службы в условиях чрезвычайной ситуации</a:t>
            </a:r>
            <a:endParaRPr lang="ru-RU" sz="2400" b="1" dirty="0" smtClean="0">
              <a:solidFill>
                <a:srgbClr val="0070C0"/>
              </a:solidFill>
              <a:latin typeface="Arial" pitchFamily="34" charset="0"/>
              <a:cs typeface="Arial" pitchFamily="34" charset="0"/>
            </a:endParaRPr>
          </a:p>
        </p:txBody>
      </p:sp>
      <p:sp>
        <p:nvSpPr>
          <p:cNvPr id="2051" name="Rectangle 3"/>
          <p:cNvSpPr>
            <a:spLocks noGrp="1" noChangeArrowheads="1"/>
          </p:cNvSpPr>
          <p:nvPr>
            <p:ph type="subTitle" idx="1"/>
          </p:nvPr>
        </p:nvSpPr>
        <p:spPr>
          <a:xfrm>
            <a:off x="7520518" y="3787680"/>
            <a:ext cx="4381500" cy="2428875"/>
          </a:xfrm>
        </p:spPr>
        <p:txBody>
          <a:bodyPr>
            <a:normAutofit fontScale="85000" lnSpcReduction="10000"/>
          </a:bodyPr>
          <a:lstStyle/>
          <a:p>
            <a:pPr eaLnBrk="1" hangingPunct="1">
              <a:lnSpc>
                <a:spcPct val="90000"/>
              </a:lnSpc>
              <a:defRPr/>
            </a:pPr>
            <a:endParaRPr lang="ru-RU" sz="1600" i="1" dirty="0" smtClean="0"/>
          </a:p>
          <a:p>
            <a:pPr eaLnBrk="1" hangingPunct="1">
              <a:lnSpc>
                <a:spcPct val="120000"/>
              </a:lnSpc>
              <a:defRPr/>
            </a:pPr>
            <a:r>
              <a:rPr lang="ru-RU" sz="1800" b="1" dirty="0" smtClean="0">
                <a:solidFill>
                  <a:schemeClr val="tx1"/>
                </a:solidFill>
                <a:latin typeface="Arial" pitchFamily="34" charset="0"/>
                <a:cs typeface="Arial" pitchFamily="34" charset="0"/>
              </a:rPr>
              <a:t>Доклад </a:t>
            </a:r>
          </a:p>
          <a:p>
            <a:pPr>
              <a:lnSpc>
                <a:spcPct val="120000"/>
              </a:lnSpc>
              <a:defRPr/>
            </a:pPr>
            <a:r>
              <a:rPr lang="ru-RU" sz="1800" b="1" dirty="0" smtClean="0">
                <a:solidFill>
                  <a:schemeClr val="tx1"/>
                </a:solidFill>
                <a:latin typeface="Arial" pitchFamily="34" charset="0"/>
                <a:cs typeface="Arial" pitchFamily="34" charset="0"/>
              </a:rPr>
              <a:t>В.А. </a:t>
            </a:r>
            <a:r>
              <a:rPr lang="ru-RU" sz="1800" b="1" dirty="0" err="1" smtClean="0">
                <a:solidFill>
                  <a:schemeClr val="tx1"/>
                </a:solidFill>
                <a:latin typeface="Arial" pitchFamily="34" charset="0"/>
                <a:cs typeface="Arial" pitchFamily="34" charset="0"/>
              </a:rPr>
              <a:t>Породенко</a:t>
            </a:r>
            <a:r>
              <a:rPr lang="ru-RU" sz="1800" b="1" dirty="0" smtClean="0">
                <a:solidFill>
                  <a:schemeClr val="tx1"/>
                </a:solidFill>
                <a:latin typeface="Arial" pitchFamily="34" charset="0"/>
                <a:cs typeface="Arial" pitchFamily="34" charset="0"/>
              </a:rPr>
              <a:t>, К.Н. </a:t>
            </a:r>
            <a:r>
              <a:rPr lang="ru-RU" sz="1800" b="1" dirty="0" err="1" smtClean="0">
                <a:solidFill>
                  <a:schemeClr val="tx1"/>
                </a:solidFill>
                <a:latin typeface="Arial" pitchFamily="34" charset="0"/>
                <a:cs typeface="Arial" pitchFamily="34" charset="0"/>
              </a:rPr>
              <a:t>Папян</a:t>
            </a:r>
            <a:endParaRPr lang="ru-RU" sz="1800" b="1" dirty="0" smtClean="0">
              <a:solidFill>
                <a:schemeClr val="tx1"/>
              </a:solidFill>
              <a:latin typeface="Arial" pitchFamily="34" charset="0"/>
              <a:cs typeface="Arial" pitchFamily="34" charset="0"/>
            </a:endParaRPr>
          </a:p>
          <a:p>
            <a:pPr eaLnBrk="1" hangingPunct="1">
              <a:lnSpc>
                <a:spcPct val="120000"/>
              </a:lnSpc>
              <a:defRPr/>
            </a:pPr>
            <a:r>
              <a:rPr lang="ru-RU" sz="1800" b="1" dirty="0" smtClean="0">
                <a:solidFill>
                  <a:schemeClr val="tx1"/>
                </a:solidFill>
                <a:latin typeface="Arial" pitchFamily="34" charset="0"/>
                <a:cs typeface="Arial" pitchFamily="34" charset="0"/>
              </a:rPr>
              <a:t>на НПК 07.12.2022 г.</a:t>
            </a:r>
          </a:p>
          <a:p>
            <a:pPr algn="r" eaLnBrk="1" hangingPunct="1">
              <a:lnSpc>
                <a:spcPct val="90000"/>
              </a:lnSpc>
              <a:defRPr/>
            </a:pPr>
            <a:endParaRPr lang="ru-RU" sz="1800" b="1" dirty="0" smtClean="0">
              <a:solidFill>
                <a:schemeClr val="tx1"/>
              </a:solidFill>
              <a:latin typeface="Arial" pitchFamily="34" charset="0"/>
              <a:cs typeface="Arial" pitchFamily="34" charset="0"/>
            </a:endParaRPr>
          </a:p>
          <a:p>
            <a:pPr algn="r" eaLnBrk="1" hangingPunct="1">
              <a:lnSpc>
                <a:spcPct val="90000"/>
              </a:lnSpc>
              <a:defRPr/>
            </a:pPr>
            <a:endParaRPr lang="ru-RU" sz="1800" b="1" dirty="0" smtClean="0">
              <a:solidFill>
                <a:schemeClr val="tx1"/>
              </a:solidFill>
              <a:latin typeface="Arial" pitchFamily="34" charset="0"/>
              <a:cs typeface="Arial" pitchFamily="34" charset="0"/>
            </a:endParaRPr>
          </a:p>
          <a:p>
            <a:pPr eaLnBrk="1" hangingPunct="1">
              <a:lnSpc>
                <a:spcPct val="90000"/>
              </a:lnSpc>
              <a:defRPr/>
            </a:pPr>
            <a:endParaRPr lang="ru-RU" sz="2000" b="1" dirty="0" smtClean="0">
              <a:solidFill>
                <a:schemeClr val="tx1"/>
              </a:solidFill>
              <a:latin typeface="Arial" pitchFamily="34" charset="0"/>
              <a:cs typeface="Arial" pitchFamily="34" charset="0"/>
            </a:endParaRPr>
          </a:p>
          <a:p>
            <a:pPr eaLnBrk="1" hangingPunct="1">
              <a:lnSpc>
                <a:spcPct val="90000"/>
              </a:lnSpc>
              <a:defRPr/>
            </a:pPr>
            <a:r>
              <a:rPr lang="ru-RU" sz="2000" b="1" dirty="0" smtClean="0">
                <a:solidFill>
                  <a:schemeClr val="tx1"/>
                </a:solidFill>
                <a:latin typeface="Arial" pitchFamily="34" charset="0"/>
                <a:cs typeface="Arial" pitchFamily="34" charset="0"/>
              </a:rPr>
              <a:t>Краснодар - 2022 </a:t>
            </a:r>
          </a:p>
          <a:p>
            <a:pPr algn="r" eaLnBrk="1" hangingPunct="1">
              <a:lnSpc>
                <a:spcPct val="90000"/>
              </a:lnSpc>
              <a:defRPr/>
            </a:pPr>
            <a:r>
              <a:rPr lang="ru-RU" sz="2000" i="1" dirty="0" smtClean="0"/>
              <a:t> </a:t>
            </a:r>
          </a:p>
        </p:txBody>
      </p:sp>
      <p:pic>
        <p:nvPicPr>
          <p:cNvPr id="3076" name="Picture 5" descr="C:\Документы\Организационная работа\Бланки\логоти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0" y="1"/>
            <a:ext cx="1481460" cy="14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Рисунок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85" y="3284538"/>
            <a:ext cx="7268633"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Прямоугольник 6"/>
          <p:cNvSpPr>
            <a:spLocks noChangeArrowheads="1"/>
          </p:cNvSpPr>
          <p:nvPr/>
        </p:nvSpPr>
        <p:spPr bwMode="auto">
          <a:xfrm>
            <a:off x="1378424" y="249238"/>
            <a:ext cx="93077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b="1" dirty="0">
                <a:latin typeface="Arial" pitchFamily="34" charset="0"/>
                <a:cs typeface="Arial" pitchFamily="34" charset="0"/>
              </a:rPr>
              <a:t>ФГБОУ ВО «КУБАНСКИЙ ГОСУДАРСТВЕННЫЙ МЕДИЦИНСКИЙ УНИВЕРСИТЕТ» МИНИСТЕРСТВА ЗДРАВООХРАНЕНИЯ РОССИЙСКОЙ ФЕДЕРАЦИИ</a:t>
            </a:r>
            <a:br>
              <a:rPr lang="ru-RU" b="1" dirty="0">
                <a:latin typeface="Arial" pitchFamily="34" charset="0"/>
                <a:cs typeface="Arial" pitchFamily="34" charset="0"/>
              </a:rPr>
            </a:br>
            <a:endParaRPr lang="ru-RU" b="1" dirty="0">
              <a:latin typeface="Arial" pitchFamily="34" charset="0"/>
              <a:cs typeface="Arial" pitchFamily="34" charset="0"/>
            </a:endParaRPr>
          </a:p>
          <a:p>
            <a:pPr algn="ctr"/>
            <a:r>
              <a:rPr lang="ru-RU" b="1" dirty="0">
                <a:latin typeface="Arial" pitchFamily="34" charset="0"/>
                <a:cs typeface="Arial" pitchFamily="34" charset="0"/>
              </a:rPr>
              <a:t>КАФЕДРА СУДЕБНОЙ МЕДИЦИНЫ </a:t>
            </a:r>
            <a:endParaRPr lang="ru-RU" dirty="0">
              <a:latin typeface="Arial" pitchFamily="34" charset="0"/>
              <a:cs typeface="Arial" pitchFamily="34" charset="0"/>
            </a:endParaRPr>
          </a:p>
        </p:txBody>
      </p:sp>
      <p:pic>
        <p:nvPicPr>
          <p:cNvPr id="3079" name="Picture 14" descr="эмблема СМЭцветна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6198" y="2558"/>
            <a:ext cx="1466872" cy="14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006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96EFCA4-DACE-42EC-8A84-C5D11A6B33B9}"/>
              </a:ext>
            </a:extLst>
          </p:cNvPr>
          <p:cNvSpPr>
            <a:spLocks noGrp="1"/>
          </p:cNvSpPr>
          <p:nvPr>
            <p:ph idx="1"/>
          </p:nvPr>
        </p:nvSpPr>
        <p:spPr>
          <a:xfrm>
            <a:off x="177799" y="541866"/>
            <a:ext cx="11887201" cy="5850467"/>
          </a:xfrm>
        </p:spPr>
        <p:txBody>
          <a:bodyPr>
            <a:normAutofit lnSpcReduction="10000"/>
          </a:bodyPr>
          <a:lstStyle/>
          <a:p>
            <a:pPr marL="4763" indent="350838" algn="just">
              <a:buNone/>
            </a:pPr>
            <a:r>
              <a:rPr lang="ru-RU" sz="2000" dirty="0">
                <a:latin typeface="Arial" pitchFamily="34" charset="0"/>
                <a:cs typeface="Arial" pitchFamily="34" charset="0"/>
              </a:rPr>
              <a:t>С учетом территориальных особенностей, а именно - возможного возникновения ЧС в том или ином районе или городе (пожары, взрывы, выброс химических веществ, аварии на железнодорожном транспорте, водном транспорте, автодорогах, авиакатастрофы и др.), с судебно-медицинским персоналом должна проводиться дополнительная подготовка по особенности сортировки, установления причин смерти и характера телесных повреждений, проведения идентификации погибших при том или ином поражающем факторе.</a:t>
            </a:r>
          </a:p>
          <a:p>
            <a:pPr marL="4763" indent="350838" algn="just">
              <a:buNone/>
            </a:pPr>
            <a:r>
              <a:rPr lang="ru-RU" sz="2000" dirty="0">
                <a:latin typeface="Arial" pitchFamily="34" charset="0"/>
                <a:cs typeface="Arial" pitchFamily="34" charset="0"/>
              </a:rPr>
              <a:t>Таким образом, с позиции данной концепции, процесс прогнозирования, планирования и подготовки территориальной судебно-медицинской службы к ликвидации последствий возможной ЧС выглядит следующим образом:</a:t>
            </a:r>
          </a:p>
          <a:p>
            <a:pPr marL="360363" lvl="1" indent="350838" algn="just">
              <a:buFont typeface="Wingdings" panose="05000000000000000000" pitchFamily="2" charset="2"/>
              <a:buChar char="Ø"/>
            </a:pPr>
            <a:r>
              <a:rPr lang="ru-RU" sz="2000" dirty="0">
                <a:latin typeface="Arial" pitchFamily="34" charset="0"/>
                <a:cs typeface="Arial" pitchFamily="34" charset="0"/>
              </a:rPr>
              <a:t>анализ социально-экономических и природно-климатических особенностей территории в целом и районов в отдельности с выявлением опасных объектов;</a:t>
            </a:r>
          </a:p>
          <a:p>
            <a:pPr marL="360363" lvl="1" indent="350838" algn="just">
              <a:buFont typeface="Wingdings" panose="05000000000000000000" pitchFamily="2" charset="2"/>
              <a:buChar char="Ø"/>
            </a:pPr>
            <a:r>
              <a:rPr lang="ru-RU" sz="2000" dirty="0">
                <a:latin typeface="Arial" pitchFamily="34" charset="0"/>
                <a:cs typeface="Arial" pitchFamily="34" charset="0"/>
              </a:rPr>
              <a:t>прогнозирование масштаба и характера ЧС методом логического и компьютерного моделирования;</a:t>
            </a:r>
          </a:p>
          <a:p>
            <a:pPr marL="360363" lvl="1" indent="350838" algn="just">
              <a:buFont typeface="Wingdings" panose="05000000000000000000" pitchFamily="2" charset="2"/>
              <a:buChar char="Ø"/>
            </a:pPr>
            <a:r>
              <a:rPr lang="ru-RU" sz="2000" dirty="0">
                <a:latin typeface="Arial" pitchFamily="34" charset="0"/>
                <a:cs typeface="Arial" pitchFamily="34" charset="0"/>
              </a:rPr>
              <a:t>планирование деятельности территориального бюро судебно-медицинской экспертизы и его подразделений в подготовительном периоде и в ходе ликвидации последствий катастрофы;</a:t>
            </a:r>
          </a:p>
          <a:p>
            <a:pPr marL="360363" lvl="1" indent="350838" algn="just">
              <a:buFont typeface="Wingdings" panose="05000000000000000000" pitchFamily="2" charset="2"/>
              <a:buChar char="Ø"/>
            </a:pPr>
            <a:r>
              <a:rPr lang="ru-RU" sz="2000" dirty="0">
                <a:latin typeface="Arial" pitchFamily="34" charset="0"/>
                <a:cs typeface="Arial" pitchFamily="34" charset="0"/>
              </a:rPr>
              <a:t>подготовка органов управления, судебно-медицинского персонала подразделений к действиям в ЧС;</a:t>
            </a:r>
          </a:p>
          <a:p>
            <a:pPr marL="360363" lvl="1" indent="350838" algn="just">
              <a:buFont typeface="Wingdings" panose="05000000000000000000" pitchFamily="2" charset="2"/>
              <a:buChar char="Ø"/>
            </a:pPr>
            <a:r>
              <a:rPr lang="ru-RU" sz="2000" dirty="0">
                <a:latin typeface="Arial" pitchFamily="34" charset="0"/>
                <a:cs typeface="Arial" pitchFamily="34" charset="0"/>
              </a:rPr>
              <a:t>создание и содержание необходимых запасов материальных средств.</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10</a:t>
            </a:fld>
            <a:endParaRPr lang="ru-RU" noProof="1"/>
          </a:p>
        </p:txBody>
      </p:sp>
    </p:spTree>
    <p:extLst>
      <p:ext uri="{BB962C8B-B14F-4D97-AF65-F5344CB8AC3E}">
        <p14:creationId xmlns:p14="http://schemas.microsoft.com/office/powerpoint/2010/main" val="1503460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15D3E1A-F318-47EA-9B13-26A8ADFBE9C7}"/>
              </a:ext>
            </a:extLst>
          </p:cNvPr>
          <p:cNvSpPr>
            <a:spLocks noGrp="1"/>
          </p:cNvSpPr>
          <p:nvPr>
            <p:ph idx="1"/>
          </p:nvPr>
        </p:nvSpPr>
        <p:spPr>
          <a:xfrm>
            <a:off x="423443" y="587943"/>
            <a:ext cx="11116733" cy="5401732"/>
          </a:xfrm>
        </p:spPr>
        <p:txBody>
          <a:bodyPr>
            <a:noAutofit/>
          </a:bodyPr>
          <a:lstStyle/>
          <a:p>
            <a:pPr marL="0" indent="0" algn="ctr">
              <a:buNone/>
            </a:pPr>
            <a:r>
              <a:rPr lang="ru-RU" sz="2400" b="1" dirty="0" smtClean="0">
                <a:solidFill>
                  <a:srgbClr val="0070C0"/>
                </a:solidFill>
                <a:latin typeface="Arial" pitchFamily="34" charset="0"/>
                <a:cs typeface="Arial" pitchFamily="34" charset="0"/>
              </a:rPr>
              <a:t>Анализ </a:t>
            </a:r>
            <a:r>
              <a:rPr lang="ru-RU" sz="2400" b="1" dirty="0">
                <a:solidFill>
                  <a:srgbClr val="0070C0"/>
                </a:solidFill>
                <a:latin typeface="Arial" pitchFamily="34" charset="0"/>
                <a:cs typeface="Arial" pitchFamily="34" charset="0"/>
              </a:rPr>
              <a:t>потерь населения во время </a:t>
            </a:r>
            <a:r>
              <a:rPr lang="ru-RU" sz="2400" b="1" dirty="0" smtClean="0">
                <a:solidFill>
                  <a:srgbClr val="0070C0"/>
                </a:solidFill>
                <a:latin typeface="Arial" pitchFamily="34" charset="0"/>
                <a:cs typeface="Arial" pitchFamily="34" charset="0"/>
              </a:rPr>
              <a:t>катастроф</a:t>
            </a:r>
          </a:p>
          <a:p>
            <a:pPr marL="0" indent="0" algn="ctr">
              <a:buNone/>
            </a:pPr>
            <a:endParaRPr lang="ru-RU" sz="2000" b="1" dirty="0">
              <a:solidFill>
                <a:srgbClr val="0070C0"/>
              </a:solidFill>
              <a:latin typeface="Arial" pitchFamily="34" charset="0"/>
              <a:cs typeface="Arial" pitchFamily="34" charset="0"/>
            </a:endParaRPr>
          </a:p>
          <a:p>
            <a:pPr algn="just"/>
            <a:r>
              <a:rPr lang="ru-RU" sz="2000" dirty="0">
                <a:latin typeface="Arial" pitchFamily="34" charset="0"/>
                <a:cs typeface="Arial" pitchFamily="34" charset="0"/>
              </a:rPr>
              <a:t>При планировании объема работы экстренной судебно-медицинской службы в условиях ЧС необходимо учитывать время, прошедшее с момента ЧС до оказания медицинской помощи, и ее вид. </a:t>
            </a:r>
          </a:p>
          <a:p>
            <a:pPr algn="just"/>
            <a:r>
              <a:rPr lang="ru-RU" sz="2000" dirty="0">
                <a:latin typeface="Arial" pitchFamily="34" charset="0"/>
                <a:cs typeface="Arial" pitchFamily="34" charset="0"/>
              </a:rPr>
              <a:t>Например, анализ потерь населения во время катастроф последних лет показал, что в группе пострадавших от механических травм, не получивших медицинской </a:t>
            </a:r>
            <a:r>
              <a:rPr lang="ru-RU" sz="2000" dirty="0" smtClean="0">
                <a:latin typeface="Arial" pitchFamily="34" charset="0"/>
                <a:cs typeface="Arial" pitchFamily="34" charset="0"/>
              </a:rPr>
              <a:t>помощи, смертность </a:t>
            </a:r>
            <a:r>
              <a:rPr lang="ru-RU" sz="2000" dirty="0">
                <a:latin typeface="Arial" pitchFamily="34" charset="0"/>
                <a:cs typeface="Arial" pitchFamily="34" charset="0"/>
              </a:rPr>
              <a:t>составляет :</a:t>
            </a:r>
          </a:p>
          <a:p>
            <a:pPr lvl="1" algn="just">
              <a:buFont typeface="Wingdings" panose="05000000000000000000" pitchFamily="2" charset="2"/>
              <a:buChar char="Ø"/>
            </a:pPr>
            <a:r>
              <a:rPr lang="ru-RU" sz="2000" dirty="0">
                <a:latin typeface="Arial" pitchFamily="34" charset="0"/>
                <a:cs typeface="Arial" pitchFamily="34" charset="0"/>
              </a:rPr>
              <a:t> через 30 </a:t>
            </a:r>
            <a:r>
              <a:rPr lang="ru-RU" sz="2000" dirty="0" smtClean="0">
                <a:latin typeface="Arial" pitchFamily="34" charset="0"/>
                <a:cs typeface="Arial" pitchFamily="34" charset="0"/>
              </a:rPr>
              <a:t>минут - 12%, </a:t>
            </a:r>
            <a:endParaRPr lang="ru-RU" sz="2000" dirty="0">
              <a:latin typeface="Arial" pitchFamily="34" charset="0"/>
              <a:cs typeface="Arial" pitchFamily="34" charset="0"/>
            </a:endParaRPr>
          </a:p>
          <a:p>
            <a:pPr lvl="1" algn="just">
              <a:buFont typeface="Wingdings" panose="05000000000000000000" pitchFamily="2" charset="2"/>
              <a:buChar char="Ø"/>
            </a:pPr>
            <a:r>
              <a:rPr lang="ru-RU" sz="2000" dirty="0">
                <a:latin typeface="Arial" pitchFamily="34" charset="0"/>
                <a:cs typeface="Arial" pitchFamily="34" charset="0"/>
              </a:rPr>
              <a:t>через 1 час — </a:t>
            </a:r>
            <a:r>
              <a:rPr lang="ru-RU" sz="2000" dirty="0" smtClean="0">
                <a:latin typeface="Arial" pitchFamily="34" charset="0"/>
                <a:cs typeface="Arial" pitchFamily="34" charset="0"/>
              </a:rPr>
              <a:t>34%, </a:t>
            </a:r>
            <a:endParaRPr lang="ru-RU" sz="2000" dirty="0">
              <a:latin typeface="Arial" pitchFamily="34" charset="0"/>
              <a:cs typeface="Arial" pitchFamily="34" charset="0"/>
            </a:endParaRPr>
          </a:p>
          <a:p>
            <a:pPr lvl="1" algn="just">
              <a:buFont typeface="Wingdings" panose="05000000000000000000" pitchFamily="2" charset="2"/>
              <a:buChar char="Ø"/>
            </a:pPr>
            <a:r>
              <a:rPr lang="ru-RU" sz="2000" dirty="0">
                <a:latin typeface="Arial" pitchFamily="34" charset="0"/>
                <a:cs typeface="Arial" pitchFamily="34" charset="0"/>
              </a:rPr>
              <a:t>через 6 часов — </a:t>
            </a:r>
            <a:r>
              <a:rPr lang="ru-RU" sz="2000" dirty="0" smtClean="0">
                <a:latin typeface="Arial" pitchFamily="34" charset="0"/>
                <a:cs typeface="Arial" pitchFamily="34" charset="0"/>
              </a:rPr>
              <a:t>54%, </a:t>
            </a:r>
            <a:endParaRPr lang="ru-RU" sz="2000" dirty="0">
              <a:latin typeface="Arial" pitchFamily="34" charset="0"/>
              <a:cs typeface="Arial" pitchFamily="34" charset="0"/>
            </a:endParaRPr>
          </a:p>
          <a:p>
            <a:pPr lvl="1" algn="just">
              <a:buFont typeface="Wingdings" panose="05000000000000000000" pitchFamily="2" charset="2"/>
              <a:buChar char="Ø"/>
            </a:pPr>
            <a:r>
              <a:rPr lang="ru-RU" sz="2000" dirty="0">
                <a:latin typeface="Arial" pitchFamily="34" charset="0"/>
                <a:cs typeface="Arial" pitchFamily="34" charset="0"/>
              </a:rPr>
              <a:t>через 12 часов — </a:t>
            </a:r>
            <a:r>
              <a:rPr lang="ru-RU" sz="2000" dirty="0" smtClean="0">
                <a:latin typeface="Arial" pitchFamily="34" charset="0"/>
                <a:cs typeface="Arial" pitchFamily="34" charset="0"/>
              </a:rPr>
              <a:t>66%, </a:t>
            </a:r>
            <a:endParaRPr lang="ru-RU" sz="2000" dirty="0">
              <a:latin typeface="Arial" pitchFamily="34" charset="0"/>
              <a:cs typeface="Arial" pitchFamily="34" charset="0"/>
            </a:endParaRPr>
          </a:p>
          <a:p>
            <a:pPr lvl="1" algn="just">
              <a:buFont typeface="Wingdings" panose="05000000000000000000" pitchFamily="2" charset="2"/>
              <a:buChar char="Ø"/>
            </a:pPr>
            <a:r>
              <a:rPr lang="ru-RU" sz="2000" dirty="0">
                <a:latin typeface="Arial" pitchFamily="34" charset="0"/>
                <a:cs typeface="Arial" pitchFamily="34" charset="0"/>
              </a:rPr>
              <a:t>через 24 часа — </a:t>
            </a:r>
            <a:r>
              <a:rPr lang="ru-RU" sz="2000" dirty="0" smtClean="0">
                <a:latin typeface="Arial" pitchFamily="34" charset="0"/>
                <a:cs typeface="Arial" pitchFamily="34" charset="0"/>
              </a:rPr>
              <a:t>87%,  </a:t>
            </a:r>
            <a:endParaRPr lang="ru-RU" sz="2000" dirty="0">
              <a:latin typeface="Arial" pitchFamily="34" charset="0"/>
              <a:cs typeface="Arial" pitchFamily="34" charset="0"/>
            </a:endParaRPr>
          </a:p>
          <a:p>
            <a:pPr lvl="1" algn="just">
              <a:buFont typeface="Wingdings" panose="05000000000000000000" pitchFamily="2" charset="2"/>
              <a:buChar char="Ø"/>
            </a:pPr>
            <a:r>
              <a:rPr lang="ru-RU" sz="2000" dirty="0">
                <a:latin typeface="Arial" pitchFamily="34" charset="0"/>
                <a:cs typeface="Arial" pitchFamily="34" charset="0"/>
              </a:rPr>
              <a:t>более чем через 24 часа — </a:t>
            </a:r>
            <a:r>
              <a:rPr lang="ru-RU" sz="2000" dirty="0" smtClean="0">
                <a:latin typeface="Arial" pitchFamily="34" charset="0"/>
                <a:cs typeface="Arial" pitchFamily="34" charset="0"/>
              </a:rPr>
              <a:t>100%. </a:t>
            </a:r>
            <a:endParaRPr lang="ru-RU" sz="2000" dirty="0">
              <a:latin typeface="Arial" pitchFamily="34" charset="0"/>
              <a:cs typeface="Arial" pitchFamily="34" charset="0"/>
            </a:endParaRPr>
          </a:p>
          <a:p>
            <a:pPr algn="just"/>
            <a:r>
              <a:rPr lang="ru-RU" sz="2000" b="1" dirty="0">
                <a:latin typeface="Arial" pitchFamily="34" charset="0"/>
                <a:cs typeface="Arial" pitchFamily="34" charset="0"/>
              </a:rPr>
              <a:t>Из этого следует, что до </a:t>
            </a:r>
            <a:r>
              <a:rPr lang="ru-RU" sz="2000" b="1" dirty="0" smtClean="0">
                <a:latin typeface="Arial" pitchFamily="34" charset="0"/>
                <a:cs typeface="Arial" pitchFamily="34" charset="0"/>
              </a:rPr>
              <a:t>87% </a:t>
            </a:r>
            <a:r>
              <a:rPr lang="ru-RU" sz="2000" b="1" dirty="0">
                <a:latin typeface="Arial" pitchFamily="34" charset="0"/>
                <a:cs typeface="Arial" pitchFamily="34" charset="0"/>
              </a:rPr>
              <a:t>летальных исходов приходится на первые сутки с момента поражения.</a:t>
            </a:r>
          </a:p>
          <a:p>
            <a:endParaRPr lang="ru-RU" sz="2000"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11</a:t>
            </a:fld>
            <a:endParaRPr lang="ru-RU" noProof="1"/>
          </a:p>
        </p:txBody>
      </p:sp>
    </p:spTree>
    <p:extLst>
      <p:ext uri="{BB962C8B-B14F-4D97-AF65-F5344CB8AC3E}">
        <p14:creationId xmlns:p14="http://schemas.microsoft.com/office/powerpoint/2010/main" val="316289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CBC02DC-33DD-4426-ABB2-301C33D5E1C5}"/>
              </a:ext>
            </a:extLst>
          </p:cNvPr>
          <p:cNvSpPr>
            <a:spLocks noGrp="1"/>
          </p:cNvSpPr>
          <p:nvPr>
            <p:ph idx="1"/>
          </p:nvPr>
        </p:nvSpPr>
        <p:spPr>
          <a:xfrm>
            <a:off x="145828" y="283567"/>
            <a:ext cx="11891498" cy="6472075"/>
          </a:xfrm>
        </p:spPr>
        <p:txBody>
          <a:bodyPr>
            <a:noAutofit/>
          </a:bodyPr>
          <a:lstStyle/>
          <a:p>
            <a:pPr marL="3175" indent="352425" algn="ctr">
              <a:spcBef>
                <a:spcPts val="0"/>
              </a:spcBef>
              <a:buNone/>
            </a:pPr>
            <a:r>
              <a:rPr lang="ru-RU" sz="2000" b="1" dirty="0" smtClean="0">
                <a:solidFill>
                  <a:srgbClr val="0070C0"/>
                </a:solidFill>
                <a:latin typeface="Arial" pitchFamily="34" charset="0"/>
                <a:cs typeface="Arial" pitchFamily="34" charset="0"/>
              </a:rPr>
              <a:t>Содержание </a:t>
            </a:r>
            <a:r>
              <a:rPr lang="ru-RU" sz="2000" b="1" dirty="0">
                <a:solidFill>
                  <a:srgbClr val="0070C0"/>
                </a:solidFill>
                <a:latin typeface="Arial" pitchFamily="34" charset="0"/>
                <a:cs typeface="Arial" pitchFamily="34" charset="0"/>
              </a:rPr>
              <a:t>взаимодействия служб по предупреждению </a:t>
            </a:r>
            <a:endParaRPr lang="ru-RU" sz="2000" b="1" dirty="0" smtClean="0">
              <a:solidFill>
                <a:srgbClr val="0070C0"/>
              </a:solidFill>
              <a:latin typeface="Arial" pitchFamily="34" charset="0"/>
              <a:cs typeface="Arial" pitchFamily="34" charset="0"/>
            </a:endParaRPr>
          </a:p>
          <a:p>
            <a:pPr marL="3175" indent="352425" algn="ctr">
              <a:spcBef>
                <a:spcPts val="0"/>
              </a:spcBef>
              <a:buNone/>
            </a:pPr>
            <a:r>
              <a:rPr lang="ru-RU" sz="2000" b="1" dirty="0" smtClean="0">
                <a:solidFill>
                  <a:srgbClr val="0070C0"/>
                </a:solidFill>
                <a:latin typeface="Arial" pitchFamily="34" charset="0"/>
                <a:cs typeface="Arial" pitchFamily="34" charset="0"/>
              </a:rPr>
              <a:t>и </a:t>
            </a:r>
            <a:r>
              <a:rPr lang="ru-RU" sz="2000" b="1" dirty="0">
                <a:solidFill>
                  <a:srgbClr val="0070C0"/>
                </a:solidFill>
                <a:latin typeface="Arial" pitchFamily="34" charset="0"/>
                <a:cs typeface="Arial" pitchFamily="34" charset="0"/>
              </a:rPr>
              <a:t>ликвидации последствий чрезвычайных ситуаций</a:t>
            </a:r>
          </a:p>
          <a:p>
            <a:pPr marL="3175" indent="352425" algn="just">
              <a:spcBef>
                <a:spcPts val="0"/>
              </a:spcBef>
              <a:buNone/>
            </a:pPr>
            <a:endParaRPr lang="ru-RU" sz="1800" dirty="0" smtClean="0">
              <a:latin typeface="Arial" pitchFamily="34" charset="0"/>
              <a:cs typeface="Arial" pitchFamily="34" charset="0"/>
            </a:endParaRPr>
          </a:p>
          <a:p>
            <a:pPr marL="3175" indent="352425" algn="just">
              <a:spcBef>
                <a:spcPts val="0"/>
              </a:spcBef>
              <a:buNone/>
            </a:pPr>
            <a:r>
              <a:rPr lang="ru-RU" sz="1800" dirty="0" smtClean="0">
                <a:latin typeface="Arial" pitchFamily="34" charset="0"/>
                <a:cs typeface="Arial" pitchFamily="34" charset="0"/>
              </a:rPr>
              <a:t>План </a:t>
            </a:r>
            <a:r>
              <a:rPr lang="ru-RU" sz="1800" dirty="0">
                <a:latin typeface="Arial" pitchFamily="34" charset="0"/>
                <a:cs typeface="Arial" pitchFamily="34" charset="0"/>
              </a:rPr>
              <a:t>действий </a:t>
            </a:r>
            <a:r>
              <a:rPr lang="ru-RU" sz="1800" dirty="0" smtClean="0">
                <a:latin typeface="Arial" pitchFamily="34" charset="0"/>
                <a:cs typeface="Arial" pitchFamily="34" charset="0"/>
              </a:rPr>
              <a:t>судебно-медицинской </a:t>
            </a:r>
            <a:r>
              <a:rPr lang="ru-RU" sz="1800" dirty="0">
                <a:latin typeface="Arial" pitchFamily="34" charset="0"/>
                <a:cs typeface="Arial" pitchFamily="34" charset="0"/>
              </a:rPr>
              <a:t>службы представляет собой составную часть координационного плана региона. Важным условием его действенности является согласование основных позиций плана с заинтересованными службами, территориальными и региональными центрами медицины катастроф, органами здравоохранения, правоохранительными органами, </a:t>
            </a:r>
            <a:r>
              <a:rPr lang="ru-RU" sz="1800" dirty="0" smtClean="0">
                <a:latin typeface="Arial" pitchFamily="34" charset="0"/>
                <a:cs typeface="Arial" pitchFamily="34" charset="0"/>
              </a:rPr>
              <a:t>службы гражданской </a:t>
            </a:r>
            <a:r>
              <a:rPr lang="ru-RU" sz="1800" dirty="0">
                <a:latin typeface="Arial" pitchFamily="34" charset="0"/>
                <a:cs typeface="Arial" pitchFamily="34" charset="0"/>
              </a:rPr>
              <a:t>обороны. План должен охватывать подготовительный период и период непосредственного участия в ликвидации последствий ЧС.</a:t>
            </a:r>
          </a:p>
          <a:p>
            <a:pPr marL="3175" indent="352425" algn="just">
              <a:spcBef>
                <a:spcPts val="0"/>
              </a:spcBef>
              <a:buNone/>
            </a:pPr>
            <a:endParaRPr lang="ru-RU" sz="1800" dirty="0">
              <a:latin typeface="Arial" pitchFamily="34" charset="0"/>
              <a:cs typeface="Arial" pitchFamily="34" charset="0"/>
            </a:endParaRPr>
          </a:p>
          <a:p>
            <a:pPr marL="3175" lvl="1" indent="352425" algn="just">
              <a:spcBef>
                <a:spcPts val="0"/>
              </a:spcBef>
              <a:buNone/>
            </a:pPr>
            <a:r>
              <a:rPr lang="ru-RU" sz="1800" b="1" dirty="0">
                <a:latin typeface="Arial" pitchFamily="34" charset="0"/>
                <a:cs typeface="Arial" pitchFamily="34" charset="0"/>
              </a:rPr>
              <a:t>Подготовительный период </a:t>
            </a:r>
            <a:r>
              <a:rPr lang="ru-RU" sz="1800" dirty="0">
                <a:latin typeface="Arial" pitchFamily="34" charset="0"/>
                <a:cs typeface="Arial" pitchFamily="34" charset="0"/>
              </a:rPr>
              <a:t>- заблаговременная подготовка всех структурных подразделений и медицинского персонала </a:t>
            </a:r>
            <a:r>
              <a:rPr lang="ru-RU" sz="1800" dirty="0" smtClean="0">
                <a:latin typeface="Arial" pitchFamily="34" charset="0"/>
                <a:cs typeface="Arial" pitchFamily="34" charset="0"/>
              </a:rPr>
              <a:t>бюро судебно-медицинской </a:t>
            </a:r>
            <a:r>
              <a:rPr lang="ru-RU" sz="1800" dirty="0">
                <a:latin typeface="Arial" pitchFamily="34" charset="0"/>
                <a:cs typeface="Arial" pitchFamily="34" charset="0"/>
              </a:rPr>
              <a:t>экспертизы к работе в ЧС, которая включает разработку конкретного типа мероприятий по ликвидации последствий </a:t>
            </a:r>
            <a:r>
              <a:rPr lang="ru-RU" sz="1800" dirty="0" smtClean="0">
                <a:latin typeface="Arial" pitchFamily="34" charset="0"/>
                <a:cs typeface="Arial" pitchFamily="34" charset="0"/>
              </a:rPr>
              <a:t>прогнозируемой </a:t>
            </a:r>
            <a:r>
              <a:rPr lang="ru-RU" sz="1800" dirty="0">
                <a:latin typeface="Arial" pitchFamily="34" charset="0"/>
                <a:cs typeface="Arial" pitchFamily="34" charset="0"/>
              </a:rPr>
              <a:t>ЧС на территории, их отработка в повседневных </a:t>
            </a:r>
            <a:r>
              <a:rPr lang="ru-RU" sz="1800" dirty="0" smtClean="0">
                <a:latin typeface="Arial" pitchFamily="34" charset="0"/>
                <a:cs typeface="Arial" pitchFamily="34" charset="0"/>
              </a:rPr>
              <a:t>условиях.</a:t>
            </a:r>
            <a:endParaRPr lang="ru-RU" sz="1800" dirty="0">
              <a:latin typeface="Arial" pitchFamily="34" charset="0"/>
              <a:cs typeface="Arial" pitchFamily="34" charset="0"/>
            </a:endParaRPr>
          </a:p>
          <a:p>
            <a:pPr marL="3175" lvl="1" indent="352425" algn="just">
              <a:spcBef>
                <a:spcPts val="0"/>
              </a:spcBef>
              <a:buNone/>
            </a:pPr>
            <a:endParaRPr lang="ru-RU" sz="1800" dirty="0">
              <a:latin typeface="Arial" pitchFamily="34" charset="0"/>
              <a:cs typeface="Arial" pitchFamily="34" charset="0"/>
            </a:endParaRPr>
          </a:p>
          <a:p>
            <a:pPr marL="3175" lvl="1" indent="352425" algn="just">
              <a:spcBef>
                <a:spcPts val="0"/>
              </a:spcBef>
              <a:buNone/>
            </a:pPr>
            <a:r>
              <a:rPr lang="ru-RU" sz="1800" b="1" dirty="0">
                <a:latin typeface="Arial" pitchFamily="34" charset="0"/>
                <a:cs typeface="Arial" pitchFamily="34" charset="0"/>
              </a:rPr>
              <a:t>Период непосредственного участия в ликвидации последствий ЧС</a:t>
            </a:r>
            <a:r>
              <a:rPr lang="ru-RU" sz="1800" dirty="0">
                <a:latin typeface="Arial" pitchFamily="34" charset="0"/>
                <a:cs typeface="Arial" pitchFamily="34" charset="0"/>
              </a:rPr>
              <a:t>:</a:t>
            </a:r>
            <a:r>
              <a:rPr lang="ru-RU" sz="1800" b="1" dirty="0">
                <a:latin typeface="Arial" pitchFamily="34" charset="0"/>
                <a:cs typeface="Arial" pitchFamily="34" charset="0"/>
              </a:rPr>
              <a:t> </a:t>
            </a:r>
            <a:r>
              <a:rPr lang="ru-RU" sz="1800" dirty="0">
                <a:latin typeface="Arial" pitchFamily="34" charset="0"/>
                <a:cs typeface="Arial" pitchFamily="34" charset="0"/>
              </a:rPr>
              <a:t>выполнение технологического процесса, связанного с проведением экспертизы трупов и живых пострадавших.</a:t>
            </a:r>
          </a:p>
          <a:p>
            <a:pPr marL="3175" indent="352425" algn="just">
              <a:spcBef>
                <a:spcPts val="0"/>
              </a:spcBef>
              <a:buNone/>
            </a:pPr>
            <a:endParaRPr lang="ru-RU" sz="1800" dirty="0">
              <a:latin typeface="Arial" pitchFamily="34" charset="0"/>
              <a:cs typeface="Arial" pitchFamily="34" charset="0"/>
            </a:endParaRPr>
          </a:p>
          <a:p>
            <a:pPr marL="3175" indent="352425" algn="just">
              <a:spcBef>
                <a:spcPts val="0"/>
              </a:spcBef>
              <a:buNone/>
            </a:pPr>
            <a:r>
              <a:rPr lang="ru-RU" sz="1800" dirty="0">
                <a:latin typeface="Arial" pitchFamily="34" charset="0"/>
                <a:cs typeface="Arial" pitchFamily="34" charset="0"/>
              </a:rPr>
              <a:t>При возникновении ЧС своевременность и точность поступающей информации необходима для лиц, организующих ликвидацию судебно-медицинских последствий, так как она дает возможность оперативно определить общее число погибших и пострадавших с учетом характера и структуры имеющихся у них повреждений, а также позволяет оперативно распределять и направлять необходимые судебно-медицинские формирования в очаг ЧС. </a:t>
            </a:r>
            <a:r>
              <a:rPr lang="ru-RU" sz="1800" b="1" dirty="0">
                <a:latin typeface="Arial" pitchFamily="34" charset="0"/>
                <a:cs typeface="Arial" pitchFamily="34" charset="0"/>
              </a:rPr>
              <a:t>Поэтому система связи и оповещения является одним из важных разделов работы территориальной судебно-медицинской службы.</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12</a:t>
            </a:fld>
            <a:endParaRPr lang="ru-RU" noProof="1"/>
          </a:p>
        </p:txBody>
      </p:sp>
    </p:spTree>
    <p:extLst>
      <p:ext uri="{BB962C8B-B14F-4D97-AF65-F5344CB8AC3E}">
        <p14:creationId xmlns:p14="http://schemas.microsoft.com/office/powerpoint/2010/main" val="90387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998A8C3-3C35-48AA-A860-38DD3C218EA6}"/>
              </a:ext>
            </a:extLst>
          </p:cNvPr>
          <p:cNvSpPr>
            <a:spLocks noGrp="1"/>
          </p:cNvSpPr>
          <p:nvPr>
            <p:ph idx="1"/>
          </p:nvPr>
        </p:nvSpPr>
        <p:spPr>
          <a:xfrm>
            <a:off x="220132" y="635001"/>
            <a:ext cx="11599335" cy="5664200"/>
          </a:xfrm>
        </p:spPr>
        <p:txBody>
          <a:bodyPr>
            <a:normAutofit fontScale="62500" lnSpcReduction="20000"/>
          </a:bodyPr>
          <a:lstStyle/>
          <a:p>
            <a:pPr marL="0" indent="355600" algn="ctr">
              <a:buNone/>
            </a:pPr>
            <a:r>
              <a:rPr lang="ru-RU" b="1" dirty="0">
                <a:solidFill>
                  <a:srgbClr val="0070C0"/>
                </a:solidFill>
                <a:latin typeface="Arial" pitchFamily="34" charset="0"/>
                <a:cs typeface="Arial" pitchFamily="34" charset="0"/>
              </a:rPr>
              <a:t>В ПОДГОТОВИТЕЛЬНЫЙ ПЕРИОД </a:t>
            </a:r>
            <a:endParaRPr lang="ru-RU" b="1" dirty="0" smtClean="0">
              <a:solidFill>
                <a:srgbClr val="0070C0"/>
              </a:solidFill>
              <a:latin typeface="Arial" pitchFamily="34" charset="0"/>
              <a:cs typeface="Arial" pitchFamily="34" charset="0"/>
            </a:endParaRPr>
          </a:p>
          <a:p>
            <a:pPr marL="0" indent="355600" algn="ctr">
              <a:buNone/>
            </a:pPr>
            <a:r>
              <a:rPr lang="ru-RU" b="1" dirty="0" smtClean="0">
                <a:solidFill>
                  <a:srgbClr val="0070C0"/>
                </a:solidFill>
                <a:latin typeface="Arial" pitchFamily="34" charset="0"/>
                <a:cs typeface="Arial" pitchFamily="34" charset="0"/>
              </a:rPr>
              <a:t>до </a:t>
            </a:r>
            <a:r>
              <a:rPr lang="ru-RU" b="1" dirty="0">
                <a:solidFill>
                  <a:srgbClr val="0070C0"/>
                </a:solidFill>
                <a:latin typeface="Arial" pitchFamily="34" charset="0"/>
                <a:cs typeface="Arial" pitchFamily="34" charset="0"/>
              </a:rPr>
              <a:t>возникновения ЧС проводятся следующие </a:t>
            </a:r>
            <a:r>
              <a:rPr lang="ru-RU" b="1" dirty="0" smtClean="0">
                <a:solidFill>
                  <a:srgbClr val="0070C0"/>
                </a:solidFill>
                <a:latin typeface="Arial" pitchFamily="34" charset="0"/>
                <a:cs typeface="Arial" pitchFamily="34" charset="0"/>
              </a:rPr>
              <a:t>мероприятия:</a:t>
            </a:r>
            <a:endParaRPr lang="ru-RU" b="1" dirty="0">
              <a:solidFill>
                <a:srgbClr val="0070C0"/>
              </a:solidFill>
              <a:latin typeface="Arial" pitchFamily="34" charset="0"/>
              <a:cs typeface="Arial" pitchFamily="34" charset="0"/>
            </a:endParaRPr>
          </a:p>
          <a:p>
            <a:pPr marL="0" indent="355600" algn="just">
              <a:buNone/>
            </a:pPr>
            <a:endParaRPr lang="ru-RU" dirty="0">
              <a:latin typeface="Arial" pitchFamily="34" charset="0"/>
              <a:cs typeface="Arial" pitchFamily="34" charset="0"/>
            </a:endParaRPr>
          </a:p>
          <a:p>
            <a:pPr marL="1588" indent="354013" algn="just">
              <a:buFont typeface="Wingdings" pitchFamily="2" charset="2"/>
              <a:buChar char="§"/>
            </a:pPr>
            <a:r>
              <a:rPr lang="ru-RU" dirty="0">
                <a:latin typeface="Arial" pitchFamily="34" charset="0"/>
                <a:cs typeface="Arial" pitchFamily="34" charset="0"/>
              </a:rPr>
              <a:t>составляется календарный план работы </a:t>
            </a:r>
            <a:r>
              <a:rPr lang="ru-RU" dirty="0" smtClean="0">
                <a:latin typeface="Arial" pitchFamily="34" charset="0"/>
                <a:cs typeface="Arial" pitchFamily="34" charset="0"/>
              </a:rPr>
              <a:t>в </a:t>
            </a:r>
            <a:r>
              <a:rPr lang="ru-RU" dirty="0">
                <a:latin typeface="Arial" pitchFamily="34" charset="0"/>
                <a:cs typeface="Arial" pitchFamily="34" charset="0"/>
              </a:rPr>
              <a:t>ЧС, сопровождающейся массовой гибелью людей. План должен содержать три варианта, предусматривающих обработку до 30, 60 и 100 погибших, и включать проведение основных мероприятий — </a:t>
            </a:r>
            <a:r>
              <a:rPr lang="ru-RU" dirty="0" smtClean="0">
                <a:latin typeface="Arial" pitchFamily="34" charset="0"/>
                <a:cs typeface="Arial" pitchFamily="34" charset="0"/>
              </a:rPr>
              <a:t>по </a:t>
            </a:r>
            <a:r>
              <a:rPr lang="ru-RU" dirty="0">
                <a:latin typeface="Arial" pitchFamily="34" charset="0"/>
                <a:cs typeface="Arial" pitchFamily="34" charset="0"/>
              </a:rPr>
              <a:t>персональному составу экспертных бригад, по порядку обеспечения имуществом, по руководству ликвидацией и расследованием ЧС и по установлению связи с ними. Планирование сил и средств осуществляется за счет штатного расписания и средств внебюджетного финансирования. План подлежит уточнению по мере изменений в структурах, но не реже одного раза в месяц, о чем делается соответствующая отметка;</a:t>
            </a:r>
          </a:p>
          <a:p>
            <a:pPr marL="1588" indent="354013" algn="just">
              <a:buFont typeface="Wingdings" pitchFamily="2" charset="2"/>
              <a:buChar char="§"/>
            </a:pPr>
            <a:r>
              <a:rPr lang="ru-RU" dirty="0">
                <a:latin typeface="Arial" pitchFamily="34" charset="0"/>
                <a:cs typeface="Arial" pitchFamily="34" charset="0"/>
              </a:rPr>
              <a:t>подготавливаются проекты документов по созданию экспертных групп и бригад и групп технического обеспечения;</a:t>
            </a:r>
          </a:p>
          <a:p>
            <a:pPr marL="1588" indent="354013" algn="just">
              <a:buFont typeface="Wingdings" pitchFamily="2" charset="2"/>
              <a:buChar char="§"/>
            </a:pPr>
            <a:r>
              <a:rPr lang="ru-RU" dirty="0">
                <a:latin typeface="Arial" pitchFamily="34" charset="0"/>
                <a:cs typeface="Arial" pitchFamily="34" charset="0"/>
              </a:rPr>
              <a:t>разрабатываются функциональные обязанности сотрудников Бюро судебно-медицинской экспертизы, привлекаемых для работы по ликвидации ЧС. Устанавливаются виды и порядок материальной и моральной компенсации личному составу за работы в условиях ЧС;</a:t>
            </a:r>
          </a:p>
          <a:p>
            <a:pPr marL="1588" indent="354013" algn="just">
              <a:buFont typeface="Wingdings" pitchFamily="2" charset="2"/>
              <a:buChar char="§"/>
            </a:pPr>
            <a:r>
              <a:rPr lang="ru-RU" dirty="0">
                <a:latin typeface="Arial" pitchFamily="34" charset="0"/>
                <a:cs typeface="Arial" pitchFamily="34" charset="0"/>
              </a:rPr>
              <a:t>проводятся учебные занятия по действиям личного состава в ходе судебно-экспертного обеспечения ликвидации ЧС;</a:t>
            </a:r>
          </a:p>
          <a:p>
            <a:pPr marL="1588" indent="354013" algn="just">
              <a:buFont typeface="Wingdings" pitchFamily="2" charset="2"/>
              <a:buChar char="§"/>
            </a:pPr>
            <a:r>
              <a:rPr lang="ru-RU" dirty="0">
                <a:latin typeface="Arial" pitchFamily="34" charset="0"/>
                <a:cs typeface="Arial" pitchFamily="34" charset="0"/>
              </a:rPr>
              <a:t>создается постоянно пополняемый резерв расходных материалов, заготавливаются упаковочный материал, бланки, карты, схемы, таблицы </a:t>
            </a:r>
            <a:r>
              <a:rPr lang="ru-RU" dirty="0" smtClean="0">
                <a:latin typeface="Arial" pitchFamily="34" charset="0"/>
                <a:cs typeface="Arial" pitchFamily="34" charset="0"/>
              </a:rPr>
              <a:t>и </a:t>
            </a:r>
            <a:r>
              <a:rPr lang="ru-RU" dirty="0">
                <a:latin typeface="Arial" pitchFamily="34" charset="0"/>
                <a:cs typeface="Arial" pitchFamily="34" charset="0"/>
              </a:rPr>
              <a:t>другие формализованные документы для сбора и хранения экспертной информации и объектов экспертизы.</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13</a:t>
            </a:fld>
            <a:endParaRPr lang="ru-RU" noProof="1"/>
          </a:p>
        </p:txBody>
      </p:sp>
    </p:spTree>
    <p:extLst>
      <p:ext uri="{BB962C8B-B14F-4D97-AF65-F5344CB8AC3E}">
        <p14:creationId xmlns:p14="http://schemas.microsoft.com/office/powerpoint/2010/main" val="259977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63485CB-F2DE-4942-8C81-E302B62C6B60}"/>
              </a:ext>
            </a:extLst>
          </p:cNvPr>
          <p:cNvSpPr>
            <a:spLocks noGrp="1"/>
          </p:cNvSpPr>
          <p:nvPr>
            <p:ph idx="1"/>
          </p:nvPr>
        </p:nvSpPr>
        <p:spPr>
          <a:xfrm>
            <a:off x="332511" y="283565"/>
            <a:ext cx="11794067" cy="6510867"/>
          </a:xfrm>
        </p:spPr>
        <p:txBody>
          <a:bodyPr>
            <a:noAutofit/>
          </a:bodyPr>
          <a:lstStyle/>
          <a:p>
            <a:pPr marL="0" indent="355600" algn="just">
              <a:buNone/>
            </a:pPr>
            <a:r>
              <a:rPr lang="ru-RU" sz="1700" dirty="0">
                <a:latin typeface="Arial" pitchFamily="34" charset="0"/>
                <a:cs typeface="Arial" pitchFamily="34" charset="0"/>
              </a:rPr>
              <a:t>Информация о ЧС может поступить </a:t>
            </a:r>
            <a:r>
              <a:rPr lang="ru-RU" sz="1700" b="1" dirty="0">
                <a:latin typeface="Arial" pitchFamily="34" charset="0"/>
                <a:cs typeface="Arial" pitchFamily="34" charset="0"/>
              </a:rPr>
              <a:t>дежурному диспетчеру </a:t>
            </a:r>
            <a:r>
              <a:rPr lang="ru-RU" sz="1700" dirty="0" smtClean="0">
                <a:latin typeface="Arial" pitchFamily="34" charset="0"/>
                <a:cs typeface="Arial" pitchFamily="34" charset="0"/>
              </a:rPr>
              <a:t>бюро СМЭ</a:t>
            </a:r>
            <a:br>
              <a:rPr lang="ru-RU" sz="1700" dirty="0" smtClean="0">
                <a:latin typeface="Arial" pitchFamily="34" charset="0"/>
                <a:cs typeface="Arial" pitchFamily="34" charset="0"/>
              </a:rPr>
            </a:br>
            <a:r>
              <a:rPr lang="ru-RU" sz="1700" dirty="0" smtClean="0">
                <a:latin typeface="Arial" pitchFamily="34" charset="0"/>
                <a:cs typeface="Arial" pitchFamily="34" charset="0"/>
              </a:rPr>
              <a:t>из </a:t>
            </a:r>
            <a:r>
              <a:rPr lang="ru-RU" sz="1700" dirty="0">
                <a:latin typeface="Arial" pitchFamily="34" charset="0"/>
                <a:cs typeface="Arial" pitchFamily="34" charset="0"/>
              </a:rPr>
              <a:t>очага ЧС, из районного </a:t>
            </a:r>
            <a:r>
              <a:rPr lang="ru-RU" sz="1700" dirty="0" smtClean="0">
                <a:latin typeface="Arial" pitchFamily="34" charset="0"/>
                <a:cs typeface="Arial" pitchFamily="34" charset="0"/>
              </a:rPr>
              <a:t>судебно-медицинского </a:t>
            </a:r>
            <a:r>
              <a:rPr lang="ru-RU" sz="1700" dirty="0">
                <a:latin typeface="Arial" pitchFamily="34" charset="0"/>
                <a:cs typeface="Arial" pitchFamily="34" charset="0"/>
              </a:rPr>
              <a:t>отделения или из других источников (УВД, РОВД, ЦРБ, районный или городской штаб ГО, оперативный дежурный ЦМК). В </a:t>
            </a:r>
            <a:r>
              <a:rPr lang="ru-RU" sz="1700" dirty="0" smtClean="0">
                <a:latin typeface="Arial" pitchFamily="34" charset="0"/>
                <a:cs typeface="Arial" pitchFamily="34" charset="0"/>
              </a:rPr>
              <a:t>бюро </a:t>
            </a:r>
            <a:r>
              <a:rPr lang="ru-RU" sz="1700" dirty="0">
                <a:latin typeface="Arial" pitchFamily="34" charset="0"/>
                <a:cs typeface="Arial" pitchFamily="34" charset="0"/>
              </a:rPr>
              <a:t>должен работать круглосуточный пост дежурного диспетчера по приему и организации транспортировки трупов с места происшествия в морг. Дежурный диспетчер постоянно должен быть готов принять информацию о ЧС и довести ее до соответствующих должностных лиц. У дежурного диспетчера должен быть график дежурств бригады экстренной судебно-медицинской экспертизы, начальника бюро и его заместителя, а также других заинтересованных служб.</a:t>
            </a:r>
          </a:p>
          <a:p>
            <a:pPr marL="0" indent="355600" algn="just">
              <a:buNone/>
            </a:pPr>
            <a:r>
              <a:rPr lang="ru-RU" sz="1700" b="1" dirty="0" smtClean="0">
                <a:latin typeface="Arial" pitchFamily="34" charset="0"/>
                <a:cs typeface="Arial" pitchFamily="34" charset="0"/>
              </a:rPr>
              <a:t>В </a:t>
            </a:r>
            <a:r>
              <a:rPr lang="ru-RU" sz="1700" b="1" dirty="0">
                <a:latin typeface="Arial" pitchFamily="34" charset="0"/>
                <a:cs typeface="Arial" pitchFamily="34" charset="0"/>
              </a:rPr>
              <a:t>первую </a:t>
            </a:r>
            <a:r>
              <a:rPr lang="ru-RU" sz="1700" b="1" dirty="0" smtClean="0">
                <a:latin typeface="Arial" pitchFamily="34" charset="0"/>
                <a:cs typeface="Arial" pitchFamily="34" charset="0"/>
              </a:rPr>
              <a:t>очередь </a:t>
            </a:r>
            <a:r>
              <a:rPr lang="ru-RU" sz="1700" b="1" dirty="0">
                <a:latin typeface="Arial" pitchFamily="34" charset="0"/>
                <a:cs typeface="Arial" pitchFamily="34" charset="0"/>
              </a:rPr>
              <a:t>такая информация должна быть доведена </a:t>
            </a:r>
            <a:r>
              <a:rPr lang="ru-RU" sz="1700" b="1" dirty="0" smtClean="0">
                <a:latin typeface="Arial" pitchFamily="34" charset="0"/>
                <a:cs typeface="Arial" pitchFamily="34" charset="0"/>
              </a:rPr>
              <a:t>до </a:t>
            </a:r>
            <a:r>
              <a:rPr lang="ru-RU" sz="1700" b="1" dirty="0">
                <a:latin typeface="Arial" pitchFamily="34" charset="0"/>
                <a:cs typeface="Arial" pitchFamily="34" charset="0"/>
              </a:rPr>
              <a:t>дежурного судебно-медицинского эксперта, начальника бюро или его заместителя, оперативного дежурного ЦМК и УВД, штаба ГО края. </a:t>
            </a:r>
          </a:p>
          <a:p>
            <a:pPr marL="0" indent="355600" algn="just">
              <a:buNone/>
            </a:pPr>
            <a:r>
              <a:rPr lang="ru-RU" sz="1700" dirty="0">
                <a:latin typeface="Arial" pitchFamily="34" charset="0"/>
                <a:cs typeface="Arial" pitchFamily="34" charset="0"/>
              </a:rPr>
              <a:t>В дальнейшем эта информация уточняется и направляется начальником бюро или его заместителем в управление здравоохранением, главному судебно-медицинскому эксперту РФ, а также в территориальный центр медицины катастроф, оперативному дежурному штаба ГО </a:t>
            </a:r>
            <a:r>
              <a:rPr lang="ru-RU" sz="1700" dirty="0" smtClean="0">
                <a:latin typeface="Arial" pitchFamily="34" charset="0"/>
                <a:cs typeface="Arial" pitchFamily="34" charset="0"/>
              </a:rPr>
              <a:t>края.</a:t>
            </a:r>
            <a:endParaRPr lang="ru-RU" sz="1700" dirty="0">
              <a:latin typeface="Arial" pitchFamily="34" charset="0"/>
              <a:cs typeface="Arial" pitchFamily="34" charset="0"/>
            </a:endParaRPr>
          </a:p>
          <a:p>
            <a:pPr marL="0" indent="355600" algn="just">
              <a:buNone/>
            </a:pPr>
            <a:r>
              <a:rPr lang="ru-RU" sz="1700" b="1" dirty="0" smtClean="0">
                <a:latin typeface="Arial" pitchFamily="34" charset="0"/>
                <a:cs typeface="Arial" pitchFamily="34" charset="0"/>
              </a:rPr>
              <a:t>Взаимодействие </a:t>
            </a:r>
            <a:r>
              <a:rPr lang="ru-RU" sz="1700" b="1" dirty="0">
                <a:latin typeface="Arial" pitchFamily="34" charset="0"/>
                <a:cs typeface="Arial" pitchFamily="34" charset="0"/>
              </a:rPr>
              <a:t>заинтересованных служб по предупреждению и ликвидации медико-санитарных последствий ЧС осуществляется с учетом возложенных на них задач по следующим направлениям:</a:t>
            </a:r>
          </a:p>
          <a:p>
            <a:pPr marL="285750" lvl="1" indent="-285750" algn="just">
              <a:spcBef>
                <a:spcPts val="0"/>
              </a:spcBef>
              <a:buFont typeface="Wingdings" pitchFamily="2" charset="2"/>
              <a:buChar char="§"/>
            </a:pPr>
            <a:r>
              <a:rPr lang="ru-RU" sz="1700" dirty="0">
                <a:latin typeface="Arial" pitchFamily="34" charset="0"/>
                <a:cs typeface="Arial" pitchFamily="34" charset="0"/>
              </a:rPr>
              <a:t>прогнозирование, наблюдение и оценка социально-экономических, медико-санитарных последствий ЧС;</a:t>
            </a:r>
          </a:p>
          <a:p>
            <a:pPr marL="285750" lvl="1" indent="-285750" algn="just">
              <a:spcBef>
                <a:spcPts val="0"/>
              </a:spcBef>
              <a:buFont typeface="Wingdings" pitchFamily="2" charset="2"/>
              <a:buChar char="§"/>
            </a:pPr>
            <a:r>
              <a:rPr lang="ru-RU" sz="1700" dirty="0">
                <a:latin typeface="Arial" pitchFamily="34" charset="0"/>
                <a:cs typeface="Arial" pitchFamily="34" charset="0"/>
              </a:rPr>
              <a:t>взаимный обмен информацией по вопросам предупреждения и ликвидации ЧС, относящимся к компетенции служб;</a:t>
            </a:r>
          </a:p>
          <a:p>
            <a:pPr marL="285750" lvl="1" indent="-285750" algn="just">
              <a:spcBef>
                <a:spcPts val="0"/>
              </a:spcBef>
              <a:buFont typeface="Wingdings" pitchFamily="2" charset="2"/>
              <a:buChar char="§"/>
            </a:pPr>
            <a:r>
              <a:rPr lang="ru-RU" sz="1700" dirty="0">
                <a:latin typeface="Arial" pitchFamily="34" charset="0"/>
                <a:cs typeface="Arial" pitchFamily="34" charset="0"/>
              </a:rPr>
              <a:t>согласование решений о выделении сил и средств, с целью предупреждения и ликвидации последствий ЧС;</a:t>
            </a:r>
          </a:p>
          <a:p>
            <a:pPr marL="285750" lvl="1" indent="-285750" algn="just">
              <a:spcBef>
                <a:spcPts val="0"/>
              </a:spcBef>
              <a:buFont typeface="Wingdings" pitchFamily="2" charset="2"/>
              <a:buChar char="§"/>
            </a:pPr>
            <a:r>
              <a:rPr lang="ru-RU" sz="1700" dirty="0">
                <a:latin typeface="Arial" pitchFamily="34" charset="0"/>
                <a:cs typeface="Arial" pitchFamily="34" charset="0"/>
              </a:rPr>
              <a:t>согласование совместных действий по своевременному судебно-медицинскому обеспечению ликвидации последствий ЧС;</a:t>
            </a:r>
          </a:p>
          <a:p>
            <a:pPr marL="285750" lvl="1" indent="-285750" algn="just">
              <a:spcBef>
                <a:spcPts val="0"/>
              </a:spcBef>
              <a:buFont typeface="Wingdings" pitchFamily="2" charset="2"/>
              <a:buChar char="§"/>
            </a:pPr>
            <a:r>
              <a:rPr lang="ru-RU" sz="1700" dirty="0">
                <a:latin typeface="Arial" pitchFamily="34" charset="0"/>
                <a:cs typeface="Arial" pitchFamily="34" charset="0"/>
              </a:rPr>
              <a:t>создание и использование фондов финансовых, материально-технических и судебно-медицинских ресурсов, необходимых для судебно-медицинского обеспечения ликвидации последствий ЧС;</a:t>
            </a:r>
          </a:p>
          <a:p>
            <a:pPr marL="285750" lvl="1" indent="-285750" algn="just">
              <a:spcBef>
                <a:spcPts val="0"/>
              </a:spcBef>
              <a:buFont typeface="Wingdings" pitchFamily="2" charset="2"/>
              <a:buChar char="§"/>
            </a:pPr>
            <a:r>
              <a:rPr lang="ru-RU" sz="1700" dirty="0">
                <a:latin typeface="Arial" pitchFamily="34" charset="0"/>
                <a:cs typeface="Arial" pitchFamily="34" charset="0"/>
              </a:rPr>
              <a:t>проведение совместных тактико-специальных тренировок и учений.</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35628" y="-20810"/>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14</a:t>
            </a:fld>
            <a:endParaRPr lang="ru-RU" noProof="1"/>
          </a:p>
        </p:txBody>
      </p:sp>
    </p:spTree>
    <p:extLst>
      <p:ext uri="{BB962C8B-B14F-4D97-AF65-F5344CB8AC3E}">
        <p14:creationId xmlns:p14="http://schemas.microsoft.com/office/powerpoint/2010/main" val="40895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AE57819-B058-4AA3-86D8-4E3C84B78DCE}"/>
              </a:ext>
            </a:extLst>
          </p:cNvPr>
          <p:cNvSpPr>
            <a:spLocks noGrp="1"/>
          </p:cNvSpPr>
          <p:nvPr>
            <p:ph idx="1"/>
          </p:nvPr>
        </p:nvSpPr>
        <p:spPr>
          <a:xfrm>
            <a:off x="142284" y="587943"/>
            <a:ext cx="11744916" cy="6026613"/>
          </a:xfrm>
        </p:spPr>
        <p:txBody>
          <a:bodyPr>
            <a:normAutofit fontScale="25000" lnSpcReduction="20000"/>
          </a:bodyPr>
          <a:lstStyle/>
          <a:p>
            <a:pPr marL="0" indent="355600" algn="just">
              <a:buNone/>
            </a:pPr>
            <a:r>
              <a:rPr lang="ru-RU" sz="7200" dirty="0">
                <a:solidFill>
                  <a:schemeClr val="tx1"/>
                </a:solidFill>
                <a:latin typeface="Arial" pitchFamily="34" charset="0"/>
                <a:cs typeface="Arial" pitchFamily="34" charset="0"/>
              </a:rPr>
              <a:t>Общее руководство </a:t>
            </a:r>
            <a:r>
              <a:rPr lang="ru-RU" sz="7200" dirty="0" smtClean="0">
                <a:solidFill>
                  <a:schemeClr val="tx1"/>
                </a:solidFill>
                <a:latin typeface="Arial" pitchFamily="34" charset="0"/>
                <a:cs typeface="Arial" pitchFamily="34" charset="0"/>
              </a:rPr>
              <a:t>осуществляет </a:t>
            </a:r>
            <a:r>
              <a:rPr lang="ru-RU" sz="7200" b="1" dirty="0">
                <a:solidFill>
                  <a:srgbClr val="0070C0"/>
                </a:solidFill>
                <a:latin typeface="Arial" pitchFamily="34" charset="0"/>
                <a:cs typeface="Arial" pitchFamily="34" charset="0"/>
              </a:rPr>
              <a:t>штаб,</a:t>
            </a:r>
            <a:r>
              <a:rPr lang="ru-RU" sz="7200" dirty="0">
                <a:solidFill>
                  <a:schemeClr val="tx1"/>
                </a:solidFill>
                <a:latin typeface="Arial" pitchFamily="34" charset="0"/>
                <a:cs typeface="Arial" pitchFamily="34" charset="0"/>
              </a:rPr>
              <a:t> в состав которого входят начальник бюро (ведущий судебно-медицинский эксперт), его заместители, заведующие отделами и отделениями. Штаб дислоцируется на базе бюро судебно-медицинской экспертизы. При нем создается </a:t>
            </a:r>
            <a:r>
              <a:rPr lang="ru-RU" sz="7200" b="1" dirty="0">
                <a:solidFill>
                  <a:srgbClr val="0070C0"/>
                </a:solidFill>
                <a:latin typeface="Arial" pitchFamily="34" charset="0"/>
                <a:cs typeface="Arial" pitchFamily="34" charset="0"/>
              </a:rPr>
              <a:t>оперативно-информационный центр</a:t>
            </a:r>
            <a:r>
              <a:rPr lang="ru-RU" sz="7200" dirty="0">
                <a:solidFill>
                  <a:schemeClr val="tx1"/>
                </a:solidFill>
                <a:latin typeface="Arial" pitchFamily="34" charset="0"/>
                <a:cs typeface="Arial" pitchFamily="34" charset="0"/>
              </a:rPr>
              <a:t>, который осуществляет:</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персональный учет количества трупов или их частей, поступивших с места происшествия либо из лечебного учреждения, опознанных трупов, число трупов, выданных для погребения;</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учет и контроль за правильным проведением экспертизы, ведением и оформлением судебно-медицинской документации по экспертизе трупов и живых пострадавших, направлением биологического </a:t>
            </a:r>
            <a:r>
              <a:rPr lang="ru-RU" sz="7200" dirty="0" smtClean="0">
                <a:solidFill>
                  <a:schemeClr val="tx1"/>
                </a:solidFill>
                <a:latin typeface="Arial" pitchFamily="34" charset="0"/>
                <a:cs typeface="Arial" pitchFamily="34" charset="0"/>
              </a:rPr>
              <a:t>материала </a:t>
            </a:r>
            <a:r>
              <a:rPr lang="ru-RU" sz="7200" dirty="0">
                <a:solidFill>
                  <a:schemeClr val="tx1"/>
                </a:solidFill>
                <a:latin typeface="Arial" pitchFamily="34" charset="0"/>
                <a:cs typeface="Arial" pitchFamily="34" charset="0"/>
              </a:rPr>
              <a:t>на дополнительные лабораторные исследования и </a:t>
            </a:r>
            <a:r>
              <a:rPr lang="ru-RU" sz="7200" dirty="0" smtClean="0">
                <a:solidFill>
                  <a:schemeClr val="tx1"/>
                </a:solidFill>
                <a:latin typeface="Arial" pitchFamily="34" charset="0"/>
                <a:cs typeface="Arial" pitchFamily="34" charset="0"/>
              </a:rPr>
              <a:t>своевременным получением их </a:t>
            </a:r>
            <a:r>
              <a:rPr lang="ru-RU" sz="7200" dirty="0">
                <a:solidFill>
                  <a:schemeClr val="tx1"/>
                </a:solidFill>
                <a:latin typeface="Arial" pitchFamily="34" charset="0"/>
                <a:cs typeface="Arial" pitchFamily="34" charset="0"/>
              </a:rPr>
              <a:t>результатов, выдачей врачебных свидетельств о смерти;</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своевременный анализ и обобщение судебно-медицинской экспертизы трупов и живых пострадавших, результаты которых направлены на улучшение лечебно-диагностического процесса и доводятся до сведения руководства органов и учреждений здравоохранения;</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подготовку информации и ежедневных сведений для доклада в штабе по чрезвычайной ситуации;</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координацию с отделениями и формированиями других служб и ведомств;</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учет личного состава судебно-медицинских формирований и прибывших групп усиления, составление табелей и графиков их </a:t>
            </a:r>
            <a:r>
              <a:rPr lang="ru-RU" sz="7200" dirty="0" smtClean="0">
                <a:solidFill>
                  <a:schemeClr val="tx1"/>
                </a:solidFill>
                <a:latin typeface="Arial" pitchFamily="34" charset="0"/>
                <a:cs typeface="Arial" pitchFamily="34" charset="0"/>
              </a:rPr>
              <a:t>работы; сменность </a:t>
            </a:r>
            <a:r>
              <a:rPr lang="ru-RU" sz="7200" dirty="0">
                <a:solidFill>
                  <a:schemeClr val="tx1"/>
                </a:solidFill>
                <a:latin typeface="Arial" pitchFamily="34" charset="0"/>
                <a:cs typeface="Arial" pitchFamily="34" charset="0"/>
              </a:rPr>
              <a:t>в работе судебно-медицинских формирований и продолжительность их труда;</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анализ показателей деятельности судебно-медицинской </a:t>
            </a:r>
            <a:r>
              <a:rPr lang="ru-RU" sz="7200" dirty="0" smtClean="0">
                <a:solidFill>
                  <a:schemeClr val="tx1"/>
                </a:solidFill>
                <a:latin typeface="Arial" pitchFamily="34" charset="0"/>
                <a:cs typeface="Arial" pitchFamily="34" charset="0"/>
              </a:rPr>
              <a:t>службы </a:t>
            </a:r>
            <a:r>
              <a:rPr lang="ru-RU" sz="7200" dirty="0">
                <a:solidFill>
                  <a:schemeClr val="tx1"/>
                </a:solidFill>
                <a:latin typeface="Arial" pitchFamily="34" charset="0"/>
                <a:cs typeface="Arial" pitchFamily="34" charset="0"/>
              </a:rPr>
              <a:t>с обобщением и предоставлением руководству результатов, имеющих оперативное и практическое значение для улучшения </a:t>
            </a:r>
            <a:r>
              <a:rPr lang="ru-RU" sz="7200" dirty="0" smtClean="0">
                <a:solidFill>
                  <a:schemeClr val="tx1"/>
                </a:solidFill>
                <a:latin typeface="Arial" pitchFamily="34" charset="0"/>
                <a:cs typeface="Arial" pitchFamily="34" charset="0"/>
              </a:rPr>
              <a:t>работы;</a:t>
            </a:r>
            <a:endParaRPr lang="ru-RU" sz="7200" dirty="0">
              <a:solidFill>
                <a:schemeClr val="tx1"/>
              </a:solidFill>
              <a:latin typeface="Arial" pitchFamily="34" charset="0"/>
              <a:cs typeface="Arial" pitchFamily="34" charset="0"/>
            </a:endParaRP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контроль за исполнением поручений руководства судебно-медицинской службы и центра, а также ранее принятых решений;</a:t>
            </a:r>
          </a:p>
          <a:p>
            <a:pPr marL="177800" lvl="1" indent="368300" algn="just">
              <a:buFont typeface="Wingdings" panose="05000000000000000000" pitchFamily="2" charset="2"/>
              <a:buChar char="Ø"/>
            </a:pPr>
            <a:r>
              <a:rPr lang="ru-RU" sz="7200" dirty="0">
                <a:solidFill>
                  <a:schemeClr val="tx1"/>
                </a:solidFill>
                <a:latin typeface="Arial" pitchFamily="34" charset="0"/>
                <a:cs typeface="Arial" pitchFamily="34" charset="0"/>
              </a:rPr>
              <a:t>обеспечение населения информацией через временно организуемую в подразделении справочную службу.</a:t>
            </a:r>
          </a:p>
          <a:p>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15</a:t>
            </a:fld>
            <a:endParaRPr lang="ru-RU" noProof="1"/>
          </a:p>
        </p:txBody>
      </p:sp>
    </p:spTree>
    <p:extLst>
      <p:ext uri="{BB962C8B-B14F-4D97-AF65-F5344CB8AC3E}">
        <p14:creationId xmlns:p14="http://schemas.microsoft.com/office/powerpoint/2010/main" val="38017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25C9BC9-EEFD-4979-9E2C-041CD9E66F22}"/>
              </a:ext>
            </a:extLst>
          </p:cNvPr>
          <p:cNvSpPr>
            <a:spLocks noGrp="1"/>
          </p:cNvSpPr>
          <p:nvPr>
            <p:ph idx="1"/>
          </p:nvPr>
        </p:nvSpPr>
        <p:spPr>
          <a:xfrm>
            <a:off x="296885" y="147090"/>
            <a:ext cx="11576668" cy="6403835"/>
          </a:xfrm>
        </p:spPr>
        <p:txBody>
          <a:bodyPr>
            <a:noAutofit/>
          </a:bodyPr>
          <a:lstStyle/>
          <a:p>
            <a:pPr marL="358775" indent="306388" algn="ctr">
              <a:buNone/>
            </a:pPr>
            <a:r>
              <a:rPr lang="ru-RU" sz="2000" b="1" dirty="0">
                <a:solidFill>
                  <a:srgbClr val="0070C0"/>
                </a:solidFill>
                <a:latin typeface="Arial" pitchFamily="34" charset="0"/>
                <a:cs typeface="Arial" pitchFamily="34" charset="0"/>
              </a:rPr>
              <a:t>Задачи начальника бюро </a:t>
            </a:r>
            <a:r>
              <a:rPr lang="ru-RU" sz="2000" b="1" dirty="0" smtClean="0">
                <a:solidFill>
                  <a:srgbClr val="0070C0"/>
                </a:solidFill>
                <a:latin typeface="Arial" pitchFamily="34" charset="0"/>
                <a:cs typeface="Arial" pitchFamily="34" charset="0"/>
              </a:rPr>
              <a:t>СМЭ в </a:t>
            </a:r>
            <a:r>
              <a:rPr lang="ru-RU" sz="2000" b="1" dirty="0">
                <a:solidFill>
                  <a:srgbClr val="0070C0"/>
                </a:solidFill>
                <a:latin typeface="Arial" pitchFamily="34" charset="0"/>
                <a:cs typeface="Arial" pitchFamily="34" charset="0"/>
              </a:rPr>
              <a:t>случае </a:t>
            </a:r>
            <a:r>
              <a:rPr lang="ru-RU" sz="2000" b="1" dirty="0" smtClean="0">
                <a:solidFill>
                  <a:srgbClr val="0070C0"/>
                </a:solidFill>
                <a:latin typeface="Arial" pitchFamily="34" charset="0"/>
                <a:cs typeface="Arial" pitchFamily="34" charset="0"/>
              </a:rPr>
              <a:t>ЧС </a:t>
            </a:r>
          </a:p>
          <a:p>
            <a:pPr marL="358775" indent="306388" algn="ctr">
              <a:buNone/>
            </a:pPr>
            <a:endParaRPr lang="ru-RU" sz="2000" b="1" dirty="0">
              <a:latin typeface="Arial" pitchFamily="34" charset="0"/>
              <a:cs typeface="Arial" pitchFamily="34" charset="0"/>
            </a:endParaRPr>
          </a:p>
          <a:p>
            <a:pPr marL="358775" indent="306388" algn="just"/>
            <a:r>
              <a:rPr lang="ru-RU" sz="2000" dirty="0">
                <a:latin typeface="Arial" pitchFamily="34" charset="0"/>
                <a:cs typeface="Arial" pitchFamily="34" charset="0"/>
              </a:rPr>
              <a:t>Уточняет информацию о случившемся и оповещает личный состав бригады быстрого реагирования для оперативного сбора в заранее установленном месте. </a:t>
            </a:r>
            <a:endParaRPr lang="ru-RU" sz="2000" dirty="0" smtClean="0">
              <a:latin typeface="Arial" pitchFamily="34" charset="0"/>
              <a:cs typeface="Arial" pitchFamily="34" charset="0"/>
            </a:endParaRPr>
          </a:p>
          <a:p>
            <a:pPr marL="358775" indent="306388" algn="just"/>
            <a:endParaRPr lang="ru-RU" sz="2000" dirty="0" smtClean="0">
              <a:latin typeface="Arial" pitchFamily="34" charset="0"/>
              <a:cs typeface="Arial" pitchFamily="34" charset="0"/>
            </a:endParaRPr>
          </a:p>
          <a:p>
            <a:pPr marL="358775" indent="306388" algn="just"/>
            <a:r>
              <a:rPr lang="ru-RU" sz="2000" dirty="0" smtClean="0">
                <a:latin typeface="Arial" pitchFamily="34" charset="0"/>
                <a:cs typeface="Arial" pitchFamily="34" charset="0"/>
              </a:rPr>
              <a:t>Выезжает </a:t>
            </a:r>
            <a:r>
              <a:rPr lang="ru-RU" sz="2000" dirty="0">
                <a:latin typeface="Arial" pitchFamily="34" charset="0"/>
                <a:cs typeface="Arial" pitchFamily="34" charset="0"/>
              </a:rPr>
              <a:t>при необходимости </a:t>
            </a:r>
            <a:r>
              <a:rPr lang="ru-RU" sz="2000" dirty="0" smtClean="0">
                <a:latin typeface="Arial" pitchFamily="34" charset="0"/>
                <a:cs typeface="Arial" pitchFamily="34" charset="0"/>
              </a:rPr>
              <a:t>с </a:t>
            </a:r>
            <a:r>
              <a:rPr lang="ru-RU" sz="2000" dirty="0">
                <a:latin typeface="Arial" pitchFamily="34" charset="0"/>
                <a:cs typeface="Arial" pitchFamily="34" charset="0"/>
              </a:rPr>
              <a:t>бригадой быстрого реагирования на место происшествия, где без промедления начинает собирать информацию для предварительного анализа общей медико-тактической обстановки в очаге массового поражения. </a:t>
            </a:r>
            <a:endParaRPr lang="ru-RU" sz="2000" dirty="0" smtClean="0">
              <a:latin typeface="Arial" pitchFamily="34" charset="0"/>
              <a:cs typeface="Arial" pitchFamily="34" charset="0"/>
            </a:endParaRPr>
          </a:p>
          <a:p>
            <a:pPr marL="358775" indent="306388" algn="just"/>
            <a:endParaRPr lang="ru-RU" sz="2000" dirty="0">
              <a:latin typeface="Arial" pitchFamily="34" charset="0"/>
              <a:cs typeface="Arial" pitchFamily="34" charset="0"/>
            </a:endParaRPr>
          </a:p>
          <a:p>
            <a:pPr marL="358775" indent="306388" algn="just"/>
            <a:r>
              <a:rPr lang="ru-RU" sz="2000" dirty="0">
                <a:latin typeface="Arial" pitchFamily="34" charset="0"/>
                <a:cs typeface="Arial" pitchFamily="34" charset="0"/>
              </a:rPr>
              <a:t>Оценив создавшуюся обстановку и примерное количество погибших на месте происшествия (с учетом данных тактической, пожарной, инженерной, химической, медицинской разведок), определяет силы и средства, требующиеся для выполнения объема экспертных исследований и место работы. </a:t>
            </a:r>
            <a:endParaRPr lang="ru-RU" sz="2000" dirty="0" smtClean="0">
              <a:latin typeface="Arial" pitchFamily="34" charset="0"/>
              <a:cs typeface="Arial" pitchFamily="34" charset="0"/>
            </a:endParaRPr>
          </a:p>
          <a:p>
            <a:pPr marL="358775" indent="306388" algn="just"/>
            <a:endParaRPr lang="ru-RU" sz="2000" dirty="0" smtClean="0">
              <a:latin typeface="Arial" pitchFamily="34" charset="0"/>
              <a:cs typeface="Arial" pitchFamily="34" charset="0"/>
            </a:endParaRPr>
          </a:p>
          <a:p>
            <a:pPr marL="358775" indent="306388" algn="just"/>
            <a:r>
              <a:rPr lang="ru-RU" sz="2000" dirty="0" smtClean="0">
                <a:latin typeface="Arial" pitchFamily="34" charset="0"/>
                <a:cs typeface="Arial" pitchFamily="34" charset="0"/>
              </a:rPr>
              <a:t>Лично </a:t>
            </a:r>
            <a:r>
              <a:rPr lang="ru-RU" sz="2000" dirty="0">
                <a:latin typeface="Arial" pitchFamily="34" charset="0"/>
                <a:cs typeface="Arial" pitchFamily="34" charset="0"/>
              </a:rPr>
              <a:t>управляет подчиненными, отдавая устные приказы и распоряжения, обеспечивает взаимодействие и согласованность совместных действий различных формирований по их целям, задачам, месту, времени и объему выполняемой работы; также обеспечивает безопасные условия работы персонала, соблюдение санитарно-противоэпидемического режима и принципов медицинской этики и деонтологии</a:t>
            </a:r>
            <a:r>
              <a:rPr lang="ru-RU" sz="2000" dirty="0" smtClean="0">
                <a:latin typeface="Arial" pitchFamily="34" charset="0"/>
                <a:cs typeface="Arial" pitchFamily="34" charset="0"/>
              </a:rPr>
              <a:t>.</a:t>
            </a:r>
            <a:endParaRPr lang="ru-RU" sz="2000"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16</a:t>
            </a:fld>
            <a:endParaRPr lang="ru-RU" noProof="1"/>
          </a:p>
        </p:txBody>
      </p:sp>
    </p:spTree>
    <p:extLst>
      <p:ext uri="{BB962C8B-B14F-4D97-AF65-F5344CB8AC3E}">
        <p14:creationId xmlns:p14="http://schemas.microsoft.com/office/powerpoint/2010/main" val="2681604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25C9BC9-EEFD-4979-9E2C-041CD9E66F22}"/>
              </a:ext>
            </a:extLst>
          </p:cNvPr>
          <p:cNvSpPr>
            <a:spLocks noGrp="1"/>
          </p:cNvSpPr>
          <p:nvPr>
            <p:ph idx="1"/>
          </p:nvPr>
        </p:nvSpPr>
        <p:spPr>
          <a:xfrm>
            <a:off x="296884" y="465114"/>
            <a:ext cx="11658555" cy="6489028"/>
          </a:xfrm>
        </p:spPr>
        <p:txBody>
          <a:bodyPr>
            <a:noAutofit/>
          </a:bodyPr>
          <a:lstStyle/>
          <a:p>
            <a:pPr marL="0" indent="0" algn="ctr">
              <a:buNone/>
            </a:pPr>
            <a:r>
              <a:rPr lang="ru-RU" sz="2000" b="1" dirty="0" smtClean="0">
                <a:solidFill>
                  <a:srgbClr val="0070C0"/>
                </a:solidFill>
                <a:latin typeface="Arial" pitchFamily="34" charset="0"/>
                <a:cs typeface="Arial" pitchFamily="34" charset="0"/>
              </a:rPr>
              <a:t>Организация работы службы СМЭ в условиях ЧС </a:t>
            </a:r>
          </a:p>
          <a:p>
            <a:pPr marL="0" indent="355600" algn="just">
              <a:buNone/>
            </a:pPr>
            <a:r>
              <a:rPr lang="ru-RU" sz="1600" dirty="0" smtClean="0">
                <a:latin typeface="Arial" pitchFamily="34" charset="0"/>
                <a:cs typeface="Arial" pitchFamily="34" charset="0"/>
              </a:rPr>
              <a:t>Начинается </a:t>
            </a:r>
            <a:r>
              <a:rPr lang="ru-RU" sz="1600" dirty="0">
                <a:latin typeface="Arial" pitchFamily="34" charset="0"/>
                <a:cs typeface="Arial" pitchFamily="34" charset="0"/>
              </a:rPr>
              <a:t>с организации четкого функционирования </a:t>
            </a:r>
            <a:r>
              <a:rPr lang="ru-RU" sz="1600" b="1" dirty="0">
                <a:latin typeface="Arial" pitchFamily="34" charset="0"/>
                <a:cs typeface="Arial" pitchFamily="34" charset="0"/>
              </a:rPr>
              <a:t>оперативно-информационного центра</a:t>
            </a:r>
            <a:r>
              <a:rPr lang="ru-RU" sz="1600" dirty="0">
                <a:latin typeface="Arial" pitchFamily="34" charset="0"/>
                <a:cs typeface="Arial" pitchFamily="34" charset="0"/>
              </a:rPr>
              <a:t>, который налаживает связи с собственными формированиями, местными органами управления здравоохранения, правопорядка и другими ведомствами. </a:t>
            </a:r>
            <a:r>
              <a:rPr lang="ru-RU" sz="1600" dirty="0" smtClean="0">
                <a:latin typeface="Arial" pitchFamily="34" charset="0"/>
                <a:cs typeface="Arial" pitchFamily="34" charset="0"/>
              </a:rPr>
              <a:t>Обеспечивает бригады </a:t>
            </a:r>
            <a:r>
              <a:rPr lang="ru-RU" sz="1600" dirty="0">
                <a:latin typeface="Arial" pitchFamily="34" charset="0"/>
                <a:cs typeface="Arial" pitchFamily="34" charset="0"/>
              </a:rPr>
              <a:t>оснащением, бланками судебно-медицинской документации и канцелярскими принадлежностями. </a:t>
            </a:r>
            <a:r>
              <a:rPr lang="ru-RU" sz="1600" dirty="0" smtClean="0">
                <a:latin typeface="Arial" pitchFamily="34" charset="0"/>
                <a:cs typeface="Arial" pitchFamily="34" charset="0"/>
              </a:rPr>
              <a:t>Организует </a:t>
            </a:r>
            <a:r>
              <a:rPr lang="ru-RU" sz="1600" dirty="0">
                <a:latin typeface="Arial" pitchFamily="34" charset="0"/>
                <a:cs typeface="Arial" pitchFamily="34" charset="0"/>
              </a:rPr>
              <a:t>сменность в работе судебно-медицинских формирований и контролирует ее продолжительность. Необходимо установить такое количество смен и бригад, чтобы обеспечить условия для производительной работы и достаточного отдыха персонала. </a:t>
            </a:r>
          </a:p>
          <a:p>
            <a:pPr marL="0" indent="355600" algn="just">
              <a:buNone/>
            </a:pPr>
            <a:r>
              <a:rPr lang="ru-RU" sz="1600" dirty="0">
                <a:latin typeface="Arial" pitchFamily="34" charset="0"/>
                <a:cs typeface="Arial" pitchFamily="34" charset="0"/>
              </a:rPr>
              <a:t>Один из важных моментов судебно-медицинского обеспечения в сложившейся обстановке – организация места работы. Наиболее эффективно она выполняется на базе бюро судебно-медицинской экспертизы, где можно легко перепрофилировать имеющиеся и создать временные организационные структуры, а судебно-медицинская лаборатория приближена непосредственно к отделению по исследованию трупов.</a:t>
            </a:r>
          </a:p>
          <a:p>
            <a:pPr marL="0" lvl="1" indent="355600" algn="just">
              <a:buNone/>
            </a:pPr>
            <a:r>
              <a:rPr lang="ru-RU" sz="1600" dirty="0">
                <a:latin typeface="Arial" pitchFamily="34" charset="0"/>
                <a:cs typeface="Arial" pitchFamily="34" charset="0"/>
              </a:rPr>
              <a:t>Если нельзя использовать для этих </a:t>
            </a:r>
            <a:r>
              <a:rPr lang="ru-RU" sz="1600" dirty="0" smtClean="0">
                <a:latin typeface="Arial" pitchFamily="34" charset="0"/>
                <a:cs typeface="Arial" pitchFamily="34" charset="0"/>
              </a:rPr>
              <a:t>целей базу </a:t>
            </a:r>
            <a:r>
              <a:rPr lang="ru-RU" sz="1600" dirty="0">
                <a:latin typeface="Arial" pitchFamily="34" charset="0"/>
                <a:cs typeface="Arial" pitchFamily="34" charset="0"/>
              </a:rPr>
              <a:t>экспертного </a:t>
            </a:r>
            <a:r>
              <a:rPr lang="ru-RU" sz="1600" dirty="0" smtClean="0">
                <a:latin typeface="Arial" pitchFamily="34" charset="0"/>
                <a:cs typeface="Arial" pitchFamily="34" charset="0"/>
              </a:rPr>
              <a:t>учреждения, </a:t>
            </a:r>
            <a:r>
              <a:rPr lang="ru-RU" sz="1600" dirty="0">
                <a:latin typeface="Arial" pitchFamily="34" charset="0"/>
                <a:cs typeface="Arial" pitchFamily="34" charset="0"/>
              </a:rPr>
              <a:t>то может быть представлен специально выделенный морг патологоанатомического отделения либо другое, временно приспособленное помещение или строение. </a:t>
            </a:r>
          </a:p>
          <a:p>
            <a:pPr marL="0" lvl="1" indent="355600" algn="just">
              <a:buNone/>
            </a:pPr>
            <a:r>
              <a:rPr lang="ru-RU" sz="1600" dirty="0">
                <a:latin typeface="Arial" pitchFamily="34" charset="0"/>
                <a:cs typeface="Arial" pitchFamily="34" charset="0"/>
              </a:rPr>
              <a:t>Отсутствие холодильной камеры для хранения трупов или ее малая емкость можно компенсировать </a:t>
            </a:r>
            <a:r>
              <a:rPr lang="ru-RU" sz="1600" dirty="0" smtClean="0">
                <a:latin typeface="Arial" pitchFamily="34" charset="0"/>
                <a:cs typeface="Arial" pitchFamily="34" charset="0"/>
              </a:rPr>
              <a:t>автомобильными, железнодорожными </a:t>
            </a:r>
            <a:r>
              <a:rPr lang="ru-RU" sz="1600" dirty="0">
                <a:latin typeface="Arial" pitchFamily="34" charset="0"/>
                <a:cs typeface="Arial" pitchFamily="34" charset="0"/>
              </a:rPr>
              <a:t>или </a:t>
            </a:r>
            <a:r>
              <a:rPr lang="ru-RU" sz="1600" dirty="0" smtClean="0">
                <a:latin typeface="Arial" pitchFamily="34" charset="0"/>
                <a:cs typeface="Arial" pitchFamily="34" charset="0"/>
              </a:rPr>
              <a:t>морскими рефрижераторами</a:t>
            </a:r>
            <a:r>
              <a:rPr lang="ru-RU" sz="1600" dirty="0">
                <a:latin typeface="Arial" pitchFamily="34" charset="0"/>
                <a:cs typeface="Arial" pitchFamily="34" charset="0"/>
              </a:rPr>
              <a:t>.</a:t>
            </a:r>
          </a:p>
          <a:p>
            <a:pPr marL="0" indent="355600" algn="just">
              <a:buNone/>
            </a:pPr>
            <a:r>
              <a:rPr lang="ru-RU" sz="1600" dirty="0">
                <a:latin typeface="Arial" pitchFamily="34" charset="0"/>
                <a:cs typeface="Arial" pitchFamily="34" charset="0"/>
              </a:rPr>
              <a:t>При разрушении зданий </a:t>
            </a:r>
            <a:r>
              <a:rPr lang="ru-RU" sz="1600" dirty="0" smtClean="0">
                <a:latin typeface="Arial" pitchFamily="34" charset="0"/>
                <a:cs typeface="Arial" pitchFamily="34" charset="0"/>
              </a:rPr>
              <a:t>медицинских </a:t>
            </a:r>
            <a:r>
              <a:rPr lang="ru-RU" sz="1600" dirty="0">
                <a:latin typeface="Arial" pitchFamily="34" charset="0"/>
                <a:cs typeface="Arial" pitchFamily="34" charset="0"/>
              </a:rPr>
              <a:t>учреждений и других производственных строений деятельность судебно-медицинской службы развертывается в полевых условиях. </a:t>
            </a:r>
            <a:r>
              <a:rPr lang="ru-RU" sz="1600" dirty="0" smtClean="0">
                <a:solidFill>
                  <a:prstClr val="black"/>
                </a:solidFill>
                <a:latin typeface="Arial" pitchFamily="34" charset="0"/>
                <a:cs typeface="Arial" pitchFamily="34" charset="0"/>
              </a:rPr>
              <a:t>Определенный под функциональные подразделения участок должен отвечать следующим условиям: </a:t>
            </a:r>
          </a:p>
          <a:p>
            <a:pPr marL="357188" lvl="1" indent="177800" algn="just">
              <a:spcBef>
                <a:spcPts val="0"/>
              </a:spcBef>
              <a:buFont typeface="Wingdings" pitchFamily="2" charset="2"/>
              <a:buChar char="§"/>
            </a:pPr>
            <a:r>
              <a:rPr lang="ru-RU" sz="1600" dirty="0" smtClean="0">
                <a:solidFill>
                  <a:prstClr val="black"/>
                </a:solidFill>
                <a:latin typeface="Arial" pitchFamily="34" charset="0"/>
                <a:cs typeface="Arial" pitchFamily="34" charset="0"/>
              </a:rPr>
              <a:t>хорошие </a:t>
            </a:r>
            <a:r>
              <a:rPr lang="ru-RU" sz="1600" dirty="0">
                <a:solidFill>
                  <a:prstClr val="black"/>
                </a:solidFill>
                <a:latin typeface="Arial" pitchFamily="34" charset="0"/>
                <a:cs typeface="Arial" pitchFamily="34" charset="0"/>
              </a:rPr>
              <a:t>подъездные пути, </a:t>
            </a:r>
          </a:p>
          <a:p>
            <a:pPr marL="357188" lvl="1" indent="177800" algn="just">
              <a:spcBef>
                <a:spcPts val="0"/>
              </a:spcBef>
              <a:buFont typeface="Wingdings" pitchFamily="2" charset="2"/>
              <a:buChar char="§"/>
            </a:pPr>
            <a:r>
              <a:rPr lang="ru-RU" sz="1600" dirty="0">
                <a:solidFill>
                  <a:prstClr val="black"/>
                </a:solidFill>
                <a:latin typeface="Arial" pitchFamily="34" charset="0"/>
                <a:cs typeface="Arial" pitchFamily="34" charset="0"/>
              </a:rPr>
              <a:t>возможность проведения всех этапов технологического процесса экспертизы, </a:t>
            </a:r>
          </a:p>
          <a:p>
            <a:pPr marL="357188" lvl="1" indent="177800" algn="just">
              <a:spcBef>
                <a:spcPts val="0"/>
              </a:spcBef>
              <a:buFont typeface="Wingdings" pitchFamily="2" charset="2"/>
              <a:buChar char="§"/>
            </a:pPr>
            <a:r>
              <a:rPr lang="ru-RU" sz="1600" dirty="0">
                <a:solidFill>
                  <a:prstClr val="black"/>
                </a:solidFill>
                <a:latin typeface="Arial" pitchFamily="34" charset="0"/>
                <a:cs typeface="Arial" pitchFamily="34" charset="0"/>
              </a:rPr>
              <a:t>соблюдение санитарно-противоэпидемического режима, </a:t>
            </a:r>
          </a:p>
          <a:p>
            <a:pPr marL="357188" lvl="1" indent="177800" algn="just">
              <a:spcBef>
                <a:spcPts val="0"/>
              </a:spcBef>
              <a:buFont typeface="Wingdings" pitchFamily="2" charset="2"/>
              <a:buChar char="§"/>
            </a:pPr>
            <a:r>
              <a:rPr lang="ru-RU" sz="1600" dirty="0">
                <a:solidFill>
                  <a:prstClr val="black"/>
                </a:solidFill>
                <a:latin typeface="Arial" pitchFamily="34" charset="0"/>
                <a:cs typeface="Arial" pitchFamily="34" charset="0"/>
              </a:rPr>
              <a:t>установление рефрижераторов для хранения трупов. </a:t>
            </a:r>
          </a:p>
          <a:p>
            <a:pPr algn="just">
              <a:spcBef>
                <a:spcPts val="0"/>
              </a:spcBef>
            </a:pPr>
            <a:endParaRPr lang="ru-RU" sz="1600"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17</a:t>
            </a:fld>
            <a:endParaRPr lang="ru-RU" noProof="1"/>
          </a:p>
        </p:txBody>
      </p:sp>
    </p:spTree>
    <p:extLst>
      <p:ext uri="{BB962C8B-B14F-4D97-AF65-F5344CB8AC3E}">
        <p14:creationId xmlns:p14="http://schemas.microsoft.com/office/powerpoint/2010/main" val="3580668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9D24C98-3072-46E2-89E6-125A1789FA61}"/>
              </a:ext>
            </a:extLst>
          </p:cNvPr>
          <p:cNvSpPr>
            <a:spLocks noGrp="1"/>
          </p:cNvSpPr>
          <p:nvPr>
            <p:ph idx="1"/>
          </p:nvPr>
        </p:nvSpPr>
        <p:spPr>
          <a:xfrm>
            <a:off x="296884" y="269919"/>
            <a:ext cx="11658555" cy="6728346"/>
          </a:xfrm>
        </p:spPr>
        <p:txBody>
          <a:bodyPr>
            <a:normAutofit fontScale="25000" lnSpcReduction="20000"/>
          </a:bodyPr>
          <a:lstStyle/>
          <a:p>
            <a:pPr marL="0" indent="355600" algn="just">
              <a:buNone/>
            </a:pPr>
            <a:endParaRPr lang="ru-RU" b="1" dirty="0">
              <a:latin typeface="Times New Roman" panose="02020603050405020304" pitchFamily="18" charset="0"/>
              <a:cs typeface="Times New Roman" panose="02020603050405020304" pitchFamily="18" charset="0"/>
            </a:endParaRPr>
          </a:p>
          <a:p>
            <a:pPr marL="0" indent="355600" algn="ctr">
              <a:spcBef>
                <a:spcPts val="0"/>
              </a:spcBef>
              <a:buNone/>
            </a:pPr>
            <a:r>
              <a:rPr lang="ru-RU" sz="8000" b="1" dirty="0" smtClean="0">
                <a:solidFill>
                  <a:srgbClr val="0070C0"/>
                </a:solidFill>
                <a:latin typeface="Arial" pitchFamily="34" charset="0"/>
                <a:cs typeface="Arial" pitchFamily="34" charset="0"/>
              </a:rPr>
              <a:t>Структурная </a:t>
            </a:r>
            <a:r>
              <a:rPr lang="ru-RU" sz="8000" b="1" dirty="0">
                <a:solidFill>
                  <a:srgbClr val="0070C0"/>
                </a:solidFill>
                <a:latin typeface="Arial" pitchFamily="34" charset="0"/>
                <a:cs typeface="Arial" pitchFamily="34" charset="0"/>
              </a:rPr>
              <a:t>организация судебно-медицинской службы при ЧС </a:t>
            </a:r>
            <a:endParaRPr lang="ru-RU" sz="8000" b="1" dirty="0" smtClean="0">
              <a:solidFill>
                <a:srgbClr val="0070C0"/>
              </a:solidFill>
              <a:latin typeface="Arial" pitchFamily="34" charset="0"/>
              <a:cs typeface="Arial" pitchFamily="34" charset="0"/>
            </a:endParaRPr>
          </a:p>
          <a:p>
            <a:pPr marL="0" indent="355600" algn="ctr">
              <a:spcBef>
                <a:spcPts val="0"/>
              </a:spcBef>
              <a:buNone/>
            </a:pPr>
            <a:r>
              <a:rPr lang="ru-RU" sz="8000" b="1" dirty="0" smtClean="0">
                <a:solidFill>
                  <a:srgbClr val="0070C0"/>
                </a:solidFill>
                <a:latin typeface="Arial" pitchFamily="34" charset="0"/>
                <a:cs typeface="Arial" pitchFamily="34" charset="0"/>
              </a:rPr>
              <a:t>и </a:t>
            </a:r>
            <a:r>
              <a:rPr lang="ru-RU" sz="8000" b="1" dirty="0">
                <a:solidFill>
                  <a:srgbClr val="0070C0"/>
                </a:solidFill>
                <a:latin typeface="Arial" pitchFamily="34" charset="0"/>
                <a:cs typeface="Arial" pitchFamily="34" charset="0"/>
              </a:rPr>
              <a:t>пути ее взаимодействия с заинтересованными </a:t>
            </a:r>
            <a:r>
              <a:rPr lang="ru-RU" sz="8000" b="1" dirty="0" smtClean="0">
                <a:solidFill>
                  <a:srgbClr val="0070C0"/>
                </a:solidFill>
                <a:latin typeface="Arial" pitchFamily="34" charset="0"/>
                <a:cs typeface="Arial" pitchFamily="34" charset="0"/>
              </a:rPr>
              <a:t>службами</a:t>
            </a:r>
          </a:p>
          <a:p>
            <a:pPr marL="0" indent="355600" algn="ctr">
              <a:spcBef>
                <a:spcPts val="0"/>
              </a:spcBef>
              <a:buNone/>
            </a:pPr>
            <a:endParaRPr lang="ru-RU" sz="8000" b="1" dirty="0">
              <a:solidFill>
                <a:srgbClr val="00B0F0"/>
              </a:solidFill>
              <a:latin typeface="Arial" pitchFamily="34" charset="0"/>
              <a:cs typeface="Arial" pitchFamily="34" charset="0"/>
            </a:endParaRPr>
          </a:p>
          <a:p>
            <a:pPr marL="0" indent="355600" algn="just">
              <a:buNone/>
            </a:pPr>
            <a:r>
              <a:rPr lang="ru-RU" sz="6400" dirty="0">
                <a:latin typeface="Arial" pitchFamily="34" charset="0"/>
                <a:cs typeface="Arial" pitchFamily="34" charset="0"/>
              </a:rPr>
              <a:t>Управление службой включает в себя формирование: группы организации управления и обработки оперативных данных и группы организации технологического процесса судебно-медицинской </a:t>
            </a:r>
            <a:r>
              <a:rPr lang="ru-RU" sz="6400" dirty="0" smtClean="0">
                <a:latin typeface="Arial" pitchFamily="34" charset="0"/>
                <a:cs typeface="Arial" pitchFamily="34" charset="0"/>
              </a:rPr>
              <a:t>экспертизы. </a:t>
            </a:r>
            <a:endParaRPr lang="ru-RU" sz="6400" dirty="0">
              <a:latin typeface="Arial" pitchFamily="34" charset="0"/>
              <a:cs typeface="Arial" pitchFamily="34" charset="0"/>
            </a:endParaRPr>
          </a:p>
          <a:p>
            <a:pPr marL="0" indent="355600" algn="just">
              <a:buNone/>
            </a:pPr>
            <a:r>
              <a:rPr lang="ru-RU" sz="6400" b="1" dirty="0">
                <a:latin typeface="Arial" pitchFamily="34" charset="0"/>
                <a:cs typeface="Arial" pitchFamily="34" charset="0"/>
              </a:rPr>
              <a:t>Группа организации</a:t>
            </a:r>
            <a:r>
              <a:rPr lang="ru-RU" sz="6400" dirty="0">
                <a:latin typeface="Arial" pitchFamily="34" charset="0"/>
                <a:cs typeface="Arial" pitchFamily="34" charset="0"/>
              </a:rPr>
              <a:t> формирует оперативно-информационный центр со справочной службой, службу </a:t>
            </a:r>
            <a:r>
              <a:rPr lang="ru-RU" sz="6400" dirty="0" smtClean="0">
                <a:latin typeface="Arial" pitchFamily="34" charset="0"/>
                <a:cs typeface="Arial" pitchFamily="34" charset="0"/>
              </a:rPr>
              <a:t>материально-технического </a:t>
            </a:r>
            <a:r>
              <a:rPr lang="ru-RU" sz="6400" dirty="0">
                <a:latin typeface="Arial" pitchFamily="34" charset="0"/>
                <a:cs typeface="Arial" pitchFamily="34" charset="0"/>
              </a:rPr>
              <a:t>обеспечения, транспортный отдел, </a:t>
            </a:r>
            <a:r>
              <a:rPr lang="ru-RU" sz="6400" dirty="0" smtClean="0">
                <a:latin typeface="Arial" pitchFamily="34" charset="0"/>
                <a:cs typeface="Arial" pitchFamily="34" charset="0"/>
              </a:rPr>
              <a:t>отдел продовольственных </a:t>
            </a:r>
            <a:r>
              <a:rPr lang="ru-RU" sz="6400" dirty="0">
                <a:latin typeface="Arial" pitchFamily="34" charset="0"/>
                <a:cs typeface="Arial" pitchFamily="34" charset="0"/>
              </a:rPr>
              <a:t>служб, </a:t>
            </a:r>
            <a:r>
              <a:rPr lang="ru-RU" sz="6400" dirty="0" smtClean="0">
                <a:latin typeface="Arial" pitchFamily="34" charset="0"/>
                <a:cs typeface="Arial" pitchFamily="34" charset="0"/>
              </a:rPr>
              <a:t>группу </a:t>
            </a:r>
            <a:r>
              <a:rPr lang="ru-RU" sz="6400" dirty="0">
                <a:latin typeface="Arial" pitchFamily="34" charset="0"/>
                <a:cs typeface="Arial" pitchFamily="34" charset="0"/>
              </a:rPr>
              <a:t>коммунально-бытового обслуживания. </a:t>
            </a:r>
          </a:p>
          <a:p>
            <a:pPr marL="0" indent="355600" algn="just">
              <a:buNone/>
            </a:pPr>
            <a:r>
              <a:rPr lang="ru-RU" sz="6400" b="1" dirty="0">
                <a:latin typeface="Arial" pitchFamily="34" charset="0"/>
                <a:cs typeface="Arial" pitchFamily="34" charset="0"/>
              </a:rPr>
              <a:t>Группа технологического процесса </a:t>
            </a:r>
            <a:r>
              <a:rPr lang="ru-RU" sz="6400" dirty="0">
                <a:latin typeface="Arial" pitchFamily="34" charset="0"/>
                <a:cs typeface="Arial" pitchFamily="34" charset="0"/>
              </a:rPr>
              <a:t>обеспечивает формирование экспертных бригад, привлечение экспертов - рентгенолога и стоматолога, лаборатории по исследованию вещественных доказательств, бригад скорой и психотерапевтической помощи, правовой группы.</a:t>
            </a:r>
          </a:p>
          <a:p>
            <a:pPr marL="0" indent="355600" algn="just">
              <a:buNone/>
            </a:pPr>
            <a:r>
              <a:rPr lang="ru-RU" sz="6400" dirty="0" smtClean="0">
                <a:latin typeface="Arial" pitchFamily="34" charset="0"/>
                <a:cs typeface="Arial" pitchFamily="34" charset="0"/>
              </a:rPr>
              <a:t>Практическая </a:t>
            </a:r>
            <a:r>
              <a:rPr lang="ru-RU" sz="6400" dirty="0">
                <a:latin typeface="Arial" pitchFamily="34" charset="0"/>
                <a:cs typeface="Arial" pitchFamily="34" charset="0"/>
              </a:rPr>
              <a:t>организация работы и применяемые при этом приемы и методы исследования обусловлены объемом погибших при катастрофе, характером воздействия на тела травмирующих факторов.</a:t>
            </a:r>
          </a:p>
          <a:p>
            <a:pPr marL="0" indent="355600" algn="just">
              <a:buNone/>
            </a:pPr>
            <a:r>
              <a:rPr lang="ru-RU" sz="6400" dirty="0" smtClean="0">
                <a:latin typeface="Arial" pitchFamily="34" charset="0"/>
                <a:cs typeface="Arial" pitchFamily="34" charset="0"/>
              </a:rPr>
              <a:t>При </a:t>
            </a:r>
            <a:r>
              <a:rPr lang="ru-RU" sz="6400" dirty="0">
                <a:latin typeface="Arial" pitchFamily="34" charset="0"/>
                <a:cs typeface="Arial" pitchFamily="34" charset="0"/>
              </a:rPr>
              <a:t>проведении первичной сортировки трупов и их частей в условиях ЧС целесообразно выделение четырех групп:</a:t>
            </a:r>
          </a:p>
          <a:p>
            <a:pPr marL="352425" lvl="1" indent="371475" algn="just" defTabSz="627063">
              <a:buFont typeface="Wingdings" pitchFamily="2" charset="2"/>
              <a:buChar char="§"/>
            </a:pPr>
            <a:r>
              <a:rPr lang="ru-RU" sz="6400" dirty="0" smtClean="0">
                <a:latin typeface="Arial" pitchFamily="34" charset="0"/>
                <a:cs typeface="Arial" pitchFamily="34" charset="0"/>
              </a:rPr>
              <a:t>первая — трупы </a:t>
            </a:r>
            <a:r>
              <a:rPr lang="ru-RU" sz="6400" dirty="0">
                <a:latin typeface="Arial" pitchFamily="34" charset="0"/>
                <a:cs typeface="Arial" pitchFamily="34" charset="0"/>
              </a:rPr>
              <a:t>с сохраненными основными частями тела (голова, туловище, конечности);</a:t>
            </a:r>
          </a:p>
          <a:p>
            <a:pPr marL="352425" lvl="1" indent="371475" algn="just" defTabSz="627063">
              <a:buFont typeface="Wingdings" pitchFamily="2" charset="2"/>
              <a:buChar char="§"/>
            </a:pPr>
            <a:r>
              <a:rPr lang="ru-RU" sz="6400" dirty="0">
                <a:latin typeface="Arial" pitchFamily="34" charset="0"/>
                <a:cs typeface="Arial" pitchFamily="34" charset="0"/>
              </a:rPr>
              <a:t>вторая </a:t>
            </a:r>
            <a:r>
              <a:rPr lang="ru-RU" sz="6400" dirty="0" smtClean="0">
                <a:latin typeface="Arial" pitchFamily="34" charset="0"/>
                <a:cs typeface="Arial" pitchFamily="34" charset="0"/>
              </a:rPr>
              <a:t>— </a:t>
            </a:r>
            <a:r>
              <a:rPr lang="ru-RU" sz="6400" dirty="0">
                <a:latin typeface="Arial" pitchFamily="34" charset="0"/>
                <a:cs typeface="Arial" pitchFamily="34" charset="0"/>
              </a:rPr>
              <a:t>трупы, у которых отсутствует одна из частей тела (голова, верхние или нижние конечности на разных уровнях);</a:t>
            </a:r>
          </a:p>
          <a:p>
            <a:pPr marL="352425" lvl="1" indent="371475" algn="just" defTabSz="627063">
              <a:buFont typeface="Wingdings" pitchFamily="2" charset="2"/>
              <a:buChar char="§"/>
            </a:pPr>
            <a:r>
              <a:rPr lang="ru-RU" sz="6400" dirty="0">
                <a:latin typeface="Arial" pitchFamily="34" charset="0"/>
                <a:cs typeface="Arial" pitchFamily="34" charset="0"/>
              </a:rPr>
              <a:t>третья </a:t>
            </a:r>
            <a:r>
              <a:rPr lang="ru-RU" sz="6400" dirty="0" smtClean="0">
                <a:latin typeface="Arial" pitchFamily="34" charset="0"/>
                <a:cs typeface="Arial" pitchFamily="34" charset="0"/>
              </a:rPr>
              <a:t>— </a:t>
            </a:r>
            <a:r>
              <a:rPr lang="ru-RU" sz="6400" dirty="0">
                <a:latin typeface="Arial" pitchFamily="34" charset="0"/>
                <a:cs typeface="Arial" pitchFamily="34" charset="0"/>
              </a:rPr>
              <a:t>отдельные части тела, которые дифференцируются только по сохранности их общей анатомической структуры (голова, части торса, конечности, внутренние органы);</a:t>
            </a:r>
          </a:p>
          <a:p>
            <a:pPr marL="352425" lvl="1" indent="371475" algn="just" defTabSz="627063">
              <a:buFont typeface="Wingdings" pitchFamily="2" charset="2"/>
              <a:buChar char="§"/>
            </a:pPr>
            <a:r>
              <a:rPr lang="ru-RU" sz="6400" dirty="0">
                <a:latin typeface="Arial" pitchFamily="34" charset="0"/>
                <a:cs typeface="Arial" pitchFamily="34" charset="0"/>
              </a:rPr>
              <a:t>четвертая </a:t>
            </a:r>
            <a:r>
              <a:rPr lang="ru-RU" sz="6400" dirty="0" smtClean="0">
                <a:latin typeface="Arial" pitchFamily="34" charset="0"/>
                <a:cs typeface="Arial" pitchFamily="34" charset="0"/>
              </a:rPr>
              <a:t>— </a:t>
            </a:r>
            <a:r>
              <a:rPr lang="ru-RU" sz="6400" dirty="0">
                <a:latin typeface="Arial" pitchFamily="34" charset="0"/>
                <a:cs typeface="Arial" pitchFamily="34" charset="0"/>
              </a:rPr>
              <a:t>структурно не связанные в единое целое фрагменты кожи, мышц, костей, внутренних </a:t>
            </a:r>
            <a:r>
              <a:rPr lang="ru-RU" sz="6400" dirty="0" smtClean="0">
                <a:latin typeface="Arial" pitchFamily="34" charset="0"/>
                <a:cs typeface="Arial" pitchFamily="34" charset="0"/>
              </a:rPr>
              <a:t>органов.</a:t>
            </a:r>
            <a:endParaRPr lang="ru-RU" sz="6400" dirty="0">
              <a:latin typeface="Arial" pitchFamily="34" charset="0"/>
              <a:cs typeface="Arial" pitchFamily="34" charset="0"/>
            </a:endParaRPr>
          </a:p>
          <a:p>
            <a:pPr marL="0" indent="355600" algn="just">
              <a:buNone/>
            </a:pPr>
            <a:r>
              <a:rPr lang="ru-RU" sz="6400" dirty="0">
                <a:latin typeface="Arial" pitchFamily="34" charset="0"/>
                <a:cs typeface="Arial" pitchFamily="34" charset="0"/>
              </a:rPr>
              <a:t>В случаях организации работы на участке местности, расположенном в отдалении от специализированного судебно-медицинского учреждения, а также в случае поступления большого количества трупов развертывается на специально выделенной территории подразделения службы:</a:t>
            </a:r>
          </a:p>
          <a:p>
            <a:pPr marL="355600" lvl="1" indent="368300" algn="just">
              <a:buFont typeface="Wingdings" pitchFamily="2" charset="2"/>
              <a:buChar char="§"/>
            </a:pPr>
            <a:r>
              <a:rPr lang="ru-RU" sz="6400" dirty="0" smtClean="0">
                <a:latin typeface="Arial" pitchFamily="34" charset="0"/>
                <a:cs typeface="Arial" pitchFamily="34" charset="0"/>
              </a:rPr>
              <a:t>приема </a:t>
            </a:r>
            <a:r>
              <a:rPr lang="ru-RU" sz="6400" dirty="0">
                <a:latin typeface="Arial" pitchFamily="34" charset="0"/>
                <a:cs typeface="Arial" pitchFamily="34" charset="0"/>
              </a:rPr>
              <a:t>и сортировки трупов;</a:t>
            </a:r>
          </a:p>
          <a:p>
            <a:pPr marL="355600" lvl="1" indent="368300" algn="just">
              <a:buFont typeface="Wingdings" pitchFamily="2" charset="2"/>
              <a:buChar char="§"/>
            </a:pPr>
            <a:r>
              <a:rPr lang="ru-RU" sz="6400" dirty="0">
                <a:latin typeface="Arial" pitchFamily="34" charset="0"/>
                <a:cs typeface="Arial" pitchFamily="34" charset="0"/>
              </a:rPr>
              <a:t>исследования и идентификации трупов;</a:t>
            </a:r>
          </a:p>
          <a:p>
            <a:pPr marL="355600" lvl="1" indent="368300" algn="just">
              <a:buFont typeface="Wingdings" pitchFamily="2" charset="2"/>
              <a:buChar char="§"/>
            </a:pPr>
            <a:r>
              <a:rPr lang="ru-RU" sz="6400" dirty="0">
                <a:latin typeface="Arial" pitchFamily="34" charset="0"/>
                <a:cs typeface="Arial" pitchFamily="34" charset="0"/>
              </a:rPr>
              <a:t>опознания и выдачи тел для погребения.</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18</a:t>
            </a:fld>
            <a:endParaRPr lang="ru-RU" noProof="1"/>
          </a:p>
        </p:txBody>
      </p:sp>
    </p:spTree>
    <p:extLst>
      <p:ext uri="{BB962C8B-B14F-4D97-AF65-F5344CB8AC3E}">
        <p14:creationId xmlns:p14="http://schemas.microsoft.com/office/powerpoint/2010/main" val="1798079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F830197-8F2D-4E95-97DC-1EC69373094D}"/>
              </a:ext>
            </a:extLst>
          </p:cNvPr>
          <p:cNvSpPr>
            <a:spLocks noGrp="1"/>
          </p:cNvSpPr>
          <p:nvPr>
            <p:ph idx="1"/>
          </p:nvPr>
        </p:nvSpPr>
        <p:spPr>
          <a:xfrm>
            <a:off x="296884" y="290390"/>
            <a:ext cx="11740441" cy="6397013"/>
          </a:xfrm>
        </p:spPr>
        <p:txBody>
          <a:bodyPr>
            <a:normAutofit fontScale="25000" lnSpcReduction="20000"/>
          </a:bodyPr>
          <a:lstStyle/>
          <a:p>
            <a:pPr marL="0" indent="0" algn="ctr">
              <a:buNone/>
            </a:pPr>
            <a:r>
              <a:rPr lang="ru-RU" sz="8000" b="1" dirty="0">
                <a:solidFill>
                  <a:srgbClr val="0070C0"/>
                </a:solidFill>
                <a:latin typeface="Arial" pitchFamily="34" charset="0"/>
                <a:cs typeface="Arial" pitchFamily="34" charset="0"/>
              </a:rPr>
              <a:t>Бригады судебно-медицинской службы при </a:t>
            </a:r>
            <a:r>
              <a:rPr lang="ru-RU" sz="8000" b="1" dirty="0" smtClean="0">
                <a:solidFill>
                  <a:srgbClr val="0070C0"/>
                </a:solidFill>
                <a:latin typeface="Arial" pitchFamily="34" charset="0"/>
                <a:cs typeface="Arial" pitchFamily="34" charset="0"/>
              </a:rPr>
              <a:t>ЧС</a:t>
            </a:r>
          </a:p>
          <a:p>
            <a:pPr marL="0" indent="0" algn="ctr">
              <a:buNone/>
            </a:pPr>
            <a:endParaRPr lang="ru-RU" sz="8000" b="1" dirty="0">
              <a:solidFill>
                <a:srgbClr val="00B0F0"/>
              </a:solidFill>
              <a:latin typeface="Arial" pitchFamily="34" charset="0"/>
              <a:cs typeface="Arial" pitchFamily="34" charset="0"/>
            </a:endParaRPr>
          </a:p>
          <a:p>
            <a:pPr marL="0" indent="355600" algn="just"/>
            <a:r>
              <a:rPr lang="ru-RU" sz="6400" dirty="0">
                <a:solidFill>
                  <a:schemeClr val="tx1"/>
                </a:solidFill>
                <a:latin typeface="Arial" pitchFamily="34" charset="0"/>
                <a:cs typeface="Arial" pitchFamily="34" charset="0"/>
              </a:rPr>
              <a:t>Формирование количества и состава бригад экстренной судебно-медицинской службы зависит непосредственно от объема погибших, степени разрушения тел погибших в условиях ЧС, т</a:t>
            </a:r>
            <a:r>
              <a:rPr lang="ru-RU" sz="6400" dirty="0" smtClean="0">
                <a:solidFill>
                  <a:schemeClr val="tx1"/>
                </a:solidFill>
                <a:latin typeface="Arial" pitchFamily="34" charset="0"/>
                <a:cs typeface="Arial" pitchFamily="34" charset="0"/>
              </a:rPr>
              <a:t>. е</a:t>
            </a:r>
            <a:r>
              <a:rPr lang="ru-RU" sz="6400" dirty="0">
                <a:solidFill>
                  <a:schemeClr val="tx1"/>
                </a:solidFill>
                <a:latin typeface="Arial" pitchFamily="34" charset="0"/>
                <a:cs typeface="Arial" pitchFamily="34" charset="0"/>
              </a:rPr>
              <a:t>. от вида и масштаба катастрофы, а также с учетом продолжительности рабочего дня судебно-медицинского эксперта, перерывов между исследованием трупов. </a:t>
            </a:r>
          </a:p>
          <a:p>
            <a:pPr marL="0" indent="355600" algn="just"/>
            <a:r>
              <a:rPr lang="ru-RU" sz="6400" dirty="0">
                <a:solidFill>
                  <a:schemeClr val="tx1"/>
                </a:solidFill>
                <a:latin typeface="Arial" pitchFamily="34" charset="0"/>
                <a:cs typeface="Arial" pitchFamily="34" charset="0"/>
              </a:rPr>
              <a:t>В зависимости от сложности </a:t>
            </a:r>
            <a:r>
              <a:rPr lang="ru-RU" sz="6400" dirty="0" smtClean="0">
                <a:solidFill>
                  <a:schemeClr val="tx1"/>
                </a:solidFill>
                <a:latin typeface="Arial" pitchFamily="34" charset="0"/>
                <a:cs typeface="Arial" pitchFamily="34" charset="0"/>
              </a:rPr>
              <a:t>исследования, </a:t>
            </a:r>
            <a:r>
              <a:rPr lang="ru-RU" sz="6400" dirty="0">
                <a:solidFill>
                  <a:schemeClr val="tx1"/>
                </a:solidFill>
                <a:latin typeface="Arial" pitchFamily="34" charset="0"/>
                <a:cs typeface="Arial" pitchFamily="34" charset="0"/>
              </a:rPr>
              <a:t>их длительность </a:t>
            </a:r>
            <a:r>
              <a:rPr lang="ru-RU" sz="6400" dirty="0" smtClean="0">
                <a:solidFill>
                  <a:schemeClr val="tx1"/>
                </a:solidFill>
                <a:latin typeface="Arial" pitchFamily="34" charset="0"/>
                <a:cs typeface="Arial" pitchFamily="34" charset="0"/>
              </a:rPr>
              <a:t>составляет: </a:t>
            </a:r>
            <a:endParaRPr lang="ru-RU" sz="6400" dirty="0">
              <a:solidFill>
                <a:schemeClr val="tx1"/>
              </a:solidFill>
              <a:latin typeface="Arial" pitchFamily="34" charset="0"/>
              <a:cs typeface="Arial" pitchFamily="34" charset="0"/>
            </a:endParaRPr>
          </a:p>
          <a:p>
            <a:pPr marL="355600" lvl="1" indent="355600" algn="just">
              <a:buFont typeface="Wingdings" panose="05000000000000000000" pitchFamily="2" charset="2"/>
              <a:buChar char="Ø"/>
            </a:pPr>
            <a:r>
              <a:rPr lang="ru-RU" sz="6400" dirty="0">
                <a:solidFill>
                  <a:schemeClr val="tx1"/>
                </a:solidFill>
                <a:latin typeface="Arial" pitchFamily="34" charset="0"/>
                <a:cs typeface="Arial" pitchFamily="34" charset="0"/>
              </a:rPr>
              <a:t>от 45 минут (групп непригодных для опознания) </a:t>
            </a:r>
          </a:p>
          <a:p>
            <a:pPr marL="355600" lvl="1" indent="355600" algn="just">
              <a:buFont typeface="Wingdings" panose="05000000000000000000" pitchFamily="2" charset="2"/>
              <a:buChar char="Ø"/>
            </a:pPr>
            <a:r>
              <a:rPr lang="ru-RU" sz="6400" dirty="0">
                <a:solidFill>
                  <a:schemeClr val="tx1"/>
                </a:solidFill>
                <a:latin typeface="Arial" pitchFamily="34" charset="0"/>
                <a:cs typeface="Arial" pitchFamily="34" charset="0"/>
              </a:rPr>
              <a:t>до 1,5-2 часов (группа пригодных для опознания). </a:t>
            </a:r>
          </a:p>
          <a:p>
            <a:pPr marL="0" indent="355600" algn="just"/>
            <a:r>
              <a:rPr lang="ru-RU" sz="6400" dirty="0">
                <a:solidFill>
                  <a:schemeClr val="tx1"/>
                </a:solidFill>
                <a:latin typeface="Arial" pitchFamily="34" charset="0"/>
                <a:cs typeface="Arial" pitchFamily="34" charset="0"/>
              </a:rPr>
              <a:t>В течение рабочего дня судебно-медицинский эксперт может исследовать 5-6 трупов лиц, погибших в катастрофе. При сверхурочной работе это количество может быть удвоено. </a:t>
            </a:r>
          </a:p>
          <a:p>
            <a:pPr marL="0" indent="355600" algn="just"/>
            <a:r>
              <a:rPr lang="ru-RU" sz="6400" dirty="0">
                <a:solidFill>
                  <a:schemeClr val="tx1"/>
                </a:solidFill>
                <a:latin typeface="Arial" pitchFamily="34" charset="0"/>
                <a:cs typeface="Arial" pitchFamily="34" charset="0"/>
              </a:rPr>
              <a:t>Опыт работы показывает, что целесообразно для обеспечения исследования трупов и их идентификации создавать бригады, в состав которых входят: </a:t>
            </a:r>
          </a:p>
          <a:p>
            <a:pPr marL="355600" lvl="1" indent="355600" algn="just">
              <a:buFont typeface="Wingdings" panose="05000000000000000000" pitchFamily="2" charset="2"/>
              <a:buChar char="Ø"/>
            </a:pPr>
            <a:r>
              <a:rPr lang="ru-RU" sz="6400" dirty="0">
                <a:solidFill>
                  <a:schemeClr val="tx1"/>
                </a:solidFill>
                <a:latin typeface="Arial" pitchFamily="34" charset="0"/>
                <a:cs typeface="Arial" pitchFamily="34" charset="0"/>
              </a:rPr>
              <a:t>судебно-медицинский эксперт, </a:t>
            </a:r>
          </a:p>
          <a:p>
            <a:pPr marL="355600" lvl="1" indent="355600" algn="just">
              <a:buFont typeface="Wingdings" panose="05000000000000000000" pitchFamily="2" charset="2"/>
              <a:buChar char="Ø"/>
            </a:pPr>
            <a:r>
              <a:rPr lang="ru-RU" sz="6400" dirty="0">
                <a:solidFill>
                  <a:schemeClr val="tx1"/>
                </a:solidFill>
                <a:latin typeface="Arial" pitchFamily="34" charset="0"/>
                <a:cs typeface="Arial" pitchFamily="34" charset="0"/>
              </a:rPr>
              <a:t>лаборант (регистратор), </a:t>
            </a:r>
          </a:p>
          <a:p>
            <a:pPr marL="355600" lvl="1" indent="355600" algn="just">
              <a:buFont typeface="Wingdings" panose="05000000000000000000" pitchFamily="2" charset="2"/>
              <a:buChar char="Ø"/>
            </a:pPr>
            <a:r>
              <a:rPr lang="ru-RU" sz="6400" dirty="0">
                <a:solidFill>
                  <a:schemeClr val="tx1"/>
                </a:solidFill>
                <a:latin typeface="Arial" pitchFamily="34" charset="0"/>
                <a:cs typeface="Arial" pitchFamily="34" charset="0"/>
              </a:rPr>
              <a:t>сотрудник правоохранительных органов и дознаватель. </a:t>
            </a:r>
          </a:p>
          <a:p>
            <a:pPr marL="0" indent="355600" algn="just"/>
            <a:r>
              <a:rPr lang="ru-RU" sz="6400" dirty="0">
                <a:solidFill>
                  <a:schemeClr val="tx1"/>
                </a:solidFill>
                <a:latin typeface="Arial" pitchFamily="34" charset="0"/>
                <a:cs typeface="Arial" pitchFamily="34" charset="0"/>
              </a:rPr>
              <a:t>Фотосъемку трупов производит эксперт-криминалист органов внутренних дел. В состав формирования включается судебный биолог, владеющий цитологическими методами диагностики из расчета: одна должность эксперта на 100 трупов, подлежащих исследованию. </a:t>
            </a:r>
          </a:p>
          <a:p>
            <a:pPr marL="0" indent="355600" algn="just"/>
            <a:r>
              <a:rPr lang="ru-RU" sz="6400" dirty="0">
                <a:solidFill>
                  <a:schemeClr val="tx1"/>
                </a:solidFill>
                <a:latin typeface="Arial" pitchFamily="34" charset="0"/>
                <a:cs typeface="Arial" pitchFamily="34" charset="0"/>
              </a:rPr>
              <a:t>Целесообразно в состав бригады включать специалистов, имеющих специальные познания в стоматологии. Необходимо также участие в проведении исследований врача-рентгенолога и рентгенолаборанта. </a:t>
            </a:r>
          </a:p>
          <a:p>
            <a:pPr marL="0" indent="355600" algn="just"/>
            <a:r>
              <a:rPr lang="ru-RU" sz="6400" dirty="0">
                <a:solidFill>
                  <a:schemeClr val="tx1"/>
                </a:solidFill>
                <a:latin typeface="Arial" pitchFamily="34" charset="0"/>
                <a:cs typeface="Arial" pitchFamily="34" charset="0"/>
              </a:rPr>
              <a:t>Необходимо иметь в виду, что наибольшая нагрузка на экспертов падает в ближайший период после происшествия — в период массового поступления трупов. </a:t>
            </a:r>
            <a:endParaRPr lang="ru-RU" sz="6400" dirty="0" smtClean="0">
              <a:solidFill>
                <a:schemeClr val="tx1"/>
              </a:solidFill>
              <a:latin typeface="Arial" pitchFamily="34" charset="0"/>
              <a:cs typeface="Arial" pitchFamily="34" charset="0"/>
            </a:endParaRPr>
          </a:p>
          <a:p>
            <a:pPr marL="0" indent="355600" algn="just"/>
            <a:r>
              <a:rPr lang="ru-RU" sz="6400" dirty="0" smtClean="0">
                <a:solidFill>
                  <a:schemeClr val="tx1"/>
                </a:solidFill>
                <a:latin typeface="Arial" pitchFamily="34" charset="0"/>
                <a:cs typeface="Arial" pitchFamily="34" charset="0"/>
              </a:rPr>
              <a:t>Для </a:t>
            </a:r>
            <a:r>
              <a:rPr lang="ru-RU" sz="6400" dirty="0">
                <a:solidFill>
                  <a:schemeClr val="tx1"/>
                </a:solidFill>
                <a:latin typeface="Arial" pitchFamily="34" charset="0"/>
                <a:cs typeface="Arial" pitchFamily="34" charset="0"/>
              </a:rPr>
              <a:t>улучшения организации и ускорения процесса опознания рекомендованы и успешно применяются в следственной и экспертной практике при работе в условиях ЧС изготовление фотовитрин с фотографиями погибших, подразделенных по полу и возрасту; организация камеры хранения одежды и ценностей, маркировка которых должна носить анонимный характер, осмотр которых производится родственниками в присутствии органов дознания или следствия. На отдельном стенде должны размещаться списки лиц, находящихся на излечении в стационаре, и фотографии (видеозаписи) тех пострадавших, которые не могут сообщить о себе сведения.</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19</a:t>
            </a:fld>
            <a:endParaRPr lang="ru-RU" noProof="1"/>
          </a:p>
        </p:txBody>
      </p:sp>
    </p:spTree>
    <p:extLst>
      <p:ext uri="{BB962C8B-B14F-4D97-AF65-F5344CB8AC3E}">
        <p14:creationId xmlns:p14="http://schemas.microsoft.com/office/powerpoint/2010/main" val="2523444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D61A4F8-FEC5-46F4-9F57-A2B1C0A2A97F}"/>
              </a:ext>
            </a:extLst>
          </p:cNvPr>
          <p:cNvSpPr>
            <a:spLocks noGrp="1"/>
          </p:cNvSpPr>
          <p:nvPr>
            <p:ph idx="1"/>
          </p:nvPr>
        </p:nvSpPr>
        <p:spPr>
          <a:xfrm>
            <a:off x="163773" y="0"/>
            <a:ext cx="11900848" cy="6687403"/>
          </a:xfrm>
        </p:spPr>
        <p:txBody>
          <a:bodyPr>
            <a:normAutofit/>
          </a:bodyPr>
          <a:lstStyle/>
          <a:p>
            <a:endParaRPr lang="ru-RU" dirty="0" smtClean="0">
              <a:latin typeface="Times New Roman" panose="02020603050405020304" pitchFamily="18" charset="0"/>
              <a:cs typeface="Times New Roman" panose="02020603050405020304" pitchFamily="18" charset="0"/>
            </a:endParaRPr>
          </a:p>
          <a:p>
            <a:pPr marL="3175" indent="352425" algn="just">
              <a:buNone/>
            </a:pPr>
            <a:r>
              <a:rPr lang="ru-RU" sz="1900" b="1" dirty="0" smtClean="0">
                <a:latin typeface="Arial" pitchFamily="34" charset="0"/>
                <a:cs typeface="Arial" pitchFamily="34" charset="0"/>
              </a:rPr>
              <a:t>Ежегодно </a:t>
            </a:r>
            <a:r>
              <a:rPr lang="ru-RU" sz="1900" b="1" dirty="0">
                <a:latin typeface="Arial" pitchFamily="34" charset="0"/>
                <a:cs typeface="Arial" pitchFamily="34" charset="0"/>
              </a:rPr>
              <a:t>в мире происходит большое количество естественных и техногенных катастроф, которые наносят огромный медико-социальный ущерб.</a:t>
            </a:r>
          </a:p>
          <a:p>
            <a:pPr marL="3175" indent="352425" algn="just">
              <a:buNone/>
            </a:pPr>
            <a:r>
              <a:rPr lang="ru-RU" sz="1900" b="1" dirty="0" smtClean="0">
                <a:latin typeface="Arial" pitchFamily="34" charset="0"/>
                <a:cs typeface="Arial" pitchFamily="34" charset="0"/>
              </a:rPr>
              <a:t>В </a:t>
            </a:r>
            <a:r>
              <a:rPr lang="ru-RU" sz="1900" b="1" dirty="0">
                <a:latin typeface="Arial" pitchFamily="34" charset="0"/>
                <a:cs typeface="Arial" pitchFamily="34" charset="0"/>
              </a:rPr>
              <a:t>последние годы понятие «катастрофа» становится все более привычным как наиболее общая характеристика стихийных бедствий, крупных промышленных или транспортных аварий, трагических межнациональных конфликтов. Поскольку понятие </a:t>
            </a:r>
            <a:r>
              <a:rPr lang="ru-RU" sz="1900" b="1" dirty="0" smtClean="0">
                <a:latin typeface="Arial" pitchFamily="34" charset="0"/>
                <a:cs typeface="Arial" pitchFamily="34" charset="0"/>
              </a:rPr>
              <a:t>«катастрофа» </a:t>
            </a:r>
            <a:r>
              <a:rPr lang="ru-RU" sz="1900" b="1" dirty="0">
                <a:latin typeface="Arial" pitchFamily="34" charset="0"/>
                <a:cs typeface="Arial" pitchFamily="34" charset="0"/>
              </a:rPr>
              <a:t>практически всегда связано с представлениями о гибели людей или с нанесением их здоровью значительного ущерба, оно давно используется в повседневной медицинской терминологии.</a:t>
            </a:r>
          </a:p>
          <a:p>
            <a:pPr marL="3175" indent="352425" algn="just">
              <a:buNone/>
            </a:pPr>
            <a:r>
              <a:rPr lang="ru-RU" sz="1900" b="1" dirty="0" smtClean="0">
                <a:latin typeface="Arial" pitchFamily="34" charset="0"/>
                <a:cs typeface="Arial" pitchFamily="34" charset="0"/>
              </a:rPr>
              <a:t>В </a:t>
            </a:r>
            <a:r>
              <a:rPr lang="ru-RU" sz="1900" b="1" dirty="0">
                <a:latin typeface="Arial" pitchFamily="34" charset="0"/>
                <a:cs typeface="Arial" pitchFamily="34" charset="0"/>
              </a:rPr>
              <a:t>большинстве случаев чрезвычайные ситуации (ЧС) сопровождаются человеческими жертвами, количество которых зависит от присущих бедствию факторов, вредно воздействующих на состояние здоровья человека. </a:t>
            </a:r>
            <a:r>
              <a:rPr lang="ru-RU" sz="1900" b="1" dirty="0" smtClean="0">
                <a:latin typeface="Arial" pitchFamily="34" charset="0"/>
                <a:cs typeface="Arial" pitchFamily="34" charset="0"/>
              </a:rPr>
              <a:t>Поэтому </a:t>
            </a:r>
            <a:r>
              <a:rPr lang="ru-RU" sz="1900" b="1" dirty="0">
                <a:latin typeface="Arial" pitchFamily="34" charset="0"/>
                <a:cs typeface="Arial" pitchFamily="34" charset="0"/>
              </a:rPr>
              <a:t>наряду с различными медицинскими формированиями в ликвидации последствий ЧС принимает участие и судебно-медицинская служба в виде специализированных формирований. </a:t>
            </a:r>
          </a:p>
          <a:p>
            <a:pPr marL="3175" lvl="1" indent="352425" algn="just">
              <a:buNone/>
            </a:pPr>
            <a:r>
              <a:rPr lang="ru-RU" sz="1900" b="1" dirty="0">
                <a:latin typeface="Arial" pitchFamily="34" charset="0"/>
                <a:cs typeface="Arial" pitchFamily="34" charset="0"/>
              </a:rPr>
              <a:t>В связи с этим, оправдано введение такого </a:t>
            </a:r>
            <a:r>
              <a:rPr lang="ru-RU" sz="1900" b="1" dirty="0" smtClean="0">
                <a:latin typeface="Arial" pitchFamily="34" charset="0"/>
                <a:cs typeface="Arial" pitchFamily="34" charset="0"/>
              </a:rPr>
              <a:t>понятия </a:t>
            </a:r>
            <a:r>
              <a:rPr lang="ru-RU" sz="1900" b="1" dirty="0">
                <a:latin typeface="Arial" pitchFamily="34" charset="0"/>
                <a:cs typeface="Arial" pitchFamily="34" charset="0"/>
              </a:rPr>
              <a:t>как судебная медицина катастроф. </a:t>
            </a:r>
          </a:p>
          <a:p>
            <a:pPr marL="3175" lvl="1" indent="352425" algn="just">
              <a:buNone/>
            </a:pPr>
            <a:r>
              <a:rPr lang="ru-RU" sz="2400" b="1" dirty="0">
                <a:solidFill>
                  <a:srgbClr val="0070C0"/>
                </a:solidFill>
                <a:latin typeface="Arial" pitchFamily="34" charset="0"/>
                <a:cs typeface="Arial" pitchFamily="34" charset="0"/>
              </a:rPr>
              <a:t>Судебная медицина катастроф (СМК) - система специальных судебно- медицинских знаний, приемов и методов исследования, предназначенных для оперативного решения вопросов медико-биологического характера, возникающих при расследовании чрезвычайных происшествий с массовым травматизмом и гибелью людей.</a:t>
            </a:r>
          </a:p>
          <a:p>
            <a:pPr marL="3175" indent="352425" algn="just">
              <a:buNone/>
            </a:pPr>
            <a:endParaRPr lang="ru-RU" dirty="0">
              <a:latin typeface="Arial" pitchFamily="34" charset="0"/>
              <a:cs typeface="Arial" pitchFamily="34" charset="0"/>
            </a:endParaRPr>
          </a:p>
          <a:p>
            <a:pPr marL="3175" indent="352425" algn="just"/>
            <a:endParaRPr lang="ru-RU"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0" y="-1441"/>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a:t>
            </a:fld>
            <a:endParaRPr lang="ru-RU" noProof="1"/>
          </a:p>
        </p:txBody>
      </p:sp>
    </p:spTree>
    <p:extLst>
      <p:ext uri="{BB962C8B-B14F-4D97-AF65-F5344CB8AC3E}">
        <p14:creationId xmlns:p14="http://schemas.microsoft.com/office/powerpoint/2010/main" val="1003575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DA82FED-3486-41D0-BA34-804E37C9CAD5}"/>
              </a:ext>
            </a:extLst>
          </p:cNvPr>
          <p:cNvSpPr>
            <a:spLocks noGrp="1"/>
          </p:cNvSpPr>
          <p:nvPr>
            <p:ph idx="1"/>
          </p:nvPr>
        </p:nvSpPr>
        <p:spPr>
          <a:xfrm>
            <a:off x="245532" y="287866"/>
            <a:ext cx="11726335" cy="6333067"/>
          </a:xfrm>
        </p:spPr>
        <p:txBody>
          <a:bodyPr>
            <a:normAutofit fontScale="40000" lnSpcReduction="20000"/>
          </a:bodyPr>
          <a:lstStyle/>
          <a:p>
            <a:pPr marL="0" indent="0" algn="ctr">
              <a:buNone/>
            </a:pPr>
            <a:r>
              <a:rPr lang="ru-RU" sz="6000" b="1" dirty="0" smtClean="0">
                <a:solidFill>
                  <a:srgbClr val="0070C0"/>
                </a:solidFill>
                <a:latin typeface="Arial" pitchFamily="34" charset="0"/>
                <a:cs typeface="Arial" pitchFamily="34" charset="0"/>
              </a:rPr>
              <a:t>Алгоритм </a:t>
            </a:r>
            <a:r>
              <a:rPr lang="ru-RU" sz="6000" b="1" dirty="0">
                <a:solidFill>
                  <a:srgbClr val="0070C0"/>
                </a:solidFill>
                <a:latin typeface="Arial" pitchFamily="34" charset="0"/>
                <a:cs typeface="Arial" pitchFamily="34" charset="0"/>
              </a:rPr>
              <a:t>организации работы судебно-медицинской </a:t>
            </a:r>
            <a:r>
              <a:rPr lang="ru-RU" sz="6000" b="1" dirty="0" smtClean="0">
                <a:solidFill>
                  <a:srgbClr val="0070C0"/>
                </a:solidFill>
                <a:latin typeface="Arial" pitchFamily="34" charset="0"/>
                <a:cs typeface="Arial" pitchFamily="34" charset="0"/>
              </a:rPr>
              <a:t>службы</a:t>
            </a:r>
          </a:p>
          <a:p>
            <a:pPr marL="0" indent="0" algn="ctr">
              <a:buNone/>
            </a:pPr>
            <a:endParaRPr lang="ru-RU" sz="6000" b="1" dirty="0">
              <a:solidFill>
                <a:srgbClr val="00B0F0"/>
              </a:solidFill>
              <a:latin typeface="Arial" pitchFamily="34" charset="0"/>
              <a:cs typeface="Arial" pitchFamily="34" charset="0"/>
            </a:endParaRPr>
          </a:p>
          <a:p>
            <a:pPr marL="1588" indent="381000" algn="just"/>
            <a:r>
              <a:rPr lang="ru-RU" sz="4500" dirty="0">
                <a:latin typeface="Arial" pitchFamily="34" charset="0"/>
                <a:cs typeface="Arial" pitchFamily="34" charset="0"/>
              </a:rPr>
              <a:t>Установление личности граждан по неизвестным трупам является следственным действием, содействие в проведении которого оказывает судебно-медицинская служба. Согласованность действий работников следствия (дознания) и судебных медиков позволяет сделать процедуру опознания более эффективной.</a:t>
            </a:r>
          </a:p>
          <a:p>
            <a:pPr marL="1588" indent="381000" algn="just"/>
            <a:endParaRPr lang="ru-RU" sz="4500" dirty="0">
              <a:latin typeface="Arial" pitchFamily="34" charset="0"/>
              <a:cs typeface="Arial" pitchFamily="34" charset="0"/>
            </a:endParaRPr>
          </a:p>
          <a:p>
            <a:pPr marL="1588" indent="381000" algn="just"/>
            <a:r>
              <a:rPr lang="ru-RU" sz="4500" dirty="0">
                <a:latin typeface="Arial" pitchFamily="34" charset="0"/>
                <a:cs typeface="Arial" pitchFamily="34" charset="0"/>
              </a:rPr>
              <a:t>Учитывая тот факт, что вначале производится следственная (не </a:t>
            </a:r>
            <a:r>
              <a:rPr lang="ru-RU" sz="4500" dirty="0" smtClean="0">
                <a:latin typeface="Arial" pitchFamily="34" charset="0"/>
                <a:cs typeface="Arial" pitchFamily="34" charset="0"/>
              </a:rPr>
              <a:t>экспертная!) </a:t>
            </a:r>
            <a:r>
              <a:rPr lang="ru-RU" sz="4500" dirty="0">
                <a:latin typeface="Arial" pitchFamily="34" charset="0"/>
                <a:cs typeface="Arial" pitchFamily="34" charset="0"/>
              </a:rPr>
              <a:t>идентификация личностей погибших - опознание, в приемно-сортировочном отделении организуются два потока трупов: 1) с сохранившимися частями тела и 2) трупов с отсутствием одной из частей тела, отдельных фрагментов анатомических образований. </a:t>
            </a:r>
            <a:endParaRPr lang="ru-RU" sz="4500" dirty="0" smtClean="0">
              <a:latin typeface="Arial" pitchFamily="34" charset="0"/>
              <a:cs typeface="Arial" pitchFamily="34" charset="0"/>
            </a:endParaRPr>
          </a:p>
          <a:p>
            <a:pPr marL="1588" indent="381000" algn="just"/>
            <a:r>
              <a:rPr lang="ru-RU" sz="4500" dirty="0" smtClean="0">
                <a:latin typeface="Arial" pitchFamily="34" charset="0"/>
                <a:cs typeface="Arial" pitchFamily="34" charset="0"/>
              </a:rPr>
              <a:t>Первый </a:t>
            </a:r>
            <a:r>
              <a:rPr lang="ru-RU" sz="4500" dirty="0">
                <a:latin typeface="Arial" pitchFamily="34" charset="0"/>
                <a:cs typeface="Arial" pitchFamily="34" charset="0"/>
              </a:rPr>
              <a:t>поток разделяется на три группы:</a:t>
            </a:r>
          </a:p>
          <a:p>
            <a:pPr marL="357188" lvl="1" indent="381000" algn="just">
              <a:buFont typeface="Wingdings" panose="05000000000000000000" pitchFamily="2" charset="2"/>
              <a:buChar char="Ø"/>
            </a:pPr>
            <a:r>
              <a:rPr lang="ru-RU" sz="4500" b="1" dirty="0">
                <a:latin typeface="Arial" pitchFamily="34" charset="0"/>
                <a:cs typeface="Arial" pitchFamily="34" charset="0"/>
              </a:rPr>
              <a:t>тела, пригодные для визуального опознания </a:t>
            </a:r>
            <a:r>
              <a:rPr lang="ru-RU" sz="4500" dirty="0">
                <a:latin typeface="Arial" pitchFamily="34" charset="0"/>
                <a:cs typeface="Arial" pitchFamily="34" charset="0"/>
              </a:rPr>
              <a:t>— трупы, у которых сохранились все части тела, хорошо различимы черты лица, имеются особые приметы;</a:t>
            </a:r>
          </a:p>
          <a:p>
            <a:pPr marL="357188" lvl="1" indent="381000" algn="just">
              <a:buFont typeface="Wingdings" panose="05000000000000000000" pitchFamily="2" charset="2"/>
              <a:buChar char="Ø"/>
            </a:pPr>
            <a:r>
              <a:rPr lang="ru-RU" sz="4500" b="1" dirty="0">
                <a:latin typeface="Arial" pitchFamily="34" charset="0"/>
                <a:cs typeface="Arial" pitchFamily="34" charset="0"/>
              </a:rPr>
              <a:t>тела, условно пригодные для опознания </a:t>
            </a:r>
            <a:r>
              <a:rPr lang="ru-RU" sz="4500" dirty="0">
                <a:latin typeface="Arial" pitchFamily="34" charset="0"/>
                <a:cs typeface="Arial" pitchFamily="34" charset="0"/>
              </a:rPr>
              <a:t>— трупы, у которых сохранились все части тела, однако черты лица различимы плохо или вовсе не различимы, однако есть особые приметы;</a:t>
            </a:r>
          </a:p>
          <a:p>
            <a:pPr marL="357188" lvl="1" indent="381000" algn="just">
              <a:buFont typeface="Wingdings" panose="05000000000000000000" pitchFamily="2" charset="2"/>
              <a:buChar char="Ø"/>
            </a:pPr>
            <a:r>
              <a:rPr lang="ru-RU" sz="4500" b="1" dirty="0">
                <a:latin typeface="Arial" pitchFamily="34" charset="0"/>
                <a:cs typeface="Arial" pitchFamily="34" charset="0"/>
              </a:rPr>
              <a:t>тела, не пригодные для опознания </a:t>
            </a:r>
            <a:r>
              <a:rPr lang="ru-RU" sz="4500" dirty="0">
                <a:latin typeface="Arial" pitchFamily="34" charset="0"/>
                <a:cs typeface="Arial" pitchFamily="34" charset="0"/>
              </a:rPr>
              <a:t>— трупы, у которых сохранились все части тела, однако личность которых невозможно идентифицировать ни по чертам лица, ни по особым приметам.</a:t>
            </a:r>
          </a:p>
          <a:p>
            <a:pPr marL="1588" indent="381000" algn="just"/>
            <a:endParaRPr lang="ru-RU" sz="4500" dirty="0" smtClean="0">
              <a:latin typeface="Arial" pitchFamily="34" charset="0"/>
              <a:cs typeface="Arial" pitchFamily="34" charset="0"/>
            </a:endParaRPr>
          </a:p>
          <a:p>
            <a:pPr marL="1588" indent="381000" algn="just"/>
            <a:r>
              <a:rPr lang="ru-RU" sz="4500" dirty="0" smtClean="0">
                <a:latin typeface="Arial" pitchFamily="34" charset="0"/>
                <a:cs typeface="Arial" pitchFamily="34" charset="0"/>
              </a:rPr>
              <a:t>Для </a:t>
            </a:r>
            <a:r>
              <a:rPr lang="ru-RU" sz="4500" dirty="0">
                <a:latin typeface="Arial" pitchFamily="34" charset="0"/>
                <a:cs typeface="Arial" pitchFamily="34" charset="0"/>
              </a:rPr>
              <a:t>эффективного проведения сортировки необходимо организовать группу в составе: врача судебно-медицинского эксперта, лаборанта-регистратора, двух санитаров-носильщиков. Маркировка трупов и их частей производится при помощи бирок. На этом этапе определяется последовательность направления трупов на исследование. Прежде всего, исследованию подвергаются трупы, отнесенные к первой группе, а затем все остальные.</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20</a:t>
            </a:fld>
            <a:endParaRPr lang="ru-RU" noProof="1"/>
          </a:p>
        </p:txBody>
      </p:sp>
    </p:spTree>
    <p:extLst>
      <p:ext uri="{BB962C8B-B14F-4D97-AF65-F5344CB8AC3E}">
        <p14:creationId xmlns:p14="http://schemas.microsoft.com/office/powerpoint/2010/main" val="3074274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0D05110-A6E0-4B4B-9400-60FBD68E755A}"/>
              </a:ext>
            </a:extLst>
          </p:cNvPr>
          <p:cNvSpPr>
            <a:spLocks noGrp="1"/>
          </p:cNvSpPr>
          <p:nvPr>
            <p:ph idx="1"/>
          </p:nvPr>
        </p:nvSpPr>
        <p:spPr>
          <a:xfrm>
            <a:off x="254000" y="448733"/>
            <a:ext cx="11438467" cy="6028268"/>
          </a:xfrm>
        </p:spPr>
        <p:txBody>
          <a:bodyPr>
            <a:normAutofit/>
          </a:bodyPr>
          <a:lstStyle/>
          <a:p>
            <a:pPr marL="0" indent="0" algn="ctr">
              <a:buNone/>
            </a:pPr>
            <a:r>
              <a:rPr lang="ru-RU" sz="2000" b="1" dirty="0">
                <a:solidFill>
                  <a:srgbClr val="0070C0"/>
                </a:solidFill>
                <a:latin typeface="Arial" pitchFamily="34" charset="0"/>
                <a:cs typeface="Arial" pitchFamily="34" charset="0"/>
              </a:rPr>
              <a:t>На начальном этапе в проведении исследования </a:t>
            </a:r>
            <a:r>
              <a:rPr lang="ru-RU" sz="2000" b="1" dirty="0" smtClean="0">
                <a:solidFill>
                  <a:srgbClr val="0070C0"/>
                </a:solidFill>
                <a:latin typeface="Arial" pitchFamily="34" charset="0"/>
                <a:cs typeface="Arial" pitchFamily="34" charset="0"/>
              </a:rPr>
              <a:t>трупа</a:t>
            </a:r>
            <a:endParaRPr lang="ru-RU" sz="2000" b="1" dirty="0">
              <a:solidFill>
                <a:srgbClr val="0070C0"/>
              </a:solidFill>
              <a:latin typeface="Arial" pitchFamily="34" charset="0"/>
              <a:cs typeface="Arial" pitchFamily="34" charset="0"/>
            </a:endParaRPr>
          </a:p>
          <a:p>
            <a:pPr marL="0" indent="355600" algn="just">
              <a:buNone/>
            </a:pPr>
            <a:r>
              <a:rPr lang="ru-RU" sz="2000" dirty="0" smtClean="0">
                <a:latin typeface="Arial" pitchFamily="34" charset="0"/>
                <a:cs typeface="Arial" pitchFamily="34" charset="0"/>
              </a:rPr>
              <a:t>участвует </a:t>
            </a:r>
            <a:r>
              <a:rPr lang="ru-RU" sz="2000" dirty="0">
                <a:latin typeface="Arial" pitchFamily="34" charset="0"/>
                <a:cs typeface="Arial" pitchFamily="34" charset="0"/>
              </a:rPr>
              <a:t>включенный в состав экспертной бригады следователь или дознаватель, их действия направлены на обнаружение и фиксацию индивидуальных признаков одежды и тела погибших, которые могут быть использованы при идентификации личности:</a:t>
            </a:r>
          </a:p>
          <a:p>
            <a:pPr marL="355600" lvl="1" indent="355600" algn="just">
              <a:buFont typeface="Wingdings" panose="05000000000000000000" pitchFamily="2" charset="2"/>
              <a:buChar char="Ø"/>
            </a:pPr>
            <a:r>
              <a:rPr lang="ru-RU" sz="1800" dirty="0">
                <a:latin typeface="Arial" pitchFamily="34" charset="0"/>
                <a:cs typeface="Arial" pitchFamily="34" charset="0"/>
              </a:rPr>
              <a:t>обращается внимание на предметы одежды, покрой, фактуру ткани, наличие на ней монограмм, фирменных ярлыков, номера размеров и роста;</a:t>
            </a:r>
          </a:p>
          <a:p>
            <a:pPr marL="355600" lvl="1" indent="355600" algn="just">
              <a:buFont typeface="Wingdings" panose="05000000000000000000" pitchFamily="2" charset="2"/>
              <a:buChar char="Ø"/>
            </a:pPr>
            <a:r>
              <a:rPr lang="ru-RU" sz="1800" dirty="0">
                <a:latin typeface="Arial" pitchFamily="34" charset="0"/>
                <a:cs typeface="Arial" pitchFamily="34" charset="0"/>
              </a:rPr>
              <a:t>осматриваются карманы и их содержимое; </a:t>
            </a:r>
          </a:p>
          <a:p>
            <a:pPr marL="355600" lvl="1" indent="355600" algn="just">
              <a:buFont typeface="Wingdings" panose="05000000000000000000" pitchFamily="2" charset="2"/>
              <a:buChar char="Ø"/>
            </a:pPr>
            <a:r>
              <a:rPr lang="ru-RU" sz="1800" dirty="0">
                <a:latin typeface="Arial" pitchFamily="34" charset="0"/>
                <a:cs typeface="Arial" pitchFamily="34" charset="0"/>
              </a:rPr>
              <a:t>подробно описываются различные украшения и ценности, имеющиеся на трупе. </a:t>
            </a:r>
          </a:p>
          <a:p>
            <a:pPr marL="0" indent="355600" algn="just">
              <a:buNone/>
            </a:pPr>
            <a:r>
              <a:rPr lang="ru-RU" sz="2000" dirty="0">
                <a:latin typeface="Arial" pitchFamily="34" charset="0"/>
                <a:cs typeface="Arial" pitchFamily="34" charset="0"/>
              </a:rPr>
              <a:t>Затем приступают к наружному исследованию трупа: </a:t>
            </a:r>
          </a:p>
          <a:p>
            <a:pPr marL="355600" lvl="1" indent="355600" algn="just">
              <a:buFont typeface="Wingdings" panose="05000000000000000000" pitchFamily="2" charset="2"/>
              <a:buChar char="Ø"/>
            </a:pPr>
            <a:r>
              <a:rPr lang="ru-RU" sz="1800" dirty="0">
                <a:latin typeface="Arial" pitchFamily="34" charset="0"/>
                <a:cs typeface="Arial" pitchFamily="34" charset="0"/>
              </a:rPr>
              <a:t>отмечают пол, рост, телосложение, цвет волос и глаз, состояние кожных покровов, длину стоп и окружность головы; </a:t>
            </a:r>
          </a:p>
          <a:p>
            <a:pPr marL="355600" lvl="1" indent="355600" algn="just">
              <a:buFont typeface="Wingdings" panose="05000000000000000000" pitchFamily="2" charset="2"/>
              <a:buChar char="Ø"/>
            </a:pPr>
            <a:r>
              <a:rPr lang="ru-RU" sz="1800" dirty="0">
                <a:latin typeface="Arial" pitchFamily="34" charset="0"/>
                <a:cs typeface="Arial" pitchFamily="34" charset="0"/>
              </a:rPr>
              <a:t>внешность описывается по системе словесного </a:t>
            </a:r>
            <a:r>
              <a:rPr lang="ru-RU" sz="1800" dirty="0" smtClean="0">
                <a:latin typeface="Arial" pitchFamily="34" charset="0"/>
                <a:cs typeface="Arial" pitchFamily="34" charset="0"/>
              </a:rPr>
              <a:t>портрета;</a:t>
            </a:r>
            <a:endParaRPr lang="ru-RU" sz="1800" dirty="0">
              <a:latin typeface="Arial" pitchFamily="34" charset="0"/>
              <a:cs typeface="Arial" pitchFamily="34" charset="0"/>
            </a:endParaRPr>
          </a:p>
          <a:p>
            <a:pPr marL="355600" lvl="1" indent="355600" algn="just">
              <a:buFont typeface="Wingdings" panose="05000000000000000000" pitchFamily="2" charset="2"/>
              <a:buChar char="Ø"/>
            </a:pPr>
            <a:r>
              <a:rPr lang="ru-RU" sz="1800" dirty="0">
                <a:latin typeface="Arial" pitchFamily="34" charset="0"/>
                <a:cs typeface="Arial" pitchFamily="34" charset="0"/>
              </a:rPr>
              <a:t>фиксируют характерные приметы и их расположение – татуировку, следы операций, физические недостатки и пороки развития, профессиональные особенности, состояние зубов с указанием наличия мостов, коронок, </a:t>
            </a:r>
            <a:r>
              <a:rPr lang="ru-RU" sz="1800" dirty="0" smtClean="0">
                <a:latin typeface="Arial" pitchFamily="34" charset="0"/>
                <a:cs typeface="Arial" pitchFamily="34" charset="0"/>
              </a:rPr>
              <a:t>протезов;</a:t>
            </a:r>
            <a:endParaRPr lang="ru-RU" sz="1800" dirty="0">
              <a:latin typeface="Arial" pitchFamily="34" charset="0"/>
              <a:cs typeface="Arial" pitchFamily="34" charset="0"/>
            </a:endParaRPr>
          </a:p>
          <a:p>
            <a:pPr marL="355600" lvl="1" indent="355600" algn="just">
              <a:buFont typeface="Wingdings" panose="05000000000000000000" pitchFamily="2" charset="2"/>
              <a:buChar char="Ø"/>
            </a:pPr>
            <a:r>
              <a:rPr lang="ru-RU" sz="1800" dirty="0">
                <a:latin typeface="Arial" pitchFamily="34" charset="0"/>
                <a:cs typeface="Arial" pitchFamily="34" charset="0"/>
              </a:rPr>
              <a:t>при обнаружении татуировок ставится вопрос о дактилоскопии</a:t>
            </a:r>
            <a:r>
              <a:rPr lang="ru-RU" sz="1800" dirty="0" smtClean="0">
                <a:latin typeface="Arial" pitchFamily="34" charset="0"/>
                <a:cs typeface="Arial" pitchFamily="34" charset="0"/>
              </a:rPr>
              <a:t>;</a:t>
            </a:r>
          </a:p>
          <a:p>
            <a:pPr marL="355600" lvl="1" indent="355600" algn="just">
              <a:buFont typeface="Wingdings" panose="05000000000000000000" pitchFamily="2" charset="2"/>
              <a:buChar char="Ø"/>
            </a:pPr>
            <a:r>
              <a:rPr lang="ru-RU" sz="1800" dirty="0" smtClean="0">
                <a:latin typeface="Arial" pitchFamily="34" charset="0"/>
                <a:cs typeface="Arial" pitchFamily="34" charset="0"/>
              </a:rPr>
              <a:t>у гнилостно </a:t>
            </a:r>
            <a:r>
              <a:rPr lang="ru-RU" sz="1800" dirty="0">
                <a:latin typeface="Arial" pitchFamily="34" charset="0"/>
                <a:cs typeface="Arial" pitchFamily="34" charset="0"/>
              </a:rPr>
              <a:t>измененных трупов дактилоскопии предшествует специальная подготовка пальцев рук, проводимая судебно-медицинским экспертом. </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21</a:t>
            </a:fld>
            <a:endParaRPr lang="ru-RU" noProof="1"/>
          </a:p>
        </p:txBody>
      </p:sp>
    </p:spTree>
    <p:extLst>
      <p:ext uri="{BB962C8B-B14F-4D97-AF65-F5344CB8AC3E}">
        <p14:creationId xmlns:p14="http://schemas.microsoft.com/office/powerpoint/2010/main" val="1396308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6DE229F-B5A3-40C2-8B3D-24BB7CF6F2F7}"/>
              </a:ext>
            </a:extLst>
          </p:cNvPr>
          <p:cNvSpPr>
            <a:spLocks noGrp="1"/>
          </p:cNvSpPr>
          <p:nvPr>
            <p:ph idx="1"/>
          </p:nvPr>
        </p:nvSpPr>
        <p:spPr>
          <a:xfrm>
            <a:off x="296884" y="420045"/>
            <a:ext cx="11554690" cy="6307238"/>
          </a:xfrm>
        </p:spPr>
        <p:txBody>
          <a:bodyPr>
            <a:noAutofit/>
          </a:bodyPr>
          <a:lstStyle/>
          <a:p>
            <a:pPr marL="4763" indent="350838" algn="just">
              <a:buNone/>
            </a:pPr>
            <a:r>
              <a:rPr lang="ru-RU" sz="1800" dirty="0" smtClean="0">
                <a:latin typeface="Arial" pitchFamily="34" charset="0"/>
                <a:cs typeface="Arial" pitchFamily="34" charset="0"/>
              </a:rPr>
              <a:t>В </a:t>
            </a:r>
            <a:r>
              <a:rPr lang="ru-RU" sz="1800" dirty="0">
                <a:latin typeface="Arial" pitchFamily="34" charset="0"/>
                <a:cs typeface="Arial" pitchFamily="34" charset="0"/>
              </a:rPr>
              <a:t>настоящее время </a:t>
            </a:r>
            <a:r>
              <a:rPr lang="ru-RU" sz="1800" b="1" dirty="0">
                <a:solidFill>
                  <a:srgbClr val="0070C0"/>
                </a:solidFill>
                <a:latin typeface="Arial" pitchFamily="34" charset="0"/>
                <a:cs typeface="Arial" pitchFamily="34" charset="0"/>
              </a:rPr>
              <a:t>судебно-стоматологическая идентификация </a:t>
            </a:r>
            <a:r>
              <a:rPr lang="ru-RU" sz="1800" b="1" dirty="0" smtClean="0">
                <a:solidFill>
                  <a:srgbClr val="0070C0"/>
                </a:solidFill>
                <a:latin typeface="Arial" pitchFamily="34" charset="0"/>
                <a:cs typeface="Arial" pitchFamily="34" charset="0"/>
              </a:rPr>
              <a:t>личности </a:t>
            </a:r>
            <a:r>
              <a:rPr lang="ru-RU" sz="1800" dirty="0" smtClean="0">
                <a:latin typeface="Arial" pitchFamily="34" charset="0"/>
                <a:cs typeface="Arial" pitchFamily="34" charset="0"/>
              </a:rPr>
              <a:t>признана </a:t>
            </a:r>
            <a:r>
              <a:rPr lang="ru-RU" sz="1800" dirty="0">
                <a:latin typeface="Arial" pitchFamily="34" charset="0"/>
                <a:cs typeface="Arial" pitchFamily="34" charset="0"/>
              </a:rPr>
              <a:t>самым действенным и надежным методом при крупномасштабных катастрофах, так как ни у одного человека нет двух одинаковых зубов. К тому же, при пожаре зубы и даже их зачатки очень устойчивы к высокой температуре, что, несомненно, имеет большое </a:t>
            </a:r>
            <a:r>
              <a:rPr lang="ru-RU" sz="1800" dirty="0" smtClean="0">
                <a:latin typeface="Arial" pitchFamily="34" charset="0"/>
                <a:cs typeface="Arial" pitchFamily="34" charset="0"/>
              </a:rPr>
              <a:t>значение </a:t>
            </a:r>
            <a:r>
              <a:rPr lang="ru-RU" sz="1800" dirty="0">
                <a:latin typeface="Arial" pitchFamily="34" charset="0"/>
                <a:cs typeface="Arial" pitchFamily="34" charset="0"/>
              </a:rPr>
              <a:t>при идентификации личности обугленных и сожженных трупов, особенно в тех случаях, когда других возможностей к отождествлению нет.</a:t>
            </a:r>
          </a:p>
          <a:p>
            <a:pPr marL="4763" lvl="1" indent="350838" algn="just">
              <a:buNone/>
            </a:pPr>
            <a:r>
              <a:rPr lang="ru-RU" sz="1800" dirty="0" smtClean="0">
                <a:latin typeface="Arial" pitchFamily="34" charset="0"/>
                <a:cs typeface="Arial" pitchFamily="34" charset="0"/>
              </a:rPr>
              <a:t>Основной </a:t>
            </a:r>
            <a:r>
              <a:rPr lang="ru-RU" sz="1800" dirty="0">
                <a:latin typeface="Arial" pitchFamily="34" charset="0"/>
                <a:cs typeface="Arial" pitchFamily="34" charset="0"/>
              </a:rPr>
              <a:t>источник получения сведений о состоянии зубов – сделанная при жизни </a:t>
            </a:r>
            <a:r>
              <a:rPr lang="ru-RU" sz="1800" dirty="0" err="1">
                <a:latin typeface="Arial" pitchFamily="34" charset="0"/>
                <a:cs typeface="Arial" pitchFamily="34" charset="0"/>
              </a:rPr>
              <a:t>одонтограмма</a:t>
            </a:r>
            <a:r>
              <a:rPr lang="ru-RU" sz="1800" dirty="0">
                <a:latin typeface="Arial" pitchFamily="34" charset="0"/>
                <a:cs typeface="Arial" pitchFamily="34" charset="0"/>
              </a:rPr>
              <a:t>, в ней учитывается ряд особенностей терапевтического лечения, а также исследуется и фиксируется состояние корней зубов, что дает возможность составить полное представление об истинном положении состояния зубов, точной локализации пломб, патологического процесса, правильном расположении зубов или аномалии их развития, типа прикуса, состояния пародонта и пр. </a:t>
            </a:r>
            <a:r>
              <a:rPr lang="ru-RU" sz="1800" dirty="0" smtClean="0">
                <a:latin typeface="Arial" pitchFamily="34" charset="0"/>
                <a:cs typeface="Arial" pitchFamily="34" charset="0"/>
              </a:rPr>
              <a:t>При </a:t>
            </a:r>
            <a:r>
              <a:rPr lang="ru-RU" sz="1800" dirty="0">
                <a:latin typeface="Arial" pitchFamily="34" charset="0"/>
                <a:cs typeface="Arial" pitchFamily="34" charset="0"/>
              </a:rPr>
              <a:t>использовании схемы </a:t>
            </a:r>
            <a:r>
              <a:rPr lang="ru-RU" sz="1800" dirty="0" err="1">
                <a:latin typeface="Arial" pitchFamily="34" charset="0"/>
                <a:cs typeface="Arial" pitchFamily="34" charset="0"/>
              </a:rPr>
              <a:t>одонтограммы</a:t>
            </a:r>
            <a:r>
              <a:rPr lang="ru-RU" sz="1800" dirty="0">
                <a:latin typeface="Arial" pitchFamily="34" charset="0"/>
                <a:cs typeface="Arial" pitchFamily="34" charset="0"/>
              </a:rPr>
              <a:t> нужно учитывать международную систему обозначения </a:t>
            </a:r>
            <a:r>
              <a:rPr lang="ru-RU" sz="1800" dirty="0" smtClean="0">
                <a:latin typeface="Arial" pitchFamily="34" charset="0"/>
                <a:cs typeface="Arial" pitchFamily="34" charset="0"/>
              </a:rPr>
              <a:t>зубов.</a:t>
            </a:r>
            <a:endParaRPr lang="ru-RU" sz="1800" dirty="0">
              <a:latin typeface="Arial" pitchFamily="34" charset="0"/>
              <a:cs typeface="Arial" pitchFamily="34" charset="0"/>
            </a:endParaRPr>
          </a:p>
          <a:p>
            <a:pPr marL="4763" lvl="1" indent="350838" algn="just">
              <a:buNone/>
            </a:pPr>
            <a:r>
              <a:rPr lang="ru-RU" sz="1800" dirty="0">
                <a:latin typeface="Arial" pitchFamily="34" charset="0"/>
                <a:cs typeface="Arial" pitchFamily="34" charset="0"/>
              </a:rPr>
              <a:t>Д</a:t>
            </a:r>
            <a:r>
              <a:rPr lang="ru-RU" sz="1800" dirty="0" smtClean="0">
                <a:latin typeface="Arial" pitchFamily="34" charset="0"/>
                <a:cs typeface="Arial" pitchFamily="34" charset="0"/>
              </a:rPr>
              <a:t>ля </a:t>
            </a:r>
            <a:r>
              <a:rPr lang="ru-RU" sz="1800" dirty="0">
                <a:latin typeface="Arial" pitchFamily="34" charset="0"/>
                <a:cs typeface="Arial" pitchFamily="34" charset="0"/>
              </a:rPr>
              <a:t>судебно-медицинской идентификации следует применять широко распространенный в стоматологической практике метод панорамной рентгенографии (позволяет выявить четкое изображение челюстно-зубного аппарата в развернутом виде). </a:t>
            </a:r>
          </a:p>
          <a:p>
            <a:pPr marL="4763" indent="350838" algn="just">
              <a:buNone/>
            </a:pPr>
            <a:r>
              <a:rPr lang="ru-RU" sz="1800" dirty="0">
                <a:latin typeface="Arial" pitchFamily="34" charset="0"/>
                <a:cs typeface="Arial" pitchFamily="34" charset="0"/>
              </a:rPr>
              <a:t>В качестве информативных идентификационных критериев могут быть использованы особенности строения дёсен и слизистой оболочки языка, характерные для каждой расово-этнической группы, фиксация которых осуществляется с помощью цифровой фотокамеры и/или </a:t>
            </a:r>
            <a:r>
              <a:rPr lang="ru-RU" sz="1800" dirty="0" err="1">
                <a:latin typeface="Arial" pitchFamily="34" charset="0"/>
                <a:cs typeface="Arial" pitchFamily="34" charset="0"/>
              </a:rPr>
              <a:t>внутриротовой</a:t>
            </a:r>
            <a:r>
              <a:rPr lang="ru-RU" sz="1800" dirty="0">
                <a:latin typeface="Arial" pitchFamily="34" charset="0"/>
                <a:cs typeface="Arial" pitchFamily="34" charset="0"/>
              </a:rPr>
              <a:t> видеокамеры. </a:t>
            </a:r>
          </a:p>
          <a:p>
            <a:pPr marL="4763" lvl="1" indent="350838" algn="just">
              <a:buNone/>
            </a:pPr>
            <a:r>
              <a:rPr lang="ru-RU" sz="1800" dirty="0" smtClean="0">
                <a:latin typeface="Arial" pitchFamily="34" charset="0"/>
                <a:cs typeface="Arial" pitchFamily="34" charset="0"/>
              </a:rPr>
              <a:t>Длительность </a:t>
            </a:r>
            <a:r>
              <a:rPr lang="ru-RU" sz="1800" dirty="0" err="1">
                <a:latin typeface="Arial" pitchFamily="34" charset="0"/>
                <a:cs typeface="Arial" pitchFamily="34" charset="0"/>
              </a:rPr>
              <a:t>постмортального</a:t>
            </a:r>
            <a:r>
              <a:rPr lang="ru-RU" sz="1800" dirty="0">
                <a:latin typeface="Arial" pitchFamily="34" charset="0"/>
                <a:cs typeface="Arial" pitchFamily="34" charset="0"/>
              </a:rPr>
              <a:t> периода сроком до четырех недель не препятствует установлению расово-этнической и половой принадлежности по особенностям строения слизистой оболочки дорсальной поверхности языка.</a:t>
            </a:r>
          </a:p>
          <a:p>
            <a:endParaRPr lang="ru-RU" sz="1800"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22</a:t>
            </a:fld>
            <a:endParaRPr lang="ru-RU" noProof="1"/>
          </a:p>
        </p:txBody>
      </p:sp>
    </p:spTree>
    <p:extLst>
      <p:ext uri="{BB962C8B-B14F-4D97-AF65-F5344CB8AC3E}">
        <p14:creationId xmlns:p14="http://schemas.microsoft.com/office/powerpoint/2010/main" val="3900431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A83DA99-6FBC-43C3-AE85-46A1CABFFEBC}"/>
              </a:ext>
            </a:extLst>
          </p:cNvPr>
          <p:cNvSpPr>
            <a:spLocks noGrp="1"/>
          </p:cNvSpPr>
          <p:nvPr>
            <p:ph idx="1"/>
          </p:nvPr>
        </p:nvSpPr>
        <p:spPr>
          <a:xfrm>
            <a:off x="296884" y="266883"/>
            <a:ext cx="11522077" cy="6406872"/>
          </a:xfrm>
        </p:spPr>
        <p:txBody>
          <a:bodyPr>
            <a:normAutofit fontScale="25000" lnSpcReduction="20000"/>
          </a:bodyPr>
          <a:lstStyle/>
          <a:p>
            <a:pPr marL="0" indent="0" algn="ctr">
              <a:buNone/>
            </a:pPr>
            <a:r>
              <a:rPr lang="ru-RU" sz="8000" b="1" dirty="0" smtClean="0">
                <a:solidFill>
                  <a:srgbClr val="0070C0"/>
                </a:solidFill>
                <a:latin typeface="Arial" pitchFamily="34" charset="0"/>
                <a:cs typeface="Arial" pitchFamily="34" charset="0"/>
              </a:rPr>
              <a:t>Экспертиза </a:t>
            </a:r>
            <a:r>
              <a:rPr lang="ru-RU" sz="8000" b="1" dirty="0">
                <a:solidFill>
                  <a:srgbClr val="0070C0"/>
                </a:solidFill>
                <a:latin typeface="Arial" pitchFamily="34" charset="0"/>
                <a:cs typeface="Arial" pitchFamily="34" charset="0"/>
              </a:rPr>
              <a:t>фрагментированных трупов</a:t>
            </a:r>
          </a:p>
          <a:p>
            <a:pPr marL="0" indent="355600" algn="just">
              <a:buNone/>
            </a:pPr>
            <a:r>
              <a:rPr lang="ru-RU" sz="7200" dirty="0">
                <a:latin typeface="Arial" pitchFamily="34" charset="0"/>
                <a:cs typeface="Arial" pitchFamily="34" charset="0"/>
              </a:rPr>
              <a:t>В простых случаях при небольшом числе пострадавших и незначительной фрагментации трупов, установление принадлежности фрагментов конкретному телу с большой степенью вероятности является возможным только при следующих условиях:</a:t>
            </a:r>
          </a:p>
          <a:p>
            <a:pPr marL="355600" lvl="1" indent="355600" algn="just">
              <a:buFont typeface="Wingdings" panose="05000000000000000000" pitchFamily="2" charset="2"/>
              <a:buChar char="Ø"/>
            </a:pPr>
            <a:r>
              <a:rPr lang="ru-RU" sz="7200" dirty="0">
                <a:latin typeface="Arial" pitchFamily="34" charset="0"/>
                <a:cs typeface="Arial" pitchFamily="34" charset="0"/>
              </a:rPr>
              <a:t>поиск останков в очаге катастрофы полностью завершен, и поступление доставляемых на экспертизу биологических объектов не предвидится;</a:t>
            </a:r>
          </a:p>
          <a:p>
            <a:pPr marL="355600" lvl="1" indent="355600" algn="just">
              <a:buFont typeface="Wingdings" panose="05000000000000000000" pitchFamily="2" charset="2"/>
              <a:buChar char="Ø"/>
            </a:pPr>
            <a:r>
              <a:rPr lang="ru-RU" sz="7200" dirty="0">
                <a:latin typeface="Arial" pitchFamily="34" charset="0"/>
                <a:cs typeface="Arial" pitchFamily="34" charset="0"/>
              </a:rPr>
              <a:t>все фрагменты могут быть одновременно размещены в одном помещении (в одном “поле зрения”) для непосредственного их сравнения и сопоставления;</a:t>
            </a:r>
          </a:p>
          <a:p>
            <a:pPr marL="355600" lvl="1" indent="355600" algn="just">
              <a:buFont typeface="Wingdings" panose="05000000000000000000" pitchFamily="2" charset="2"/>
              <a:buChar char="Ø"/>
            </a:pPr>
            <a:r>
              <a:rPr lang="ru-RU" sz="7200" dirty="0">
                <a:latin typeface="Arial" pitchFamily="34" charset="0"/>
                <a:cs typeface="Arial" pitchFamily="34" charset="0"/>
              </a:rPr>
              <a:t>состояние фрагментов позволяет визуально выявить необходимые для сортировки и идентификации признаки;</a:t>
            </a:r>
          </a:p>
          <a:p>
            <a:pPr marL="355600" lvl="1" indent="355600" algn="just">
              <a:buFont typeface="Wingdings" panose="05000000000000000000" pitchFamily="2" charset="2"/>
              <a:buChar char="Ø"/>
            </a:pPr>
            <a:r>
              <a:rPr lang="ru-RU" sz="7200" dirty="0">
                <a:latin typeface="Arial" pitchFamily="34" charset="0"/>
                <a:cs typeface="Arial" pitchFamily="34" charset="0"/>
              </a:rPr>
              <a:t>к моменту начала исследования экспертам представлена достаточно полная сравнительная информация обо всех погибших в очаге катастрофы.</a:t>
            </a:r>
          </a:p>
          <a:p>
            <a:pPr marL="0" indent="355600" algn="just">
              <a:buNone/>
            </a:pPr>
            <a:r>
              <a:rPr lang="ru-RU" sz="7200" dirty="0" smtClean="0">
                <a:latin typeface="Arial" pitchFamily="34" charset="0"/>
                <a:cs typeface="Arial" pitchFamily="34" charset="0"/>
              </a:rPr>
              <a:t>Исследование </a:t>
            </a:r>
            <a:r>
              <a:rPr lang="ru-RU" sz="7200" dirty="0">
                <a:latin typeface="Arial" pitchFamily="34" charset="0"/>
                <a:cs typeface="Arial" pitchFamily="34" charset="0"/>
              </a:rPr>
              <a:t>трупов жертв катастроф (при больших объёмах) начинается до завершения работ по поиску останков в очаге поражения. </a:t>
            </a:r>
          </a:p>
          <a:p>
            <a:pPr marL="0" lvl="1" indent="355600" algn="just">
              <a:buNone/>
            </a:pPr>
            <a:r>
              <a:rPr lang="ru-RU" sz="7200" dirty="0" smtClean="0">
                <a:latin typeface="Arial" pitchFamily="34" charset="0"/>
                <a:cs typeface="Arial" pitchFamily="34" charset="0"/>
              </a:rPr>
              <a:t>Условия малой исследовательской площади, ограниченной </a:t>
            </a:r>
            <a:r>
              <a:rPr lang="ru-RU" sz="7200" dirty="0">
                <a:latin typeface="Arial" pitchFamily="34" charset="0"/>
                <a:cs typeface="Arial" pitchFamily="34" charset="0"/>
              </a:rPr>
              <a:t>чаще всего одной секционной </a:t>
            </a:r>
            <a:r>
              <a:rPr lang="ru-RU" sz="7200" dirty="0" smtClean="0">
                <a:latin typeface="Arial" pitchFamily="34" charset="0"/>
                <a:cs typeface="Arial" pitchFamily="34" charset="0"/>
              </a:rPr>
              <a:t>морга, </a:t>
            </a:r>
            <a:r>
              <a:rPr lang="ru-RU" sz="7200" dirty="0">
                <a:latin typeface="Arial" pitchFamily="34" charset="0"/>
                <a:cs typeface="Arial" pitchFamily="34" charset="0"/>
              </a:rPr>
              <a:t>исключают возможность одновременного изучения всех объектов и прямого сопоставления фрагментов тела, создают предпосылки для совершения ошибок при распределении фрагментов по принадлежности к трупам.</a:t>
            </a:r>
          </a:p>
          <a:p>
            <a:pPr marL="0" indent="355600" algn="just">
              <a:buNone/>
            </a:pPr>
            <a:r>
              <a:rPr lang="ru-RU" sz="7200" dirty="0" smtClean="0">
                <a:latin typeface="Arial" pitchFamily="34" charset="0"/>
                <a:cs typeface="Arial" pitchFamily="34" charset="0"/>
              </a:rPr>
              <a:t>Одна </a:t>
            </a:r>
            <a:r>
              <a:rPr lang="ru-RU" sz="7200" dirty="0">
                <a:latin typeface="Arial" pitchFamily="34" charset="0"/>
                <a:cs typeface="Arial" pitchFamily="34" charset="0"/>
              </a:rPr>
              <a:t>из проблем идентификации заключается в том, что состояние объектов не всегда позволяет визуально выявить идентификационные признаки: механические повреждения при техногенных катастрофах, как правило, сопровождаются действием термических и химических факторов, разрушающих биологические ткани. При крупных катастрофах в теплое время года после многодневных поисков тела и их фрагменты находят в состоянии резко выраженных гнилостных изменений (вплоть до </a:t>
            </a:r>
            <a:r>
              <a:rPr lang="ru-RU" sz="7200" dirty="0" err="1">
                <a:latin typeface="Arial" pitchFamily="34" charset="0"/>
                <a:cs typeface="Arial" pitchFamily="34" charset="0"/>
              </a:rPr>
              <a:t>скелетирования</a:t>
            </a:r>
            <a:r>
              <a:rPr lang="ru-RU" sz="7200" dirty="0">
                <a:latin typeface="Arial" pitchFamily="34" charset="0"/>
                <a:cs typeface="Arial" pitchFamily="34" charset="0"/>
              </a:rPr>
              <a:t>). Все это, как правило, не позволяет без специальных дополнительных исследований отнести фрагменты к тому или иному трупу. Такие объекты, особенно небольшие фрагменты, часто оказываются “лишними” и выбывают из процесса идентификации, а в последующем возникают проблемы с их захоронением.</a:t>
            </a:r>
          </a:p>
          <a:p>
            <a:endParaRPr lang="ru-RU" sz="72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endParaRPr lang="ru-RU" b="1"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23</a:t>
            </a:fld>
            <a:endParaRPr lang="ru-RU" noProof="1"/>
          </a:p>
        </p:txBody>
      </p:sp>
    </p:spTree>
    <p:extLst>
      <p:ext uri="{BB962C8B-B14F-4D97-AF65-F5344CB8AC3E}">
        <p14:creationId xmlns:p14="http://schemas.microsoft.com/office/powerpoint/2010/main" val="2338620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4C89CC7-3026-421D-BF0B-C98D56046878}"/>
              </a:ext>
            </a:extLst>
          </p:cNvPr>
          <p:cNvSpPr>
            <a:spLocks noGrp="1"/>
          </p:cNvSpPr>
          <p:nvPr>
            <p:ph idx="1"/>
          </p:nvPr>
        </p:nvSpPr>
        <p:spPr>
          <a:xfrm>
            <a:off x="296884" y="387518"/>
            <a:ext cx="11641668" cy="6282267"/>
          </a:xfrm>
        </p:spPr>
        <p:txBody>
          <a:bodyPr>
            <a:normAutofit fontScale="32500" lnSpcReduction="20000"/>
          </a:bodyPr>
          <a:lstStyle/>
          <a:p>
            <a:pPr marL="0" indent="0" algn="ctr">
              <a:buNone/>
            </a:pPr>
            <a:r>
              <a:rPr lang="ru-RU" sz="6200" b="1" dirty="0" smtClean="0">
                <a:solidFill>
                  <a:srgbClr val="0070C0"/>
                </a:solidFill>
                <a:latin typeface="Arial" pitchFamily="34" charset="0"/>
                <a:cs typeface="Arial" pitchFamily="34" charset="0"/>
              </a:rPr>
              <a:t>Лабораторные исследования</a:t>
            </a:r>
          </a:p>
          <a:p>
            <a:pPr marL="0" indent="0" algn="ctr">
              <a:buNone/>
            </a:pPr>
            <a:endParaRPr lang="ru-RU" sz="3600" b="1" dirty="0">
              <a:solidFill>
                <a:srgbClr val="00B0F0"/>
              </a:solidFill>
              <a:latin typeface="Arial" pitchFamily="34" charset="0"/>
              <a:cs typeface="Arial" pitchFamily="34" charset="0"/>
            </a:endParaRPr>
          </a:p>
          <a:p>
            <a:pPr marL="1588" indent="381000" algn="just">
              <a:buNone/>
            </a:pPr>
            <a:r>
              <a:rPr lang="ru-RU" sz="5500" dirty="0">
                <a:latin typeface="Arial" pitchFamily="34" charset="0"/>
                <a:cs typeface="Arial" pitchFamily="34" charset="0"/>
              </a:rPr>
              <a:t>При установлении половой принадлежности в ходе идентификации могут применяться </a:t>
            </a:r>
            <a:r>
              <a:rPr lang="ru-RU" sz="5500" b="1" dirty="0">
                <a:solidFill>
                  <a:srgbClr val="0070C0"/>
                </a:solidFill>
                <a:latin typeface="Arial" pitchFamily="34" charset="0"/>
                <a:cs typeface="Arial" pitchFamily="34" charset="0"/>
              </a:rPr>
              <a:t>цитологические исследования </a:t>
            </a:r>
            <a:r>
              <a:rPr lang="ru-RU" sz="5500" dirty="0">
                <a:latin typeface="Arial" pitchFamily="34" charset="0"/>
                <a:cs typeface="Arial" pitchFamily="34" charset="0"/>
              </a:rPr>
              <a:t>крови, мягких тканей, ногтей, внутренних органов для обнаружения полового хроматина. Вместе с тем, необходимо учитывать влияние факторов времени и условий внешней среды, в которых находятся ткани человека, на результаты этого исследования. Эти данные нужно учитывать при взятии биологических объектов и их направлении на исследование. Поэтому судебно-медицинскую лабораторию следует максимально приблизить к месту работы судебно-медицинских бригад, оснастив соответствующим оборудованием, имуществом и средствами. </a:t>
            </a:r>
            <a:endParaRPr lang="ru-RU" sz="5500" dirty="0" smtClean="0">
              <a:latin typeface="Arial" pitchFamily="34" charset="0"/>
              <a:cs typeface="Arial" pitchFamily="34" charset="0"/>
            </a:endParaRPr>
          </a:p>
          <a:p>
            <a:pPr marL="1588" indent="381000" algn="just">
              <a:buNone/>
            </a:pPr>
            <a:r>
              <a:rPr lang="ru-RU" sz="5500" dirty="0" smtClean="0">
                <a:latin typeface="Arial" pitchFamily="34" charset="0"/>
                <a:cs typeface="Arial" pitchFamily="34" charset="0"/>
              </a:rPr>
              <a:t>В </a:t>
            </a:r>
            <a:r>
              <a:rPr lang="ru-RU" sz="5500" dirty="0">
                <a:latin typeface="Arial" pitchFamily="34" charset="0"/>
                <a:cs typeface="Arial" pitchFamily="34" charset="0"/>
              </a:rPr>
              <a:t>равной степени это относится и к специалистам </a:t>
            </a:r>
            <a:r>
              <a:rPr lang="ru-RU" sz="5500" b="1" dirty="0">
                <a:solidFill>
                  <a:srgbClr val="0070C0"/>
                </a:solidFill>
                <a:latin typeface="Arial" pitchFamily="34" charset="0"/>
                <a:cs typeface="Arial" pitchFamily="34" charset="0"/>
              </a:rPr>
              <a:t>медико-криминалистических</a:t>
            </a:r>
            <a:r>
              <a:rPr lang="ru-RU" sz="5500" dirty="0">
                <a:latin typeface="Arial" pitchFamily="34" charset="0"/>
                <a:cs typeface="Arial" pitchFamily="34" charset="0"/>
              </a:rPr>
              <a:t> отделений, которые должны помогать экспертам в решении идентификационных задач. При необходимости рентгенологического исследования может быть использована рентгеновская аппаратура лечебных учреждений.</a:t>
            </a:r>
          </a:p>
          <a:p>
            <a:pPr marL="1588" indent="381000" algn="just">
              <a:buNone/>
            </a:pPr>
            <a:r>
              <a:rPr lang="ru-RU" sz="5500" dirty="0">
                <a:latin typeface="Arial" pitchFamily="34" charset="0"/>
                <a:cs typeface="Arial" pitchFamily="34" charset="0"/>
              </a:rPr>
              <a:t>Во время исследования трупов лиц, умерших в </a:t>
            </a:r>
            <a:r>
              <a:rPr lang="ru-RU" sz="5500" dirty="0" smtClean="0">
                <a:latin typeface="Arial" pitchFamily="34" charset="0"/>
                <a:cs typeface="Arial" pitchFamily="34" charset="0"/>
              </a:rPr>
              <a:t>медицинских организациях, </a:t>
            </a:r>
            <a:r>
              <a:rPr lang="ru-RU" sz="5500" dirty="0">
                <a:latin typeface="Arial" pitchFamily="34" charset="0"/>
                <a:cs typeface="Arial" pitchFamily="34" charset="0"/>
              </a:rPr>
              <a:t>для установления причины смерти в обязательном порядке должны производиться </a:t>
            </a:r>
            <a:r>
              <a:rPr lang="ru-RU" sz="5500" b="1" dirty="0" smtClean="0">
                <a:solidFill>
                  <a:srgbClr val="0070C0"/>
                </a:solidFill>
                <a:latin typeface="Arial" pitchFamily="34" charset="0"/>
                <a:cs typeface="Arial" pitchFamily="34" charset="0"/>
              </a:rPr>
              <a:t>гистологические исследования.</a:t>
            </a:r>
            <a:r>
              <a:rPr lang="ru-RU" sz="5500" dirty="0" smtClean="0">
                <a:latin typeface="Arial" pitchFamily="34" charset="0"/>
                <a:cs typeface="Arial" pitchFamily="34" charset="0"/>
              </a:rPr>
              <a:t> </a:t>
            </a:r>
            <a:r>
              <a:rPr lang="ru-RU" sz="5500" dirty="0">
                <a:latin typeface="Arial" pitchFamily="34" charset="0"/>
                <a:cs typeface="Arial" pitchFamily="34" charset="0"/>
              </a:rPr>
              <a:t>В остальных случаях эти исследования выполняются по мере надобности.</a:t>
            </a:r>
          </a:p>
          <a:p>
            <a:pPr marL="1588" indent="381000" algn="just">
              <a:buNone/>
            </a:pPr>
            <a:r>
              <a:rPr lang="ru-RU" sz="5500" dirty="0">
                <a:latin typeface="Arial" pitchFamily="34" charset="0"/>
                <a:cs typeface="Arial" pitchFamily="34" charset="0"/>
              </a:rPr>
              <a:t>Применение </a:t>
            </a:r>
            <a:r>
              <a:rPr lang="ru-RU" sz="5500" b="1" dirty="0">
                <a:solidFill>
                  <a:srgbClr val="0070C0"/>
                </a:solidFill>
                <a:latin typeface="Arial" pitchFamily="34" charset="0"/>
                <a:cs typeface="Arial" pitchFamily="34" charset="0"/>
              </a:rPr>
              <a:t>судебно-химических исследований </a:t>
            </a:r>
            <a:r>
              <a:rPr lang="ru-RU" sz="5500" dirty="0">
                <a:latin typeface="Arial" pitchFamily="34" charset="0"/>
                <a:cs typeface="Arial" pitchFamily="34" charset="0"/>
              </a:rPr>
              <a:t>определяется характером воздействия на человека поражающих факторов. Так, при аварии на химическом предприятии, имеющем сильнодействующие ядовитые вещества, либо при террористических актах с применением отравляющих веществ, установление причины смерти у умерших на месте происшествия, в лечебном учреждении в первые часы после несчастного случая, либо по пути в больницу, должно базироваться на результатах секционного и судебно-химического исследований. При взрывах и пожарах, сопровождающихся образованием продуктов пиролиза (окись углерода, </a:t>
            </a:r>
            <a:r>
              <a:rPr lang="ru-RU" sz="5500" dirty="0" err="1">
                <a:latin typeface="Arial" pitchFamily="34" charset="0"/>
                <a:cs typeface="Arial" pitchFamily="34" charset="0"/>
              </a:rPr>
              <a:t>акрилонитрит</a:t>
            </a:r>
            <a:r>
              <a:rPr lang="ru-RU" sz="5500" dirty="0">
                <a:latin typeface="Arial" pitchFamily="34" charset="0"/>
                <a:cs typeface="Arial" pitchFamily="34" charset="0"/>
              </a:rPr>
              <a:t>, ацетонитрил и др.), вызывающих острые ингаляционные отравления, целесообразность определения их количественного содержания в крови и внутренних органах не вызывает </a:t>
            </a:r>
            <a:r>
              <a:rPr lang="ru-RU" sz="5500" dirty="0" smtClean="0">
                <a:latin typeface="Arial" pitchFamily="34" charset="0"/>
                <a:cs typeface="Arial" pitchFamily="34" charset="0"/>
              </a:rPr>
              <a:t>сомнения.</a:t>
            </a:r>
          </a:p>
          <a:p>
            <a:pPr marL="1588" indent="381000" algn="just">
              <a:buNone/>
            </a:pPr>
            <a:r>
              <a:rPr lang="ru-RU" sz="5500" b="1" dirty="0" smtClean="0">
                <a:solidFill>
                  <a:srgbClr val="0070C0"/>
                </a:solidFill>
                <a:latin typeface="Arial" pitchFamily="34" charset="0"/>
                <a:cs typeface="Arial" pitchFamily="34" charset="0"/>
              </a:rPr>
              <a:t>Молекулярно-генетическая идентификация </a:t>
            </a:r>
            <a:r>
              <a:rPr lang="ru-RU" sz="5500" dirty="0">
                <a:latin typeface="Arial" pitchFamily="34" charset="0"/>
                <a:cs typeface="Arial" pitchFamily="34" charset="0"/>
              </a:rPr>
              <a:t>(кровь, высушенная на марле, плоские или трубчатые кости, хрящи, мышечная ткань, волосы с луковицей и т. д.).</a:t>
            </a:r>
          </a:p>
          <a:p>
            <a:pPr marL="1588" indent="381000" algn="just">
              <a:buNone/>
            </a:pPr>
            <a:endParaRPr lang="ru-RU" sz="5500" dirty="0">
              <a:latin typeface="Arial" pitchFamily="34" charset="0"/>
              <a:cs typeface="Arial" pitchFamily="34" charset="0"/>
            </a:endParaRPr>
          </a:p>
          <a:p>
            <a:pPr marL="1588" indent="381000"/>
            <a:endParaRPr lang="ru-RU" sz="55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24</a:t>
            </a:fld>
            <a:endParaRPr lang="ru-RU" noProof="1"/>
          </a:p>
        </p:txBody>
      </p:sp>
    </p:spTree>
    <p:extLst>
      <p:ext uri="{BB962C8B-B14F-4D97-AF65-F5344CB8AC3E}">
        <p14:creationId xmlns:p14="http://schemas.microsoft.com/office/powerpoint/2010/main" val="2281463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578B44B-494A-4264-87C8-27A28D69698D}"/>
              </a:ext>
            </a:extLst>
          </p:cNvPr>
          <p:cNvSpPr>
            <a:spLocks noGrp="1"/>
          </p:cNvSpPr>
          <p:nvPr>
            <p:ph idx="1"/>
          </p:nvPr>
        </p:nvSpPr>
        <p:spPr>
          <a:xfrm>
            <a:off x="287866" y="169332"/>
            <a:ext cx="11557001" cy="6536268"/>
          </a:xfrm>
        </p:spPr>
        <p:txBody>
          <a:bodyPr>
            <a:normAutofit fontScale="70000" lnSpcReduction="20000"/>
          </a:bodyPr>
          <a:lstStyle/>
          <a:p>
            <a:pPr marL="0" indent="0" algn="ctr">
              <a:buNone/>
            </a:pPr>
            <a:r>
              <a:rPr lang="ru-RU" sz="2900" b="1" dirty="0" smtClean="0">
                <a:solidFill>
                  <a:srgbClr val="0070C0"/>
                </a:solidFill>
                <a:latin typeface="Arial" pitchFamily="34" charset="0"/>
                <a:cs typeface="Arial" pitchFamily="34" charset="0"/>
              </a:rPr>
              <a:t>Организация опознания погибших</a:t>
            </a:r>
          </a:p>
          <a:p>
            <a:pPr marL="0" indent="0" algn="ctr">
              <a:buNone/>
            </a:pPr>
            <a:endParaRPr lang="ru-RU" sz="1900" b="1" dirty="0">
              <a:solidFill>
                <a:srgbClr val="00B0F0"/>
              </a:solidFill>
              <a:latin typeface="Arial" pitchFamily="34" charset="0"/>
              <a:cs typeface="Arial" pitchFamily="34" charset="0"/>
            </a:endParaRPr>
          </a:p>
          <a:p>
            <a:pPr marL="0" indent="355600" algn="just">
              <a:spcBef>
                <a:spcPts val="0"/>
              </a:spcBef>
              <a:buNone/>
            </a:pPr>
            <a:r>
              <a:rPr lang="ru-RU" sz="2100" dirty="0">
                <a:latin typeface="Arial" pitchFamily="34" charset="0"/>
                <a:cs typeface="Arial" pitchFamily="34" charset="0"/>
              </a:rPr>
              <a:t>Все сведения, собранные в процессе исследования трупа, вносятся в опознавательную карту, которая составляется в двух экземплярах. Один экземпляр приобщается к заключению эксперта. В этих случаях опознавательные приметы в протокольную часть заключения не вносятся. Предметы одежды и ценности под расписку выдаются следователю (дознавателю) для дальнейшей работы. </a:t>
            </a:r>
          </a:p>
          <a:p>
            <a:pPr marL="0" indent="355600" algn="just">
              <a:spcBef>
                <a:spcPts val="0"/>
              </a:spcBef>
              <a:buNone/>
            </a:pPr>
            <a:r>
              <a:rPr lang="ru-RU" sz="2100" dirty="0">
                <a:latin typeface="Arial" pitchFamily="34" charset="0"/>
                <a:cs typeface="Arial" pitchFamily="34" charset="0"/>
              </a:rPr>
              <a:t>Целесообразна организация двух просмотровых залов:</a:t>
            </a:r>
          </a:p>
          <a:p>
            <a:pPr marL="355600" lvl="1" indent="355600" algn="just">
              <a:spcBef>
                <a:spcPts val="0"/>
              </a:spcBef>
              <a:buFont typeface="Wingdings" pitchFamily="2" charset="2"/>
              <a:buChar char="§"/>
            </a:pPr>
            <a:r>
              <a:rPr lang="ru-RU" sz="2100" dirty="0">
                <a:latin typeface="Arial" pitchFamily="34" charset="0"/>
                <a:cs typeface="Arial" pitchFamily="34" charset="0"/>
              </a:rPr>
              <a:t>в первом демонстрируются выбранные компьютером записи объектов опознания, </a:t>
            </a:r>
          </a:p>
          <a:p>
            <a:pPr marL="355600" lvl="1" indent="355600" algn="just">
              <a:spcBef>
                <a:spcPts val="0"/>
              </a:spcBef>
              <a:buFont typeface="Wingdings" pitchFamily="2" charset="2"/>
              <a:buChar char="§"/>
            </a:pPr>
            <a:r>
              <a:rPr lang="ru-RU" sz="2100" dirty="0">
                <a:latin typeface="Arial" pitchFamily="34" charset="0"/>
                <a:cs typeface="Arial" pitchFamily="34" charset="0"/>
              </a:rPr>
              <a:t>во втором зале производится постоянный показ всех изображений из групп, пригодных и условно пригодных для опознания. </a:t>
            </a:r>
          </a:p>
          <a:p>
            <a:pPr marL="0" indent="355600" algn="just">
              <a:buNone/>
            </a:pPr>
            <a:r>
              <a:rPr lang="ru-RU" sz="2100" dirty="0" smtClean="0">
                <a:latin typeface="Arial" pitchFamily="34" charset="0"/>
                <a:cs typeface="Arial" pitchFamily="34" charset="0"/>
              </a:rPr>
              <a:t>Формируется </a:t>
            </a:r>
            <a:r>
              <a:rPr lang="ru-RU" sz="2100" dirty="0">
                <a:latin typeface="Arial" pitchFamily="34" charset="0"/>
                <a:cs typeface="Arial" pitchFamily="34" charset="0"/>
              </a:rPr>
              <a:t>фотовитрина со снимками погибших, которых реально можно опознать. Фотографии размещаются так, чтобы было легко ориентироваться на объекте розыска. Обычно снимки помещают на стендах отдельно для мужчин, женщин и детей вертикальными рядами по возрастным группам. На отдельном стенде помещают фотографии находящихся на лечении пострадавших, которые по состоянию здоровья или возрасту не могут сообщить о себе сведения, а также списки госпитализированных, не обращаясь в различные отделения больниц. Значительное уменьшение числа посетителей в больницах создает благоприятные условия для лечения больных и борьбы с раневой инфекцией, особенно у пострадавших с ожоговой травмой.</a:t>
            </a:r>
          </a:p>
          <a:p>
            <a:pPr marL="0" indent="355600" algn="just">
              <a:buNone/>
            </a:pPr>
            <a:r>
              <a:rPr lang="ru-RU" sz="2100" dirty="0">
                <a:latin typeface="Arial" pitchFamily="34" charset="0"/>
                <a:cs typeface="Arial" pitchFamily="34" charset="0"/>
              </a:rPr>
              <a:t>Стенды с такой информацией выставляются в доступном для обозрения месте, исключающем скопления людей и давки. Наряду с этим, следственными органами формируются по музейному типу закрытые витрины с анонимно маркированными ценностями и предметами одежды, снятыми при исследовании трупов. Охрану этих вещей и ценностей, являющихся доказательствами по делу, обеспечивают сотрудники </a:t>
            </a:r>
            <a:r>
              <a:rPr lang="ru-RU" sz="2100" dirty="0" smtClean="0">
                <a:latin typeface="Arial" pitchFamily="34" charset="0"/>
                <a:cs typeface="Arial" pitchFamily="34" charset="0"/>
              </a:rPr>
              <a:t>полиции</a:t>
            </a:r>
            <a:r>
              <a:rPr lang="ru-RU" sz="2100" dirty="0">
                <a:latin typeface="Arial" pitchFamily="34" charset="0"/>
                <a:cs typeface="Arial" pitchFamily="34" charset="0"/>
              </a:rPr>
              <a:t>.</a:t>
            </a:r>
          </a:p>
          <a:p>
            <a:pPr marL="0" indent="355600" algn="just">
              <a:buNone/>
            </a:pPr>
            <a:r>
              <a:rPr lang="ru-RU" sz="2100" dirty="0">
                <a:latin typeface="Arial" pitchFamily="34" charset="0"/>
                <a:cs typeface="Arial" pitchFamily="34" charset="0"/>
              </a:rPr>
              <a:t>Целесообразно на этом этапе процесс организовать так, чтобы родственник с момента обращения с заявлением о розыске пропавшего или погибшего при аварии, до выдачи трупа при его опознании получил максимальную помощь при минимальных моральных и временных затратах.</a:t>
            </a:r>
          </a:p>
          <a:p>
            <a:pPr marL="0" indent="355600" algn="just">
              <a:buNone/>
            </a:pPr>
            <a:r>
              <a:rPr lang="ru-RU" sz="2100" dirty="0">
                <a:latin typeface="Arial" pitchFamily="34" charset="0"/>
                <a:cs typeface="Arial" pitchFamily="34" charset="0"/>
              </a:rPr>
              <a:t>В связи с тем, что на этом этапе работы скапливается наибольшее количество людей, необходимо вместе с органами </a:t>
            </a:r>
            <a:r>
              <a:rPr lang="ru-RU" sz="2100" dirty="0" smtClean="0">
                <a:latin typeface="Arial" pitchFamily="34" charset="0"/>
                <a:cs typeface="Arial" pitchFamily="34" charset="0"/>
              </a:rPr>
              <a:t>полиции </a:t>
            </a:r>
            <a:r>
              <a:rPr lang="ru-RU" sz="2100" dirty="0">
                <a:latin typeface="Arial" pitchFamily="34" charset="0"/>
                <a:cs typeface="Arial" pitchFamily="34" charset="0"/>
              </a:rPr>
              <a:t>организовать службу охраны общественного порядка.</a:t>
            </a:r>
          </a:p>
          <a:p>
            <a:pPr marL="0" indent="355600" algn="just">
              <a:buNone/>
            </a:pPr>
            <a:r>
              <a:rPr lang="ru-RU" sz="2100" dirty="0">
                <a:latin typeface="Arial" pitchFamily="34" charset="0"/>
                <a:cs typeface="Arial" pitchFamily="34" charset="0"/>
              </a:rPr>
              <a:t>Необычность обстановки, отрицательные эмоции могут привести к развитию у участников процесса различных нервно-психических реакций, возникновению острой сердечно-сосудистой недостаточности, гипертонических кризов, инфарктов миокарда, острых нарушений мозгового кровообращения и других критических состояний, требующих неотложной медицинской помощи. Поэтому с начала развертывания деятельности судебно-медицинских формирований нужно в местах наибольшего скопления людей устанавливать врачебные посты, состоящие из бригад скорой помощи, врачей-психотерапевтов. Для работы на постах могут привлекаться терапевты поликлиник, оснащенные набором лекарственных средств для оказания неотложной медицинской помощи.</a:t>
            </a:r>
          </a:p>
          <a:p>
            <a:pPr marL="0" indent="355600" algn="just">
              <a:buNone/>
            </a:pPr>
            <a:endParaRPr lang="ru-RU" sz="2100"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25</a:t>
            </a:fld>
            <a:endParaRPr lang="ru-RU" noProof="1"/>
          </a:p>
        </p:txBody>
      </p:sp>
    </p:spTree>
    <p:extLst>
      <p:ext uri="{BB962C8B-B14F-4D97-AF65-F5344CB8AC3E}">
        <p14:creationId xmlns:p14="http://schemas.microsoft.com/office/powerpoint/2010/main" val="3694248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CAEF58E-A2F9-46EE-A8A5-6E6AF4715FAB}"/>
              </a:ext>
            </a:extLst>
          </p:cNvPr>
          <p:cNvSpPr>
            <a:spLocks noGrp="1"/>
          </p:cNvSpPr>
          <p:nvPr>
            <p:ph idx="1"/>
          </p:nvPr>
        </p:nvSpPr>
        <p:spPr>
          <a:xfrm>
            <a:off x="143932" y="135340"/>
            <a:ext cx="11726335" cy="6477000"/>
          </a:xfrm>
        </p:spPr>
        <p:txBody>
          <a:bodyPr>
            <a:noAutofit/>
          </a:bodyPr>
          <a:lstStyle/>
          <a:p>
            <a:pPr marL="0" indent="0" algn="ctr">
              <a:buNone/>
            </a:pPr>
            <a:r>
              <a:rPr lang="ru-RU" sz="2000" b="1" dirty="0" smtClean="0">
                <a:solidFill>
                  <a:srgbClr val="0070C0"/>
                </a:solidFill>
                <a:latin typeface="Arial" pitchFamily="34" charset="0"/>
                <a:cs typeface="Arial" pitchFamily="34" charset="0"/>
              </a:rPr>
              <a:t>Принятие </a:t>
            </a:r>
            <a:r>
              <a:rPr lang="ru-RU" sz="2000" b="1" dirty="0">
                <a:solidFill>
                  <a:srgbClr val="0070C0"/>
                </a:solidFill>
                <a:latin typeface="Arial" pitchFamily="34" charset="0"/>
                <a:cs typeface="Arial" pitchFamily="34" charset="0"/>
              </a:rPr>
              <a:t>решения об идентификации и выдаче трупов для захоронения </a:t>
            </a:r>
            <a:endParaRPr lang="ru-RU" sz="2000" b="1" dirty="0" smtClean="0">
              <a:solidFill>
                <a:srgbClr val="0070C0"/>
              </a:solidFill>
              <a:latin typeface="Arial" pitchFamily="34" charset="0"/>
              <a:cs typeface="Arial" pitchFamily="34" charset="0"/>
            </a:endParaRPr>
          </a:p>
          <a:p>
            <a:pPr marL="0" indent="0" algn="ctr">
              <a:buNone/>
            </a:pPr>
            <a:r>
              <a:rPr lang="ru-RU" sz="2000" b="1" dirty="0" smtClean="0">
                <a:solidFill>
                  <a:srgbClr val="0070C0"/>
                </a:solidFill>
                <a:latin typeface="Arial" pitchFamily="34" charset="0"/>
                <a:cs typeface="Arial" pitchFamily="34" charset="0"/>
              </a:rPr>
              <a:t>и </a:t>
            </a:r>
            <a:r>
              <a:rPr lang="ru-RU" sz="2000" b="1" dirty="0">
                <a:solidFill>
                  <a:srgbClr val="0070C0"/>
                </a:solidFill>
                <a:latin typeface="Arial" pitchFamily="34" charset="0"/>
                <a:cs typeface="Arial" pitchFamily="34" charset="0"/>
              </a:rPr>
              <a:t>формирование </a:t>
            </a:r>
            <a:r>
              <a:rPr lang="ru-RU" sz="2000" b="1" dirty="0" smtClean="0">
                <a:solidFill>
                  <a:srgbClr val="0070C0"/>
                </a:solidFill>
                <a:latin typeface="Arial" pitchFamily="34" charset="0"/>
                <a:cs typeface="Arial" pitchFamily="34" charset="0"/>
              </a:rPr>
              <a:t>выводов</a:t>
            </a:r>
          </a:p>
          <a:p>
            <a:pPr marL="3175" lvl="1" indent="352425" algn="just">
              <a:buNone/>
            </a:pPr>
            <a:r>
              <a:rPr lang="ru-RU" sz="1800" dirty="0" smtClean="0">
                <a:solidFill>
                  <a:schemeClr val="tx1"/>
                </a:solidFill>
                <a:latin typeface="Arial" pitchFamily="34" charset="0"/>
                <a:cs typeface="Arial" pitchFamily="34" charset="0"/>
              </a:rPr>
              <a:t>По </a:t>
            </a:r>
            <a:r>
              <a:rPr lang="ru-RU" sz="1800" dirty="0">
                <a:solidFill>
                  <a:schemeClr val="tx1"/>
                </a:solidFill>
                <a:latin typeface="Arial" pitchFamily="34" charset="0"/>
                <a:cs typeface="Arial" pitchFamily="34" charset="0"/>
              </a:rPr>
              <a:t>окончании исследования </a:t>
            </a:r>
            <a:r>
              <a:rPr lang="ru-RU" sz="1800" dirty="0" smtClean="0">
                <a:solidFill>
                  <a:schemeClr val="tx1"/>
                </a:solidFill>
                <a:latin typeface="Arial" pitchFamily="34" charset="0"/>
                <a:cs typeface="Arial" pitchFamily="34" charset="0"/>
              </a:rPr>
              <a:t>могут остаться неопознанные тела </a:t>
            </a:r>
            <a:r>
              <a:rPr lang="ru-RU" sz="1800" dirty="0">
                <a:solidFill>
                  <a:schemeClr val="tx1"/>
                </a:solidFill>
                <a:latin typeface="Arial" pitchFamily="34" charset="0"/>
                <a:cs typeface="Arial" pitchFamily="34" charset="0"/>
              </a:rPr>
              <a:t>при наличии без вести пропавших в исследуемом событии. Это, как правило, свидетельствует о ложных захоронениях по причине ошибок субъективного опознания. По таким трупам делается вывод о том, что между телом и всеми субъектами сравнения, заявившими о гибели своих родственников и предоставившими биологические образцы для молекулярно-генетического анализа, кровное родство исключается. Для предотвращения ошибок такое сравнительное исследование следует проводить обязательно, независимо от того, что все другие трупы идентифицированы посредством установления кровного родства со своими родственниками. После такой проверки, по согласованию с органами расследования, производится типирование трупов, выданных на основании визуального опознания и сравнение их генотипов с генотипами родственников без вести пропавших.</a:t>
            </a:r>
          </a:p>
          <a:p>
            <a:pPr marL="3175" indent="352425" algn="just">
              <a:buNone/>
            </a:pPr>
            <a:r>
              <a:rPr lang="ru-RU" sz="1800" dirty="0">
                <a:solidFill>
                  <a:schemeClr val="tx1"/>
                </a:solidFill>
                <a:latin typeface="Arial" pitchFamily="34" charset="0"/>
                <a:cs typeface="Arial" pitchFamily="34" charset="0"/>
              </a:rPr>
              <a:t>Оставшиеся обезличенные трупы исследуются в соответствии с правилами судебно-медицинского исследования неопознанных трупов и захораниваются установленным порядком.</a:t>
            </a:r>
          </a:p>
          <a:p>
            <a:pPr marL="3175" indent="352425" algn="just">
              <a:buNone/>
            </a:pPr>
            <a:r>
              <a:rPr lang="ru-RU" sz="1800" dirty="0">
                <a:solidFill>
                  <a:schemeClr val="tx1"/>
                </a:solidFill>
                <a:latin typeface="Arial" pitchFamily="34" charset="0"/>
                <a:cs typeface="Arial" pitchFamily="34" charset="0"/>
              </a:rPr>
              <a:t>Суд может признать человека погибшим исходя из определенных обстоятельств дела, которыми устанавливается полное разрушение </a:t>
            </a:r>
            <a:r>
              <a:rPr lang="ru-RU" sz="1800" dirty="0" smtClean="0">
                <a:solidFill>
                  <a:schemeClr val="tx1"/>
                </a:solidFill>
                <a:latin typeface="Arial" pitchFamily="34" charset="0"/>
                <a:cs typeface="Arial" pitchFamily="34" charset="0"/>
              </a:rPr>
              <a:t>тела </a:t>
            </a:r>
            <a:r>
              <a:rPr lang="ru-RU" sz="1800" dirty="0">
                <a:solidFill>
                  <a:schemeClr val="tx1"/>
                </a:solidFill>
                <a:latin typeface="Arial" pitchFamily="34" charset="0"/>
                <a:cs typeface="Arial" pitchFamily="34" charset="0"/>
              </a:rPr>
              <a:t>как биологического объекта, например, при мощном взрыве или сгорании дотла. В том случае, когда от человека остается даже незначительная часть его биологического субстрата, правом их исследования с целью идентификации обладает только специалист медико-биологического профиля. </a:t>
            </a:r>
          </a:p>
          <a:p>
            <a:pPr marL="3175" indent="352425" algn="just">
              <a:buNone/>
            </a:pPr>
            <a:r>
              <a:rPr lang="ru-RU" sz="1800" dirty="0">
                <a:solidFill>
                  <a:schemeClr val="tx1"/>
                </a:solidFill>
                <a:latin typeface="Arial" pitchFamily="34" charset="0"/>
                <a:cs typeface="Arial" pitchFamily="34" charset="0"/>
              </a:rPr>
              <a:t>Следовательно, судом (следствием) выводы эксперта должны приниматься такими, какие они есть. А на основании вероятных выводов о принадлежности биологического объекта конкретному лицу не может быть построено решение суда или следствия, которое, по определению, вероятным не бывает.</a:t>
            </a:r>
          </a:p>
          <a:p>
            <a:pPr marL="0" indent="0">
              <a:buNone/>
            </a:pPr>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26</a:t>
            </a:fld>
            <a:endParaRPr lang="ru-RU" noProof="1"/>
          </a:p>
        </p:txBody>
      </p:sp>
    </p:spTree>
    <p:extLst>
      <p:ext uri="{BB962C8B-B14F-4D97-AF65-F5344CB8AC3E}">
        <p14:creationId xmlns:p14="http://schemas.microsoft.com/office/powerpoint/2010/main" val="3862762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1774E3F2-25BE-4003-BEA2-D6D840AF82AB}"/>
              </a:ext>
            </a:extLst>
          </p:cNvPr>
          <p:cNvSpPr>
            <a:spLocks noGrp="1"/>
          </p:cNvSpPr>
          <p:nvPr>
            <p:ph idx="1"/>
          </p:nvPr>
        </p:nvSpPr>
        <p:spPr>
          <a:xfrm>
            <a:off x="211666" y="262467"/>
            <a:ext cx="11692468" cy="6477000"/>
          </a:xfrm>
        </p:spPr>
        <p:txBody>
          <a:bodyPr>
            <a:normAutofit fontScale="55000" lnSpcReduction="20000"/>
          </a:bodyPr>
          <a:lstStyle/>
          <a:p>
            <a:pPr marL="0" indent="0" algn="ctr">
              <a:buNone/>
            </a:pPr>
            <a:r>
              <a:rPr lang="ru-RU" sz="4400" b="1" dirty="0" smtClean="0">
                <a:solidFill>
                  <a:srgbClr val="0070C0"/>
                </a:solidFill>
                <a:latin typeface="Arial" pitchFamily="34" charset="0"/>
                <a:cs typeface="Arial" pitchFamily="34" charset="0"/>
              </a:rPr>
              <a:t>Оформление </a:t>
            </a:r>
            <a:r>
              <a:rPr lang="ru-RU" sz="4400" b="1" dirty="0">
                <a:solidFill>
                  <a:srgbClr val="0070C0"/>
                </a:solidFill>
                <a:latin typeface="Arial" pitchFamily="34" charset="0"/>
                <a:cs typeface="Arial" pitchFamily="34" charset="0"/>
              </a:rPr>
              <a:t>заключений </a:t>
            </a:r>
            <a:endParaRPr lang="ru-RU" sz="4400" b="1" dirty="0" smtClean="0">
              <a:solidFill>
                <a:srgbClr val="0070C0"/>
              </a:solidFill>
              <a:latin typeface="Arial" pitchFamily="34" charset="0"/>
              <a:cs typeface="Arial" pitchFamily="34" charset="0"/>
            </a:endParaRPr>
          </a:p>
          <a:p>
            <a:pPr marL="0" indent="0" algn="ctr">
              <a:spcBef>
                <a:spcPts val="0"/>
              </a:spcBef>
              <a:buNone/>
            </a:pPr>
            <a:endParaRPr lang="ru-RU" sz="4400" b="1" dirty="0">
              <a:solidFill>
                <a:srgbClr val="00B0F0"/>
              </a:solidFill>
              <a:latin typeface="Arial" pitchFamily="34" charset="0"/>
              <a:cs typeface="Arial" pitchFamily="34" charset="0"/>
            </a:endParaRPr>
          </a:p>
          <a:p>
            <a:pPr marL="0" indent="355600" algn="just">
              <a:buNone/>
            </a:pPr>
            <a:r>
              <a:rPr lang="ru-RU" sz="3300" dirty="0">
                <a:latin typeface="Arial" pitchFamily="34" charset="0"/>
                <a:cs typeface="Arial" pitchFamily="34" charset="0"/>
              </a:rPr>
              <a:t>Производится во время, не влияющее на сроки идентификации и выдачи трупов. Заключение может быть от имени одного эксперта, со ссылками на приложения результатов других исследований, или </a:t>
            </a:r>
            <a:r>
              <a:rPr lang="ru-RU" sz="3300" dirty="0" smtClean="0">
                <a:latin typeface="Arial" pitchFamily="34" charset="0"/>
                <a:cs typeface="Arial" pitchFamily="34" charset="0"/>
              </a:rPr>
              <a:t>комиссионным. </a:t>
            </a:r>
            <a:r>
              <a:rPr lang="ru-RU" sz="3300" dirty="0">
                <a:latin typeface="Arial" pitchFamily="34" charset="0"/>
                <a:cs typeface="Arial" pitchFamily="34" charset="0"/>
              </a:rPr>
              <a:t>В заключениях наряду со специальными молекулярно-генетическими исследованиями должны отражаться данные по исследованию группы погибших, имеющие значения для идентификации конкретной личности.</a:t>
            </a:r>
          </a:p>
          <a:p>
            <a:pPr marL="0" indent="355600" algn="just">
              <a:buNone/>
            </a:pPr>
            <a:r>
              <a:rPr lang="ru-RU" sz="3300" dirty="0">
                <a:latin typeface="Arial" pitchFamily="34" charset="0"/>
                <a:cs typeface="Arial" pitchFamily="34" charset="0"/>
              </a:rPr>
              <a:t>Экспертное заключение по исследованию фрагментов может быть оформлено по одному из вариантов:</a:t>
            </a:r>
          </a:p>
          <a:p>
            <a:pPr marL="0" lvl="1" indent="355600" algn="just">
              <a:buNone/>
            </a:pPr>
            <a:r>
              <a:rPr lang="ru-RU" sz="3300" dirty="0">
                <a:latin typeface="Arial" pitchFamily="34" charset="0"/>
                <a:cs typeface="Arial" pitchFamily="34" charset="0"/>
              </a:rPr>
              <a:t>а) внесено разделом в заключение по трупу;</a:t>
            </a:r>
          </a:p>
          <a:p>
            <a:pPr marL="0" lvl="1" indent="355600" algn="just">
              <a:buNone/>
            </a:pPr>
            <a:r>
              <a:rPr lang="ru-RU" sz="3300" dirty="0">
                <a:latin typeface="Arial" pitchFamily="34" charset="0"/>
                <a:cs typeface="Arial" pitchFamily="34" charset="0"/>
              </a:rPr>
              <a:t>б) в виде дополнительной экспертизы по трупу;</a:t>
            </a:r>
          </a:p>
          <a:p>
            <a:pPr marL="0" lvl="1" indent="355600" algn="just">
              <a:buNone/>
            </a:pPr>
            <a:r>
              <a:rPr lang="ru-RU" sz="3300" dirty="0">
                <a:latin typeface="Arial" pitchFamily="34" charset="0"/>
                <a:cs typeface="Arial" pitchFamily="34" charset="0"/>
              </a:rPr>
              <a:t>в) отдельным заключением по всем фрагментам.</a:t>
            </a:r>
          </a:p>
          <a:p>
            <a:pPr marL="0" lvl="1" indent="355600" algn="just">
              <a:buNone/>
            </a:pPr>
            <a:endParaRPr lang="ru-RU" dirty="0">
              <a:latin typeface="Arial" pitchFamily="34" charset="0"/>
              <a:cs typeface="Arial" pitchFamily="34" charset="0"/>
            </a:endParaRPr>
          </a:p>
          <a:p>
            <a:pPr marL="0" indent="0" algn="ctr">
              <a:buNone/>
            </a:pPr>
            <a:r>
              <a:rPr lang="ru-RU" sz="4400" b="1" dirty="0" smtClean="0">
                <a:solidFill>
                  <a:srgbClr val="0070C0"/>
                </a:solidFill>
                <a:latin typeface="Arial" pitchFamily="34" charset="0"/>
                <a:cs typeface="Arial" pitchFamily="34" charset="0"/>
              </a:rPr>
              <a:t>Подведение итогов</a:t>
            </a:r>
          </a:p>
          <a:p>
            <a:pPr marL="0" indent="0" algn="ctr">
              <a:spcBef>
                <a:spcPts val="0"/>
              </a:spcBef>
              <a:buNone/>
            </a:pPr>
            <a:endParaRPr lang="ru-RU" sz="4400" b="1" dirty="0">
              <a:solidFill>
                <a:srgbClr val="00B0F0"/>
              </a:solidFill>
              <a:latin typeface="Arial" pitchFamily="34" charset="0"/>
              <a:cs typeface="Arial" pitchFamily="34" charset="0"/>
            </a:endParaRPr>
          </a:p>
          <a:p>
            <a:pPr marL="0" indent="355600" algn="just">
              <a:buNone/>
            </a:pPr>
            <a:r>
              <a:rPr lang="ru-RU" dirty="0">
                <a:latin typeface="Arial" pitchFamily="34" charset="0"/>
                <a:cs typeface="Arial" pitchFamily="34" charset="0"/>
              </a:rPr>
              <a:t>По завершении исследования группы погибших и оформления всех </a:t>
            </a:r>
            <a:r>
              <a:rPr lang="ru-RU" dirty="0" smtClean="0">
                <a:latin typeface="Arial" pitchFamily="34" charset="0"/>
                <a:cs typeface="Arial" pitchFamily="34" charset="0"/>
              </a:rPr>
              <a:t>заключений проводится всесторонний анализ </a:t>
            </a:r>
            <a:r>
              <a:rPr lang="ru-RU" dirty="0">
                <a:latin typeface="Arial" pitchFamily="34" charset="0"/>
                <a:cs typeface="Arial" pitchFamily="34" charset="0"/>
              </a:rPr>
              <a:t>работу и </a:t>
            </a:r>
            <a:r>
              <a:rPr lang="ru-RU" dirty="0" smtClean="0">
                <a:latin typeface="Arial" pitchFamily="34" charset="0"/>
                <a:cs typeface="Arial" pitchFamily="34" charset="0"/>
              </a:rPr>
              <a:t>подводятся </a:t>
            </a:r>
            <a:r>
              <a:rPr lang="ru-RU" dirty="0">
                <a:latin typeface="Arial" pitchFamily="34" charset="0"/>
                <a:cs typeface="Arial" pitchFamily="34" charset="0"/>
              </a:rPr>
              <a:t>ее итоги, </a:t>
            </a:r>
            <a:r>
              <a:rPr lang="ru-RU" dirty="0" smtClean="0">
                <a:latin typeface="Arial" pitchFamily="34" charset="0"/>
                <a:cs typeface="Arial" pitchFamily="34" charset="0"/>
              </a:rPr>
              <a:t>корректируются </a:t>
            </a:r>
            <a:r>
              <a:rPr lang="ru-RU" dirty="0">
                <a:latin typeface="Arial" pitchFamily="34" charset="0"/>
                <a:cs typeface="Arial" pitchFamily="34" charset="0"/>
              </a:rPr>
              <a:t>планы с учетом приобретенного опыта и выявленных недостатков, </a:t>
            </a:r>
            <a:r>
              <a:rPr lang="ru-RU" dirty="0" smtClean="0">
                <a:latin typeface="Arial" pitchFamily="34" charset="0"/>
                <a:cs typeface="Arial" pitchFamily="34" charset="0"/>
              </a:rPr>
              <a:t>проводятся </a:t>
            </a:r>
            <a:r>
              <a:rPr lang="ru-RU" dirty="0">
                <a:latin typeface="Arial" pitchFamily="34" charset="0"/>
                <a:cs typeface="Arial" pitchFamily="34" charset="0"/>
              </a:rPr>
              <a:t>инструктивно-методические занятия с экспертами и лаборантами, </a:t>
            </a:r>
            <a:r>
              <a:rPr lang="ru-RU" dirty="0" smtClean="0">
                <a:latin typeface="Arial" pitchFamily="34" charset="0"/>
                <a:cs typeface="Arial" pitchFamily="34" charset="0"/>
              </a:rPr>
              <a:t>готовятся </a:t>
            </a:r>
            <a:r>
              <a:rPr lang="ru-RU" dirty="0">
                <a:latin typeface="Arial" pitchFamily="34" charset="0"/>
                <a:cs typeface="Arial" pitchFamily="34" charset="0"/>
              </a:rPr>
              <a:t>рекомендательные письма в соответствующие ведомства для координации </a:t>
            </a:r>
            <a:r>
              <a:rPr lang="ru-RU" dirty="0" smtClean="0">
                <a:latin typeface="Arial" pitchFamily="34" charset="0"/>
                <a:cs typeface="Arial" pitchFamily="34" charset="0"/>
              </a:rPr>
              <a:t>работы.</a:t>
            </a:r>
          </a:p>
          <a:p>
            <a:pPr marL="0" indent="355600" algn="just">
              <a:buNone/>
            </a:pPr>
            <a:r>
              <a:rPr lang="ru-RU" dirty="0" smtClean="0">
                <a:latin typeface="Arial" pitchFamily="34" charset="0"/>
                <a:cs typeface="Arial" pitchFamily="34" charset="0"/>
              </a:rPr>
              <a:t>Составляется </a:t>
            </a:r>
            <a:r>
              <a:rPr lang="ru-RU" dirty="0">
                <a:latin typeface="Arial" pitchFamily="34" charset="0"/>
                <a:cs typeface="Arial" pitchFamily="34" charset="0"/>
              </a:rPr>
              <a:t>подробный отчет по идентификационному исследованию группы погибших в последовательности алгоритмов специальных исследований, оценки результатов, формирования выводов, изложенных в данной работе. Отчет передается на рассмотрение научно-методического совета и утверждение начальником учреждения.</a:t>
            </a:r>
          </a:p>
          <a:p>
            <a:pPr marL="0" indent="355600" algn="just">
              <a:buNone/>
            </a:pPr>
            <a:r>
              <a:rPr lang="ru-RU" dirty="0">
                <a:latin typeface="Arial" pitchFamily="34" charset="0"/>
                <a:cs typeface="Arial" pitchFamily="34" charset="0"/>
              </a:rPr>
              <a:t>Все документы, связанные с исследованием группы погибших, как представляющие научную и практическую ценность, хранятся блоком по наименованию происшествия в форме приложения к отчету.</a:t>
            </a:r>
          </a:p>
          <a:p>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27</a:t>
            </a:fld>
            <a:endParaRPr lang="ru-RU" noProof="1"/>
          </a:p>
        </p:txBody>
      </p:sp>
    </p:spTree>
    <p:extLst>
      <p:ext uri="{BB962C8B-B14F-4D97-AF65-F5344CB8AC3E}">
        <p14:creationId xmlns:p14="http://schemas.microsoft.com/office/powerpoint/2010/main" val="3147573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44E3CFA-52F5-4B5A-B039-D1FF41ABBA43}"/>
              </a:ext>
            </a:extLst>
          </p:cNvPr>
          <p:cNvSpPr>
            <a:spLocks noGrp="1"/>
          </p:cNvSpPr>
          <p:nvPr>
            <p:ph idx="1"/>
          </p:nvPr>
        </p:nvSpPr>
        <p:spPr>
          <a:xfrm>
            <a:off x="364066" y="567266"/>
            <a:ext cx="11413067" cy="5799667"/>
          </a:xfrm>
        </p:spPr>
        <p:txBody>
          <a:bodyPr>
            <a:normAutofit/>
          </a:bodyPr>
          <a:lstStyle/>
          <a:p>
            <a:pPr marL="3175" indent="-3175" algn="ctr">
              <a:buNone/>
            </a:pPr>
            <a:r>
              <a:rPr lang="ru-RU" sz="2400" b="1" dirty="0" smtClean="0">
                <a:solidFill>
                  <a:srgbClr val="0070C0"/>
                </a:solidFill>
                <a:latin typeface="Arial" pitchFamily="34" charset="0"/>
                <a:cs typeface="Arial" pitchFamily="34" charset="0"/>
              </a:rPr>
              <a:t>Санитарно-противоэпидемические </a:t>
            </a:r>
            <a:r>
              <a:rPr lang="ru-RU" sz="2400" b="1" dirty="0">
                <a:solidFill>
                  <a:srgbClr val="0070C0"/>
                </a:solidFill>
                <a:latin typeface="Arial" pitchFamily="34" charset="0"/>
                <a:cs typeface="Arial" pitchFamily="34" charset="0"/>
              </a:rPr>
              <a:t>мероприятия</a:t>
            </a:r>
          </a:p>
          <a:p>
            <a:pPr marL="3175" indent="306388" algn="just"/>
            <a:endParaRPr lang="ru-RU" sz="2000" dirty="0" smtClean="0">
              <a:solidFill>
                <a:srgbClr val="00B0F0"/>
              </a:solidFill>
              <a:latin typeface="Arial" pitchFamily="34" charset="0"/>
              <a:cs typeface="Arial" pitchFamily="34" charset="0"/>
            </a:endParaRPr>
          </a:p>
          <a:p>
            <a:pPr marL="3175" indent="306388" algn="just"/>
            <a:r>
              <a:rPr lang="ru-RU" sz="2000" dirty="0" smtClean="0">
                <a:latin typeface="Arial" pitchFamily="34" charset="0"/>
                <a:cs typeface="Arial" pitchFamily="34" charset="0"/>
              </a:rPr>
              <a:t>Санитарно-гигиеническая </a:t>
            </a:r>
            <a:r>
              <a:rPr lang="ru-RU" sz="2000" dirty="0">
                <a:latin typeface="Arial" pitchFamily="34" charset="0"/>
                <a:cs typeface="Arial" pitchFamily="34" charset="0"/>
              </a:rPr>
              <a:t>и противоэпидемическая работа являются одной из составных частей в системе функционирования судебно-медицинских формирований при чрезвычайных ситуациях. При ее проведении должны соблюдаться такие принципы, как единый подход в организации и комплексного выполнения санитарно-противоэпидемических мероприятий среди личного состава и участников технологического процесса; соответствие объема и содержания этих мероприятий характеру и деятельности судебно-медицинской службы. При этом противоэпидемическая работа проводится в соответствии с современными достижениями науки и практики и включает мероприятия, отражающие вопросы общей и личной гигиены. Она выполняется совместно с работниками </a:t>
            </a:r>
            <a:r>
              <a:rPr lang="ru-RU" sz="2000" dirty="0" smtClean="0">
                <a:latin typeface="Arial" pitchFamily="34" charset="0"/>
                <a:cs typeface="Arial" pitchFamily="34" charset="0"/>
              </a:rPr>
              <a:t>службы </a:t>
            </a:r>
            <a:r>
              <a:rPr lang="ru-RU" sz="2000" dirty="0" err="1" smtClean="0">
                <a:latin typeface="Arial" pitchFamily="34" charset="0"/>
                <a:cs typeface="Arial" pitchFamily="34" charset="0"/>
              </a:rPr>
              <a:t>роспотребнадзора</a:t>
            </a:r>
            <a:r>
              <a:rPr lang="ru-RU" sz="2000" dirty="0" smtClean="0">
                <a:latin typeface="Arial" pitchFamily="34" charset="0"/>
                <a:cs typeface="Arial" pitchFamily="34" charset="0"/>
              </a:rPr>
              <a:t>, </a:t>
            </a:r>
            <a:r>
              <a:rPr lang="ru-RU" sz="2000" dirty="0">
                <a:latin typeface="Arial" pitchFamily="34" charset="0"/>
                <a:cs typeface="Arial" pitchFamily="34" charset="0"/>
              </a:rPr>
              <a:t>на территории которых развернута деятельность судебно-медицинской экспертизы</a:t>
            </a:r>
            <a:r>
              <a:rPr lang="ru-RU" sz="2000" dirty="0" smtClean="0">
                <a:latin typeface="Arial" pitchFamily="34" charset="0"/>
                <a:cs typeface="Arial" pitchFamily="34" charset="0"/>
              </a:rPr>
              <a:t>.</a:t>
            </a:r>
          </a:p>
          <a:p>
            <a:pPr marL="3175" indent="306388" algn="just"/>
            <a:endParaRPr lang="ru-RU" sz="2000" dirty="0">
              <a:latin typeface="Arial" pitchFamily="34" charset="0"/>
              <a:cs typeface="Arial" pitchFamily="34" charset="0"/>
            </a:endParaRPr>
          </a:p>
          <a:p>
            <a:pPr marL="3175" indent="306388" algn="just"/>
            <a:r>
              <a:rPr lang="ru-RU" sz="2000" dirty="0">
                <a:latin typeface="Arial" pitchFamily="34" charset="0"/>
                <a:cs typeface="Arial" pitchFamily="34" charset="0"/>
              </a:rPr>
              <a:t>Для соблюдения правил личной гигиены нужно предусмотреть достаточное количество дезинфицирующих и моющих средств, индивидуальные полотенца, спецодежду одноразового пользования. Если ее нет, то частую смену обычной.</a:t>
            </a:r>
          </a:p>
          <a:p>
            <a:pPr marL="3175" indent="306388" algn="just"/>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28</a:t>
            </a:fld>
            <a:endParaRPr lang="ru-RU" noProof="1"/>
          </a:p>
        </p:txBody>
      </p:sp>
    </p:spTree>
    <p:extLst>
      <p:ext uri="{BB962C8B-B14F-4D97-AF65-F5344CB8AC3E}">
        <p14:creationId xmlns:p14="http://schemas.microsoft.com/office/powerpoint/2010/main" val="2740249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A571754-B75B-4E9A-B987-11DE66A7843B}"/>
              </a:ext>
            </a:extLst>
          </p:cNvPr>
          <p:cNvSpPr>
            <a:spLocks noGrp="1"/>
          </p:cNvSpPr>
          <p:nvPr>
            <p:ph idx="1"/>
          </p:nvPr>
        </p:nvSpPr>
        <p:spPr>
          <a:xfrm>
            <a:off x="541867" y="499533"/>
            <a:ext cx="10964334" cy="5850468"/>
          </a:xfrm>
        </p:spPr>
        <p:txBody>
          <a:bodyPr>
            <a:normAutofit lnSpcReduction="10000"/>
          </a:bodyPr>
          <a:lstStyle/>
          <a:p>
            <a:pPr marL="0" indent="0" algn="ctr">
              <a:buNone/>
            </a:pPr>
            <a:r>
              <a:rPr lang="ru-RU" sz="2400" b="1" dirty="0" smtClean="0">
                <a:solidFill>
                  <a:srgbClr val="0070C0"/>
                </a:solidFill>
                <a:latin typeface="Arial" pitchFamily="34" charset="0"/>
                <a:cs typeface="Arial" pitchFamily="34" charset="0"/>
              </a:rPr>
              <a:t>Захоронение </a:t>
            </a:r>
            <a:r>
              <a:rPr lang="ru-RU" sz="2400" b="1" dirty="0">
                <a:solidFill>
                  <a:srgbClr val="0070C0"/>
                </a:solidFill>
                <a:latin typeface="Arial" pitchFamily="34" charset="0"/>
                <a:cs typeface="Arial" pitchFamily="34" charset="0"/>
              </a:rPr>
              <a:t>невостребованных трупов неизвестных лиц </a:t>
            </a:r>
          </a:p>
          <a:p>
            <a:pPr marL="3175" indent="352425" algn="just">
              <a:buNone/>
            </a:pPr>
            <a:endParaRPr lang="ru-RU" sz="2000" b="1" dirty="0" smtClean="0">
              <a:latin typeface="Arial" pitchFamily="34" charset="0"/>
              <a:cs typeface="Arial" pitchFamily="34" charset="0"/>
            </a:endParaRPr>
          </a:p>
          <a:p>
            <a:pPr marL="3175" indent="352425" algn="just">
              <a:buNone/>
            </a:pPr>
            <a:r>
              <a:rPr lang="ru-RU" sz="2000" b="1" dirty="0" smtClean="0">
                <a:latin typeface="Arial" pitchFamily="34" charset="0"/>
                <a:cs typeface="Arial" pitchFamily="34" charset="0"/>
              </a:rPr>
              <a:t>осуществляется </a:t>
            </a:r>
            <a:r>
              <a:rPr lang="ru-RU" sz="2000" b="1" dirty="0">
                <a:latin typeface="Arial" pitchFamily="34" charset="0"/>
                <a:cs typeface="Arial" pitchFamily="34" charset="0"/>
              </a:rPr>
              <a:t>только с согласия лица, назначившего экспертизу и после выполнения дополнительных мероприятий:</a:t>
            </a:r>
          </a:p>
          <a:p>
            <a:pPr marL="358775" indent="352425" algn="just"/>
            <a:r>
              <a:rPr lang="ru-RU" sz="2000" dirty="0">
                <a:latin typeface="Arial" pitchFamily="34" charset="0"/>
                <a:cs typeface="Arial" pitchFamily="34" charset="0"/>
              </a:rPr>
              <a:t>установление групповой принадлежности биологических объектов;</a:t>
            </a:r>
          </a:p>
          <a:p>
            <a:pPr marL="358775" indent="352425" algn="just"/>
            <a:r>
              <a:rPr lang="ru-RU" sz="2000" dirty="0">
                <a:latin typeface="Arial" pitchFamily="34" charset="0"/>
                <a:cs typeface="Arial" pitchFamily="34" charset="0"/>
              </a:rPr>
              <a:t>составление схемы </a:t>
            </a:r>
            <a:r>
              <a:rPr lang="ru-RU" sz="2000" dirty="0" err="1">
                <a:latin typeface="Arial" pitchFamily="34" charset="0"/>
                <a:cs typeface="Arial" pitchFamily="34" charset="0"/>
              </a:rPr>
              <a:t>одонтограммы</a:t>
            </a:r>
            <a:r>
              <a:rPr lang="ru-RU" sz="2000" dirty="0">
                <a:latin typeface="Arial" pitchFamily="34" charset="0"/>
                <a:cs typeface="Arial" pitchFamily="34" charset="0"/>
              </a:rPr>
              <a:t>;</a:t>
            </a:r>
          </a:p>
          <a:p>
            <a:pPr marL="358775" indent="352425" algn="just"/>
            <a:r>
              <a:rPr lang="ru-RU" sz="2000" dirty="0">
                <a:latin typeface="Arial" pitchFamily="34" charset="0"/>
                <a:cs typeface="Arial" pitchFamily="34" charset="0"/>
              </a:rPr>
              <a:t>изготовление панорамной рентгенограммы;</a:t>
            </a:r>
          </a:p>
          <a:p>
            <a:pPr marL="358775" indent="352425" algn="just"/>
            <a:r>
              <a:rPr lang="ru-RU" sz="2000" dirty="0">
                <a:latin typeface="Arial" pitchFamily="34" charset="0"/>
                <a:cs typeface="Arial" pitchFamily="34" charset="0"/>
              </a:rPr>
              <a:t>получение альгинантных отпечатков (при помощи твердокристаллических материалов материалов) и гипсовых моделей слизистой оболочки – тыльной поверхности языка, а также твердого неба, т. к. топографо-анатомические особенности рисунка рельефа слизистой твердого неба строго индивидуальны у каждого человека и вероятность его повторения у двух разных людей практически исключается. К тому же процессы гнилостной трансформации трупа в пределах четырех месяцев после наступления смерти не влияют на выявление основных элементов рисунка твердого неба;</a:t>
            </a:r>
          </a:p>
          <a:p>
            <a:pPr marL="358775" indent="352425" algn="just"/>
            <a:r>
              <a:rPr lang="ru-RU" sz="2000" dirty="0">
                <a:latin typeface="Arial" pitchFamily="34" charset="0"/>
                <a:cs typeface="Arial" pitchFamily="34" charset="0"/>
              </a:rPr>
              <a:t>изъятие биологических объектов для генетической идентификации (кровь, высушенная на марле, плоские или трубчатые кости, хрящи, мышечная ткань, волосы с луковицей и т. д.).</a:t>
            </a:r>
          </a:p>
          <a:p>
            <a:pPr marL="358775" indent="352425" algn="just">
              <a:buNone/>
            </a:pPr>
            <a:endParaRPr lang="ru-RU" sz="2000"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29</a:t>
            </a:fld>
            <a:endParaRPr lang="ru-RU" noProof="1"/>
          </a:p>
        </p:txBody>
      </p:sp>
    </p:spTree>
    <p:extLst>
      <p:ext uri="{BB962C8B-B14F-4D97-AF65-F5344CB8AC3E}">
        <p14:creationId xmlns:p14="http://schemas.microsoft.com/office/powerpoint/2010/main" val="106077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6C4DB25-75C8-4538-9CC5-F2C47B1C22CC}"/>
              </a:ext>
            </a:extLst>
          </p:cNvPr>
          <p:cNvSpPr>
            <a:spLocks noGrp="1"/>
          </p:cNvSpPr>
          <p:nvPr>
            <p:ph idx="1"/>
          </p:nvPr>
        </p:nvSpPr>
        <p:spPr>
          <a:xfrm>
            <a:off x="166047" y="269919"/>
            <a:ext cx="11844867" cy="6561665"/>
          </a:xfrm>
        </p:spPr>
        <p:txBody>
          <a:bodyPr>
            <a:normAutofit fontScale="25000" lnSpcReduction="20000"/>
          </a:bodyPr>
          <a:lstStyle/>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sz="8000" b="1" dirty="0" smtClean="0">
                <a:solidFill>
                  <a:srgbClr val="0070C0"/>
                </a:solidFill>
                <a:latin typeface="Arial" pitchFamily="34" charset="0"/>
                <a:cs typeface="Arial" pitchFamily="34" charset="0"/>
              </a:rPr>
              <a:t>Правовые </a:t>
            </a:r>
            <a:r>
              <a:rPr lang="ru-RU" sz="8000" b="1" dirty="0">
                <a:solidFill>
                  <a:srgbClr val="0070C0"/>
                </a:solidFill>
                <a:latin typeface="Arial" pitchFamily="34" charset="0"/>
                <a:cs typeface="Arial" pitchFamily="34" charset="0"/>
              </a:rPr>
              <a:t>основы регулирования работы СМЭ в условиях </a:t>
            </a:r>
            <a:r>
              <a:rPr lang="ru-RU" sz="8000" b="1" dirty="0" smtClean="0">
                <a:solidFill>
                  <a:srgbClr val="0070C0"/>
                </a:solidFill>
                <a:latin typeface="Arial" pitchFamily="34" charset="0"/>
                <a:cs typeface="Arial" pitchFamily="34" charset="0"/>
              </a:rPr>
              <a:t>ЧС</a:t>
            </a:r>
          </a:p>
          <a:p>
            <a:pPr marL="571500" indent="-571500" algn="ctr">
              <a:buAutoNum type="romanUcPeriod"/>
            </a:pPr>
            <a:endParaRPr lang="en-US" sz="6400" b="1" dirty="0">
              <a:latin typeface="Arial" pitchFamily="34" charset="0"/>
              <a:cs typeface="Arial" pitchFamily="34" charset="0"/>
            </a:endParaRPr>
          </a:p>
          <a:p>
            <a:pPr marL="0" indent="355600" algn="just">
              <a:spcBef>
                <a:spcPts val="0"/>
              </a:spcBef>
            </a:pPr>
            <a:r>
              <a:rPr lang="ru-RU" sz="6400" b="1" dirty="0">
                <a:latin typeface="Arial" pitchFamily="34" charset="0"/>
                <a:cs typeface="Arial" pitchFamily="34" charset="0"/>
              </a:rPr>
              <a:t>ФЕДЕРАЛЬНЫЙ </a:t>
            </a:r>
            <a:r>
              <a:rPr lang="ru-RU" sz="6400" b="1" dirty="0" smtClean="0">
                <a:latin typeface="Arial" pitchFamily="34" charset="0"/>
                <a:cs typeface="Arial" pitchFamily="34" charset="0"/>
              </a:rPr>
              <a:t>ЗАКОН «Об </a:t>
            </a:r>
            <a:r>
              <a:rPr lang="ru-RU" sz="6400" b="1" dirty="0">
                <a:latin typeface="Arial" pitchFamily="34" charset="0"/>
                <a:cs typeface="Arial" pitchFamily="34" charset="0"/>
              </a:rPr>
              <a:t>аварийно-спасательных службах и статусе </a:t>
            </a:r>
            <a:r>
              <a:rPr lang="ru-RU" sz="6400" b="1" dirty="0" smtClean="0">
                <a:latin typeface="Arial" pitchFamily="34" charset="0"/>
                <a:cs typeface="Arial" pitchFamily="34" charset="0"/>
              </a:rPr>
              <a:t>спасателей». Принят </a:t>
            </a:r>
            <a:r>
              <a:rPr lang="ru-RU" sz="6400" b="1" dirty="0">
                <a:latin typeface="Arial" pitchFamily="34" charset="0"/>
                <a:cs typeface="Arial" pitchFamily="34" charset="0"/>
              </a:rPr>
              <a:t>Государственной </a:t>
            </a:r>
            <a:r>
              <a:rPr lang="ru-RU" sz="6400" b="1" dirty="0" smtClean="0">
                <a:latin typeface="Arial" pitchFamily="34" charset="0"/>
                <a:cs typeface="Arial" pitchFamily="34" charset="0"/>
              </a:rPr>
              <a:t>Думой</a:t>
            </a:r>
            <a:r>
              <a:rPr lang="ru-RU" sz="6400" b="1" dirty="0">
                <a:latin typeface="Arial" pitchFamily="34" charset="0"/>
                <a:cs typeface="Arial" pitchFamily="34" charset="0"/>
              </a:rPr>
              <a:t> </a:t>
            </a:r>
            <a:r>
              <a:rPr lang="ru-RU" sz="6400" b="1" dirty="0" smtClean="0">
                <a:latin typeface="Arial" pitchFamily="34" charset="0"/>
                <a:cs typeface="Arial" pitchFamily="34" charset="0"/>
              </a:rPr>
              <a:t>14.07.1995</a:t>
            </a:r>
            <a:r>
              <a:rPr lang="ru-RU" sz="6400" b="1" dirty="0">
                <a:latin typeface="Arial" pitchFamily="34" charset="0"/>
                <a:cs typeface="Arial" pitchFamily="34" charset="0"/>
              </a:rPr>
              <a:t> </a:t>
            </a:r>
            <a:r>
              <a:rPr lang="ru-RU" sz="6400" b="1" dirty="0" smtClean="0">
                <a:latin typeface="Arial" pitchFamily="34" charset="0"/>
                <a:cs typeface="Arial" pitchFamily="34" charset="0"/>
              </a:rPr>
              <a:t>г. </a:t>
            </a:r>
            <a:r>
              <a:rPr lang="ru-RU" sz="6400" b="1" i="1" dirty="0" smtClean="0">
                <a:latin typeface="Arial" pitchFamily="34" charset="0"/>
                <a:cs typeface="Arial" pitchFamily="34" charset="0"/>
              </a:rPr>
              <a:t>(в редакции федеральных </a:t>
            </a:r>
            <a:r>
              <a:rPr lang="ru-RU" sz="6400" b="1" i="1" dirty="0">
                <a:latin typeface="Arial" pitchFamily="34" charset="0"/>
                <a:cs typeface="Arial" pitchFamily="34" charset="0"/>
              </a:rPr>
              <a:t>законов </a:t>
            </a:r>
            <a:r>
              <a:rPr lang="ru-RU" sz="5600" b="1" u="sng" dirty="0">
                <a:latin typeface="Arial" pitchFamily="34" charset="0"/>
                <a:cs typeface="Arial" pitchFamily="34" charset="0"/>
                <a:hlinkClick r:id="rId2"/>
              </a:rPr>
              <a:t>от 05.08.2000 № 118-ФЗ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3"/>
              </a:rPr>
              <a:t>от 07.08.2000 № 122-ФЗ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4"/>
              </a:rPr>
              <a:t>от 07.11.2000 № 135-ФЗ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5"/>
              </a:rPr>
              <a:t>от 11.11.2003 № 139-ФЗ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6"/>
              </a:rPr>
              <a:t>от 22.08.2004 № 122-ФЗ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7"/>
              </a:rPr>
              <a:t>от 02.11.2004 № 127-ФЗ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8"/>
              </a:rPr>
              <a:t>от 29.11.2004 № 141-ФЗ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9"/>
              </a:rPr>
              <a:t>от 29.12.2004 № 189-ФЗ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0"/>
              </a:rPr>
              <a:t>от 09.05.2005 № 45-ФЗ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1"/>
              </a:rPr>
              <a:t>от 28.04.2008 № 53-ФЗ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2"/>
              </a:rPr>
              <a:t>от 07.05.2009 № 84-ФЗ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3"/>
              </a:rPr>
              <a:t>от 25.11.2009 № 267-ФЗ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4"/>
              </a:rPr>
              <a:t>от 02.10.2012 № 160-ФЗ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5"/>
              </a:rPr>
              <a:t>от 02.07.2013 № 185-ФЗ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6"/>
              </a:rPr>
              <a:t>от 18.07.2017 № 167-ФЗ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7"/>
              </a:rPr>
              <a:t>от 03.07.2019 № 159-ФЗ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8"/>
              </a:rPr>
              <a:t>от 13.07.2020 № 207-ФЗ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19"/>
              </a:rPr>
              <a:t>от 01.07.2021 № 256-ФЗ</a:t>
            </a:r>
            <a:r>
              <a:rPr lang="ru-RU" sz="5600" b="1" i="1" dirty="0">
                <a:latin typeface="Arial" pitchFamily="34" charset="0"/>
                <a:cs typeface="Arial" pitchFamily="34" charset="0"/>
              </a:rPr>
              <a:t>, </a:t>
            </a:r>
            <a:r>
              <a:rPr lang="ru-RU" sz="5600" b="1" u="sng" dirty="0">
                <a:latin typeface="Arial" pitchFamily="34" charset="0"/>
                <a:cs typeface="Arial" pitchFamily="34" charset="0"/>
                <a:hlinkClick r:id="rId20"/>
              </a:rPr>
              <a:t>от 14.07.2022 № 351-ФЗ</a:t>
            </a:r>
            <a:r>
              <a:rPr lang="ru-RU" sz="5600" b="1" i="1" dirty="0">
                <a:latin typeface="Arial" pitchFamily="34" charset="0"/>
                <a:cs typeface="Arial" pitchFamily="34" charset="0"/>
              </a:rPr>
              <a:t>)</a:t>
            </a:r>
            <a:endParaRPr lang="ru-RU" sz="5600" b="1" dirty="0">
              <a:latin typeface="Arial" pitchFamily="34" charset="0"/>
              <a:cs typeface="Arial" pitchFamily="34" charset="0"/>
            </a:endParaRPr>
          </a:p>
          <a:p>
            <a:pPr marL="0" indent="355600" algn="just"/>
            <a:r>
              <a:rPr lang="ru-RU" sz="6400" b="1" dirty="0" smtClean="0">
                <a:latin typeface="Arial" pitchFamily="34" charset="0"/>
                <a:cs typeface="Arial" pitchFamily="34" charset="0"/>
              </a:rPr>
              <a:t>Приказ </a:t>
            </a:r>
            <a:r>
              <a:rPr lang="ru-RU" sz="6400" b="1" dirty="0" err="1">
                <a:latin typeface="Arial" pitchFamily="34" charset="0"/>
                <a:cs typeface="Arial" pitchFamily="34" charset="0"/>
              </a:rPr>
              <a:t>Минздравмедпрома</a:t>
            </a:r>
            <a:r>
              <a:rPr lang="ru-RU" sz="6400" b="1" dirty="0">
                <a:latin typeface="Arial" pitchFamily="34" charset="0"/>
                <a:cs typeface="Arial" pitchFamily="34" charset="0"/>
              </a:rPr>
              <a:t> РФ от 21.06.1996 г. № 261. "Об утверждении положений о региональных и территориальных центрах медицины катастроф</a:t>
            </a:r>
            <a:r>
              <a:rPr lang="ru-RU" sz="6400" b="1" dirty="0" smtClean="0">
                <a:latin typeface="Arial" pitchFamily="34" charset="0"/>
                <a:cs typeface="Arial" pitchFamily="34" charset="0"/>
              </a:rPr>
              <a:t>».</a:t>
            </a:r>
          </a:p>
          <a:p>
            <a:pPr marL="0" indent="355600" algn="just"/>
            <a:r>
              <a:rPr lang="ru-RU" sz="6400" b="1" dirty="0" smtClean="0">
                <a:latin typeface="Arial" pitchFamily="34" charset="0"/>
                <a:cs typeface="Arial" pitchFamily="34" charset="0"/>
              </a:rPr>
              <a:t>Федеральный закон от 30.03.1999 г. №52-ФЗ (ред. От 04.11.2022 г.) «О санитарно-эпидемиологическом благополучии населения.</a:t>
            </a:r>
            <a:endParaRPr lang="ru-RU" sz="6400" b="1" dirty="0">
              <a:latin typeface="Arial" pitchFamily="34" charset="0"/>
              <a:cs typeface="Arial" pitchFamily="34" charset="0"/>
            </a:endParaRPr>
          </a:p>
          <a:p>
            <a:pPr marL="0" indent="355600" algn="just"/>
            <a:r>
              <a:rPr lang="ru-RU" sz="6400" b="1" dirty="0" smtClean="0">
                <a:latin typeface="Arial" pitchFamily="34" charset="0"/>
                <a:cs typeface="Arial" pitchFamily="34" charset="0"/>
              </a:rPr>
              <a:t>Приказ </a:t>
            </a:r>
            <a:r>
              <a:rPr lang="ru-RU" sz="6400" b="1" dirty="0">
                <a:latin typeface="Arial" pitchFamily="34" charset="0"/>
                <a:cs typeface="Arial" pitchFamily="34" charset="0"/>
              </a:rPr>
              <a:t>МЧС России от 06.09.2011 г. № 495 (ред. от 30.01.2012 г.). "Об утверждении положений структурных подразделений центрального аппарата МЧС России».</a:t>
            </a:r>
          </a:p>
          <a:p>
            <a:pPr marL="0" indent="355600" algn="just"/>
            <a:r>
              <a:rPr lang="ru-RU" sz="6400" b="1" dirty="0">
                <a:latin typeface="Arial" pitchFamily="34" charset="0"/>
                <a:cs typeface="Arial" pitchFamily="34" charset="0"/>
              </a:rPr>
              <a:t>Приказ Минтруда России от 14.03.2018 г. № 144н."Об утверждении профессионального стандарта "Врач - судебно-медицинский эксперт». (Зарегистрировано в Минюсте России 05.04.2018 </a:t>
            </a:r>
            <a:r>
              <a:rPr lang="ru-RU" sz="6400" b="1" dirty="0" smtClean="0">
                <a:latin typeface="Arial" pitchFamily="34" charset="0"/>
                <a:cs typeface="Arial" pitchFamily="34" charset="0"/>
              </a:rPr>
              <a:t>г., </a:t>
            </a:r>
            <a:r>
              <a:rPr lang="ru-RU" sz="6400" b="1" dirty="0">
                <a:latin typeface="Arial" pitchFamily="34" charset="0"/>
                <a:cs typeface="Arial" pitchFamily="34" charset="0"/>
              </a:rPr>
              <a:t>№ 50642). </a:t>
            </a:r>
          </a:p>
          <a:p>
            <a:pPr marL="0" indent="355600" algn="ctr">
              <a:buNone/>
            </a:pPr>
            <a:endParaRPr lang="ru-RU" sz="6400" b="1" dirty="0" smtClean="0">
              <a:solidFill>
                <a:srgbClr val="0070C0"/>
              </a:solidFill>
              <a:latin typeface="Arial" pitchFamily="34" charset="0"/>
              <a:cs typeface="Arial" pitchFamily="34" charset="0"/>
            </a:endParaRPr>
          </a:p>
          <a:p>
            <a:pPr marL="0" indent="355600" algn="ctr">
              <a:buNone/>
            </a:pPr>
            <a:r>
              <a:rPr lang="ru-RU" sz="6400" b="1" dirty="0" smtClean="0">
                <a:solidFill>
                  <a:srgbClr val="0070C0"/>
                </a:solidFill>
                <a:latin typeface="Arial" pitchFamily="34" charset="0"/>
                <a:cs typeface="Arial" pitchFamily="34" charset="0"/>
              </a:rPr>
              <a:t>Постановления </a:t>
            </a:r>
            <a:r>
              <a:rPr lang="ru-RU" sz="6400" b="1" dirty="0">
                <a:solidFill>
                  <a:srgbClr val="0070C0"/>
                </a:solidFill>
                <a:latin typeface="Arial" pitchFamily="34" charset="0"/>
                <a:cs typeface="Arial" pitchFamily="34" charset="0"/>
              </a:rPr>
              <a:t>Правительства РФ в области </a:t>
            </a:r>
            <a:r>
              <a:rPr lang="ru-RU" sz="6400" b="1" dirty="0" smtClean="0">
                <a:solidFill>
                  <a:srgbClr val="0070C0"/>
                </a:solidFill>
                <a:latin typeface="Arial" pitchFamily="34" charset="0"/>
                <a:cs typeface="Arial" pitchFamily="34" charset="0"/>
              </a:rPr>
              <a:t>ЧС</a:t>
            </a:r>
          </a:p>
          <a:p>
            <a:pPr marL="0" indent="355600" algn="ctr">
              <a:buNone/>
            </a:pPr>
            <a:endParaRPr lang="ru-RU" sz="6400" b="1" dirty="0">
              <a:solidFill>
                <a:srgbClr val="0070C0"/>
              </a:solidFill>
              <a:latin typeface="Arial" pitchFamily="34" charset="0"/>
              <a:cs typeface="Arial" pitchFamily="34" charset="0"/>
            </a:endParaRPr>
          </a:p>
          <a:p>
            <a:pPr marL="0" indent="355600" algn="just"/>
            <a:r>
              <a:rPr lang="ru-RU" sz="6400" b="1" dirty="0">
                <a:latin typeface="Arial" pitchFamily="34" charset="0"/>
                <a:cs typeface="Arial" pitchFamily="34" charset="0"/>
              </a:rPr>
              <a:t>Постановление Правительства РФ от 27.03.2020 г. № 357 «О внесении изменений в государственную программу Российской Федерации "Защита населения и территорий от чрезвычайных ситуаций, обеспечение пожарной безопасности и безопасности людей на водных объектах».</a:t>
            </a:r>
          </a:p>
          <a:p>
            <a:pPr marL="0" indent="355600" algn="just"/>
            <a:r>
              <a:rPr lang="ru-RU" sz="6400" b="1" dirty="0" smtClean="0">
                <a:latin typeface="Arial" pitchFamily="34" charset="0"/>
                <a:cs typeface="Arial" pitchFamily="34" charset="0"/>
              </a:rPr>
              <a:t>Постановление </a:t>
            </a:r>
            <a:r>
              <a:rPr lang="ru-RU" sz="6400" b="1" dirty="0">
                <a:latin typeface="Arial" pitchFamily="34" charset="0"/>
                <a:cs typeface="Arial" pitchFamily="34" charset="0"/>
              </a:rPr>
              <a:t>Правительства РФ от 28.12.2020 г. № 2322 «О порядке взаимодействия федеральных органов исполнительной власти, органов исполнительной власти субъектов Российской Федерации, органов местного самоуправления с операторами связи и редакциями средств массовой информации в целях оповещения населения о возникших опасностях».</a:t>
            </a:r>
          </a:p>
          <a:p>
            <a:pPr marL="0" indent="355600" algn="just"/>
            <a:r>
              <a:rPr lang="ru-RU" sz="6400" b="1" dirty="0" smtClean="0">
                <a:latin typeface="Arial" pitchFamily="34" charset="0"/>
                <a:cs typeface="Arial" pitchFamily="34" charset="0"/>
              </a:rPr>
              <a:t>Постановление </a:t>
            </a:r>
            <a:r>
              <a:rPr lang="ru-RU" sz="6400" b="1" dirty="0">
                <a:latin typeface="Arial" pitchFamily="34" charset="0"/>
                <a:cs typeface="Arial" pitchFamily="34" charset="0"/>
              </a:rPr>
              <a:t>Правительства РФ от 27.03.2021 </a:t>
            </a:r>
            <a:r>
              <a:rPr lang="ru-RU" sz="6400" b="1" dirty="0" smtClean="0">
                <a:latin typeface="Arial" pitchFamily="34" charset="0"/>
                <a:cs typeface="Arial" pitchFamily="34" charset="0"/>
              </a:rPr>
              <a:t>г. № </a:t>
            </a:r>
            <a:r>
              <a:rPr lang="ru-RU" sz="6400" b="1" dirty="0">
                <a:latin typeface="Arial" pitchFamily="34" charset="0"/>
                <a:cs typeface="Arial" pitchFamily="34" charset="0"/>
              </a:rPr>
              <a:t>469 «О внесении изменений в государственную программу Российской Федерации "Защита населения и территорий от чрезвычайных ситуаций, обеспечение пожарной безопасности и безопасности людей на водных </a:t>
            </a:r>
            <a:r>
              <a:rPr lang="ru-RU" sz="6400" b="1" dirty="0" smtClean="0">
                <a:latin typeface="Arial" pitchFamily="34" charset="0"/>
                <a:cs typeface="Arial" pitchFamily="34" charset="0"/>
              </a:rPr>
              <a:t>объектах».</a:t>
            </a:r>
            <a:endParaRPr lang="ru-RU" sz="6400" b="1"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1"/>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3</a:t>
            </a:fld>
            <a:endParaRPr lang="ru-RU" noProof="1"/>
          </a:p>
        </p:txBody>
      </p:sp>
    </p:spTree>
    <p:extLst>
      <p:ext uri="{BB962C8B-B14F-4D97-AF65-F5344CB8AC3E}">
        <p14:creationId xmlns:p14="http://schemas.microsoft.com/office/powerpoint/2010/main" val="741779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B8E3135-9E50-45E7-858F-EEAB7200D60B}"/>
              </a:ext>
            </a:extLst>
          </p:cNvPr>
          <p:cNvSpPr>
            <a:spLocks noGrp="1"/>
          </p:cNvSpPr>
          <p:nvPr>
            <p:ph idx="1"/>
          </p:nvPr>
        </p:nvSpPr>
        <p:spPr>
          <a:xfrm>
            <a:off x="169333" y="237067"/>
            <a:ext cx="11870268" cy="6443134"/>
          </a:xfrm>
        </p:spPr>
        <p:txBody>
          <a:bodyPr>
            <a:normAutofit fontScale="25000" lnSpcReduction="20000"/>
          </a:bodyPr>
          <a:lstStyle/>
          <a:p>
            <a:pPr marL="0" indent="0" algn="ctr">
              <a:buNone/>
            </a:pPr>
            <a:r>
              <a:rPr lang="ru-RU" sz="8000" b="1" dirty="0" smtClean="0">
                <a:solidFill>
                  <a:srgbClr val="0070C0"/>
                </a:solidFill>
                <a:latin typeface="Arial" pitchFamily="34" charset="0"/>
                <a:cs typeface="Arial" pitchFamily="34" charset="0"/>
              </a:rPr>
              <a:t>Период </a:t>
            </a:r>
            <a:r>
              <a:rPr lang="ru-RU" sz="8000" b="1" dirty="0">
                <a:solidFill>
                  <a:srgbClr val="0070C0"/>
                </a:solidFill>
                <a:latin typeface="Arial" pitchFamily="34" charset="0"/>
                <a:cs typeface="Arial" pitchFamily="34" charset="0"/>
              </a:rPr>
              <a:t>после окончания работы в очаге ЧС. Работа с личным составом</a:t>
            </a:r>
            <a:r>
              <a:rPr lang="ru-RU" sz="8000" b="1" dirty="0" smtClean="0">
                <a:solidFill>
                  <a:srgbClr val="0070C0"/>
                </a:solidFill>
                <a:latin typeface="Arial" pitchFamily="34" charset="0"/>
                <a:cs typeface="Arial" pitchFamily="34" charset="0"/>
              </a:rPr>
              <a:t>.</a:t>
            </a:r>
          </a:p>
          <a:p>
            <a:pPr marL="0" indent="0" algn="ctr">
              <a:buNone/>
            </a:pPr>
            <a:endParaRPr lang="ru-RU" sz="7200" b="1" dirty="0">
              <a:solidFill>
                <a:srgbClr val="00B0F0"/>
              </a:solidFill>
              <a:latin typeface="Arial" pitchFamily="34" charset="0"/>
              <a:cs typeface="Arial" pitchFamily="34" charset="0"/>
            </a:endParaRPr>
          </a:p>
          <a:p>
            <a:pPr marL="0" indent="355600" algn="just">
              <a:buNone/>
            </a:pPr>
            <a:r>
              <a:rPr lang="ru-RU" sz="7200" dirty="0">
                <a:latin typeface="Arial" pitchFamily="34" charset="0"/>
                <a:cs typeface="Arial" pitchFamily="34" charset="0"/>
              </a:rPr>
              <a:t>Данный  период заключается в свертывании деятельности организационных структур и возвращение судебно-медицинской экспертизы к нормальному функционированию. Освобождаются дополнительно задействованные людские ресурсы, транспорт и медицинское имущество. Этот процесс имеет динамический характер, поскольку вопрос об освобождении ресурсов, чаще всего людских, решается на любом этапе деятельности судебно-медицинских формирований, исходя из объема работы и уровня ее выполнения.</a:t>
            </a:r>
          </a:p>
          <a:p>
            <a:pPr marL="0" indent="355600" algn="just">
              <a:buNone/>
            </a:pPr>
            <a:r>
              <a:rPr lang="ru-RU" sz="7200" dirty="0">
                <a:latin typeface="Arial" pitchFamily="34" charset="0"/>
                <a:cs typeface="Arial" pitchFamily="34" charset="0"/>
              </a:rPr>
              <a:t>Обязательно анализируется деятельность службы в целом, а также отдельных подразделений и конкретны лиц по выполнению стоящих перед ними задач с целью использования полученного опыта в дальнейшем. Эти данные могу оказать помощь в корректировании текущих и перспективных планов мероприятий судебно-медицинского обеспечения при чрезвычайных ситуациях. Результаты анализа и обобщения обсуждаются на научно-практических конференциях судебно-медицинских экспертов не только той территории, где произошла катастрофа, но и других регионов. Такая информация и обмен опытом будут способствовать совершенствованию подготовки судебно-медицинской службы в целом к оказанию специализированной помощи пострадавшему населению при стихийных бедствиях, технологических катастрофах и авариях.</a:t>
            </a:r>
          </a:p>
          <a:p>
            <a:pPr marL="0" indent="355600" algn="just">
              <a:buNone/>
            </a:pPr>
            <a:r>
              <a:rPr lang="ru-RU" sz="7200" dirty="0">
                <a:latin typeface="Arial" pitchFamily="34" charset="0"/>
                <a:cs typeface="Arial" pitchFamily="34" charset="0"/>
              </a:rPr>
              <a:t>Серьезное внимание должно быть уделено и вопросам медицинской реабилитации личного состава судебно-медицинских формирований, участвовавших в ликвидации последствий катастроф. В связи с тем, что ответная реакция организма у каждого из участников судебно-медицинских групп на экстремальную ситуацию может быть различной, реабилитационные и лечебно-оздоровительные мероприятия должны быть индивидуально адекватны физическому и психическому состоянию реабилитируемого. В то же время необходимо подчеркнуть, что этап медицинской реабилитации является весьма длительным и сложным процессом как для самого реабилитируемого, так и для специалистов. Этот комплекс мероприятий может осуществляться в условиях поликлиники, стационара, санатория-профилактория и пр. В связи с этим в организации медицинской реабилитации личного состава судебно-медицинских формирований активное участие должны принимать не только начальник судебно-медицинской экспертизы, но и руководители местных органов и учреждений здравоохранения, общественных организаций.</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30</a:t>
            </a:fld>
            <a:endParaRPr lang="ru-RU" noProof="1"/>
          </a:p>
        </p:txBody>
      </p:sp>
    </p:spTree>
    <p:extLst>
      <p:ext uri="{BB962C8B-B14F-4D97-AF65-F5344CB8AC3E}">
        <p14:creationId xmlns:p14="http://schemas.microsoft.com/office/powerpoint/2010/main" val="804923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676" y="163773"/>
            <a:ext cx="6186310" cy="655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pPr rtl="0"/>
            <a:fld id="{8A7A6979-0714-4377-B894-6BE4C2D6E202}" type="slidenum">
              <a:rPr lang="ru-RU" noProof="1" smtClean="0"/>
              <a:pPr rtl="0"/>
              <a:t>31</a:t>
            </a:fld>
            <a:endParaRPr lang="ru-RU" noProof="1"/>
          </a:p>
        </p:txBody>
      </p:sp>
    </p:spTree>
    <p:extLst>
      <p:ext uri="{BB962C8B-B14F-4D97-AF65-F5344CB8AC3E}">
        <p14:creationId xmlns:p14="http://schemas.microsoft.com/office/powerpoint/2010/main" val="4018498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675" y="178670"/>
            <a:ext cx="6092256" cy="65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pPr rtl="0"/>
            <a:fld id="{8A7A6979-0714-4377-B894-6BE4C2D6E202}" type="slidenum">
              <a:rPr lang="ru-RU" noProof="1" smtClean="0"/>
              <a:pPr rtl="0"/>
              <a:t>32</a:t>
            </a:fld>
            <a:endParaRPr lang="ru-RU" noProof="1"/>
          </a:p>
        </p:txBody>
      </p:sp>
    </p:spTree>
    <p:extLst>
      <p:ext uri="{BB962C8B-B14F-4D97-AF65-F5344CB8AC3E}">
        <p14:creationId xmlns:p14="http://schemas.microsoft.com/office/powerpoint/2010/main" val="1280328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675" y="79375"/>
            <a:ext cx="64643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pPr rtl="0"/>
            <a:fld id="{8A7A6979-0714-4377-B894-6BE4C2D6E202}" type="slidenum">
              <a:rPr lang="ru-RU" noProof="1" smtClean="0"/>
              <a:pPr rtl="0"/>
              <a:t>33</a:t>
            </a:fld>
            <a:endParaRPr lang="ru-RU" noProof="1"/>
          </a:p>
        </p:txBody>
      </p:sp>
    </p:spTree>
    <p:extLst>
      <p:ext uri="{BB962C8B-B14F-4D97-AF65-F5344CB8AC3E}">
        <p14:creationId xmlns:p14="http://schemas.microsoft.com/office/powerpoint/2010/main" val="1280328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009" y="52090"/>
            <a:ext cx="4954137" cy="672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pPr rtl="0"/>
            <a:fld id="{8A7A6979-0714-4377-B894-6BE4C2D6E202}" type="slidenum">
              <a:rPr lang="ru-RU" noProof="1" smtClean="0"/>
              <a:pPr rtl="0"/>
              <a:t>34</a:t>
            </a:fld>
            <a:endParaRPr lang="ru-RU" noProof="1"/>
          </a:p>
        </p:txBody>
      </p:sp>
    </p:spTree>
    <p:extLst>
      <p:ext uri="{BB962C8B-B14F-4D97-AF65-F5344CB8AC3E}">
        <p14:creationId xmlns:p14="http://schemas.microsoft.com/office/powerpoint/2010/main" val="2000736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3"/>
          <p:cNvSpPr>
            <a:spLocks noChangeArrowheads="1"/>
          </p:cNvSpPr>
          <p:nvPr/>
        </p:nvSpPr>
        <p:spPr bwMode="auto">
          <a:xfrm>
            <a:off x="0" y="47842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Verdana" pitchFamily="34" charset="0"/>
            </a:endParaRPr>
          </a:p>
        </p:txBody>
      </p:sp>
      <p:sp>
        <p:nvSpPr>
          <p:cNvPr id="91139" name="Прямоугольник 3"/>
          <p:cNvSpPr>
            <a:spLocks noChangeArrowheads="1"/>
          </p:cNvSpPr>
          <p:nvPr/>
        </p:nvSpPr>
        <p:spPr bwMode="auto">
          <a:xfrm>
            <a:off x="2579426" y="162921"/>
            <a:ext cx="760180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itchFamily="2" charset="2"/>
              <a:buNone/>
            </a:pPr>
            <a:r>
              <a:rPr lang="ru-RU" sz="4400" b="1" dirty="0" smtClean="0">
                <a:solidFill>
                  <a:srgbClr val="00B050"/>
                </a:solidFill>
              </a:rPr>
              <a:t>Благодарим </a:t>
            </a:r>
            <a:r>
              <a:rPr lang="ru-RU" sz="4400" b="1" dirty="0">
                <a:solidFill>
                  <a:srgbClr val="00B050"/>
                </a:solidFill>
              </a:rPr>
              <a:t>за внимание! </a:t>
            </a:r>
          </a:p>
        </p:txBody>
      </p:sp>
      <p:pic>
        <p:nvPicPr>
          <p:cNvPr id="91140" name="Picture 2" descr="C:\Документы\Другое\Гор.ключ петушок.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5" y="1071563"/>
            <a:ext cx="10169982" cy="54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fld id="{8A7A6979-0714-4377-B894-6BE4C2D6E202}" type="slidenum">
              <a:rPr lang="ru-RU" noProof="1" smtClean="0"/>
              <a:pPr/>
              <a:t>35</a:t>
            </a:fld>
            <a:endParaRPr lang="ru-RU" noProof="1"/>
          </a:p>
        </p:txBody>
      </p:sp>
    </p:spTree>
    <p:extLst>
      <p:ext uri="{BB962C8B-B14F-4D97-AF65-F5344CB8AC3E}">
        <p14:creationId xmlns:p14="http://schemas.microsoft.com/office/powerpoint/2010/main" val="2065574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346E553-6FB1-403F-889B-5B9B0736A957}"/>
              </a:ext>
            </a:extLst>
          </p:cNvPr>
          <p:cNvSpPr>
            <a:spLocks noGrp="1"/>
          </p:cNvSpPr>
          <p:nvPr>
            <p:ph idx="1"/>
          </p:nvPr>
        </p:nvSpPr>
        <p:spPr>
          <a:xfrm>
            <a:off x="364066" y="347132"/>
            <a:ext cx="11277601" cy="6011335"/>
          </a:xfrm>
        </p:spPr>
        <p:txBody>
          <a:bodyPr>
            <a:normAutofit/>
          </a:bodyPr>
          <a:lstStyle/>
          <a:p>
            <a:pPr marL="3175" indent="352425" algn="just">
              <a:buNone/>
            </a:pPr>
            <a:r>
              <a:rPr lang="ru-RU" sz="2400" b="1" dirty="0" smtClean="0">
                <a:latin typeface="Arial" pitchFamily="34" charset="0"/>
                <a:cs typeface="Arial" pitchFamily="34" charset="0"/>
              </a:rPr>
              <a:t>«Порядок </a:t>
            </a:r>
            <a:r>
              <a:rPr lang="ru-RU" sz="2400" b="1" dirty="0">
                <a:latin typeface="Arial" pitchFamily="34" charset="0"/>
                <a:cs typeface="Arial" pitchFamily="34" charset="0"/>
              </a:rPr>
              <a:t>организации и производства судебно-медицинских экспертиз в государственных судебно-экспертных учреждениях Российской Федерации </a:t>
            </a:r>
            <a:r>
              <a:rPr lang="ru-RU" sz="2400" b="1" dirty="0" smtClean="0">
                <a:latin typeface="Arial" pitchFamily="34" charset="0"/>
                <a:cs typeface="Arial" pitchFamily="34" charset="0"/>
              </a:rPr>
              <a:t>(Приказ </a:t>
            </a:r>
            <a:r>
              <a:rPr lang="ru-RU" sz="2400" b="1" dirty="0">
                <a:latin typeface="Arial" pitchFamily="34" charset="0"/>
                <a:cs typeface="Arial" pitchFamily="34" charset="0"/>
              </a:rPr>
              <a:t>Минздравсоцразвития России </a:t>
            </a:r>
            <a:r>
              <a:rPr lang="ru-RU" sz="2400" b="1" dirty="0" smtClean="0">
                <a:latin typeface="Arial" pitchFamily="34" charset="0"/>
                <a:cs typeface="Arial" pitchFamily="34" charset="0"/>
              </a:rPr>
              <a:t>от 12.05.2010 г. № 346н)»:</a:t>
            </a:r>
            <a:endParaRPr lang="ru-RU" sz="2400" b="1" dirty="0">
              <a:latin typeface="Arial" pitchFamily="34" charset="0"/>
              <a:cs typeface="Arial" pitchFamily="34" charset="0"/>
            </a:endParaRPr>
          </a:p>
          <a:p>
            <a:pPr marL="0" indent="355600" algn="just">
              <a:buNone/>
            </a:pPr>
            <a:endParaRPr lang="ru-RU" sz="2400" dirty="0" smtClean="0">
              <a:latin typeface="Arial" pitchFamily="34" charset="0"/>
              <a:cs typeface="Arial" pitchFamily="34" charset="0"/>
            </a:endParaRPr>
          </a:p>
          <a:p>
            <a:pPr marL="0" indent="355600" algn="just">
              <a:buNone/>
            </a:pPr>
            <a:r>
              <a:rPr lang="ru-RU" sz="2400" dirty="0" smtClean="0">
                <a:latin typeface="Arial" pitchFamily="34" charset="0"/>
                <a:cs typeface="Arial" pitchFamily="34" charset="0"/>
              </a:rPr>
              <a:t>п. 6 раздела </a:t>
            </a:r>
            <a:r>
              <a:rPr lang="ru-RU" sz="2400" dirty="0">
                <a:latin typeface="Arial" pitchFamily="34" charset="0"/>
                <a:cs typeface="Arial" pitchFamily="34" charset="0"/>
              </a:rPr>
              <a:t>«Рекомендуемые штатные нормативы государственных судебно-экспертных учреждений и экспертных подразделений системы здравоохранения» </a:t>
            </a:r>
            <a:r>
              <a:rPr lang="ru-RU" sz="2400" dirty="0" smtClean="0">
                <a:latin typeface="Arial" pitchFamily="34" charset="0"/>
                <a:cs typeface="Arial" pitchFamily="34" charset="0"/>
              </a:rPr>
              <a:t>предусматривает</a:t>
            </a:r>
            <a:endParaRPr lang="ru-RU" sz="2400" dirty="0">
              <a:latin typeface="Arial" pitchFamily="34" charset="0"/>
              <a:cs typeface="Arial" pitchFamily="34" charset="0"/>
            </a:endParaRPr>
          </a:p>
          <a:p>
            <a:pPr lvl="1" algn="just">
              <a:buFont typeface="Wingdings" panose="05000000000000000000" pitchFamily="2" charset="2"/>
              <a:buChar char="Ø"/>
            </a:pPr>
            <a:r>
              <a:rPr lang="ru-RU" sz="2400" dirty="0" smtClean="0">
                <a:latin typeface="Arial" pitchFamily="34" charset="0"/>
                <a:cs typeface="Arial" pitchFamily="34" charset="0"/>
              </a:rPr>
              <a:t>«Должность </a:t>
            </a:r>
            <a:r>
              <a:rPr lang="ru-RU" sz="2400" dirty="0">
                <a:latin typeface="Arial" pitchFamily="34" charset="0"/>
                <a:cs typeface="Arial" pitchFamily="34" charset="0"/>
              </a:rPr>
              <a:t>врача - судебно-медицинского эксперта для обеспечения дежурств, с целью участия в осмотре трупов на местах их обнаружения (происшествия), устанавливают из расчета: не менее 6 должностей в ГСЭУ.</a:t>
            </a:r>
          </a:p>
          <a:p>
            <a:pPr lvl="1" algn="just">
              <a:buFont typeface="Wingdings" panose="05000000000000000000" pitchFamily="2" charset="2"/>
              <a:buChar char="Ø"/>
            </a:pPr>
            <a:r>
              <a:rPr lang="ru-RU" sz="2400" b="1" dirty="0">
                <a:latin typeface="Arial" pitchFamily="34" charset="0"/>
                <a:cs typeface="Arial" pitchFamily="34" charset="0"/>
              </a:rPr>
              <a:t>Для судебно-медицинского обеспечения ликвидации последствий чрезвычайных ситуаций штатные должности для бригад быстрого реагирования устанавливают в ГСЭУ дополнительно».</a:t>
            </a:r>
          </a:p>
          <a:p>
            <a:endParaRPr lang="ru-RU" sz="2400" dirty="0">
              <a:latin typeface="Arial" pitchFamily="34" charset="0"/>
              <a:cs typeface="Arial" pitchFamily="34"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4</a:t>
            </a:fld>
            <a:endParaRPr lang="ru-RU" noProof="1"/>
          </a:p>
        </p:txBody>
      </p:sp>
    </p:spTree>
    <p:extLst>
      <p:ext uri="{BB962C8B-B14F-4D97-AF65-F5344CB8AC3E}">
        <p14:creationId xmlns:p14="http://schemas.microsoft.com/office/powerpoint/2010/main" val="166048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3638898-B805-4866-97C6-423EDFE781BD}"/>
              </a:ext>
            </a:extLst>
          </p:cNvPr>
          <p:cNvSpPr>
            <a:spLocks noGrp="1"/>
          </p:cNvSpPr>
          <p:nvPr>
            <p:ph idx="1"/>
          </p:nvPr>
        </p:nvSpPr>
        <p:spPr>
          <a:xfrm>
            <a:off x="753534" y="897466"/>
            <a:ext cx="11074289" cy="5337080"/>
          </a:xfrm>
        </p:spPr>
        <p:txBody>
          <a:bodyPr>
            <a:normAutofit/>
          </a:bodyPr>
          <a:lstStyle/>
          <a:p>
            <a:pPr marL="3175" indent="352425" algn="ctr">
              <a:buNone/>
            </a:pPr>
            <a:r>
              <a:rPr lang="ru-RU" sz="2400" b="1" dirty="0" smtClean="0">
                <a:solidFill>
                  <a:srgbClr val="0070C0"/>
                </a:solidFill>
                <a:latin typeface="Arial" pitchFamily="34" charset="0"/>
                <a:cs typeface="Arial" pitchFamily="34" charset="0"/>
              </a:rPr>
              <a:t>Основные </a:t>
            </a:r>
            <a:r>
              <a:rPr lang="ru-RU" sz="2400" b="1" dirty="0">
                <a:solidFill>
                  <a:srgbClr val="0070C0"/>
                </a:solidFill>
                <a:latin typeface="Arial" pitchFamily="34" charset="0"/>
                <a:cs typeface="Arial" pitchFamily="34" charset="0"/>
              </a:rPr>
              <a:t>задачи практического характера </a:t>
            </a:r>
            <a:r>
              <a:rPr lang="ru-RU" sz="2400" b="1" dirty="0" smtClean="0">
                <a:solidFill>
                  <a:srgbClr val="0070C0"/>
                </a:solidFill>
                <a:latin typeface="Arial" pitchFamily="34" charset="0"/>
                <a:cs typeface="Arial" pitchFamily="34" charset="0"/>
              </a:rPr>
              <a:t>судебной </a:t>
            </a:r>
            <a:r>
              <a:rPr lang="ru-RU" sz="2400" b="1" dirty="0">
                <a:solidFill>
                  <a:srgbClr val="0070C0"/>
                </a:solidFill>
                <a:latin typeface="Arial" pitchFamily="34" charset="0"/>
                <a:cs typeface="Arial" pitchFamily="34" charset="0"/>
              </a:rPr>
              <a:t>медицины катастроф (СМК):</a:t>
            </a:r>
          </a:p>
          <a:p>
            <a:pPr marL="3175" indent="352425" algn="just"/>
            <a:r>
              <a:rPr lang="ru-RU" sz="2400" dirty="0">
                <a:latin typeface="Arial" pitchFamily="34" charset="0"/>
                <a:cs typeface="Arial" pitchFamily="34" charset="0"/>
              </a:rPr>
              <a:t>создание экстренной судебно-медицинской службы, планирование и формирование сил и средств службы;</a:t>
            </a:r>
          </a:p>
          <a:p>
            <a:pPr marL="3175" indent="352425" algn="just"/>
            <a:r>
              <a:rPr lang="ru-RU" sz="2400" dirty="0">
                <a:latin typeface="Arial" pitchFamily="34" charset="0"/>
                <a:cs typeface="Arial" pitchFamily="34" charset="0"/>
              </a:rPr>
              <a:t>повышение оперативной готовности и совершенствование управления силами и средствами экстренной судебно-медицинской службы;</a:t>
            </a:r>
          </a:p>
          <a:p>
            <a:pPr marL="3175" indent="352425" algn="just"/>
            <a:r>
              <a:rPr lang="ru-RU" sz="2400" dirty="0">
                <a:latin typeface="Arial" pitchFamily="34" charset="0"/>
                <a:cs typeface="Arial" pitchFamily="34" charset="0"/>
              </a:rPr>
              <a:t>непрерывное обучение специалистов службы методам проведения </a:t>
            </a:r>
            <a:r>
              <a:rPr lang="ru-RU" sz="2400" dirty="0" smtClean="0">
                <a:latin typeface="Arial" pitchFamily="34" charset="0"/>
                <a:cs typeface="Arial" pitchFamily="34" charset="0"/>
              </a:rPr>
              <a:t>судебно-медицинских </a:t>
            </a:r>
            <a:r>
              <a:rPr lang="ru-RU" sz="2400" dirty="0">
                <a:latin typeface="Arial" pitchFamily="34" charset="0"/>
                <a:cs typeface="Arial" pitchFamily="34" charset="0"/>
              </a:rPr>
              <a:t>исследований в чрезвычайных ситуациях;</a:t>
            </a:r>
          </a:p>
          <a:p>
            <a:pPr marL="3175" indent="352425" algn="just"/>
            <a:r>
              <a:rPr lang="ru-RU" sz="2400" dirty="0">
                <a:latin typeface="Arial" pitchFamily="34" charset="0"/>
                <a:cs typeface="Arial" pitchFamily="34" charset="0"/>
              </a:rPr>
              <a:t>учет и анализ сил и средств, оценка эффективности их использования при катастрофах, разработка предложений по совершенствованию оперативности и эффективности работы службы.</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5</a:t>
            </a:fld>
            <a:endParaRPr lang="ru-RU" noProof="1"/>
          </a:p>
        </p:txBody>
      </p:sp>
    </p:spTree>
    <p:extLst>
      <p:ext uri="{BB962C8B-B14F-4D97-AF65-F5344CB8AC3E}">
        <p14:creationId xmlns:p14="http://schemas.microsoft.com/office/powerpoint/2010/main" val="243461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4887E1A-F804-4A3B-BD3F-8762CD5C4AE7}"/>
              </a:ext>
            </a:extLst>
          </p:cNvPr>
          <p:cNvSpPr>
            <a:spLocks noGrp="1"/>
          </p:cNvSpPr>
          <p:nvPr>
            <p:ph idx="1"/>
          </p:nvPr>
        </p:nvSpPr>
        <p:spPr>
          <a:xfrm>
            <a:off x="330200" y="279400"/>
            <a:ext cx="11625239" cy="6578600"/>
          </a:xfrm>
        </p:spPr>
        <p:txBody>
          <a:bodyPr>
            <a:normAutofit fontScale="25000" lnSpcReduction="20000"/>
          </a:bodyPr>
          <a:lstStyle/>
          <a:p>
            <a:pPr marL="0" indent="0" algn="ctr">
              <a:buNone/>
            </a:pPr>
            <a:r>
              <a:rPr lang="ru-RU" sz="8000" b="1" dirty="0" smtClean="0">
                <a:solidFill>
                  <a:srgbClr val="0070C0"/>
                </a:solidFill>
                <a:latin typeface="Arial" pitchFamily="34" charset="0"/>
                <a:cs typeface="Arial" pitchFamily="34" charset="0"/>
              </a:rPr>
              <a:t>Принципы </a:t>
            </a:r>
            <a:r>
              <a:rPr lang="ru-RU" sz="8000" b="1" dirty="0">
                <a:solidFill>
                  <a:srgbClr val="0070C0"/>
                </a:solidFill>
                <a:latin typeface="Arial" pitchFamily="34" charset="0"/>
                <a:cs typeface="Arial" pitchFamily="34" charset="0"/>
              </a:rPr>
              <a:t>организации экстренной судебно-медицинской службы в </a:t>
            </a:r>
            <a:r>
              <a:rPr lang="ru-RU" sz="8000" b="1" dirty="0" smtClean="0">
                <a:solidFill>
                  <a:srgbClr val="0070C0"/>
                </a:solidFill>
                <a:latin typeface="Arial" pitchFamily="34" charset="0"/>
                <a:cs typeface="Arial" pitchFamily="34" charset="0"/>
              </a:rPr>
              <a:t>ЧС</a:t>
            </a:r>
            <a:endParaRPr lang="ru-RU" sz="8000" b="1" dirty="0">
              <a:solidFill>
                <a:srgbClr val="0070C0"/>
              </a:solidFill>
              <a:latin typeface="Arial" pitchFamily="34" charset="0"/>
              <a:cs typeface="Arial" pitchFamily="34" charset="0"/>
            </a:endParaRPr>
          </a:p>
          <a:p>
            <a:pPr marL="0" indent="398463" algn="just"/>
            <a:endParaRPr lang="ru-RU" b="1" dirty="0" smtClean="0">
              <a:latin typeface="Arial" pitchFamily="34" charset="0"/>
              <a:cs typeface="Arial" pitchFamily="34" charset="0"/>
            </a:endParaRPr>
          </a:p>
          <a:p>
            <a:pPr marL="0" indent="398463" algn="just"/>
            <a:r>
              <a:rPr lang="ru-RU" sz="7200" b="1" dirty="0" smtClean="0">
                <a:latin typeface="Arial" pitchFamily="34" charset="0"/>
                <a:cs typeface="Arial" pitchFamily="34" charset="0"/>
              </a:rPr>
              <a:t>централизация </a:t>
            </a:r>
            <a:r>
              <a:rPr lang="ru-RU" sz="7200" b="1" dirty="0">
                <a:latin typeface="Arial" pitchFamily="34" charset="0"/>
                <a:cs typeface="Arial" pitchFamily="34" charset="0"/>
              </a:rPr>
              <a:t>(создание единой информационно-диспетчерской системы службы) и децентрализация управления (возможность и необходимость принятия решения каждым звеном службы и автономного выполнения задачи в конкретной ситуации</a:t>
            </a:r>
            <a:r>
              <a:rPr lang="ru-RU" sz="7200" b="1" dirty="0" smtClean="0">
                <a:latin typeface="Arial" pitchFamily="34" charset="0"/>
                <a:cs typeface="Arial" pitchFamily="34" charset="0"/>
              </a:rPr>
              <a:t>);</a:t>
            </a:r>
          </a:p>
          <a:p>
            <a:pPr marL="0" indent="398463" algn="just"/>
            <a:endParaRPr lang="ru-RU" sz="7200" b="1" dirty="0">
              <a:latin typeface="Arial" pitchFamily="34" charset="0"/>
              <a:cs typeface="Arial" pitchFamily="34" charset="0"/>
            </a:endParaRPr>
          </a:p>
          <a:p>
            <a:pPr marL="0" indent="398463" algn="just"/>
            <a:r>
              <a:rPr lang="ru-RU" sz="7200" b="1" dirty="0">
                <a:latin typeface="Arial" pitchFamily="34" charset="0"/>
                <a:cs typeface="Arial" pitchFamily="34" charset="0"/>
              </a:rPr>
              <a:t>плановый характер (заблаговременная подготовка сил и средств, планирование взаимодействия с другими службами системы быстрого реагирования, специальная подготовка</a:t>
            </a:r>
            <a:r>
              <a:rPr lang="ru-RU" sz="7200" b="1" dirty="0" smtClean="0">
                <a:latin typeface="Arial" pitchFamily="34" charset="0"/>
                <a:cs typeface="Arial" pitchFamily="34" charset="0"/>
              </a:rPr>
              <a:t>);</a:t>
            </a:r>
          </a:p>
          <a:p>
            <a:pPr marL="0" indent="398463" algn="just"/>
            <a:endParaRPr lang="ru-RU" sz="7200" b="1" dirty="0">
              <a:latin typeface="Arial" pitchFamily="34" charset="0"/>
              <a:cs typeface="Arial" pitchFamily="34" charset="0"/>
            </a:endParaRPr>
          </a:p>
          <a:p>
            <a:pPr marL="0" indent="398463" algn="just"/>
            <a:r>
              <a:rPr lang="ru-RU" sz="7200" b="1" dirty="0">
                <a:latin typeface="Arial" pitchFamily="34" charset="0"/>
                <a:cs typeface="Arial" pitchFamily="34" charset="0"/>
              </a:rPr>
              <a:t>мобильность, оперативность и постоянная готовность судебно-медицинских формирований и учреждений к работе в ЧС</a:t>
            </a:r>
            <a:r>
              <a:rPr lang="ru-RU" sz="7200" b="1" dirty="0" smtClean="0">
                <a:latin typeface="Arial" pitchFamily="34" charset="0"/>
                <a:cs typeface="Arial" pitchFamily="34" charset="0"/>
              </a:rPr>
              <a:t>;</a:t>
            </a:r>
          </a:p>
          <a:p>
            <a:pPr marL="0" indent="398463" algn="just"/>
            <a:endParaRPr lang="ru-RU" sz="7200" b="1" dirty="0">
              <a:latin typeface="Arial" pitchFamily="34" charset="0"/>
              <a:cs typeface="Arial" pitchFamily="34" charset="0"/>
            </a:endParaRPr>
          </a:p>
          <a:p>
            <a:pPr marL="0" indent="398463" algn="just"/>
            <a:r>
              <a:rPr lang="ru-RU" sz="7200" b="1" dirty="0">
                <a:latin typeface="Arial" pitchFamily="34" charset="0"/>
                <a:cs typeface="Arial" pitchFamily="34" charset="0"/>
              </a:rPr>
              <a:t>двухэтапная система организации работы экстренной судебно-медицинской службы при ЧС: </a:t>
            </a:r>
            <a:endParaRPr lang="ru-RU" sz="7200" b="1" dirty="0" smtClean="0">
              <a:latin typeface="Arial" pitchFamily="34" charset="0"/>
              <a:cs typeface="Arial" pitchFamily="34" charset="0"/>
            </a:endParaRPr>
          </a:p>
          <a:p>
            <a:pPr marL="355600" lvl="1" indent="398463" algn="just">
              <a:buFont typeface="Wingdings" panose="05000000000000000000" pitchFamily="2" charset="2"/>
              <a:buChar char="Ø"/>
            </a:pPr>
            <a:r>
              <a:rPr lang="ru-RU" sz="7200" b="1" dirty="0" smtClean="0">
                <a:latin typeface="Arial" pitchFamily="34" charset="0"/>
                <a:cs typeface="Arial" pitchFamily="34" charset="0"/>
              </a:rPr>
              <a:t>на </a:t>
            </a:r>
            <a:r>
              <a:rPr lang="ru-RU" sz="7200" b="1" dirty="0">
                <a:latin typeface="Arial" pitchFamily="34" charset="0"/>
                <a:cs typeface="Arial" pitchFamily="34" charset="0"/>
              </a:rPr>
              <a:t>первом этапе — в очаге — проведение судебно-медицинской сортировки; </a:t>
            </a:r>
          </a:p>
          <a:p>
            <a:pPr marL="355600" lvl="1" indent="398463" algn="just">
              <a:buFont typeface="Wingdings" panose="05000000000000000000" pitchFamily="2" charset="2"/>
              <a:buChar char="Ø"/>
            </a:pPr>
            <a:r>
              <a:rPr lang="ru-RU" sz="7200" b="1" dirty="0">
                <a:latin typeface="Arial" pitchFamily="34" charset="0"/>
                <a:cs typeface="Arial" pitchFamily="34" charset="0"/>
              </a:rPr>
              <a:t>на втором этапе - в судебно-медицинских учреждениях - проведение </a:t>
            </a:r>
            <a:r>
              <a:rPr lang="ru-RU" sz="7200" b="1" dirty="0" err="1">
                <a:latin typeface="Arial" pitchFamily="34" charset="0"/>
                <a:cs typeface="Arial" pitchFamily="34" charset="0"/>
              </a:rPr>
              <a:t>внутрипунктовой</a:t>
            </a:r>
            <a:r>
              <a:rPr lang="ru-RU" sz="7200" b="1" dirty="0">
                <a:latin typeface="Arial" pitchFamily="34" charset="0"/>
                <a:cs typeface="Arial" pitchFamily="34" charset="0"/>
              </a:rPr>
              <a:t> судебно-медицинской сортировки и полного объема исследований; выявление идентификационных признаков, необходимых для опознания; освидетельствование пострадавших живых лиц и др</a:t>
            </a:r>
            <a:r>
              <a:rPr lang="ru-RU" sz="7200" b="1" dirty="0" smtClean="0">
                <a:latin typeface="Arial" pitchFamily="34" charset="0"/>
                <a:cs typeface="Arial" pitchFamily="34" charset="0"/>
              </a:rPr>
              <a:t>.;</a:t>
            </a:r>
          </a:p>
          <a:p>
            <a:pPr marL="355600" lvl="1" indent="398463" algn="just">
              <a:buFont typeface="Wingdings" panose="05000000000000000000" pitchFamily="2" charset="2"/>
              <a:buChar char="Ø"/>
            </a:pPr>
            <a:endParaRPr lang="ru-RU" sz="7200" b="1" dirty="0">
              <a:latin typeface="Arial" pitchFamily="34" charset="0"/>
              <a:cs typeface="Arial" pitchFamily="34" charset="0"/>
            </a:endParaRPr>
          </a:p>
          <a:p>
            <a:pPr marL="0" indent="398463" algn="just"/>
            <a:r>
              <a:rPr lang="ru-RU" sz="7200" b="1" dirty="0">
                <a:latin typeface="Arial" pitchFamily="34" charset="0"/>
                <a:cs typeface="Arial" pitchFamily="34" charset="0"/>
              </a:rPr>
              <a:t>универсальность подготовки медицинских специалистов, использование сил и средств экстренной судебно-медицинской службы в ЧС при различных видах катастроф</a:t>
            </a:r>
            <a:r>
              <a:rPr lang="ru-RU" sz="7200" b="1" dirty="0" smtClean="0">
                <a:latin typeface="Arial" pitchFamily="34" charset="0"/>
                <a:cs typeface="Arial" pitchFamily="34" charset="0"/>
              </a:rPr>
              <a:t>;</a:t>
            </a:r>
          </a:p>
          <a:p>
            <a:pPr marL="0" indent="398463" algn="just"/>
            <a:endParaRPr lang="ru-RU" sz="7200" b="1" dirty="0">
              <a:latin typeface="Arial" pitchFamily="34" charset="0"/>
              <a:cs typeface="Arial" pitchFamily="34" charset="0"/>
            </a:endParaRPr>
          </a:p>
          <a:p>
            <a:pPr marL="0" indent="398463" algn="just"/>
            <a:r>
              <a:rPr lang="ru-RU" sz="7200" b="1" dirty="0">
                <a:latin typeface="Arial" pitchFamily="34" charset="0"/>
                <a:cs typeface="Arial" pitchFamily="34" charset="0"/>
              </a:rPr>
              <a:t>принцип материальной заинтересованности и моральной ответственности специалистов, задействованных в судебно-медицинских формированиях и подразделениях</a:t>
            </a:r>
            <a:r>
              <a:rPr lang="ru-RU" sz="7200" b="1" dirty="0" smtClean="0">
                <a:latin typeface="Arial" pitchFamily="34" charset="0"/>
                <a:cs typeface="Arial" pitchFamily="34" charset="0"/>
              </a:rPr>
              <a:t>;</a:t>
            </a:r>
          </a:p>
          <a:p>
            <a:pPr marL="0" indent="398463" algn="just"/>
            <a:endParaRPr lang="ru-RU" sz="7200" b="1" dirty="0">
              <a:latin typeface="Arial" pitchFamily="34" charset="0"/>
              <a:cs typeface="Arial" pitchFamily="34" charset="0"/>
            </a:endParaRPr>
          </a:p>
          <a:p>
            <a:pPr marL="0" indent="398463" algn="just"/>
            <a:r>
              <a:rPr lang="ru-RU" sz="7200" b="1" dirty="0">
                <a:latin typeface="Arial" pitchFamily="34" charset="0"/>
                <a:cs typeface="Arial" pitchFamily="34" charset="0"/>
              </a:rPr>
              <a:t>юридическая и социальная защищенность личного состава в ЧС.</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6</a:t>
            </a:fld>
            <a:endParaRPr lang="ru-RU" noProof="1"/>
          </a:p>
        </p:txBody>
      </p:sp>
    </p:spTree>
    <p:extLst>
      <p:ext uri="{BB962C8B-B14F-4D97-AF65-F5344CB8AC3E}">
        <p14:creationId xmlns:p14="http://schemas.microsoft.com/office/powerpoint/2010/main" val="170941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26DBD55-AD95-4319-9B8B-D1C13733223E}"/>
              </a:ext>
            </a:extLst>
          </p:cNvPr>
          <p:cNvSpPr>
            <a:spLocks noGrp="1"/>
          </p:cNvSpPr>
          <p:nvPr>
            <p:ph idx="1"/>
          </p:nvPr>
        </p:nvSpPr>
        <p:spPr>
          <a:xfrm>
            <a:off x="593768" y="464024"/>
            <a:ext cx="11034126" cy="6182436"/>
          </a:xfrm>
        </p:spPr>
        <p:txBody>
          <a:bodyPr>
            <a:normAutofit fontScale="55000" lnSpcReduction="20000"/>
          </a:bodyPr>
          <a:lstStyle/>
          <a:p>
            <a:pPr marL="0" indent="355600" algn="just">
              <a:buNone/>
            </a:pPr>
            <a:r>
              <a:rPr lang="ru-RU" b="1" dirty="0">
                <a:latin typeface="Arial" pitchFamily="34" charset="0"/>
                <a:cs typeface="Arial" pitchFamily="34" charset="0"/>
              </a:rPr>
              <a:t>Также при судебно-медицинском обеспечении в обстановке чрезвычайных ситуаций </a:t>
            </a:r>
            <a:r>
              <a:rPr lang="ru-RU" b="1" dirty="0" smtClean="0">
                <a:latin typeface="Arial" pitchFamily="34" charset="0"/>
                <a:cs typeface="Arial" pitchFamily="34" charset="0"/>
              </a:rPr>
              <a:t>должны </a:t>
            </a:r>
            <a:r>
              <a:rPr lang="ru-RU" b="1" dirty="0">
                <a:latin typeface="Arial" pitchFamily="34" charset="0"/>
                <a:cs typeface="Arial" pitchFamily="34" charset="0"/>
              </a:rPr>
              <a:t>соблюдаться следующие </a:t>
            </a:r>
            <a:r>
              <a:rPr lang="ru-RU" b="1" dirty="0" smtClean="0">
                <a:latin typeface="Arial" pitchFamily="34" charset="0"/>
                <a:cs typeface="Arial" pitchFamily="34" charset="0"/>
              </a:rPr>
              <a:t>принципы:</a:t>
            </a:r>
          </a:p>
          <a:p>
            <a:pPr marL="0" indent="355600" algn="just">
              <a:buNone/>
            </a:pPr>
            <a:endParaRPr lang="ru-RU" b="1" dirty="0">
              <a:latin typeface="Arial" pitchFamily="34" charset="0"/>
              <a:cs typeface="Arial" pitchFamily="34" charset="0"/>
            </a:endParaRPr>
          </a:p>
          <a:p>
            <a:pPr algn="just"/>
            <a:r>
              <a:rPr lang="ru-RU" dirty="0">
                <a:latin typeface="Arial" pitchFamily="34" charset="0"/>
                <a:cs typeface="Arial" pitchFamily="34" charset="0"/>
              </a:rPr>
              <a:t>компетентность и профессионализм врачей в области судебной медицины, их способность квалифицированно и своевременно проводить в максимально доступном объеме экспертные исследования, исходя из имеющихся сил и возможностей, средств и конкретных условий обстановки;</a:t>
            </a:r>
          </a:p>
          <a:p>
            <a:pPr algn="just"/>
            <a:r>
              <a:rPr lang="ru-RU" dirty="0">
                <a:latin typeface="Arial" pitchFamily="34" charset="0"/>
                <a:cs typeface="Arial" pitchFamily="34" charset="0"/>
              </a:rPr>
              <a:t>приближенность производства всех видов судебно-медицинской экспертизы к очагу поражения в результате аварии, катастрофы, стихийного бедствия;</a:t>
            </a:r>
          </a:p>
          <a:p>
            <a:pPr algn="just"/>
            <a:r>
              <a:rPr lang="ru-RU" dirty="0">
                <a:latin typeface="Arial" pitchFamily="34" charset="0"/>
                <a:cs typeface="Arial" pitchFamily="34" charset="0"/>
              </a:rPr>
              <a:t>неотложность мероприятий по организации производства судебно-медицинской экспертизы для решения стоящих перед ней задач в максимально короткие сроки с момента возникновения чрезвычайной ситуации;</a:t>
            </a:r>
          </a:p>
          <a:p>
            <a:pPr algn="just"/>
            <a:r>
              <a:rPr lang="ru-RU" dirty="0">
                <a:latin typeface="Arial" pitchFamily="34" charset="0"/>
                <a:cs typeface="Arial" pitchFamily="34" charset="0"/>
              </a:rPr>
              <a:t>преемственность в работе, предусматривающая соблюдение единого подхода в организации производства экспертизы трупов, идентификации личности погибших, освидетельствования пострадавших, находящихся на лечении в лечебно-профилактических учреждениях;</a:t>
            </a:r>
          </a:p>
          <a:p>
            <a:pPr algn="just"/>
            <a:r>
              <a:rPr lang="ru-RU" dirty="0">
                <a:latin typeface="Arial" pitchFamily="34" charset="0"/>
                <a:cs typeface="Arial" pitchFamily="34" charset="0"/>
              </a:rPr>
              <a:t>этапность – соблюдение принципов работы судебно-медицинских формирований в соответствии с целями и задачами;</a:t>
            </a:r>
          </a:p>
          <a:p>
            <a:pPr algn="just"/>
            <a:r>
              <a:rPr lang="ru-RU" dirty="0">
                <a:latin typeface="Arial" pitchFamily="34" charset="0"/>
                <a:cs typeface="Arial" pitchFamily="34" charset="0"/>
              </a:rPr>
              <a:t>простота и общедоступность выполнения мероприятий в организационном и экспертном плане, максимально приближенных к населению;</a:t>
            </a:r>
          </a:p>
          <a:p>
            <a:pPr algn="just"/>
            <a:r>
              <a:rPr lang="ru-RU" dirty="0">
                <a:latin typeface="Arial" pitchFamily="34" charset="0"/>
                <a:cs typeface="Arial" pitchFamily="34" charset="0"/>
              </a:rPr>
              <a:t>надежность – формирование у личного состава судебно-медицинских бригад постоянной готовности и уверенности в правильном, оперативном проведении мероприятий и экспертных исследований с учетом степени достоверности и информативности используемых методов или признаков;</a:t>
            </a:r>
          </a:p>
          <a:p>
            <a:pPr algn="just"/>
            <a:r>
              <a:rPr lang="ru-RU" dirty="0">
                <a:latin typeface="Arial" pitchFamily="34" charset="0"/>
                <a:cs typeface="Arial" pitchFamily="34" charset="0"/>
              </a:rPr>
              <a:t>индивидуальность подхода к проведению судебно-медицинской экспертизы трупов, опознания личности погибших, судебно-медицинских освидетельствований.</a:t>
            </a:r>
          </a:p>
          <a:p>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7</a:t>
            </a:fld>
            <a:endParaRPr lang="ru-RU" noProof="1"/>
          </a:p>
        </p:txBody>
      </p:sp>
    </p:spTree>
    <p:extLst>
      <p:ext uri="{BB962C8B-B14F-4D97-AF65-F5344CB8AC3E}">
        <p14:creationId xmlns:p14="http://schemas.microsoft.com/office/powerpoint/2010/main" val="415218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08A8561-431D-4E33-876D-65B3569D948C}"/>
              </a:ext>
            </a:extLst>
          </p:cNvPr>
          <p:cNvSpPr>
            <a:spLocks noGrp="1"/>
          </p:cNvSpPr>
          <p:nvPr>
            <p:ph idx="1"/>
          </p:nvPr>
        </p:nvSpPr>
        <p:spPr>
          <a:xfrm>
            <a:off x="296883" y="112846"/>
            <a:ext cx="11691961" cy="6601854"/>
          </a:xfrm>
        </p:spPr>
        <p:txBody>
          <a:bodyPr>
            <a:noAutofit/>
          </a:bodyPr>
          <a:lstStyle/>
          <a:p>
            <a:pPr marL="0" indent="0" algn="ctr">
              <a:buNone/>
            </a:pPr>
            <a:r>
              <a:rPr lang="ru-RU" sz="2000" b="1" dirty="0" smtClean="0">
                <a:solidFill>
                  <a:srgbClr val="0070C0"/>
                </a:solidFill>
                <a:latin typeface="Arial" pitchFamily="34" charset="0"/>
                <a:cs typeface="Arial" pitchFamily="34" charset="0"/>
              </a:rPr>
              <a:t>Об опыте работы </a:t>
            </a:r>
            <a:r>
              <a:rPr lang="ru-RU" sz="2000" b="1" dirty="0">
                <a:solidFill>
                  <a:srgbClr val="0070C0"/>
                </a:solidFill>
                <a:latin typeface="Arial" pitchFamily="34" charset="0"/>
                <a:cs typeface="Arial" pitchFamily="34" charset="0"/>
              </a:rPr>
              <a:t>при </a:t>
            </a:r>
            <a:r>
              <a:rPr lang="ru-RU" sz="2000" b="1" dirty="0" smtClean="0">
                <a:solidFill>
                  <a:srgbClr val="0070C0"/>
                </a:solidFill>
                <a:latin typeface="Arial" pitchFamily="34" charset="0"/>
                <a:cs typeface="Arial" pitchFamily="34" charset="0"/>
              </a:rPr>
              <a:t>ЧС</a:t>
            </a:r>
            <a:endParaRPr lang="ru-RU" sz="2000" b="1" dirty="0">
              <a:solidFill>
                <a:srgbClr val="0070C0"/>
              </a:solidFill>
              <a:latin typeface="Arial" pitchFamily="34" charset="0"/>
              <a:cs typeface="Arial" pitchFamily="34" charset="0"/>
            </a:endParaRPr>
          </a:p>
          <a:p>
            <a:pPr marL="3175" indent="352425" algn="just">
              <a:buNone/>
            </a:pPr>
            <a:r>
              <a:rPr lang="ru-RU" sz="1800" dirty="0">
                <a:latin typeface="Arial" pitchFamily="34" charset="0"/>
                <a:cs typeface="Arial" pitchFamily="34" charset="0"/>
              </a:rPr>
              <a:t>Опыт работы в очагах катастроф с большим количеством погибших показал необходимость создания универсальной системы судебно-медицинского обеспечения со своей стратегией и тактикой, способной быть в постоянной готовности к осуществлению быстрой и эффективной помощи населению при любых видах катастроф.</a:t>
            </a:r>
          </a:p>
          <a:p>
            <a:pPr marL="3175" indent="352425" algn="just">
              <a:buNone/>
            </a:pPr>
            <a:r>
              <a:rPr lang="ru-RU" sz="1800" dirty="0">
                <a:latin typeface="Arial" pitchFamily="34" charset="0"/>
                <a:cs typeface="Arial" pitchFamily="34" charset="0"/>
              </a:rPr>
              <a:t>При этом организация и работа службы судебно-медицинской экспертизы имеют отличия от деятельности других медицинских формирований. Однако до настоящего времени отсутствуют научные разработки по обоснованию и прогнозированию, планированию и организации работы судебно-медицинской службы в условиях возникновения ЧС, особенно на территориальном уровне; официальные документы, регламентирующие деятельность судебно-медицинской службы в условиях ЧС.</a:t>
            </a:r>
          </a:p>
          <a:p>
            <a:pPr marL="3175" indent="352425" algn="just">
              <a:buNone/>
            </a:pPr>
            <a:r>
              <a:rPr lang="ru-RU" sz="1800" dirty="0">
                <a:latin typeface="Arial" pitchFamily="34" charset="0"/>
                <a:cs typeface="Arial" pitchFamily="34" charset="0"/>
              </a:rPr>
              <a:t>Рациональное планирование и организация своевременной и эффективной судебно-медицинской помощи пострадавшим во многом зависят от правильного прогнозирования и определения масштабов ЧС. Определяющее значение здесь имеют моделирование ЧС и их программное обеспечение с последующей разработкой принципиальной концепции по планированию деятельности </a:t>
            </a:r>
            <a:r>
              <a:rPr lang="ru-RU" sz="1800" dirty="0" smtClean="0">
                <a:latin typeface="Arial" pitchFamily="34" charset="0"/>
                <a:cs typeface="Arial" pitchFamily="34" charset="0"/>
              </a:rPr>
              <a:t>региональной судебно-медицинской </a:t>
            </a:r>
            <a:r>
              <a:rPr lang="ru-RU" sz="1800" dirty="0">
                <a:latin typeface="Arial" pitchFamily="34" charset="0"/>
                <a:cs typeface="Arial" pitchFamily="34" charset="0"/>
              </a:rPr>
              <a:t>службы в случаях возникновения ЧС на различных территориальных уровнях (район, край, </a:t>
            </a:r>
            <a:r>
              <a:rPr lang="ru-RU" sz="1800" dirty="0" smtClean="0">
                <a:latin typeface="Arial" pitchFamily="34" charset="0"/>
                <a:cs typeface="Arial" pitchFamily="34" charset="0"/>
              </a:rPr>
              <a:t>округ, </a:t>
            </a:r>
            <a:r>
              <a:rPr lang="ru-RU" sz="1800" dirty="0">
                <a:latin typeface="Arial" pitchFamily="34" charset="0"/>
                <a:cs typeface="Arial" pitchFamily="34" charset="0"/>
              </a:rPr>
              <a:t>страна и т</a:t>
            </a:r>
            <a:r>
              <a:rPr lang="ru-RU" sz="1800" dirty="0" smtClean="0">
                <a:latin typeface="Arial" pitchFamily="34" charset="0"/>
                <a:cs typeface="Arial" pitchFamily="34" charset="0"/>
              </a:rPr>
              <a:t>. д</a:t>
            </a:r>
            <a:r>
              <a:rPr lang="ru-RU" sz="1800" dirty="0">
                <a:latin typeface="Arial" pitchFamily="34" charset="0"/>
                <a:cs typeface="Arial" pitchFamily="34" charset="0"/>
              </a:rPr>
              <a:t>.).</a:t>
            </a:r>
          </a:p>
          <a:p>
            <a:pPr marL="3175" indent="352425" algn="just">
              <a:buNone/>
            </a:pPr>
            <a:r>
              <a:rPr lang="ru-RU" sz="1800" b="1" dirty="0">
                <a:latin typeface="Arial" pitchFamily="34" charset="0"/>
                <a:cs typeface="Arial" pitchFamily="34" charset="0"/>
              </a:rPr>
              <a:t>Опыт работы российской судебно-медицинской службы по ликвидации последствий ЧС в целом, а также судебно-медицинских краевых </a:t>
            </a:r>
            <a:r>
              <a:rPr lang="ru-RU" sz="1800" b="1" dirty="0" smtClean="0">
                <a:latin typeface="Arial" pitchFamily="34" charset="0"/>
                <a:cs typeface="Arial" pitchFamily="34" charset="0"/>
              </a:rPr>
              <a:t>и областных бюро</a:t>
            </a:r>
            <a:r>
              <a:rPr lang="ru-RU" sz="1800" b="1" dirty="0">
                <a:latin typeface="Arial" pitchFamily="34" charset="0"/>
                <a:cs typeface="Arial" pitchFamily="34" charset="0"/>
              </a:rPr>
              <a:t>, показал, что на месте происшествия одними из первых оказывались судебные медики соответствующей территории, в частности районного звена. При этом отсутствие соответствующей подготовки судебно-медицинского персонала </a:t>
            </a:r>
            <a:r>
              <a:rPr lang="ru-RU" sz="1800" b="1" dirty="0" smtClean="0">
                <a:latin typeface="Arial" pitchFamily="34" charset="0"/>
                <a:cs typeface="Arial" pitchFamily="34" charset="0"/>
              </a:rPr>
              <a:t>приводило </a:t>
            </a:r>
            <a:r>
              <a:rPr lang="ru-RU" sz="1800" b="1" dirty="0">
                <a:latin typeface="Arial" pitchFamily="34" charset="0"/>
                <a:cs typeface="Arial" pitchFamily="34" charset="0"/>
              </a:rPr>
              <a:t>к неправильной тактике в начале их работы, привлечению необоснованно большого числа экспертных бригад, неиспользованию ряда лабораторных методик, неравномерному распределению нагрузки на экспертов и др.</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0" y="0"/>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8</a:t>
            </a:fld>
            <a:endParaRPr lang="ru-RU" noProof="1"/>
          </a:p>
        </p:txBody>
      </p:sp>
    </p:spTree>
    <p:extLst>
      <p:ext uri="{BB962C8B-B14F-4D97-AF65-F5344CB8AC3E}">
        <p14:creationId xmlns:p14="http://schemas.microsoft.com/office/powerpoint/2010/main" val="1621983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66AF77B-D4C3-4B36-905E-DF31C3686BDC}"/>
              </a:ext>
            </a:extLst>
          </p:cNvPr>
          <p:cNvSpPr>
            <a:spLocks noGrp="1"/>
          </p:cNvSpPr>
          <p:nvPr>
            <p:ph idx="1"/>
          </p:nvPr>
        </p:nvSpPr>
        <p:spPr>
          <a:xfrm>
            <a:off x="423332" y="587943"/>
            <a:ext cx="11463868" cy="5430101"/>
          </a:xfrm>
        </p:spPr>
        <p:txBody>
          <a:bodyPr>
            <a:noAutofit/>
          </a:bodyPr>
          <a:lstStyle/>
          <a:p>
            <a:pPr marL="0" indent="355600" algn="just">
              <a:buNone/>
            </a:pPr>
            <a:r>
              <a:rPr lang="ru-RU" sz="2000" b="1" dirty="0">
                <a:solidFill>
                  <a:srgbClr val="0070C0"/>
                </a:solidFill>
                <a:latin typeface="Arial" pitchFamily="34" charset="0"/>
                <a:cs typeface="Arial" pitchFamily="34" charset="0"/>
              </a:rPr>
              <a:t>Для прогнозирования </a:t>
            </a:r>
            <a:r>
              <a:rPr lang="ru-RU" sz="2000" b="1" dirty="0" smtClean="0">
                <a:solidFill>
                  <a:srgbClr val="0070C0"/>
                </a:solidFill>
                <a:latin typeface="Arial" pitchFamily="34" charset="0"/>
                <a:cs typeface="Arial" pitchFamily="34" charset="0"/>
              </a:rPr>
              <a:t>последствий </a:t>
            </a:r>
            <a:r>
              <a:rPr lang="ru-RU" sz="2000" b="1" dirty="0">
                <a:solidFill>
                  <a:srgbClr val="0070C0"/>
                </a:solidFill>
                <a:latin typeface="Arial" pitchFamily="34" charset="0"/>
                <a:cs typeface="Arial" pitchFamily="34" charset="0"/>
              </a:rPr>
              <a:t>возможных ЧС </a:t>
            </a:r>
            <a:r>
              <a:rPr lang="ru-RU" sz="2000" dirty="0">
                <a:latin typeface="Arial" pitchFamily="34" charset="0"/>
                <a:cs typeface="Arial" pitchFamily="34" charset="0"/>
              </a:rPr>
              <a:t>на конкретной территории необходимо провести ее судебно-медицинскую </a:t>
            </a:r>
            <a:r>
              <a:rPr lang="ru-RU" sz="2000" dirty="0" smtClean="0">
                <a:latin typeface="Arial" pitchFamily="34" charset="0"/>
                <a:cs typeface="Arial" pitchFamily="34" charset="0"/>
              </a:rPr>
              <a:t>оценку: получить </a:t>
            </a:r>
            <a:r>
              <a:rPr lang="ru-RU" sz="2000" dirty="0">
                <a:latin typeface="Arial" pitchFamily="34" charset="0"/>
                <a:cs typeface="Arial" pitchFamily="34" charset="0"/>
              </a:rPr>
              <a:t>исходные </a:t>
            </a:r>
            <a:r>
              <a:rPr lang="ru-RU" sz="2000" dirty="0" smtClean="0">
                <a:latin typeface="Arial" pitchFamily="34" charset="0"/>
                <a:cs typeface="Arial" pitchFamily="34" charset="0"/>
              </a:rPr>
              <a:t>сведения о составе </a:t>
            </a:r>
            <a:r>
              <a:rPr lang="ru-RU" sz="2000" dirty="0">
                <a:latin typeface="Arial" pitchFamily="34" charset="0"/>
                <a:cs typeface="Arial" pitchFamily="34" charset="0"/>
              </a:rPr>
              <a:t>и </a:t>
            </a:r>
            <a:r>
              <a:rPr lang="ru-RU" sz="2000" dirty="0" smtClean="0">
                <a:latin typeface="Arial" pitchFamily="34" charset="0"/>
                <a:cs typeface="Arial" pitchFamily="34" charset="0"/>
              </a:rPr>
              <a:t>условиях </a:t>
            </a:r>
            <a:r>
              <a:rPr lang="ru-RU" sz="2000" dirty="0">
                <a:latin typeface="Arial" pitchFamily="34" charset="0"/>
                <a:cs typeface="Arial" pitchFamily="34" charset="0"/>
              </a:rPr>
              <a:t>размещения потенциально опасных объектов, </a:t>
            </a:r>
            <a:r>
              <a:rPr lang="ru-RU" sz="2000" dirty="0" smtClean="0">
                <a:latin typeface="Arial" pitchFamily="34" charset="0"/>
                <a:cs typeface="Arial" pitchFamily="34" charset="0"/>
              </a:rPr>
              <a:t>демографических показателях, количестве </a:t>
            </a:r>
            <a:r>
              <a:rPr lang="ru-RU" sz="2000" dirty="0">
                <a:latin typeface="Arial" pitchFamily="34" charset="0"/>
                <a:cs typeface="Arial" pitchFamily="34" charset="0"/>
              </a:rPr>
              <a:t>и </a:t>
            </a:r>
            <a:r>
              <a:rPr lang="ru-RU" sz="2000" dirty="0" smtClean="0">
                <a:latin typeface="Arial" pitchFamily="34" charset="0"/>
                <a:cs typeface="Arial" pitchFamily="34" charset="0"/>
              </a:rPr>
              <a:t>составе </a:t>
            </a:r>
            <a:r>
              <a:rPr lang="ru-RU" sz="2000" dirty="0">
                <a:latin typeface="Arial" pitchFamily="34" charset="0"/>
                <a:cs typeface="Arial" pitchFamily="34" charset="0"/>
              </a:rPr>
              <a:t>судебно-медицинских подразделений на данной территории. Последующие разделы работы по судебно-медицинской оценке территории будут исходить из полученных данных.</a:t>
            </a:r>
          </a:p>
          <a:p>
            <a:pPr marL="0" indent="355600" algn="just">
              <a:buNone/>
            </a:pPr>
            <a:endParaRPr lang="ru-RU" sz="2000" dirty="0" smtClean="0">
              <a:latin typeface="Arial" pitchFamily="34" charset="0"/>
              <a:cs typeface="Arial" pitchFamily="34" charset="0"/>
            </a:endParaRPr>
          </a:p>
          <a:p>
            <a:pPr marL="0" indent="355600" algn="just">
              <a:buNone/>
            </a:pPr>
            <a:r>
              <a:rPr lang="ru-RU" sz="2000" dirty="0" smtClean="0">
                <a:latin typeface="Arial" pitchFamily="34" charset="0"/>
                <a:cs typeface="Arial" pitchFamily="34" charset="0"/>
              </a:rPr>
              <a:t>При </a:t>
            </a:r>
            <a:r>
              <a:rPr lang="ru-RU" sz="2000" dirty="0">
                <a:latin typeface="Arial" pitchFamily="34" charset="0"/>
                <a:cs typeface="Arial" pitchFamily="34" charset="0"/>
              </a:rPr>
              <a:t>эшелонировании медицинского снабжения на случай возникновения ЧС должен быть создан необходимый резерв инструментария, мягкого инвентаря, аппаратуры, канцелярских принадлежностей не только на основной базе судебно-медицинской экспертизы, но и в каждом районном отделении с учетом прогнозируемого вида ЧС на данной территории. Резерв создается из расчета обеспечения первоочередных потребностей и с учетом вероятности поражающего фактора.</a:t>
            </a:r>
          </a:p>
          <a:p>
            <a:pPr marL="0" indent="355600" algn="just">
              <a:buNone/>
            </a:pPr>
            <a:endParaRPr lang="ru-RU" sz="2000" dirty="0" smtClean="0">
              <a:latin typeface="Arial" pitchFamily="34" charset="0"/>
              <a:cs typeface="Arial" pitchFamily="34" charset="0"/>
            </a:endParaRPr>
          </a:p>
          <a:p>
            <a:pPr marL="0" indent="355600" algn="just">
              <a:buNone/>
            </a:pPr>
            <a:r>
              <a:rPr lang="ru-RU" sz="2000" dirty="0" smtClean="0">
                <a:latin typeface="Arial" pitchFamily="34" charset="0"/>
                <a:cs typeface="Arial" pitchFamily="34" charset="0"/>
              </a:rPr>
              <a:t>Оперативное </a:t>
            </a:r>
            <a:r>
              <a:rPr lang="ru-RU" sz="2000" dirty="0">
                <a:latin typeface="Arial" pitchFamily="34" charset="0"/>
                <a:cs typeface="Arial" pitchFamily="34" charset="0"/>
              </a:rPr>
              <a:t>и качественное выполнение судебно-медицинских мероприятий во многом будет зависеть от подготовленности медицинского персонала бюро судебно-медицинской экспертизы к работе в условиях ликвидации последствий ЧС при различных видах катастроф. </a:t>
            </a:r>
          </a:p>
        </p:txBody>
      </p:sp>
      <p:pic>
        <p:nvPicPr>
          <p:cNvPr id="4" name="Рисунок 3">
            <a:extLst>
              <a:ext uri="{FF2B5EF4-FFF2-40B4-BE49-F238E27FC236}">
                <a16:creationId xmlns="" xmlns:a16="http://schemas.microsoft.com/office/drawing/2014/main" id="{A9F6A383-124F-480A-9034-133CA7F7ADEB}"/>
              </a:ext>
            </a:extLst>
          </p:cNvPr>
          <p:cNvPicPr>
            <a:picLocks noChangeAspect="1"/>
          </p:cNvPicPr>
          <p:nvPr/>
        </p:nvPicPr>
        <p:blipFill>
          <a:blip r:embed="rId2"/>
          <a:stretch>
            <a:fillRect/>
          </a:stretch>
        </p:blipFill>
        <p:spPr>
          <a:xfrm>
            <a:off x="1" y="-20808"/>
            <a:ext cx="593766" cy="608751"/>
          </a:xfrm>
          <a:prstGeom prst="rect">
            <a:avLst/>
          </a:prstGeom>
        </p:spPr>
      </p:pic>
      <p:sp>
        <p:nvSpPr>
          <p:cNvPr id="5" name="Номер слайда 4"/>
          <p:cNvSpPr>
            <a:spLocks noGrp="1"/>
          </p:cNvSpPr>
          <p:nvPr>
            <p:ph type="sldNum" sz="quarter" idx="12"/>
          </p:nvPr>
        </p:nvSpPr>
        <p:spPr/>
        <p:txBody>
          <a:bodyPr/>
          <a:lstStyle/>
          <a:p>
            <a:pPr rtl="0"/>
            <a:fld id="{8A7A6979-0714-4377-B894-6BE4C2D6E202}" type="slidenum">
              <a:rPr lang="ru-RU" noProof="1" smtClean="0"/>
              <a:pPr rtl="0"/>
              <a:t>9</a:t>
            </a:fld>
            <a:endParaRPr lang="ru-RU" noProof="1"/>
          </a:p>
        </p:txBody>
      </p:sp>
    </p:spTree>
    <p:extLst>
      <p:ext uri="{BB962C8B-B14F-4D97-AF65-F5344CB8AC3E}">
        <p14:creationId xmlns:p14="http://schemas.microsoft.com/office/powerpoint/2010/main" val="2678677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75A23-75CA-4614-9647-C9B2CE742CA2}">
  <ds:schemaRefs>
    <ds:schemaRef ds:uri="71af3243-3dd4-4a8d-8c0d-dd76da1f02a5"/>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16c05727-aa75-4e4a-9b5f-8a80a1165891"/>
    <ds:schemaRef ds:uri="http://purl.org/dc/dcmitype/"/>
    <ds:schemaRef ds:uri="http://purl.org/dc/elements/1.1/"/>
  </ds:schemaRefs>
</ds:datastoreItem>
</file>

<file path=customXml/itemProps3.xml><?xml version="1.0" encoding="utf-8"?>
<ds:datastoreItem xmlns:ds="http://schemas.openxmlformats.org/officeDocument/2006/customXml" ds:itemID="{8A451F4C-A3A1-4FF3-AEA5-AE3EFF175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4297</TotalTime>
  <Words>5626</Words>
  <Application>Microsoft Office PowerPoint</Application>
  <PresentationFormat>Произвольный</PresentationFormat>
  <Paragraphs>315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Правовые и организационно-методические аспекты работы судебно-медицинской службы в условиях чрезвычайной ситуации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Lorem Ipsum</dc:title>
  <dc:creator>Александр</dc:creator>
  <cp:lastModifiedBy>Породенко Валерий Анатольевич</cp:lastModifiedBy>
  <cp:revision>295</cp:revision>
  <cp:lastPrinted>2022-12-01T07:12:46Z</cp:lastPrinted>
  <dcterms:created xsi:type="dcterms:W3CDTF">2021-03-07T08:52:30Z</dcterms:created>
  <dcterms:modified xsi:type="dcterms:W3CDTF">2022-12-06T06:41:57Z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