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3E6D650-FA57-4EC5-9B55-94F21C419E5B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580AA78-C4B8-4B49-BB08-88241D9BA20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63A4196-98CA-41D0-9AA2-9CCC6DBB0F64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518A506-9B26-4CD8-AB73-47840286A19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5D5AFFA-3A9A-4CB9-916F-9F9201E302E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3D4B8B9-6B53-4DDE-B2E6-E32E3F0BAC8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36D91E8-E2B3-4BC9-B114-A61E92EF1EB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008BB3A-DE26-408E-9DEF-D2BB41156D2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523880" y="1122480"/>
            <a:ext cx="9143640" cy="4613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ru-RU" sz="6000" spc="-1" strike="noStrike">
                <a:solidFill>
                  <a:srgbClr val="000000"/>
                </a:solidFill>
                <a:latin typeface="Calibri Light"/>
              </a:rPr>
              <a:t>Опыт работы судебно-медицинских экспертов Краснодарского края на территории Запорожской области.</a:t>
            </a:r>
            <a:br/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1523880" y="724320"/>
            <a:ext cx="9143640" cy="4533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Энергодар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2" name="Объект 5" descr=""/>
          <p:cNvPicPr/>
          <p:nvPr/>
        </p:nvPicPr>
        <p:blipFill>
          <a:blip r:embed="rId1"/>
          <a:stretch/>
        </p:blipFill>
        <p:spPr>
          <a:xfrm>
            <a:off x="1662480" y="1579320"/>
            <a:ext cx="3633480" cy="4597200"/>
          </a:xfrm>
          <a:prstGeom prst="rect">
            <a:avLst/>
          </a:prstGeom>
          <a:ln w="0">
            <a:noFill/>
          </a:ln>
        </p:spPr>
      </p:pic>
      <p:pic>
        <p:nvPicPr>
          <p:cNvPr id="193" name="Объект 4" descr=""/>
          <p:cNvPicPr/>
          <p:nvPr/>
        </p:nvPicPr>
        <p:blipFill>
          <a:blip r:embed="rId2"/>
          <a:stretch/>
        </p:blipFill>
        <p:spPr>
          <a:xfrm>
            <a:off x="6745320" y="1579320"/>
            <a:ext cx="3643920" cy="459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1 группа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(с 11.07.2022 года по 24 июля 2022 года)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В.Г. Ветров; А.Н. Соляной; А.В. Ермаков; Г.И. Иванов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838080" y="1690560"/>
            <a:ext cx="10515240" cy="4485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1) Проведена организационно-методическая работа.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2) Проведено судебно-медицинских исследований трупов в отделении г. Мелитополь в количестве 23, из них: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а) скоропостижная смерть (заболевания) – 11;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б) плод ребенка – 1;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в) гнилостные изменения – 2;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г) насильственная смерть – 9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- убийство, проникающие колото-резанные ранения – 1;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- убийство, черепно-мозговая травма – 1;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- дорожно-транспортная травма – 3;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- взрывная травма – 2;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- повешение – 2.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3)  Проведено судебно-медицинских исследований трупов в отделении г. Бердянск в количестве 30, из них: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а) скоропостижная смерть (заболевания) – 29; б) насильственная смерть – 1 (проникающие колото-резанные ранения)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2 группа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(С 25.07.2022 года по 08.08.2022 года).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В.А. Малыха; А.С. Пенкин; Д.Г. Шабанов; Е.П. Пиманов. </a:t>
            </a:r>
            <a:br/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672120" y="1659600"/>
            <a:ext cx="10515240" cy="4591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1) Проведена организационно-методическая работа.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2) Проведено освидетельствований живых лиц – 3.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3) Проведено судебно-медицинских исследований трупов в отделении г. Мелитополь в количестве 28, из них: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а) скоропостижная смерть (заболевания) – 15;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б) ребенок – 1;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в) гнилостные изменения – 2;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г) насильственная смерть – 10 (колотое ранение бедра – 1; черепно-мозговая травма – 1; дорожно-  транспортная травма – 1; взрывная травма – 1; огнестрельная травма – 1; электротравма – 1; повешение – 4).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4)  Проведено судебно-медицинских исследований трупов в отделении г. Бердянск в количестве 12, из них: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а) скоропостижная смерть (заболевания) – 7;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б) насильственная смерть – 5 (падение с высоты – 1; электротравма – 1; дорожно-транспортная травма – 2; термические ожоги – 1).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3 группа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( С 08.08.2022 года по 22.08.2022 года)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А.В. Стукалец; Д.И. Морозов.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838080" y="1690560"/>
            <a:ext cx="10515240" cy="469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5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1) Проведена организационно-методическая работа.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2) Проведено освидетельствований живых лиц – 2.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3) Проведено судебно-медицинских исследований трупов в отделении г. Мелитополь в количестве 35, из них: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а) скоропостижная смерть (заболевания) – 22;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б) насильственная смерть – 13: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- падение с высоты – 1;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- убийство, тупая сочетанная травма – 1;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- закрытая черепно-мозговая травма – 1;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- дорожно-транспортная травма – 2;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- термические ожоги – 1;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- взрывная, осколочная травма – 3;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- убийство, удавление руками – 1;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- повешение – 1;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- утопление – 1;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- аспирация -1.  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Спасибо за внимание!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Мариуполь (ДНР)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Объект 4" descr=""/>
          <p:cNvPicPr/>
          <p:nvPr/>
        </p:nvPicPr>
        <p:blipFill>
          <a:blip r:embed="rId1"/>
          <a:stretch/>
        </p:blipFill>
        <p:spPr>
          <a:xfrm>
            <a:off x="1684080" y="1851120"/>
            <a:ext cx="3897000" cy="4350960"/>
          </a:xfrm>
          <a:prstGeom prst="rect">
            <a:avLst/>
          </a:prstGeom>
          <a:ln w="0">
            <a:noFill/>
          </a:ln>
        </p:spPr>
      </p:pic>
      <p:pic>
        <p:nvPicPr>
          <p:cNvPr id="169" name="Объект 5" descr=""/>
          <p:cNvPicPr/>
          <p:nvPr/>
        </p:nvPicPr>
        <p:blipFill>
          <a:blip r:embed="rId2"/>
          <a:stretch/>
        </p:blipFill>
        <p:spPr>
          <a:xfrm>
            <a:off x="6317640" y="1825560"/>
            <a:ext cx="4071240" cy="435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   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Бердянск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1" name="Объект 4" descr=""/>
          <p:cNvPicPr/>
          <p:nvPr/>
        </p:nvPicPr>
        <p:blipFill>
          <a:blip r:embed="rId1"/>
          <a:stretch/>
        </p:blipFill>
        <p:spPr>
          <a:xfrm>
            <a:off x="838080" y="1690560"/>
            <a:ext cx="5181120" cy="4246920"/>
          </a:xfrm>
          <a:prstGeom prst="rect">
            <a:avLst/>
          </a:prstGeom>
          <a:ln w="0">
            <a:noFill/>
          </a:ln>
        </p:spPr>
      </p:pic>
      <p:pic>
        <p:nvPicPr>
          <p:cNvPr id="172" name="Объект 5" descr=""/>
          <p:cNvPicPr/>
          <p:nvPr/>
        </p:nvPicPr>
        <p:blipFill>
          <a:blip r:embed="rId2"/>
          <a:stretch/>
        </p:blipFill>
        <p:spPr>
          <a:xfrm>
            <a:off x="6172200" y="1690560"/>
            <a:ext cx="5181120" cy="424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Мелитополь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Объект 4" descr=""/>
          <p:cNvPicPr/>
          <p:nvPr/>
        </p:nvPicPr>
        <p:blipFill>
          <a:blip r:embed="rId1"/>
          <a:stretch/>
        </p:blipFill>
        <p:spPr>
          <a:xfrm>
            <a:off x="6757200" y="1690560"/>
            <a:ext cx="4239000" cy="4418280"/>
          </a:xfrm>
          <a:prstGeom prst="rect">
            <a:avLst/>
          </a:prstGeom>
          <a:ln w="0">
            <a:noFill/>
          </a:ln>
        </p:spPr>
      </p:pic>
      <p:pic>
        <p:nvPicPr>
          <p:cNvPr id="175" name="Объект 8" descr=""/>
          <p:cNvPicPr/>
          <p:nvPr/>
        </p:nvPicPr>
        <p:blipFill>
          <a:blip r:embed="rId2"/>
          <a:stretch/>
        </p:blipFill>
        <p:spPr>
          <a:xfrm>
            <a:off x="1199520" y="1690560"/>
            <a:ext cx="4334040" cy="441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7" name="Объект 5" descr=""/>
          <p:cNvPicPr/>
          <p:nvPr/>
        </p:nvPicPr>
        <p:blipFill>
          <a:blip r:embed="rId1"/>
          <a:stretch/>
        </p:blipFill>
        <p:spPr>
          <a:xfrm>
            <a:off x="838080" y="365040"/>
            <a:ext cx="5181120" cy="5811480"/>
          </a:xfrm>
          <a:prstGeom prst="rect">
            <a:avLst/>
          </a:prstGeom>
          <a:ln w="0">
            <a:noFill/>
          </a:ln>
        </p:spPr>
      </p:pic>
      <p:pic>
        <p:nvPicPr>
          <p:cNvPr id="178" name="Объект 3" descr=""/>
          <p:cNvPicPr/>
          <p:nvPr/>
        </p:nvPicPr>
        <p:blipFill>
          <a:blip r:embed="rId2"/>
          <a:stretch/>
        </p:blipFill>
        <p:spPr>
          <a:xfrm>
            <a:off x="6638400" y="365040"/>
            <a:ext cx="4715280" cy="581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Объект 4" descr=""/>
          <p:cNvPicPr/>
          <p:nvPr/>
        </p:nvPicPr>
        <p:blipFill>
          <a:blip r:embed="rId1"/>
          <a:stretch/>
        </p:blipFill>
        <p:spPr>
          <a:xfrm>
            <a:off x="838080" y="365040"/>
            <a:ext cx="5241600" cy="5811480"/>
          </a:xfrm>
          <a:prstGeom prst="rect">
            <a:avLst/>
          </a:prstGeom>
          <a:ln w="0">
            <a:noFill/>
          </a:ln>
        </p:spPr>
      </p:pic>
      <p:pic>
        <p:nvPicPr>
          <p:cNvPr id="181" name="Объект 5" descr=""/>
          <p:cNvPicPr/>
          <p:nvPr/>
        </p:nvPicPr>
        <p:blipFill>
          <a:blip r:embed="rId2"/>
          <a:stretch/>
        </p:blipFill>
        <p:spPr>
          <a:xfrm>
            <a:off x="6388920" y="365040"/>
            <a:ext cx="4964400" cy="581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Минно-взрывная травма </a:t>
            </a:r>
            <a:r>
              <a:rPr b="0" lang="ru-RU" sz="2000" spc="-1" strike="noStrike">
                <a:solidFill>
                  <a:srgbClr val="000000"/>
                </a:solidFill>
                <a:latin typeface="Calibri Light"/>
              </a:rPr>
              <a:t>(множественные осколочные повреждения туловища и конечностей)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Объект 4" descr=""/>
          <p:cNvPicPr/>
          <p:nvPr/>
        </p:nvPicPr>
        <p:blipFill>
          <a:blip r:embed="rId1"/>
          <a:stretch/>
        </p:blipFill>
        <p:spPr>
          <a:xfrm>
            <a:off x="838080" y="2058120"/>
            <a:ext cx="5181120" cy="3885840"/>
          </a:xfrm>
          <a:prstGeom prst="rect">
            <a:avLst/>
          </a:prstGeom>
          <a:ln w="0">
            <a:noFill/>
          </a:ln>
        </p:spPr>
      </p:pic>
      <p:pic>
        <p:nvPicPr>
          <p:cNvPr id="184" name="Объект 5" descr=""/>
          <p:cNvPicPr/>
          <p:nvPr/>
        </p:nvPicPr>
        <p:blipFill>
          <a:blip r:embed="rId2"/>
          <a:stretch/>
        </p:blipFill>
        <p:spPr>
          <a:xfrm>
            <a:off x="6172200" y="2058120"/>
            <a:ext cx="5181120" cy="388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38080" y="365040"/>
            <a:ext cx="10515240" cy="916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Множественные повреждения внутренних органов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Объект 4" descr=""/>
          <p:cNvPicPr/>
          <p:nvPr/>
        </p:nvPicPr>
        <p:blipFill>
          <a:blip r:embed="rId1"/>
          <a:stretch/>
        </p:blipFill>
        <p:spPr>
          <a:xfrm>
            <a:off x="838080" y="1413000"/>
            <a:ext cx="5181120" cy="4530960"/>
          </a:xfrm>
          <a:prstGeom prst="rect">
            <a:avLst/>
          </a:prstGeom>
          <a:ln w="0">
            <a:noFill/>
          </a:ln>
        </p:spPr>
      </p:pic>
      <p:pic>
        <p:nvPicPr>
          <p:cNvPr id="187" name="Объект 5" descr=""/>
          <p:cNvPicPr/>
          <p:nvPr/>
        </p:nvPicPr>
        <p:blipFill>
          <a:blip r:embed="rId2"/>
          <a:stretch/>
        </p:blipFill>
        <p:spPr>
          <a:xfrm>
            <a:off x="6172200" y="1413000"/>
            <a:ext cx="5181120" cy="453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Организационно-методическая работа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9" name="Объект 5" descr=""/>
          <p:cNvPicPr/>
          <p:nvPr/>
        </p:nvPicPr>
        <p:blipFill>
          <a:blip r:embed="rId1"/>
          <a:stretch/>
        </p:blipFill>
        <p:spPr>
          <a:xfrm>
            <a:off x="7136640" y="1825560"/>
            <a:ext cx="3252240" cy="4350960"/>
          </a:xfrm>
          <a:prstGeom prst="rect">
            <a:avLst/>
          </a:prstGeom>
          <a:ln w="0">
            <a:noFill/>
          </a:ln>
        </p:spPr>
      </p:pic>
      <p:pic>
        <p:nvPicPr>
          <p:cNvPr id="190" name="Объект 4" descr=""/>
          <p:cNvPicPr/>
          <p:nvPr/>
        </p:nvPicPr>
        <p:blipFill>
          <a:blip r:embed="rId2"/>
          <a:stretch/>
        </p:blipFill>
        <p:spPr>
          <a:xfrm>
            <a:off x="838080" y="2064240"/>
            <a:ext cx="5181120" cy="387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Application>LibreOffice/7.0.1.2$Windows_X86_64 LibreOffice_project/7cbcfc562f6eb6708b5ff7d7397325de9e764452</Application>
  <Words>286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2022-12-05T06:21:07Z</dcterms:created>
  <dc:creator>Мало прав</dc:creator>
  <dc:description/>
  <dc:language>ru-RU</dc:language>
  <cp:lastModifiedBy/>
  <dcterms:modified xsi:type="dcterms:W3CDTF">2022-12-06T21:32:45Z</dcterms:modified>
  <cp:revision>16</cp:revision>
  <dc:subject/>
  <dc:title>Опыт работы судебно-медицинских экспертов Краснодарского края на территории Запорожской области.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