
<file path=[Content_Types].xml><?xml version="1.0" encoding="utf-8"?>
<Types xmlns="http://schemas.openxmlformats.org/package/2006/content-types">
  <Default Extension="crdownload"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2" r:id="rId3"/>
    <p:sldId id="257" r:id="rId4"/>
    <p:sldId id="265" r:id="rId5"/>
    <p:sldId id="259" r:id="rId6"/>
    <p:sldId id="261" r:id="rId7"/>
    <p:sldId id="262" r:id="rId8"/>
    <p:sldId id="263" r:id="rId9"/>
    <p:sldId id="269" r:id="rId10"/>
    <p:sldId id="266" r:id="rId11"/>
    <p:sldId id="268" r:id="rId12"/>
    <p:sldId id="270" r:id="rId13"/>
    <p:sldId id="264" r:id="rId14"/>
    <p:sldId id="267" r:id="rId15"/>
    <p:sldId id="273" r:id="rId16"/>
    <p:sldId id="274" r:id="rId17"/>
    <p:sldId id="275" r:id="rId18"/>
    <p:sldId id="276" r:id="rId19"/>
    <p:sldId id="271" r:id="rId20"/>
    <p:sldId id="27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B57D48-5362-4B07-B569-3BC13428F8AD}" type="doc">
      <dgm:prSet loTypeId="urn:microsoft.com/office/officeart/2005/8/layout/vList3" loCatId="list" qsTypeId="urn:microsoft.com/office/officeart/2005/8/quickstyle/simple1" qsCatId="simple" csTypeId="urn:microsoft.com/office/officeart/2005/8/colors/accent1_2" csCatId="accent1" phldr="1"/>
      <dgm:spPr/>
    </dgm:pt>
    <dgm:pt modelId="{78A38904-0E73-4DD1-94F0-3C2C5330073C}">
      <dgm:prSet phldrT="[Текст]" custT="1"/>
      <dgm:spPr/>
      <dgm:t>
        <a:bodyPr/>
        <a:lstStyle/>
        <a:p>
          <a:r>
            <a:rPr lang="ru-RU" sz="1800" dirty="0">
              <a:solidFill>
                <a:schemeClr val="tx1"/>
              </a:solidFill>
            </a:rPr>
            <a:t>Время года и погодные условия</a:t>
          </a:r>
        </a:p>
      </dgm:t>
    </dgm:pt>
    <dgm:pt modelId="{6AE483B2-2EDF-459B-8F35-7FA208281F8E}" type="parTrans" cxnId="{22192E0F-15B1-4D04-8CAC-336CE66FA0A3}">
      <dgm:prSet/>
      <dgm:spPr/>
      <dgm:t>
        <a:bodyPr/>
        <a:lstStyle/>
        <a:p>
          <a:endParaRPr lang="ru-RU"/>
        </a:p>
      </dgm:t>
    </dgm:pt>
    <dgm:pt modelId="{7A1CBB74-415C-4B0C-98F5-D9BB654F446D}" type="sibTrans" cxnId="{22192E0F-15B1-4D04-8CAC-336CE66FA0A3}">
      <dgm:prSet/>
      <dgm:spPr/>
      <dgm:t>
        <a:bodyPr/>
        <a:lstStyle/>
        <a:p>
          <a:endParaRPr lang="ru-RU"/>
        </a:p>
      </dgm:t>
    </dgm:pt>
    <dgm:pt modelId="{FC9D7337-FFB0-433A-852B-75C62BE5309C}">
      <dgm:prSet phldrT="[Текст]" custT="1"/>
      <dgm:spPr/>
      <dgm:t>
        <a:bodyPr/>
        <a:lstStyle/>
        <a:p>
          <a:r>
            <a:rPr lang="ru-RU" sz="1800" dirty="0">
              <a:solidFill>
                <a:schemeClr val="tx1"/>
              </a:solidFill>
            </a:rPr>
            <a:t>Большое количество погибших (особенно в первые несколько суток) и возникшая вследствие этого высокая нагрузка на инфраструктуру районного отделения СМЭ</a:t>
          </a:r>
        </a:p>
      </dgm:t>
    </dgm:pt>
    <dgm:pt modelId="{96D14EB7-6E29-4CBA-98BB-716055F0398D}" type="parTrans" cxnId="{CC3BA4A1-D11C-4E8B-ABE3-213C3A9DD425}">
      <dgm:prSet/>
      <dgm:spPr/>
      <dgm:t>
        <a:bodyPr/>
        <a:lstStyle/>
        <a:p>
          <a:endParaRPr lang="ru-RU"/>
        </a:p>
      </dgm:t>
    </dgm:pt>
    <dgm:pt modelId="{62FCE076-5F71-480F-993C-28ED33F79AD5}" type="sibTrans" cxnId="{CC3BA4A1-D11C-4E8B-ABE3-213C3A9DD425}">
      <dgm:prSet/>
      <dgm:spPr/>
      <dgm:t>
        <a:bodyPr/>
        <a:lstStyle/>
        <a:p>
          <a:endParaRPr lang="ru-RU"/>
        </a:p>
      </dgm:t>
    </dgm:pt>
    <dgm:pt modelId="{098ADAF3-9119-4860-891E-E548972B3D17}">
      <dgm:prSet phldrT="[Текст]" custT="1"/>
      <dgm:spPr/>
      <dgm:t>
        <a:bodyPr/>
        <a:lstStyle/>
        <a:p>
          <a:r>
            <a:rPr lang="ru-RU" sz="1800" dirty="0">
              <a:solidFill>
                <a:schemeClr val="tx1"/>
              </a:solidFill>
            </a:rPr>
            <a:t>Необходимость дифференцировать у погибших повреждения в зависимости от их причинно-следственной связи с наступлением смерти</a:t>
          </a:r>
        </a:p>
      </dgm:t>
    </dgm:pt>
    <dgm:pt modelId="{7AE33B7C-CBFC-40BC-9086-6E6C2C308DED}" type="parTrans" cxnId="{009C41B6-CBA4-40E8-BDAA-F6EE18F6737C}">
      <dgm:prSet/>
      <dgm:spPr/>
      <dgm:t>
        <a:bodyPr/>
        <a:lstStyle/>
        <a:p>
          <a:endParaRPr lang="ru-RU"/>
        </a:p>
      </dgm:t>
    </dgm:pt>
    <dgm:pt modelId="{39E1E2CF-33E7-4EBE-9554-3C0D41F372C9}" type="sibTrans" cxnId="{009C41B6-CBA4-40E8-BDAA-F6EE18F6737C}">
      <dgm:prSet/>
      <dgm:spPr/>
      <dgm:t>
        <a:bodyPr/>
        <a:lstStyle/>
        <a:p>
          <a:endParaRPr lang="ru-RU"/>
        </a:p>
      </dgm:t>
    </dgm:pt>
    <dgm:pt modelId="{E669C28C-A40F-46BF-9E1F-C5BC22614EC7}" type="pres">
      <dgm:prSet presAssocID="{14B57D48-5362-4B07-B569-3BC13428F8AD}" presName="linearFlow" presStyleCnt="0">
        <dgm:presLayoutVars>
          <dgm:dir/>
          <dgm:resizeHandles val="exact"/>
        </dgm:presLayoutVars>
      </dgm:prSet>
      <dgm:spPr/>
    </dgm:pt>
    <dgm:pt modelId="{889C610D-FAD9-48A4-BE4F-322FB5A76CAE}" type="pres">
      <dgm:prSet presAssocID="{78A38904-0E73-4DD1-94F0-3C2C5330073C}" presName="composite" presStyleCnt="0"/>
      <dgm:spPr/>
    </dgm:pt>
    <dgm:pt modelId="{0E1C41E0-88D9-47AF-B66C-8DC80A993FD3}" type="pres">
      <dgm:prSet presAssocID="{78A38904-0E73-4DD1-94F0-3C2C5330073C}"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Сцена заката со сплошной заливкой"/>
        </a:ext>
      </dgm:extLst>
    </dgm:pt>
    <dgm:pt modelId="{91C597DF-1611-406E-A733-4C4D74F9C1A8}" type="pres">
      <dgm:prSet presAssocID="{78A38904-0E73-4DD1-94F0-3C2C5330073C}" presName="txShp" presStyleLbl="node1" presStyleIdx="0" presStyleCnt="3">
        <dgm:presLayoutVars>
          <dgm:bulletEnabled val="1"/>
        </dgm:presLayoutVars>
      </dgm:prSet>
      <dgm:spPr/>
    </dgm:pt>
    <dgm:pt modelId="{A84C55CD-27FF-42A3-A806-F6B6C0373B0B}" type="pres">
      <dgm:prSet presAssocID="{7A1CBB74-415C-4B0C-98F5-D9BB654F446D}" presName="spacing" presStyleCnt="0"/>
      <dgm:spPr/>
    </dgm:pt>
    <dgm:pt modelId="{4422486A-3B58-48C1-9720-11881AB8925C}" type="pres">
      <dgm:prSet presAssocID="{FC9D7337-FFB0-433A-852B-75C62BE5309C}" presName="composite" presStyleCnt="0"/>
      <dgm:spPr/>
    </dgm:pt>
    <dgm:pt modelId="{716C19D5-ADF5-4CBD-90D9-D1FDBBD33FA4}" type="pres">
      <dgm:prSet presAssocID="{FC9D7337-FFB0-433A-852B-75C62BE5309C}"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Больница со сплошной заливкой"/>
        </a:ext>
      </dgm:extLst>
    </dgm:pt>
    <dgm:pt modelId="{02272698-E281-4E9D-9BBC-987A662B6CCA}" type="pres">
      <dgm:prSet presAssocID="{FC9D7337-FFB0-433A-852B-75C62BE5309C}" presName="txShp" presStyleLbl="node1" presStyleIdx="1" presStyleCnt="3" custLinFactNeighborX="876" custLinFactNeighborY="-3130">
        <dgm:presLayoutVars>
          <dgm:bulletEnabled val="1"/>
        </dgm:presLayoutVars>
      </dgm:prSet>
      <dgm:spPr/>
    </dgm:pt>
    <dgm:pt modelId="{1D131BFA-9CED-42CF-877A-1E31041297F0}" type="pres">
      <dgm:prSet presAssocID="{62FCE076-5F71-480F-993C-28ED33F79AD5}" presName="spacing" presStyleCnt="0"/>
      <dgm:spPr/>
    </dgm:pt>
    <dgm:pt modelId="{DE14C15E-ED73-4BD6-8146-2D389A918404}" type="pres">
      <dgm:prSet presAssocID="{098ADAF3-9119-4860-891E-E548972B3D17}" presName="composite" presStyleCnt="0"/>
      <dgm:spPr/>
    </dgm:pt>
    <dgm:pt modelId="{3533DDB0-8B2B-4C14-BEEE-9F5B179EFD7F}" type="pres">
      <dgm:prSet presAssocID="{098ADAF3-9119-4860-891E-E548972B3D17}"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Группа людей со сплошной заливкой"/>
        </a:ext>
      </dgm:extLst>
    </dgm:pt>
    <dgm:pt modelId="{6B3534BF-A170-466B-B5C3-A801A261EB76}" type="pres">
      <dgm:prSet presAssocID="{098ADAF3-9119-4860-891E-E548972B3D17}" presName="txShp" presStyleLbl="node1" presStyleIdx="2" presStyleCnt="3">
        <dgm:presLayoutVars>
          <dgm:bulletEnabled val="1"/>
        </dgm:presLayoutVars>
      </dgm:prSet>
      <dgm:spPr/>
    </dgm:pt>
  </dgm:ptLst>
  <dgm:cxnLst>
    <dgm:cxn modelId="{22192E0F-15B1-4D04-8CAC-336CE66FA0A3}" srcId="{14B57D48-5362-4B07-B569-3BC13428F8AD}" destId="{78A38904-0E73-4DD1-94F0-3C2C5330073C}" srcOrd="0" destOrd="0" parTransId="{6AE483B2-2EDF-459B-8F35-7FA208281F8E}" sibTransId="{7A1CBB74-415C-4B0C-98F5-D9BB654F446D}"/>
    <dgm:cxn modelId="{E9659D17-0A63-459E-9E06-067CBE8078C8}" type="presOf" srcId="{FC9D7337-FFB0-433A-852B-75C62BE5309C}" destId="{02272698-E281-4E9D-9BBC-987A662B6CCA}" srcOrd="0" destOrd="0" presId="urn:microsoft.com/office/officeart/2005/8/layout/vList3"/>
    <dgm:cxn modelId="{CC3BA4A1-D11C-4E8B-ABE3-213C3A9DD425}" srcId="{14B57D48-5362-4B07-B569-3BC13428F8AD}" destId="{FC9D7337-FFB0-433A-852B-75C62BE5309C}" srcOrd="1" destOrd="0" parTransId="{96D14EB7-6E29-4CBA-98BB-716055F0398D}" sibTransId="{62FCE076-5F71-480F-993C-28ED33F79AD5}"/>
    <dgm:cxn modelId="{C93D16AE-8A6C-44F0-A8D3-00EE6D891DE5}" type="presOf" srcId="{14B57D48-5362-4B07-B569-3BC13428F8AD}" destId="{E669C28C-A40F-46BF-9E1F-C5BC22614EC7}" srcOrd="0" destOrd="0" presId="urn:microsoft.com/office/officeart/2005/8/layout/vList3"/>
    <dgm:cxn modelId="{009C41B6-CBA4-40E8-BDAA-F6EE18F6737C}" srcId="{14B57D48-5362-4B07-B569-3BC13428F8AD}" destId="{098ADAF3-9119-4860-891E-E548972B3D17}" srcOrd="2" destOrd="0" parTransId="{7AE33B7C-CBFC-40BC-9086-6E6C2C308DED}" sibTransId="{39E1E2CF-33E7-4EBE-9554-3C0D41F372C9}"/>
    <dgm:cxn modelId="{9E89B8D6-4833-42C1-BEAC-5C6F6FBDE0B8}" type="presOf" srcId="{78A38904-0E73-4DD1-94F0-3C2C5330073C}" destId="{91C597DF-1611-406E-A733-4C4D74F9C1A8}" srcOrd="0" destOrd="0" presId="urn:microsoft.com/office/officeart/2005/8/layout/vList3"/>
    <dgm:cxn modelId="{1EC0E8ED-5E40-4B42-A0F6-4ED42DA5F9AE}" type="presOf" srcId="{098ADAF3-9119-4860-891E-E548972B3D17}" destId="{6B3534BF-A170-466B-B5C3-A801A261EB76}" srcOrd="0" destOrd="0" presId="urn:microsoft.com/office/officeart/2005/8/layout/vList3"/>
    <dgm:cxn modelId="{AD425881-D0CB-4569-9DF0-AB9625282CED}" type="presParOf" srcId="{E669C28C-A40F-46BF-9E1F-C5BC22614EC7}" destId="{889C610D-FAD9-48A4-BE4F-322FB5A76CAE}" srcOrd="0" destOrd="0" presId="urn:microsoft.com/office/officeart/2005/8/layout/vList3"/>
    <dgm:cxn modelId="{8D02FF4D-9163-42BB-994E-5D1E3164519C}" type="presParOf" srcId="{889C610D-FAD9-48A4-BE4F-322FB5A76CAE}" destId="{0E1C41E0-88D9-47AF-B66C-8DC80A993FD3}" srcOrd="0" destOrd="0" presId="urn:microsoft.com/office/officeart/2005/8/layout/vList3"/>
    <dgm:cxn modelId="{81F85D65-1187-4B36-A6C7-31CF1FA3FDF1}" type="presParOf" srcId="{889C610D-FAD9-48A4-BE4F-322FB5A76CAE}" destId="{91C597DF-1611-406E-A733-4C4D74F9C1A8}" srcOrd="1" destOrd="0" presId="urn:microsoft.com/office/officeart/2005/8/layout/vList3"/>
    <dgm:cxn modelId="{00755C05-9C2E-43C4-8811-FE310E3080CB}" type="presParOf" srcId="{E669C28C-A40F-46BF-9E1F-C5BC22614EC7}" destId="{A84C55CD-27FF-42A3-A806-F6B6C0373B0B}" srcOrd="1" destOrd="0" presId="urn:microsoft.com/office/officeart/2005/8/layout/vList3"/>
    <dgm:cxn modelId="{DA0E45C9-554D-4441-AD68-C3ADD1592E3D}" type="presParOf" srcId="{E669C28C-A40F-46BF-9E1F-C5BC22614EC7}" destId="{4422486A-3B58-48C1-9720-11881AB8925C}" srcOrd="2" destOrd="0" presId="urn:microsoft.com/office/officeart/2005/8/layout/vList3"/>
    <dgm:cxn modelId="{B2796451-9E31-4E9F-A5CC-AACE9EDCFE23}" type="presParOf" srcId="{4422486A-3B58-48C1-9720-11881AB8925C}" destId="{716C19D5-ADF5-4CBD-90D9-D1FDBBD33FA4}" srcOrd="0" destOrd="0" presId="urn:microsoft.com/office/officeart/2005/8/layout/vList3"/>
    <dgm:cxn modelId="{737A9E48-D6D7-4E38-91E4-360451F330E3}" type="presParOf" srcId="{4422486A-3B58-48C1-9720-11881AB8925C}" destId="{02272698-E281-4E9D-9BBC-987A662B6CCA}" srcOrd="1" destOrd="0" presId="urn:microsoft.com/office/officeart/2005/8/layout/vList3"/>
    <dgm:cxn modelId="{34BFF2B6-3473-4A60-A13F-C434EC0682E2}" type="presParOf" srcId="{E669C28C-A40F-46BF-9E1F-C5BC22614EC7}" destId="{1D131BFA-9CED-42CF-877A-1E31041297F0}" srcOrd="3" destOrd="0" presId="urn:microsoft.com/office/officeart/2005/8/layout/vList3"/>
    <dgm:cxn modelId="{1478251F-3603-43B0-9301-71CBAA366F06}" type="presParOf" srcId="{E669C28C-A40F-46BF-9E1F-C5BC22614EC7}" destId="{DE14C15E-ED73-4BD6-8146-2D389A918404}" srcOrd="4" destOrd="0" presId="urn:microsoft.com/office/officeart/2005/8/layout/vList3"/>
    <dgm:cxn modelId="{8D39A839-8FFF-4E9A-AD63-330DED8053F3}" type="presParOf" srcId="{DE14C15E-ED73-4BD6-8146-2D389A918404}" destId="{3533DDB0-8B2B-4C14-BEEE-9F5B179EFD7F}" srcOrd="0" destOrd="0" presId="urn:microsoft.com/office/officeart/2005/8/layout/vList3"/>
    <dgm:cxn modelId="{2C176DA7-0785-4C0D-A0DD-DE8CC3C3CC42}" type="presParOf" srcId="{DE14C15E-ED73-4BD6-8146-2D389A918404}" destId="{6B3534BF-A170-466B-B5C3-A801A261EB7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597DF-1611-406E-A733-4C4D74F9C1A8}">
      <dsp:nvSpPr>
        <dsp:cNvPr id="0" name=""/>
        <dsp:cNvSpPr/>
      </dsp:nvSpPr>
      <dsp:spPr>
        <a:xfrm rot="10800000">
          <a:off x="1784126" y="1577"/>
          <a:ext cx="5849392" cy="1243133"/>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8187" tIns="68580" rIns="128016" bIns="6858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chemeClr val="tx1"/>
              </a:solidFill>
            </a:rPr>
            <a:t>Время года и погодные условия</a:t>
          </a:r>
        </a:p>
      </dsp:txBody>
      <dsp:txXfrm rot="10800000">
        <a:off x="2094909" y="1577"/>
        <a:ext cx="5538609" cy="1243133"/>
      </dsp:txXfrm>
    </dsp:sp>
    <dsp:sp modelId="{0E1C41E0-88D9-47AF-B66C-8DC80A993FD3}">
      <dsp:nvSpPr>
        <dsp:cNvPr id="0" name=""/>
        <dsp:cNvSpPr/>
      </dsp:nvSpPr>
      <dsp:spPr>
        <a:xfrm>
          <a:off x="1162559" y="1577"/>
          <a:ext cx="1243133" cy="124313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272698-E281-4E9D-9BBC-987A662B6CCA}">
      <dsp:nvSpPr>
        <dsp:cNvPr id="0" name=""/>
        <dsp:cNvSpPr/>
      </dsp:nvSpPr>
      <dsp:spPr>
        <a:xfrm rot="10800000">
          <a:off x="1835367" y="1576885"/>
          <a:ext cx="5849392" cy="1243133"/>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8187" tIns="68580" rIns="128016" bIns="6858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chemeClr val="tx1"/>
              </a:solidFill>
            </a:rPr>
            <a:t>Большое количество погибших (особенно в первые несколько суток) и возникшая вследствие этого высокая нагрузка на инфраструктуру районного отделения СМЭ</a:t>
          </a:r>
        </a:p>
      </dsp:txBody>
      <dsp:txXfrm rot="10800000">
        <a:off x="2146150" y="1576885"/>
        <a:ext cx="5538609" cy="1243133"/>
      </dsp:txXfrm>
    </dsp:sp>
    <dsp:sp modelId="{716C19D5-ADF5-4CBD-90D9-D1FDBBD33FA4}">
      <dsp:nvSpPr>
        <dsp:cNvPr id="0" name=""/>
        <dsp:cNvSpPr/>
      </dsp:nvSpPr>
      <dsp:spPr>
        <a:xfrm>
          <a:off x="1162559" y="1615795"/>
          <a:ext cx="1243133" cy="1243133"/>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3534BF-A170-466B-B5C3-A801A261EB76}">
      <dsp:nvSpPr>
        <dsp:cNvPr id="0" name=""/>
        <dsp:cNvSpPr/>
      </dsp:nvSpPr>
      <dsp:spPr>
        <a:xfrm rot="10800000">
          <a:off x="1784126" y="3230013"/>
          <a:ext cx="5849392" cy="1243133"/>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8187" tIns="68580" rIns="128016" bIns="6858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chemeClr val="tx1"/>
              </a:solidFill>
            </a:rPr>
            <a:t>Необходимость дифференцировать у погибших повреждения в зависимости от их причинно-следственной связи с наступлением смерти</a:t>
          </a:r>
        </a:p>
      </dsp:txBody>
      <dsp:txXfrm rot="10800000">
        <a:off x="2094909" y="3230013"/>
        <a:ext cx="5538609" cy="1243133"/>
      </dsp:txXfrm>
    </dsp:sp>
    <dsp:sp modelId="{3533DDB0-8B2B-4C14-BEEE-9F5B179EFD7F}">
      <dsp:nvSpPr>
        <dsp:cNvPr id="0" name=""/>
        <dsp:cNvSpPr/>
      </dsp:nvSpPr>
      <dsp:spPr>
        <a:xfrm>
          <a:off x="1162559" y="3230013"/>
          <a:ext cx="1243133" cy="1243133"/>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ru-RU"/>
              <a:t>Образец заголовка</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394E0A4E-7A1F-4BB8-A585-3EC74CCBD14C}" type="datetimeFigureOut">
              <a:rPr lang="ru-RU" smtClean="0"/>
              <a:t>07.12.2022</a:t>
            </a:fld>
            <a:endParaRPr lang="ru-RU"/>
          </a:p>
        </p:txBody>
      </p:sp>
      <p:sp>
        <p:nvSpPr>
          <p:cNvPr id="5" name="Footer Placeholder 4"/>
          <p:cNvSpPr>
            <a:spLocks noGrp="1"/>
          </p:cNvSpPr>
          <p:nvPr>
            <p:ph type="ftr" sz="quarter" idx="11"/>
          </p:nvPr>
        </p:nvSpPr>
        <p:spPr>
          <a:xfrm>
            <a:off x="2493105" y="329307"/>
            <a:ext cx="4897310" cy="309201"/>
          </a:xfrm>
        </p:spPr>
        <p:txBody>
          <a:bodyPr/>
          <a:lstStyle/>
          <a:p>
            <a:endParaRPr lang="ru-RU"/>
          </a:p>
        </p:txBody>
      </p:sp>
      <p:sp>
        <p:nvSpPr>
          <p:cNvPr id="6" name="Slide Number Placeholder 5"/>
          <p:cNvSpPr>
            <a:spLocks noGrp="1"/>
          </p:cNvSpPr>
          <p:nvPr>
            <p:ph type="sldNum" sz="quarter" idx="12"/>
          </p:nvPr>
        </p:nvSpPr>
        <p:spPr>
          <a:xfrm>
            <a:off x="1437664" y="798973"/>
            <a:ext cx="811019" cy="503578"/>
          </a:xfrm>
        </p:spPr>
        <p:txBody>
          <a:bodyPr/>
          <a:lstStyle/>
          <a:p>
            <a:fld id="{D9F41042-6B09-4DD4-9F14-19F43D7FDEC3}" type="slidenum">
              <a:rPr lang="ru-RU" smtClean="0"/>
              <a:t>‹#›</a:t>
            </a:fld>
            <a:endParaRPr lang="ru-RU"/>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733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94E0A4E-7A1F-4BB8-A585-3EC74CCBD14C}" type="datetimeFigureOut">
              <a:rPr lang="ru-RU" smtClean="0"/>
              <a:t>07.12.2022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F41042-6B09-4DD4-9F14-19F43D7FDEC3}" type="slidenum">
              <a:rPr lang="ru-RU" smtClean="0"/>
              <a:t>‹#›</a:t>
            </a:fld>
            <a:endParaRPr lang="ru-RU"/>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86500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94E0A4E-7A1F-4BB8-A585-3EC74CCBD14C}" type="datetimeFigureOut">
              <a:rPr lang="ru-RU" smtClean="0"/>
              <a:t>07.12.2022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F41042-6B09-4DD4-9F14-19F43D7FDEC3}" type="slidenum">
              <a:rPr lang="ru-RU" smtClean="0"/>
              <a:t>‹#›</a:t>
            </a:fld>
            <a:endParaRPr lang="ru-RU"/>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5871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94E0A4E-7A1F-4BB8-A585-3EC74CCBD14C}" type="datetimeFigureOut">
              <a:rPr lang="ru-RU" smtClean="0"/>
              <a:t>07.12.2022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F41042-6B09-4DD4-9F14-19F43D7FDEC3}" type="slidenum">
              <a:rPr lang="ru-RU" smtClean="0"/>
              <a:t>‹#›</a:t>
            </a:fld>
            <a:endParaRPr lang="ru-RU"/>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54202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ru-RU"/>
              <a:t>Образец заголовка</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94E0A4E-7A1F-4BB8-A585-3EC74CCBD14C}" type="datetimeFigureOut">
              <a:rPr lang="ru-RU" smtClean="0"/>
              <a:t>07.12.2022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F41042-6B09-4DD4-9F14-19F43D7FDEC3}" type="slidenum">
              <a:rPr lang="ru-RU" smtClean="0"/>
              <a:t>‹#›</a:t>
            </a:fld>
            <a:endParaRPr lang="ru-RU"/>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17908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394E0A4E-7A1F-4BB8-A585-3EC74CCBD14C}" type="datetimeFigureOut">
              <a:rPr lang="ru-RU" smtClean="0"/>
              <a:t>07.12.2022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9F41042-6B09-4DD4-9F14-19F43D7FDEC3}" type="slidenum">
              <a:rPr lang="ru-RU" smtClean="0"/>
              <a:t>‹#›</a:t>
            </a:fld>
            <a:endParaRPr lang="ru-RU"/>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57462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534695" y="2824269"/>
            <a:ext cx="4608576" cy="264445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454792" y="2821491"/>
            <a:ext cx="4608576" cy="263737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394E0A4E-7A1F-4BB8-A585-3EC74CCBD14C}" type="datetimeFigureOut">
              <a:rPr lang="ru-RU" smtClean="0"/>
              <a:t>07.12.2022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9F41042-6B09-4DD4-9F14-19F43D7FDEC3}" type="slidenum">
              <a:rPr lang="ru-RU" smtClean="0"/>
              <a:t>‹#›</a:t>
            </a:fld>
            <a:endParaRPr lang="ru-RU"/>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43856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394E0A4E-7A1F-4BB8-A585-3EC74CCBD14C}" type="datetimeFigureOut">
              <a:rPr lang="ru-RU" smtClean="0"/>
              <a:t>07.12.2022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9F41042-6B09-4DD4-9F14-19F43D7FDEC3}" type="slidenum">
              <a:rPr lang="ru-RU" smtClean="0"/>
              <a:t>‹#›</a:t>
            </a:fld>
            <a:endParaRPr lang="ru-RU"/>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69057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E0A4E-7A1F-4BB8-A585-3EC74CCBD14C}" type="datetimeFigureOut">
              <a:rPr lang="ru-RU" smtClean="0"/>
              <a:t>07.12.2022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9F41042-6B09-4DD4-9F14-19F43D7FDEC3}" type="slidenum">
              <a:rPr lang="ru-RU" smtClean="0"/>
              <a:t>‹#›</a:t>
            </a:fld>
            <a:endParaRPr lang="ru-RU"/>
          </a:p>
        </p:txBody>
      </p:sp>
    </p:spTree>
    <p:extLst>
      <p:ext uri="{BB962C8B-B14F-4D97-AF65-F5344CB8AC3E}">
        <p14:creationId xmlns:p14="http://schemas.microsoft.com/office/powerpoint/2010/main" val="227162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ru-RU"/>
              <a:t>Образец заголовка</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94E0A4E-7A1F-4BB8-A585-3EC74CCBD14C}" type="datetimeFigureOut">
              <a:rPr lang="ru-RU" smtClean="0"/>
              <a:t>07.12.2022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9F41042-6B09-4DD4-9F14-19F43D7FDEC3}" type="slidenum">
              <a:rPr lang="ru-RU" smtClean="0"/>
              <a:t>‹#›</a:t>
            </a:fld>
            <a:endParaRPr lang="ru-RU"/>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14015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394E0A4E-7A1F-4BB8-A585-3EC74CCBD14C}" type="datetimeFigureOut">
              <a:rPr lang="ru-RU" smtClean="0"/>
              <a:t>07.12.2022</a:t>
            </a:fld>
            <a:endParaRPr lang="ru-RU"/>
          </a:p>
        </p:txBody>
      </p:sp>
      <p:sp>
        <p:nvSpPr>
          <p:cNvPr id="6" name="Footer Placeholder 5"/>
          <p:cNvSpPr>
            <a:spLocks noGrp="1"/>
          </p:cNvSpPr>
          <p:nvPr>
            <p:ph type="ftr" sz="quarter" idx="11"/>
          </p:nvPr>
        </p:nvSpPr>
        <p:spPr>
          <a:xfrm>
            <a:off x="1534910" y="318640"/>
            <a:ext cx="5453475" cy="320931"/>
          </a:xfrm>
        </p:spPr>
        <p:txBody>
          <a:bodyPr/>
          <a:lstStyle/>
          <a:p>
            <a:endParaRPr lang="ru-RU"/>
          </a:p>
        </p:txBody>
      </p:sp>
      <p:sp>
        <p:nvSpPr>
          <p:cNvPr id="7" name="Slide Number Placeholder 6"/>
          <p:cNvSpPr>
            <a:spLocks noGrp="1"/>
          </p:cNvSpPr>
          <p:nvPr>
            <p:ph type="sldNum" sz="quarter" idx="12"/>
          </p:nvPr>
        </p:nvSpPr>
        <p:spPr/>
        <p:txBody>
          <a:bodyPr/>
          <a:lstStyle/>
          <a:p>
            <a:fld id="{D9F41042-6B09-4DD4-9F14-19F43D7FDEC3}" type="slidenum">
              <a:rPr lang="ru-RU" smtClean="0"/>
              <a:t>‹#›</a:t>
            </a:fld>
            <a:endParaRPr lang="ru-RU"/>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5120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94E0A4E-7A1F-4BB8-A585-3EC74CCBD14C}" type="datetimeFigureOut">
              <a:rPr lang="ru-RU" smtClean="0"/>
              <a:t>07.12.2022</a:t>
            </a:fld>
            <a:endParaRPr lang="ru-RU"/>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9F41042-6B09-4DD4-9F14-19F43D7FDEC3}" type="slidenum">
              <a:rPr lang="ru-RU" smtClean="0"/>
              <a:t>‹#›</a:t>
            </a:fld>
            <a:endParaRPr lang="ru-RU"/>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7741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crdownload"/><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2E8D4A-2C7F-BCFE-3343-9B94D900B724}"/>
              </a:ext>
            </a:extLst>
          </p:cNvPr>
          <p:cNvSpPr>
            <a:spLocks noGrp="1"/>
          </p:cNvSpPr>
          <p:nvPr>
            <p:ph type="ctrTitle" idx="4294967295"/>
          </p:nvPr>
        </p:nvSpPr>
        <p:spPr>
          <a:xfrm>
            <a:off x="441325" y="801688"/>
            <a:ext cx="11750675" cy="2541587"/>
          </a:xfrm>
        </p:spPr>
        <p:txBody>
          <a:bodyPr>
            <a:normAutofit/>
          </a:bodyPr>
          <a:lstStyle/>
          <a:p>
            <a:pPr algn="ctr"/>
            <a:r>
              <a:rPr lang="ru-RU" sz="4000" dirty="0"/>
              <a:t>Наводнение в Крымском районе </a:t>
            </a:r>
            <a:br>
              <a:rPr lang="ru-RU" sz="4000" dirty="0"/>
            </a:br>
            <a:r>
              <a:rPr lang="ru-RU" sz="4000" dirty="0"/>
              <a:t>2012 год</a:t>
            </a:r>
          </a:p>
        </p:txBody>
      </p:sp>
      <p:sp>
        <p:nvSpPr>
          <p:cNvPr id="3" name="Подзаголовок 2">
            <a:extLst>
              <a:ext uri="{FF2B5EF4-FFF2-40B4-BE49-F238E27FC236}">
                <a16:creationId xmlns:a16="http://schemas.microsoft.com/office/drawing/2014/main" id="{1E0601C4-0811-A5B6-FB55-05CB14BDAC35}"/>
              </a:ext>
            </a:extLst>
          </p:cNvPr>
          <p:cNvSpPr>
            <a:spLocks noGrp="1"/>
          </p:cNvSpPr>
          <p:nvPr>
            <p:ph type="subTitle" idx="4294967295"/>
          </p:nvPr>
        </p:nvSpPr>
        <p:spPr>
          <a:xfrm>
            <a:off x="8691833" y="3669694"/>
            <a:ext cx="3208337" cy="2370138"/>
          </a:xfrm>
        </p:spPr>
        <p:txBody>
          <a:bodyPr>
            <a:normAutofit/>
          </a:bodyPr>
          <a:lstStyle/>
          <a:p>
            <a:pPr algn="r"/>
            <a:r>
              <a:rPr lang="ru-RU" sz="1400" dirty="0"/>
              <a:t>Докладчики</a:t>
            </a:r>
          </a:p>
          <a:p>
            <a:pPr algn="r"/>
            <a:r>
              <a:rPr lang="ru-RU" sz="1400" dirty="0"/>
              <a:t>Попов Сергей Петрович –  судебно-медицинский эксперт ГБУЗ «БЮРО СМЭ» МЗ КК </a:t>
            </a:r>
          </a:p>
          <a:p>
            <a:pPr algn="r"/>
            <a:r>
              <a:rPr lang="ru-RU" sz="1400" dirty="0"/>
              <a:t>Вронский Владислав Олегович – судебно-медицинский эксперт ГБУЗ «БЮРО СМЭ» МЗ КК</a:t>
            </a:r>
          </a:p>
        </p:txBody>
      </p:sp>
      <p:sp>
        <p:nvSpPr>
          <p:cNvPr id="5" name="TextBox 4">
            <a:extLst>
              <a:ext uri="{FF2B5EF4-FFF2-40B4-BE49-F238E27FC236}">
                <a16:creationId xmlns:a16="http://schemas.microsoft.com/office/drawing/2014/main" id="{8871D87B-3E5F-4254-CE34-7554D12660B4}"/>
              </a:ext>
            </a:extLst>
          </p:cNvPr>
          <p:cNvSpPr txBox="1"/>
          <p:nvPr/>
        </p:nvSpPr>
        <p:spPr>
          <a:xfrm>
            <a:off x="806543" y="201523"/>
            <a:ext cx="10812377" cy="1200329"/>
          </a:xfrm>
          <a:prstGeom prst="rect">
            <a:avLst/>
          </a:prstGeom>
          <a:noFill/>
        </p:spPr>
        <p:txBody>
          <a:bodyPr wrap="square">
            <a:spAutoFit/>
          </a:bodyPr>
          <a:lstStyle/>
          <a:p>
            <a:pPr algn="ctr"/>
            <a:r>
              <a:rPr lang="ru-RU" sz="1800" dirty="0">
                <a:cs typeface="Arial" pitchFamily="34" charset="0"/>
              </a:rPr>
              <a:t>ФГБОУ ВО «Кубанский государственный медицинский университет» Министерства здравоохранения Российской Федерации»</a:t>
            </a:r>
          </a:p>
          <a:p>
            <a:pPr algn="ctr"/>
            <a:r>
              <a:rPr lang="ru-RU" sz="1800" dirty="0">
                <a:cs typeface="Arial" pitchFamily="34" charset="0"/>
              </a:rPr>
              <a:t>Кафедра судебной медицины</a:t>
            </a:r>
          </a:p>
          <a:p>
            <a:pPr algn="ctr"/>
            <a:r>
              <a:rPr lang="ru-RU" sz="1800" dirty="0">
                <a:cs typeface="Arial" pitchFamily="34" charset="0"/>
              </a:rPr>
              <a:t>зав. кафедрой - доктор медицинских наук, профессор Породенко В.А</a:t>
            </a:r>
            <a:r>
              <a:rPr lang="ru-RU" sz="1800" dirty="0">
                <a:latin typeface="Arial" pitchFamily="34" charset="0"/>
                <a:cs typeface="Arial" pitchFamily="34" charset="0"/>
              </a:rPr>
              <a:t>.</a:t>
            </a:r>
          </a:p>
        </p:txBody>
      </p:sp>
      <p:sp>
        <p:nvSpPr>
          <p:cNvPr id="6" name="TextBox 5">
            <a:extLst>
              <a:ext uri="{FF2B5EF4-FFF2-40B4-BE49-F238E27FC236}">
                <a16:creationId xmlns:a16="http://schemas.microsoft.com/office/drawing/2014/main" id="{D8518FFF-77F0-DFD6-4FB0-A5081CE617BE}"/>
              </a:ext>
            </a:extLst>
          </p:cNvPr>
          <p:cNvSpPr txBox="1"/>
          <p:nvPr/>
        </p:nvSpPr>
        <p:spPr>
          <a:xfrm>
            <a:off x="5340485" y="5393501"/>
            <a:ext cx="2344366" cy="646331"/>
          </a:xfrm>
          <a:prstGeom prst="rect">
            <a:avLst/>
          </a:prstGeom>
          <a:noFill/>
        </p:spPr>
        <p:txBody>
          <a:bodyPr wrap="square" rtlCol="0">
            <a:spAutoFit/>
          </a:bodyPr>
          <a:lstStyle/>
          <a:p>
            <a:pPr algn="ctr"/>
            <a:r>
              <a:rPr lang="ru-RU" dirty="0"/>
              <a:t>Краснодар</a:t>
            </a:r>
          </a:p>
          <a:p>
            <a:pPr algn="ctr"/>
            <a:r>
              <a:rPr lang="ru-RU" dirty="0"/>
              <a:t>2022</a:t>
            </a:r>
          </a:p>
        </p:txBody>
      </p:sp>
    </p:spTree>
    <p:extLst>
      <p:ext uri="{BB962C8B-B14F-4D97-AF65-F5344CB8AC3E}">
        <p14:creationId xmlns:p14="http://schemas.microsoft.com/office/powerpoint/2010/main" val="1409910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0C7827-58F9-678E-F465-C5099BA08BE5}"/>
              </a:ext>
            </a:extLst>
          </p:cNvPr>
          <p:cNvSpPr>
            <a:spLocks noGrp="1"/>
          </p:cNvSpPr>
          <p:nvPr>
            <p:ph type="title"/>
          </p:nvPr>
        </p:nvSpPr>
        <p:spPr>
          <a:xfrm>
            <a:off x="1439247" y="715974"/>
            <a:ext cx="10299031" cy="2335017"/>
          </a:xfrm>
        </p:spPr>
        <p:txBody>
          <a:bodyPr>
            <a:normAutofit fontScale="90000"/>
          </a:bodyPr>
          <a:lstStyle/>
          <a:p>
            <a:pPr marL="0" indent="358775" fontAlgn="base"/>
            <a:r>
              <a:rPr lang="ru-RU" sz="2000" dirty="0">
                <a:latin typeface="+mn-lt"/>
                <a:cs typeface="Arial" pitchFamily="34" charset="0"/>
              </a:rPr>
              <a:t>В результате поисково-спасательной операции, которая продолжалась до 10 июля, силами МЧС России и региональных органов исполнительной власти были обследованы 238 социально-значимых объектов и более 10 тысяч подворий. С затопленных территорий эвакуировали 2854 человека и спасли 872 человека. В пункты временного размещения были доставлены 1904 человека.</a:t>
            </a:r>
            <a:br>
              <a:rPr lang="ru-RU" sz="2000" dirty="0">
                <a:latin typeface="+mn-lt"/>
                <a:cs typeface="Arial" pitchFamily="34" charset="0"/>
              </a:rPr>
            </a:br>
            <a:r>
              <a:rPr lang="ru-RU" sz="2000" dirty="0">
                <a:latin typeface="+mn-lt"/>
                <a:cs typeface="Arial" pitchFamily="34" charset="0"/>
              </a:rPr>
              <a:t>      Также во время ликвидации последствий подтопления развернули мобильный госпиталь МЧС России. За медицинской помощью обратились почти 14 тысяч человек, 1435 из них – дети. Была проведена массовая вакцинация. С родственниками пострадавших и погибших работали 48 психологов</a:t>
            </a:r>
            <a:r>
              <a:rPr lang="ru-RU" sz="1800" dirty="0">
                <a:latin typeface="+mn-lt"/>
                <a:cs typeface="Arial" pitchFamily="34" charset="0"/>
              </a:rPr>
              <a:t>.</a:t>
            </a:r>
            <a:br>
              <a:rPr lang="ru-RU" sz="3200" dirty="0">
                <a:latin typeface="Arial" pitchFamily="34" charset="0"/>
                <a:cs typeface="Arial" pitchFamily="34" charset="0"/>
              </a:rPr>
            </a:br>
            <a:endParaRPr lang="ru-RU" dirty="0"/>
          </a:p>
        </p:txBody>
      </p:sp>
      <p:pic>
        <p:nvPicPr>
          <p:cNvPr id="3" name="Picture 2" descr="C:\Users\Софья Александровна\Desktop\крымск\vspominaem-o-navodnenii-v-krymskom-rayone_15941046111447201328__800x800.jpg">
            <a:extLst>
              <a:ext uri="{FF2B5EF4-FFF2-40B4-BE49-F238E27FC236}">
                <a16:creationId xmlns:a16="http://schemas.microsoft.com/office/drawing/2014/main" id="{4F317F3A-E608-4074-34AC-7EDB423F93C7}"/>
              </a:ext>
            </a:extLst>
          </p:cNvPr>
          <p:cNvPicPr>
            <a:picLocks noChangeAspect="1" noChangeArrowheads="1"/>
          </p:cNvPicPr>
          <p:nvPr/>
        </p:nvPicPr>
        <p:blipFill>
          <a:blip r:embed="rId2"/>
          <a:srcRect/>
          <a:stretch>
            <a:fillRect/>
          </a:stretch>
        </p:blipFill>
        <p:spPr bwMode="auto">
          <a:xfrm>
            <a:off x="590520" y="2802302"/>
            <a:ext cx="5012717" cy="3339724"/>
          </a:xfrm>
          <a:prstGeom prst="rect">
            <a:avLst/>
          </a:prstGeom>
          <a:noFill/>
        </p:spPr>
      </p:pic>
      <p:pic>
        <p:nvPicPr>
          <p:cNvPr id="4" name="Picture 4" descr="C:\Users\Софья Александровна\Desktop\крымск\navodnenie_krymsk_b(40)__r0c915i.jpg">
            <a:extLst>
              <a:ext uri="{FF2B5EF4-FFF2-40B4-BE49-F238E27FC236}">
                <a16:creationId xmlns:a16="http://schemas.microsoft.com/office/drawing/2014/main" id="{4EF6546B-2B89-679D-4A48-AF129020972C}"/>
              </a:ext>
            </a:extLst>
          </p:cNvPr>
          <p:cNvPicPr>
            <a:picLocks noChangeAspect="1" noChangeArrowheads="1"/>
          </p:cNvPicPr>
          <p:nvPr/>
        </p:nvPicPr>
        <p:blipFill>
          <a:blip r:embed="rId3"/>
          <a:srcRect/>
          <a:stretch>
            <a:fillRect/>
          </a:stretch>
        </p:blipFill>
        <p:spPr bwMode="auto">
          <a:xfrm>
            <a:off x="6588763" y="2720028"/>
            <a:ext cx="5138015" cy="3421998"/>
          </a:xfrm>
          <a:prstGeom prst="rect">
            <a:avLst/>
          </a:prstGeom>
          <a:noFill/>
        </p:spPr>
      </p:pic>
    </p:spTree>
    <p:extLst>
      <p:ext uri="{BB962C8B-B14F-4D97-AF65-F5344CB8AC3E}">
        <p14:creationId xmlns:p14="http://schemas.microsoft.com/office/powerpoint/2010/main" val="356292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22ABC5-6B94-AF43-4437-4BA55E198127}"/>
              </a:ext>
            </a:extLst>
          </p:cNvPr>
          <p:cNvSpPr>
            <a:spLocks noGrp="1"/>
          </p:cNvSpPr>
          <p:nvPr>
            <p:ph type="title"/>
          </p:nvPr>
        </p:nvSpPr>
        <p:spPr>
          <a:xfrm>
            <a:off x="1326846" y="237364"/>
            <a:ext cx="10597729" cy="3450612"/>
          </a:xfrm>
        </p:spPr>
        <p:txBody>
          <a:bodyPr>
            <a:normAutofit fontScale="90000"/>
          </a:bodyPr>
          <a:lstStyle/>
          <a:p>
            <a:pPr marL="0" indent="354013" algn="just" fontAlgn="base"/>
            <a:r>
              <a:rPr lang="ru-RU" sz="1800" dirty="0">
                <a:latin typeface="Arial" pitchFamily="34" charset="0"/>
                <a:cs typeface="Arial" pitchFamily="34" charset="0"/>
              </a:rPr>
              <a:t>Была откачана вода из 6500 домовладений, очищено более 250 км дорог, разобрано почти 10 тысяч кубических метров завалов. Также проведены неотложные работы по расчистке русла реки Адагум, организована работа комплексных городков жизнеобеспечения населения, где людям оказывали медицинскую помощь, выдавали питьевую воду и продукты питания. В зону ЧС было доставлено 4,7 тонн гуманитарного груза.</a:t>
            </a:r>
            <a:br>
              <a:rPr lang="ru-RU" sz="1800" dirty="0">
                <a:latin typeface="Arial" pitchFamily="34" charset="0"/>
                <a:cs typeface="Arial" pitchFamily="34" charset="0"/>
              </a:rPr>
            </a:br>
            <a:br>
              <a:rPr lang="ru-RU" sz="1800" dirty="0">
                <a:latin typeface="Arial" pitchFamily="34" charset="0"/>
                <a:cs typeface="Arial" pitchFamily="34" charset="0"/>
              </a:rPr>
            </a:br>
            <a:r>
              <a:rPr lang="ru-RU" sz="1800" dirty="0">
                <a:latin typeface="Arial" pitchFamily="34" charset="0"/>
                <a:cs typeface="Arial" pitchFamily="34" charset="0"/>
              </a:rPr>
              <a:t>        На ликвидацию подтопления были привлечены более 10 тысяч человек (сотрудники МЧС, волонтеры, военнослужащие МО РФ), и больше 2000 единиц техники. </a:t>
            </a:r>
            <a:br>
              <a:rPr lang="ru-RU" sz="1800" dirty="0">
                <a:latin typeface="Arial" pitchFamily="34" charset="0"/>
                <a:cs typeface="Arial" pitchFamily="34" charset="0"/>
              </a:rPr>
            </a:br>
            <a:br>
              <a:rPr lang="ru-RU" sz="1800" dirty="0">
                <a:latin typeface="Arial" pitchFamily="34" charset="0"/>
                <a:cs typeface="Arial" pitchFamily="34" charset="0"/>
              </a:rPr>
            </a:br>
            <a:r>
              <a:rPr lang="ru-RU" sz="1800" dirty="0">
                <a:latin typeface="Arial" pitchFamily="34" charset="0"/>
                <a:cs typeface="Arial" pitchFamily="34" charset="0"/>
              </a:rPr>
              <a:t>        В первые часы после трагедии на помощь пострадавшим пришли соседние районы и регионы. Люди объединялись через социальные сети и форумы и начинали сбор средств, одежды, продуктов питания и медикаментов. На высоком уровне была оказана волонтерская помощь. Многие на своих автомобилях готовы были ехать в любое время суток. В Краснодаре было создано несколько официальных пунктов по сбору первичных средств гигиены, одежды, продуктов питания, медикаментов. </a:t>
            </a:r>
            <a:br>
              <a:rPr lang="ru-RU" sz="3200" dirty="0">
                <a:latin typeface="Arial" pitchFamily="34" charset="0"/>
                <a:cs typeface="Arial" pitchFamily="34" charset="0"/>
              </a:rPr>
            </a:br>
            <a:endParaRPr lang="ru-RU" dirty="0"/>
          </a:p>
        </p:txBody>
      </p:sp>
      <p:pic>
        <p:nvPicPr>
          <p:cNvPr id="4" name="Picture 4" descr="C:\Users\Софья Александровна\Desktop\крымск\vspominaem-o-navodnenii-v-krymskom-rayone_15941046111007890273__2000x2000.jpg">
            <a:extLst>
              <a:ext uri="{FF2B5EF4-FFF2-40B4-BE49-F238E27FC236}">
                <a16:creationId xmlns:a16="http://schemas.microsoft.com/office/drawing/2014/main" id="{4F3382E6-77E5-EF85-D9F4-2028822FEDEA}"/>
              </a:ext>
            </a:extLst>
          </p:cNvPr>
          <p:cNvPicPr>
            <a:picLocks noChangeAspect="1" noChangeArrowheads="1"/>
          </p:cNvPicPr>
          <p:nvPr/>
        </p:nvPicPr>
        <p:blipFill>
          <a:blip r:embed="rId2" cstate="print"/>
          <a:srcRect/>
          <a:stretch>
            <a:fillRect/>
          </a:stretch>
        </p:blipFill>
        <p:spPr bwMode="auto">
          <a:xfrm>
            <a:off x="1564576" y="3289214"/>
            <a:ext cx="4164845" cy="2747026"/>
          </a:xfrm>
          <a:prstGeom prst="rect">
            <a:avLst/>
          </a:prstGeom>
          <a:noFill/>
        </p:spPr>
      </p:pic>
      <p:pic>
        <p:nvPicPr>
          <p:cNvPr id="5" name="Picture 5" descr="C:\Users\Софья Александровна\Desktop\крымск\vspominaem-o-navodnenii-v-krymskom-rayone_1594104611612951745__800x800.jpg">
            <a:extLst>
              <a:ext uri="{FF2B5EF4-FFF2-40B4-BE49-F238E27FC236}">
                <a16:creationId xmlns:a16="http://schemas.microsoft.com/office/drawing/2014/main" id="{E8941979-3071-07C9-5294-9234DB0BF12A}"/>
              </a:ext>
            </a:extLst>
          </p:cNvPr>
          <p:cNvPicPr>
            <a:picLocks noChangeAspect="1" noChangeArrowheads="1"/>
          </p:cNvPicPr>
          <p:nvPr/>
        </p:nvPicPr>
        <p:blipFill>
          <a:blip r:embed="rId3"/>
          <a:srcRect/>
          <a:stretch>
            <a:fillRect/>
          </a:stretch>
        </p:blipFill>
        <p:spPr bwMode="auto">
          <a:xfrm>
            <a:off x="6861245" y="3289214"/>
            <a:ext cx="4295571" cy="2741854"/>
          </a:xfrm>
          <a:prstGeom prst="rect">
            <a:avLst/>
          </a:prstGeom>
          <a:noFill/>
        </p:spPr>
      </p:pic>
    </p:spTree>
    <p:extLst>
      <p:ext uri="{BB962C8B-B14F-4D97-AF65-F5344CB8AC3E}">
        <p14:creationId xmlns:p14="http://schemas.microsoft.com/office/powerpoint/2010/main" val="792154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descr="C:\Users\Софья Александровна\Desktop\100841.jpg">
            <a:extLst>
              <a:ext uri="{FF2B5EF4-FFF2-40B4-BE49-F238E27FC236}">
                <a16:creationId xmlns:a16="http://schemas.microsoft.com/office/drawing/2014/main" id="{F421F792-1B31-61D5-8AC2-8CCFDC2272C2}"/>
              </a:ext>
            </a:extLst>
          </p:cNvPr>
          <p:cNvPicPr>
            <a:picLocks noChangeAspect="1" noChangeArrowheads="1"/>
          </p:cNvPicPr>
          <p:nvPr/>
        </p:nvPicPr>
        <p:blipFill rotWithShape="1">
          <a:blip r:embed="rId2" cstate="print"/>
          <a:srcRect t="7089" r="-2" b="27783"/>
          <a:stretch/>
        </p:blipFill>
        <p:spPr bwMode="auto">
          <a:xfrm>
            <a:off x="4493436" y="243"/>
            <a:ext cx="7698564" cy="3346705"/>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a:noFill/>
        </p:spPr>
      </p:pic>
      <p:pic>
        <p:nvPicPr>
          <p:cNvPr id="5" name="Picture 1" descr="C:\Users\Софья Александровна\Desktop\крымск\186531.jpg">
            <a:extLst>
              <a:ext uri="{FF2B5EF4-FFF2-40B4-BE49-F238E27FC236}">
                <a16:creationId xmlns:a16="http://schemas.microsoft.com/office/drawing/2014/main" id="{B13F50BD-F262-0BFE-AD51-C30E44E92DF5}"/>
              </a:ext>
            </a:extLst>
          </p:cNvPr>
          <p:cNvPicPr>
            <a:picLocks noChangeAspect="1" noChangeArrowheads="1"/>
          </p:cNvPicPr>
          <p:nvPr/>
        </p:nvPicPr>
        <p:blipFill rotWithShape="1">
          <a:blip r:embed="rId3" cstate="print"/>
          <a:srcRect r="-3" b="14113"/>
          <a:stretch/>
        </p:blipFill>
        <p:spPr bwMode="auto">
          <a:xfrm>
            <a:off x="20" y="10"/>
            <a:ext cx="5859777"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a:noFill/>
        </p:spPr>
      </p:pic>
      <p:pic>
        <p:nvPicPr>
          <p:cNvPr id="4" name="Picture 4" descr="C:\Users\Софья Александровна\Desktop\wr-960.jpg">
            <a:extLst>
              <a:ext uri="{FF2B5EF4-FFF2-40B4-BE49-F238E27FC236}">
                <a16:creationId xmlns:a16="http://schemas.microsoft.com/office/drawing/2014/main" id="{C7E68955-54B5-4BB2-A153-6FED34D0305F}"/>
              </a:ext>
            </a:extLst>
          </p:cNvPr>
          <p:cNvPicPr>
            <a:picLocks noChangeAspect="1" noChangeArrowheads="1"/>
          </p:cNvPicPr>
          <p:nvPr/>
        </p:nvPicPr>
        <p:blipFill rotWithShape="1">
          <a:blip r:embed="rId4"/>
          <a:srcRect t="5771" r="2" b="7759"/>
          <a:stretch/>
        </p:blipFill>
        <p:spPr bwMode="auto">
          <a:xfrm>
            <a:off x="6350089"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a:noFill/>
        </p:spPr>
      </p:pic>
      <p:pic>
        <p:nvPicPr>
          <p:cNvPr id="2" name="Picture 2" descr="C:\Users\Софья Александровна\Desktop\80-03_Vr98ngQ_784_1600_nocrop.jpg">
            <a:extLst>
              <a:ext uri="{FF2B5EF4-FFF2-40B4-BE49-F238E27FC236}">
                <a16:creationId xmlns:a16="http://schemas.microsoft.com/office/drawing/2014/main" id="{81B7EC21-C6DE-6635-1B4D-CD7129E2EB54}"/>
              </a:ext>
            </a:extLst>
          </p:cNvPr>
          <p:cNvPicPr>
            <a:picLocks noChangeAspect="1" noChangeArrowheads="1"/>
          </p:cNvPicPr>
          <p:nvPr/>
        </p:nvPicPr>
        <p:blipFill rotWithShape="1">
          <a:blip r:embed="rId5"/>
          <a:srcRect t="9437" r="-2" b="25190"/>
          <a:stretch/>
        </p:blipFill>
        <p:spPr bwMode="auto">
          <a:xfrm>
            <a:off x="20" y="3511295"/>
            <a:ext cx="7698544" cy="3346705"/>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a:noFill/>
        </p:spPr>
      </p:pic>
    </p:spTree>
    <p:extLst>
      <p:ext uri="{BB962C8B-B14F-4D97-AF65-F5344CB8AC3E}">
        <p14:creationId xmlns:p14="http://schemas.microsoft.com/office/powerpoint/2010/main" val="334703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5383E8D-C36F-96E2-B4DA-198AFF2B3FAA}"/>
              </a:ext>
            </a:extLst>
          </p:cNvPr>
          <p:cNvSpPr>
            <a:spLocks noGrp="1"/>
          </p:cNvSpPr>
          <p:nvPr>
            <p:ph type="title"/>
          </p:nvPr>
        </p:nvSpPr>
        <p:spPr>
          <a:xfrm>
            <a:off x="1836254" y="357046"/>
            <a:ext cx="9520158" cy="683813"/>
          </a:xfrm>
        </p:spPr>
        <p:txBody>
          <a:bodyPr/>
          <a:lstStyle/>
          <a:p>
            <a:r>
              <a:rPr lang="ru-RU" dirty="0"/>
              <a:t>Организация судебно-медицинской службы</a:t>
            </a:r>
          </a:p>
        </p:txBody>
      </p:sp>
      <p:sp>
        <p:nvSpPr>
          <p:cNvPr id="6" name="Объект 5">
            <a:extLst>
              <a:ext uri="{FF2B5EF4-FFF2-40B4-BE49-F238E27FC236}">
                <a16:creationId xmlns:a16="http://schemas.microsoft.com/office/drawing/2014/main" id="{D2B57901-533E-57A9-3985-5CFA6FF33999}"/>
              </a:ext>
            </a:extLst>
          </p:cNvPr>
          <p:cNvSpPr>
            <a:spLocks noGrp="1"/>
          </p:cNvSpPr>
          <p:nvPr>
            <p:ph idx="1"/>
          </p:nvPr>
        </p:nvSpPr>
        <p:spPr>
          <a:xfrm>
            <a:off x="1515240" y="1303507"/>
            <a:ext cx="9841172" cy="4075290"/>
          </a:xfrm>
        </p:spPr>
        <p:txBody>
          <a:bodyPr>
            <a:normAutofit/>
          </a:bodyPr>
          <a:lstStyle/>
          <a:p>
            <a:pPr algn="just"/>
            <a:r>
              <a:rPr lang="ru-RU" dirty="0"/>
              <a:t>В ходе расследования уголовного дела по факту наводнения правоохранительными органами было назначено более 400 судебно-медицинских экспертиз.</a:t>
            </a:r>
          </a:p>
          <a:p>
            <a:pPr algn="just"/>
            <a:r>
              <a:rPr lang="ru-RU" dirty="0"/>
              <a:t>По результатам экспертизы причиной смерти всех погибших в Крымском районе стала механическая асфиксия в результате утопления.</a:t>
            </a:r>
          </a:p>
          <a:p>
            <a:pPr algn="just"/>
            <a:r>
              <a:rPr lang="ru-RU" dirty="0"/>
              <a:t>Так же было освидетельствовано/проведены экспертизы более 300 потерпевших, у которых в большинстве были зафиксированы повреждения, причинившие легкий вред здоровью.</a:t>
            </a:r>
          </a:p>
        </p:txBody>
      </p:sp>
    </p:spTree>
    <p:extLst>
      <p:ext uri="{BB962C8B-B14F-4D97-AF65-F5344CB8AC3E}">
        <p14:creationId xmlns:p14="http://schemas.microsoft.com/office/powerpoint/2010/main" val="2786348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5DD2E2-A9E3-C6BC-1A32-9CD4DDB449C6}"/>
              </a:ext>
            </a:extLst>
          </p:cNvPr>
          <p:cNvSpPr>
            <a:spLocks noGrp="1"/>
          </p:cNvSpPr>
          <p:nvPr>
            <p:ph type="title"/>
          </p:nvPr>
        </p:nvSpPr>
        <p:spPr>
          <a:xfrm>
            <a:off x="1476330" y="600238"/>
            <a:ext cx="9520158" cy="625447"/>
          </a:xfrm>
        </p:spPr>
        <p:txBody>
          <a:bodyPr>
            <a:normAutofit fontScale="90000"/>
          </a:bodyPr>
          <a:lstStyle/>
          <a:p>
            <a:pPr algn="ctr"/>
            <a:r>
              <a:rPr lang="ru-RU" dirty="0"/>
              <a:t>Особенности чрезвычайной ситуации, осложнявшие работу судебно-медицинской службы</a:t>
            </a:r>
          </a:p>
        </p:txBody>
      </p:sp>
      <p:graphicFrame>
        <p:nvGraphicFramePr>
          <p:cNvPr id="8" name="Схема 7">
            <a:extLst>
              <a:ext uri="{FF2B5EF4-FFF2-40B4-BE49-F238E27FC236}">
                <a16:creationId xmlns:a16="http://schemas.microsoft.com/office/drawing/2014/main" id="{EAAEEEBB-1F9B-B69A-6B52-A2518D005230}"/>
              </a:ext>
            </a:extLst>
          </p:cNvPr>
          <p:cNvGraphicFramePr/>
          <p:nvPr>
            <p:extLst>
              <p:ext uri="{D42A27DB-BD31-4B8C-83A1-F6EECF244321}">
                <p14:modId xmlns:p14="http://schemas.microsoft.com/office/powerpoint/2010/main" val="488702446"/>
              </p:ext>
            </p:extLst>
          </p:nvPr>
        </p:nvGraphicFramePr>
        <p:xfrm>
          <a:off x="1476330" y="1536969"/>
          <a:ext cx="8796079" cy="4474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3785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213AAF-620F-A47F-07B1-406E19CA611E}"/>
              </a:ext>
            </a:extLst>
          </p:cNvPr>
          <p:cNvSpPr>
            <a:spLocks noGrp="1"/>
          </p:cNvSpPr>
          <p:nvPr>
            <p:ph type="title"/>
          </p:nvPr>
        </p:nvSpPr>
        <p:spPr>
          <a:xfrm>
            <a:off x="1534642" y="798973"/>
            <a:ext cx="3183128" cy="605355"/>
          </a:xfrm>
        </p:spPr>
        <p:txBody>
          <a:bodyPr/>
          <a:lstStyle/>
          <a:p>
            <a:r>
              <a:rPr lang="ru-RU" dirty="0"/>
              <a:t>Уголовные дела</a:t>
            </a:r>
          </a:p>
        </p:txBody>
      </p:sp>
      <p:sp>
        <p:nvSpPr>
          <p:cNvPr id="4" name="Текст 3">
            <a:extLst>
              <a:ext uri="{FF2B5EF4-FFF2-40B4-BE49-F238E27FC236}">
                <a16:creationId xmlns:a16="http://schemas.microsoft.com/office/drawing/2014/main" id="{BDFB363F-D7C0-5EBF-D8BC-B35C754316E7}"/>
              </a:ext>
            </a:extLst>
          </p:cNvPr>
          <p:cNvSpPr>
            <a:spLocks noGrp="1"/>
          </p:cNvSpPr>
          <p:nvPr>
            <p:ph type="body" sz="half" idx="2"/>
          </p:nvPr>
        </p:nvSpPr>
        <p:spPr>
          <a:xfrm>
            <a:off x="1534642" y="1404328"/>
            <a:ext cx="5939590" cy="4614969"/>
          </a:xfrm>
        </p:spPr>
        <p:txBody>
          <a:bodyPr>
            <a:normAutofit fontScale="62500" lnSpcReduction="20000"/>
          </a:bodyPr>
          <a:lstStyle/>
          <a:p>
            <a:pPr marL="0" indent="354013" algn="just"/>
            <a:r>
              <a:rPr lang="ru-RU" sz="2200" dirty="0">
                <a:cs typeface="Arial" pitchFamily="34" charset="0"/>
              </a:rPr>
              <a:t>20 июля было возбуждено уголовное дело по части 3 статьи 293 УК РФ (халатность, повлекшая смерть двух или более лиц). Подозреваемыми по делу проходили четыре должностных лица Крымского района: глава Крымского района, Василий Крутько; глава Крымска, Владимир Улановский; глава </a:t>
            </a:r>
            <a:r>
              <a:rPr lang="ru-RU" sz="2200" dirty="0" err="1">
                <a:cs typeface="Arial" pitchFamily="34" charset="0"/>
              </a:rPr>
              <a:t>Нижнебаканского</a:t>
            </a:r>
            <a:r>
              <a:rPr lang="ru-RU" sz="2200" dirty="0">
                <a:cs typeface="Arial" pitchFamily="34" charset="0"/>
              </a:rPr>
              <a:t> сельского поселения, Ирина Рябченко; исполнявший обязанности руководителя Управления по предупреждению ЧС и гражданской защиты Крымского района, Виктор Жданов.</a:t>
            </a:r>
          </a:p>
          <a:p>
            <a:pPr marL="0" indent="354013" algn="just"/>
            <a:r>
              <a:rPr lang="ru-RU" sz="2200" dirty="0">
                <a:cs typeface="Arial" pitchFamily="34" charset="0"/>
              </a:rPr>
              <a:t>В ходе следствия было установлено, что они не выполнили свои обязанности по оповещению и эвакуации населения в связи с угрозой стихийного бедствия и по предупреждению и минимизации ущерба в ходе наводнения. Кроме того, Крутько, Улановский и Рябченко совершили служебный подлог, приказав сфабриковать документы о, якобы, своевременно предпринятых ими действиях; а Жданов пытался присвоить часть средств на компенсацию пострадавшим от наводнения, внеся свой адрес в список пострадавших домов. 27 ноября подозреваемым были предъявлены обвинения, 20 марта 2013 года дело было передано в суд.</a:t>
            </a:r>
          </a:p>
          <a:p>
            <a:endParaRPr lang="ru-RU" dirty="0"/>
          </a:p>
        </p:txBody>
      </p:sp>
      <p:pic>
        <p:nvPicPr>
          <p:cNvPr id="5" name="Picture 9" descr="C:\Users\Софья Александровна\Desktop\крымск\krynsk_sud_b(8)__saprb6v.jpg">
            <a:extLst>
              <a:ext uri="{FF2B5EF4-FFF2-40B4-BE49-F238E27FC236}">
                <a16:creationId xmlns:a16="http://schemas.microsoft.com/office/drawing/2014/main" id="{353308F1-6007-349A-3A79-9EC5E0ABCC56}"/>
              </a:ext>
            </a:extLst>
          </p:cNvPr>
          <p:cNvPicPr>
            <a:picLocks noChangeAspect="1" noChangeArrowheads="1"/>
          </p:cNvPicPr>
          <p:nvPr/>
        </p:nvPicPr>
        <p:blipFill>
          <a:blip r:embed="rId2"/>
          <a:srcRect/>
          <a:stretch>
            <a:fillRect/>
          </a:stretch>
        </p:blipFill>
        <p:spPr bwMode="auto">
          <a:xfrm>
            <a:off x="7612150" y="671254"/>
            <a:ext cx="4384262" cy="2435702"/>
          </a:xfrm>
          <a:prstGeom prst="rect">
            <a:avLst/>
          </a:prstGeom>
          <a:noFill/>
        </p:spPr>
      </p:pic>
      <p:pic>
        <p:nvPicPr>
          <p:cNvPr id="6" name="Picture 7" descr="C:\Users\Софья Александровна\Desktop\крымск\1377071217_338582_51.jpg">
            <a:extLst>
              <a:ext uri="{FF2B5EF4-FFF2-40B4-BE49-F238E27FC236}">
                <a16:creationId xmlns:a16="http://schemas.microsoft.com/office/drawing/2014/main" id="{9891D047-AEAB-88F4-B344-5741517D1930}"/>
              </a:ext>
            </a:extLst>
          </p:cNvPr>
          <p:cNvPicPr>
            <a:picLocks noChangeAspect="1" noChangeArrowheads="1"/>
          </p:cNvPicPr>
          <p:nvPr/>
        </p:nvPicPr>
        <p:blipFill>
          <a:blip r:embed="rId3"/>
          <a:srcRect t="6797" b="20707"/>
          <a:stretch>
            <a:fillRect/>
          </a:stretch>
        </p:blipFill>
        <p:spPr bwMode="auto">
          <a:xfrm>
            <a:off x="7612150" y="3372173"/>
            <a:ext cx="4384262" cy="2647125"/>
          </a:xfrm>
          <a:prstGeom prst="rect">
            <a:avLst/>
          </a:prstGeom>
          <a:noFill/>
        </p:spPr>
      </p:pic>
    </p:spTree>
    <p:extLst>
      <p:ext uri="{BB962C8B-B14F-4D97-AF65-F5344CB8AC3E}">
        <p14:creationId xmlns:p14="http://schemas.microsoft.com/office/powerpoint/2010/main" val="94174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BB2191-A42D-D1DB-DC4D-B06584371AAA}"/>
              </a:ext>
            </a:extLst>
          </p:cNvPr>
          <p:cNvSpPr>
            <a:spLocks noGrp="1"/>
          </p:cNvSpPr>
          <p:nvPr>
            <p:ph type="title"/>
          </p:nvPr>
        </p:nvSpPr>
        <p:spPr>
          <a:xfrm>
            <a:off x="1335921" y="593559"/>
            <a:ext cx="10086058" cy="4830068"/>
          </a:xfrm>
        </p:spPr>
        <p:txBody>
          <a:bodyPr>
            <a:noAutofit/>
          </a:bodyPr>
          <a:lstStyle/>
          <a:p>
            <a:pPr marL="0" indent="354013" algn="just"/>
            <a:r>
              <a:rPr lang="ru-RU" sz="2400" dirty="0">
                <a:latin typeface="+mn-lt"/>
                <a:cs typeface="Arial" pitchFamily="34" charset="0"/>
              </a:rPr>
              <a:t>21 августа 2013 года Абинский районный суд признал подсудимых виновными и назначил наказание в виде лишения свободы с отбыванием в колонии-поселении: Василию Крутько — 6 лет; Владимиру Улановскому — 3,5 г.; Виктору Жданову — 4,5 г.. Ирина Рябченко получила 3,5 лишения свободы условно. Всем осуждённым было запрещено занимать должности в органах местного самоуправления в течение 3 лет. Приговор был обжалован защитой осуждённых в Краснодарском краевом суде, но эти жалобы были отклонены.</a:t>
            </a:r>
            <a:br>
              <a:rPr lang="ru-RU" sz="2400" dirty="0">
                <a:latin typeface="+mn-lt"/>
                <a:cs typeface="Arial" pitchFamily="34" charset="0"/>
              </a:rPr>
            </a:br>
            <a:r>
              <a:rPr lang="ru-RU" sz="2400" dirty="0">
                <a:latin typeface="+mn-lt"/>
                <a:cs typeface="Arial" pitchFamily="34" charset="0"/>
              </a:rPr>
              <a:t>     Из осуждённых только Василий Крутько частично признал свою вину, остальные настаивали, что «делали всё, что было в их силах для спасения людей». Мнения общественности относительно решения суда разделились: одни считали, что осуждённых чиновников «сделали крайними», другие требовали более серьёзного наказания.</a:t>
            </a:r>
            <a:endParaRPr lang="ru-RU" sz="2400" dirty="0">
              <a:latin typeface="+mn-lt"/>
            </a:endParaRPr>
          </a:p>
        </p:txBody>
      </p:sp>
    </p:spTree>
    <p:extLst>
      <p:ext uri="{BB962C8B-B14F-4D97-AF65-F5344CB8AC3E}">
        <p14:creationId xmlns:p14="http://schemas.microsoft.com/office/powerpoint/2010/main" val="3692419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7E4B6A-4FB8-52B4-D592-C9F6D4AF0521}"/>
              </a:ext>
            </a:extLst>
          </p:cNvPr>
          <p:cNvSpPr>
            <a:spLocks noGrp="1"/>
          </p:cNvSpPr>
          <p:nvPr>
            <p:ph type="title"/>
          </p:nvPr>
        </p:nvSpPr>
        <p:spPr>
          <a:xfrm>
            <a:off x="2914317" y="342420"/>
            <a:ext cx="7160125" cy="1049235"/>
          </a:xfrm>
        </p:spPr>
        <p:txBody>
          <a:bodyPr/>
          <a:lstStyle/>
          <a:p>
            <a:r>
              <a:rPr lang="ru-RU" sz="3200" b="1" dirty="0">
                <a:latin typeface="Arial" pitchFamily="34" charset="0"/>
                <a:cs typeface="Arial" pitchFamily="34" charset="0"/>
              </a:rPr>
              <a:t>Вырезка из статьи А. Романова:</a:t>
            </a:r>
            <a:br>
              <a:rPr lang="ru-RU" sz="3200" b="1" dirty="0">
                <a:latin typeface="Arial" pitchFamily="34" charset="0"/>
                <a:cs typeface="Arial" pitchFamily="34" charset="0"/>
              </a:rPr>
            </a:br>
            <a:endParaRPr lang="ru-RU" dirty="0"/>
          </a:p>
        </p:txBody>
      </p:sp>
      <p:sp>
        <p:nvSpPr>
          <p:cNvPr id="3" name="Объект 2">
            <a:extLst>
              <a:ext uri="{FF2B5EF4-FFF2-40B4-BE49-F238E27FC236}">
                <a16:creationId xmlns:a16="http://schemas.microsoft.com/office/drawing/2014/main" id="{DE32617E-5251-7BCB-8440-8BCFBCC96E5D}"/>
              </a:ext>
            </a:extLst>
          </p:cNvPr>
          <p:cNvSpPr>
            <a:spLocks noGrp="1"/>
          </p:cNvSpPr>
          <p:nvPr>
            <p:ph idx="1"/>
          </p:nvPr>
        </p:nvSpPr>
        <p:spPr>
          <a:xfrm>
            <a:off x="1734300" y="867037"/>
            <a:ext cx="9520158" cy="3450613"/>
          </a:xfrm>
        </p:spPr>
        <p:txBody>
          <a:bodyPr/>
          <a:lstStyle/>
          <a:p>
            <a:r>
              <a:rPr lang="ru-RU" sz="2000" dirty="0">
                <a:latin typeface="Arial" pitchFamily="34" charset="0"/>
                <a:cs typeface="Arial" pitchFamily="34" charset="0"/>
              </a:rPr>
              <a:t>«Гуманитарная помощь, собранная для Крымска, часто оказывается бессмысленной, говорят пострадавшие. Обычно зарубежные спасатели в первую очередь привозят жертвам катастроф раскладные кровати, одеяла, палатки, питьевую воду, медикаменты и еду. В Крымск же фуры со всей России доставляют всякий хлам… Больше же всего горожанам нужны резиновые сапоги и перчатки: они отчищают свои квартиры и территорию от принесенной водой грязи. Еще есть нужда в антисептических средствах, лекарствах, посуде, летней одежде. Но не в галстуках, два мешка которых прислала какая-то московская фирма. </a:t>
            </a:r>
          </a:p>
          <a:p>
            <a:endParaRPr lang="ru-RU" dirty="0"/>
          </a:p>
        </p:txBody>
      </p:sp>
      <p:pic>
        <p:nvPicPr>
          <p:cNvPr id="4" name="Picture 2" descr="C:\Users\Софья Александровна\Desktop\крымск\krymsk_b(143)__68n3qu9.jpg">
            <a:extLst>
              <a:ext uri="{FF2B5EF4-FFF2-40B4-BE49-F238E27FC236}">
                <a16:creationId xmlns:a16="http://schemas.microsoft.com/office/drawing/2014/main" id="{37749C47-CBA1-5D85-7E9C-6AEA234B44B0}"/>
              </a:ext>
            </a:extLst>
          </p:cNvPr>
          <p:cNvPicPr>
            <a:picLocks noChangeAspect="1" noChangeArrowheads="1"/>
          </p:cNvPicPr>
          <p:nvPr/>
        </p:nvPicPr>
        <p:blipFill>
          <a:blip r:embed="rId2"/>
          <a:srcRect t="6815" r="7576" b="9135"/>
          <a:stretch>
            <a:fillRect/>
          </a:stretch>
        </p:blipFill>
        <p:spPr bwMode="auto">
          <a:xfrm>
            <a:off x="7318002" y="3800936"/>
            <a:ext cx="4475494" cy="2714644"/>
          </a:xfrm>
          <a:prstGeom prst="rect">
            <a:avLst/>
          </a:prstGeom>
          <a:noFill/>
        </p:spPr>
      </p:pic>
    </p:spTree>
    <p:extLst>
      <p:ext uri="{BB962C8B-B14F-4D97-AF65-F5344CB8AC3E}">
        <p14:creationId xmlns:p14="http://schemas.microsoft.com/office/powerpoint/2010/main" val="1497696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7F170E-699E-1C05-5E2B-5289B57A995E}"/>
              </a:ext>
            </a:extLst>
          </p:cNvPr>
          <p:cNvSpPr>
            <a:spLocks noGrp="1"/>
          </p:cNvSpPr>
          <p:nvPr>
            <p:ph type="title"/>
          </p:nvPr>
        </p:nvSpPr>
        <p:spPr>
          <a:xfrm>
            <a:off x="3539959" y="342420"/>
            <a:ext cx="6245725" cy="1049235"/>
          </a:xfrm>
        </p:spPr>
        <p:txBody>
          <a:bodyPr/>
          <a:lstStyle/>
          <a:p>
            <a:r>
              <a:rPr lang="ru-RU" sz="3200" b="1" dirty="0">
                <a:latin typeface="Arial" pitchFamily="34" charset="0"/>
                <a:cs typeface="Arial" pitchFamily="34" charset="0"/>
              </a:rPr>
              <a:t>Вырезка из статьи Е. Сороки:</a:t>
            </a:r>
            <a:br>
              <a:rPr lang="ru-RU" sz="3200" b="1" dirty="0">
                <a:latin typeface="Arial" pitchFamily="34" charset="0"/>
                <a:cs typeface="Arial" pitchFamily="34" charset="0"/>
              </a:rPr>
            </a:br>
            <a:endParaRPr lang="ru-RU" dirty="0"/>
          </a:p>
        </p:txBody>
      </p:sp>
      <p:sp>
        <p:nvSpPr>
          <p:cNvPr id="3" name="Объект 2">
            <a:extLst>
              <a:ext uri="{FF2B5EF4-FFF2-40B4-BE49-F238E27FC236}">
                <a16:creationId xmlns:a16="http://schemas.microsoft.com/office/drawing/2014/main" id="{5C26F492-22C9-508E-9F49-9A031EE4B1F4}"/>
              </a:ext>
            </a:extLst>
          </p:cNvPr>
          <p:cNvSpPr>
            <a:spLocks noGrp="1"/>
          </p:cNvSpPr>
          <p:nvPr>
            <p:ph idx="1"/>
          </p:nvPr>
        </p:nvSpPr>
        <p:spPr>
          <a:xfrm>
            <a:off x="1449136" y="867037"/>
            <a:ext cx="6716296" cy="5164795"/>
          </a:xfrm>
        </p:spPr>
        <p:txBody>
          <a:bodyPr>
            <a:normAutofit fontScale="62500" lnSpcReduction="20000"/>
          </a:bodyPr>
          <a:lstStyle/>
          <a:p>
            <a:pPr marL="0" indent="354013" algn="just"/>
            <a:r>
              <a:rPr lang="ru-RU" sz="2600" dirty="0">
                <a:latin typeface="Arial" pitchFamily="34" charset="0"/>
                <a:cs typeface="Arial" pitchFamily="34" charset="0"/>
              </a:rPr>
              <a:t>«Трагедия в Крымске унесла много человеческих жизней. Но самое страшное есть те, кто до сих пор спустя 9 лет, числится без вести пропавшим. Один из них - Артем </a:t>
            </a:r>
            <a:r>
              <a:rPr lang="ru-RU" sz="2600" dirty="0" err="1">
                <a:latin typeface="Arial" pitchFamily="34" charset="0"/>
                <a:cs typeface="Arial" pitchFamily="34" charset="0"/>
              </a:rPr>
              <a:t>Давдян</a:t>
            </a:r>
            <a:r>
              <a:rPr lang="ru-RU" sz="2600" dirty="0">
                <a:latin typeface="Arial" pitchFamily="34" charset="0"/>
                <a:cs typeface="Arial" pitchFamily="34" charset="0"/>
              </a:rPr>
              <a:t>. Этот мальчик исчез во время чудовищного наводнения. Кроха пропал вместе с отцом и дедом в ночь, когда на город обрушилась стихия.</a:t>
            </a:r>
          </a:p>
          <a:p>
            <a:pPr marL="0" indent="354013" algn="just"/>
            <a:r>
              <a:rPr lang="ru-RU" sz="2600" dirty="0">
                <a:latin typeface="Arial" pitchFamily="34" charset="0"/>
                <a:cs typeface="Arial" pitchFamily="34" charset="0"/>
              </a:rPr>
              <a:t>- Я хваталась за проплывающие мимо машины и искала глазами мужа с сыном и свекром, но их нигде не было видно. Меня крутило в бурлящем потоке, как щепку, я больно ударилась о «КамАЗ», - рассказывала Татьяна о той страшной ночи. - Каким-то чудом выбралась на сушу. Потом, когда вода сошла, через МЧС сообщила родственникам, где нахожусь.</a:t>
            </a:r>
          </a:p>
          <a:p>
            <a:pPr marL="0" indent="354013" algn="just"/>
            <a:r>
              <a:rPr lang="ru-RU" sz="2600" dirty="0">
                <a:latin typeface="Arial" pitchFamily="34" charset="0"/>
                <a:cs typeface="Arial" pitchFamily="34" charset="0"/>
              </a:rPr>
              <a:t>Позднее тело супруга Татьяны нашли в трех километрах от того места, где их подхватило потоком, а через несколько дней был обнаружен и </a:t>
            </a:r>
            <a:r>
              <a:rPr lang="ru-RU" sz="2600" dirty="0" err="1">
                <a:latin typeface="Arial" pitchFamily="34" charset="0"/>
                <a:cs typeface="Arial" pitchFamily="34" charset="0"/>
              </a:rPr>
              <a:t>свекр</a:t>
            </a:r>
            <a:r>
              <a:rPr lang="ru-RU" sz="2600" dirty="0">
                <a:latin typeface="Arial" pitchFamily="34" charset="0"/>
                <a:cs typeface="Arial" pitchFamily="34" charset="0"/>
              </a:rPr>
              <a:t>. А вот мальчика отыскать так и не удалось. Потому ориентировка на кроху по-прежнему всплывает в группах поисковых отрядов - надежда ни у родных, ни у </a:t>
            </a:r>
            <a:r>
              <a:rPr lang="ru-RU" sz="2600" dirty="0" err="1">
                <a:latin typeface="Arial" pitchFamily="34" charset="0"/>
                <a:cs typeface="Arial" pitchFamily="34" charset="0"/>
              </a:rPr>
              <a:t>волонтров</a:t>
            </a:r>
            <a:r>
              <a:rPr lang="ru-RU" sz="2600" dirty="0">
                <a:latin typeface="Arial" pitchFamily="34" charset="0"/>
                <a:cs typeface="Arial" pitchFamily="34" charset="0"/>
              </a:rPr>
              <a:t> еще не угасла.»</a:t>
            </a:r>
          </a:p>
          <a:p>
            <a:endParaRPr lang="ru-RU" dirty="0"/>
          </a:p>
        </p:txBody>
      </p:sp>
      <p:pic>
        <p:nvPicPr>
          <p:cNvPr id="4" name="Picture 3" descr="C:\Users\Софья Александровна\Desktop\крымск\n5i6332(1)__9u7wy8a.jpg">
            <a:extLst>
              <a:ext uri="{FF2B5EF4-FFF2-40B4-BE49-F238E27FC236}">
                <a16:creationId xmlns:a16="http://schemas.microsoft.com/office/drawing/2014/main" id="{971203FD-B7A0-CF72-35B7-7125FDAC76A3}"/>
              </a:ext>
            </a:extLst>
          </p:cNvPr>
          <p:cNvPicPr>
            <a:picLocks noChangeAspect="1" noChangeArrowheads="1"/>
          </p:cNvPicPr>
          <p:nvPr/>
        </p:nvPicPr>
        <p:blipFill>
          <a:blip r:embed="rId2"/>
          <a:srcRect l="13889" r="13889"/>
          <a:stretch>
            <a:fillRect/>
          </a:stretch>
        </p:blipFill>
        <p:spPr bwMode="auto">
          <a:xfrm>
            <a:off x="8550442" y="1050699"/>
            <a:ext cx="3042653" cy="2808603"/>
          </a:xfrm>
          <a:prstGeom prst="rect">
            <a:avLst/>
          </a:prstGeom>
          <a:noFill/>
        </p:spPr>
      </p:pic>
    </p:spTree>
    <p:extLst>
      <p:ext uri="{BB962C8B-B14F-4D97-AF65-F5344CB8AC3E}">
        <p14:creationId xmlns:p14="http://schemas.microsoft.com/office/powerpoint/2010/main" val="1126292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4FD2D5-575A-A085-7B23-291D3C993534}"/>
              </a:ext>
            </a:extLst>
          </p:cNvPr>
          <p:cNvSpPr>
            <a:spLocks noGrp="1"/>
          </p:cNvSpPr>
          <p:nvPr>
            <p:ph type="title"/>
          </p:nvPr>
        </p:nvSpPr>
        <p:spPr>
          <a:xfrm>
            <a:off x="-695157" y="434928"/>
            <a:ext cx="9520158" cy="767607"/>
          </a:xfrm>
        </p:spPr>
        <p:txBody>
          <a:bodyPr/>
          <a:lstStyle/>
          <a:p>
            <a:pPr algn="ctr"/>
            <a:r>
              <a:rPr lang="ru-RU" dirty="0"/>
              <a:t>Память</a:t>
            </a:r>
          </a:p>
        </p:txBody>
      </p:sp>
      <p:sp>
        <p:nvSpPr>
          <p:cNvPr id="3" name="Объект 2">
            <a:extLst>
              <a:ext uri="{FF2B5EF4-FFF2-40B4-BE49-F238E27FC236}">
                <a16:creationId xmlns:a16="http://schemas.microsoft.com/office/drawing/2014/main" id="{7CDCB8D3-119E-C6C2-76C0-CEEA04B71F25}"/>
              </a:ext>
            </a:extLst>
          </p:cNvPr>
          <p:cNvSpPr>
            <a:spLocks noGrp="1"/>
          </p:cNvSpPr>
          <p:nvPr>
            <p:ph idx="1"/>
          </p:nvPr>
        </p:nvSpPr>
        <p:spPr>
          <a:xfrm>
            <a:off x="1534696" y="1379621"/>
            <a:ext cx="4753809" cy="4086725"/>
          </a:xfrm>
        </p:spPr>
        <p:txBody>
          <a:bodyPr>
            <a:normAutofit fontScale="92500"/>
          </a:bodyPr>
          <a:lstStyle/>
          <a:p>
            <a:pPr algn="just"/>
            <a:r>
              <a:rPr lang="ru-RU" sz="2400" dirty="0"/>
              <a:t>6 июля 2013 года, спустя год после наводнения, на пересечении улиц Демьяна Бедного и Ленина в Крымске состоялось открытие памятника жертвам стихии. Мемориал, получивший название «Стена плача», построен на добровольные пожертвования. </a:t>
            </a:r>
          </a:p>
          <a:p>
            <a:endParaRPr lang="ru-RU" dirty="0"/>
          </a:p>
        </p:txBody>
      </p:sp>
      <p:pic>
        <p:nvPicPr>
          <p:cNvPr id="4" name="Picture 2" descr="C:\Users\Софья Александровна\Desktop\Стена_плача_в_Крымске.jpg">
            <a:extLst>
              <a:ext uri="{FF2B5EF4-FFF2-40B4-BE49-F238E27FC236}">
                <a16:creationId xmlns:a16="http://schemas.microsoft.com/office/drawing/2014/main" id="{52A68436-E8DE-9093-1829-3A60C7F44CE4}"/>
              </a:ext>
            </a:extLst>
          </p:cNvPr>
          <p:cNvPicPr>
            <a:picLocks noChangeAspect="1" noChangeArrowheads="1"/>
          </p:cNvPicPr>
          <p:nvPr/>
        </p:nvPicPr>
        <p:blipFill>
          <a:blip r:embed="rId2"/>
          <a:srcRect/>
          <a:stretch>
            <a:fillRect/>
          </a:stretch>
        </p:blipFill>
        <p:spPr bwMode="auto">
          <a:xfrm>
            <a:off x="7710766" y="205065"/>
            <a:ext cx="4374285" cy="5834203"/>
          </a:xfrm>
          <a:prstGeom prst="rect">
            <a:avLst/>
          </a:prstGeom>
          <a:noFill/>
        </p:spPr>
      </p:pic>
    </p:spTree>
    <p:extLst>
      <p:ext uri="{BB962C8B-B14F-4D97-AF65-F5344CB8AC3E}">
        <p14:creationId xmlns:p14="http://schemas.microsoft.com/office/powerpoint/2010/main" val="401343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6383E3-EB8C-47B6-A7D3-E38B30C4764A}"/>
              </a:ext>
            </a:extLst>
          </p:cNvPr>
          <p:cNvSpPr>
            <a:spLocks noGrp="1"/>
          </p:cNvSpPr>
          <p:nvPr>
            <p:ph type="title"/>
          </p:nvPr>
        </p:nvSpPr>
        <p:spPr>
          <a:xfrm>
            <a:off x="1534642" y="798974"/>
            <a:ext cx="3183128" cy="837322"/>
          </a:xfrm>
        </p:spPr>
        <p:txBody>
          <a:bodyPr>
            <a:normAutofit fontScale="90000"/>
          </a:bodyPr>
          <a:lstStyle/>
          <a:p>
            <a:r>
              <a:rPr lang="ru-RU" sz="2400" dirty="0">
                <a:latin typeface="Arial" pitchFamily="34" charset="0"/>
                <a:cs typeface="Arial" pitchFamily="34" charset="0"/>
              </a:rPr>
              <a:t>Наводнение в Краснодарском крае в 2012 году - </a:t>
            </a:r>
            <a:br>
              <a:rPr lang="ru-RU" sz="2400" b="1" u="sng" dirty="0">
                <a:latin typeface="Arial" pitchFamily="34" charset="0"/>
                <a:cs typeface="Arial" pitchFamily="34" charset="0"/>
              </a:rPr>
            </a:br>
            <a:endParaRPr lang="ru-RU" dirty="0"/>
          </a:p>
        </p:txBody>
      </p:sp>
      <p:sp>
        <p:nvSpPr>
          <p:cNvPr id="4" name="Текст 3">
            <a:extLst>
              <a:ext uri="{FF2B5EF4-FFF2-40B4-BE49-F238E27FC236}">
                <a16:creationId xmlns:a16="http://schemas.microsoft.com/office/drawing/2014/main" id="{00BEB1BC-41F7-DE1D-420C-B86ED1A44BD1}"/>
              </a:ext>
            </a:extLst>
          </p:cNvPr>
          <p:cNvSpPr>
            <a:spLocks noGrp="1"/>
          </p:cNvSpPr>
          <p:nvPr>
            <p:ph type="body" sz="half" idx="2"/>
          </p:nvPr>
        </p:nvSpPr>
        <p:spPr>
          <a:xfrm>
            <a:off x="1534695" y="1410511"/>
            <a:ext cx="4561305" cy="4043161"/>
          </a:xfrm>
        </p:spPr>
        <p:txBody>
          <a:bodyPr>
            <a:normAutofit/>
          </a:bodyPr>
          <a:lstStyle/>
          <a:p>
            <a:pPr algn="just"/>
            <a:r>
              <a:rPr lang="ru-RU" sz="1800" dirty="0">
                <a:latin typeface="Arial" pitchFamily="34" charset="0"/>
                <a:cs typeface="Arial" pitchFamily="34" charset="0"/>
              </a:rPr>
              <a:t>стихийное бедствие, вызванное проливными дождями. В течение 6-7 июля 2012 года количество выпавших осадков составило 3-5 месячных норм, что вызвало опасные паводки на реках, в том числе катастрофический паводок на реке Адагум в районе города Крымск. Число пострадавших - более 34 тысяч человек. Российские специалисты охарактеризовали наводнение как «выдающееся», зарубежные отнесли его к категории «внезапный паводок».</a:t>
            </a:r>
          </a:p>
          <a:p>
            <a:endParaRPr lang="ru-RU" dirty="0"/>
          </a:p>
        </p:txBody>
      </p:sp>
      <p:pic>
        <p:nvPicPr>
          <p:cNvPr id="5" name="Picture 3" descr="C:\Users\Софья Александровна\Desktop\крымск\Krymsk7.jpg">
            <a:extLst>
              <a:ext uri="{FF2B5EF4-FFF2-40B4-BE49-F238E27FC236}">
                <a16:creationId xmlns:a16="http://schemas.microsoft.com/office/drawing/2014/main" id="{85769FB6-E860-8C22-F1EA-3D40085D0133}"/>
              </a:ext>
            </a:extLst>
          </p:cNvPr>
          <p:cNvPicPr>
            <a:picLocks noChangeAspect="1" noChangeArrowheads="1"/>
          </p:cNvPicPr>
          <p:nvPr/>
        </p:nvPicPr>
        <p:blipFill>
          <a:blip r:embed="rId2"/>
          <a:srcRect r="-25461" b="-46313"/>
          <a:stretch>
            <a:fillRect/>
          </a:stretch>
        </p:blipFill>
        <p:spPr bwMode="auto">
          <a:xfrm>
            <a:off x="6430875" y="256503"/>
            <a:ext cx="4945574" cy="3825821"/>
          </a:xfrm>
          <a:prstGeom prst="rect">
            <a:avLst/>
          </a:prstGeom>
          <a:noFill/>
        </p:spPr>
      </p:pic>
      <p:pic>
        <p:nvPicPr>
          <p:cNvPr id="6" name="Picture 4" descr="C:\Users\Софья Александровна\Desktop\крымск\navodnenie_krymsk_b(32)__6fkslqq.jpg">
            <a:extLst>
              <a:ext uri="{FF2B5EF4-FFF2-40B4-BE49-F238E27FC236}">
                <a16:creationId xmlns:a16="http://schemas.microsoft.com/office/drawing/2014/main" id="{80E7F6C4-F0BA-52E8-EB43-926F0BA974B5}"/>
              </a:ext>
            </a:extLst>
          </p:cNvPr>
          <p:cNvPicPr>
            <a:picLocks noGrp="1" noChangeAspect="1" noChangeArrowheads="1"/>
          </p:cNvPicPr>
          <p:nvPr>
            <p:ph idx="1"/>
          </p:nvPr>
        </p:nvPicPr>
        <p:blipFill>
          <a:blip r:embed="rId3"/>
          <a:srcRect r="15567"/>
          <a:stretch>
            <a:fillRect/>
          </a:stretch>
        </p:blipFill>
        <p:spPr bwMode="auto">
          <a:xfrm>
            <a:off x="7404225" y="3030083"/>
            <a:ext cx="4609819" cy="3033186"/>
          </a:xfrm>
          <a:prstGeom prst="rect">
            <a:avLst/>
          </a:prstGeom>
          <a:noFill/>
        </p:spPr>
      </p:pic>
    </p:spTree>
    <p:extLst>
      <p:ext uri="{BB962C8B-B14F-4D97-AF65-F5344CB8AC3E}">
        <p14:creationId xmlns:p14="http://schemas.microsoft.com/office/powerpoint/2010/main" val="1559401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80EB80-7B46-BE2F-D7C7-4EAF2089BA53}"/>
              </a:ext>
            </a:extLst>
          </p:cNvPr>
          <p:cNvSpPr txBox="1"/>
          <p:nvPr/>
        </p:nvSpPr>
        <p:spPr>
          <a:xfrm>
            <a:off x="417096" y="2229853"/>
            <a:ext cx="11502188" cy="830997"/>
          </a:xfrm>
          <a:prstGeom prst="rect">
            <a:avLst/>
          </a:prstGeom>
          <a:noFill/>
        </p:spPr>
        <p:txBody>
          <a:bodyPr wrap="square" rtlCol="0">
            <a:spAutoFit/>
          </a:bodyPr>
          <a:lstStyle/>
          <a:p>
            <a:pPr algn="ctr"/>
            <a:r>
              <a:rPr lang="ru-RU" sz="4800" dirty="0">
                <a:latin typeface="+mj-lt"/>
              </a:rPr>
              <a:t>Благодарю за внимание!</a:t>
            </a:r>
          </a:p>
        </p:txBody>
      </p:sp>
    </p:spTree>
    <p:extLst>
      <p:ext uri="{BB962C8B-B14F-4D97-AF65-F5344CB8AC3E}">
        <p14:creationId xmlns:p14="http://schemas.microsoft.com/office/powerpoint/2010/main" val="110986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F12915-F2B4-F6DA-8CD3-6D21DB4DE959}"/>
              </a:ext>
            </a:extLst>
          </p:cNvPr>
          <p:cNvSpPr>
            <a:spLocks noGrp="1"/>
          </p:cNvSpPr>
          <p:nvPr>
            <p:ph type="title" idx="4294967295"/>
          </p:nvPr>
        </p:nvSpPr>
        <p:spPr>
          <a:xfrm>
            <a:off x="243191" y="250960"/>
            <a:ext cx="11513310" cy="584965"/>
          </a:xfrm>
        </p:spPr>
        <p:txBody>
          <a:bodyPr/>
          <a:lstStyle/>
          <a:p>
            <a:pPr algn="ctr"/>
            <a:r>
              <a:rPr lang="ru-RU" dirty="0"/>
              <a:t>Предпосылки трагедии</a:t>
            </a:r>
          </a:p>
        </p:txBody>
      </p:sp>
      <p:sp>
        <p:nvSpPr>
          <p:cNvPr id="3" name="Объект 2">
            <a:extLst>
              <a:ext uri="{FF2B5EF4-FFF2-40B4-BE49-F238E27FC236}">
                <a16:creationId xmlns:a16="http://schemas.microsoft.com/office/drawing/2014/main" id="{D0886AD0-F2FE-3C78-FD8D-3F527FD41F30}"/>
              </a:ext>
            </a:extLst>
          </p:cNvPr>
          <p:cNvSpPr>
            <a:spLocks noGrp="1"/>
          </p:cNvSpPr>
          <p:nvPr>
            <p:ph idx="4294967295"/>
          </p:nvPr>
        </p:nvSpPr>
        <p:spPr>
          <a:xfrm>
            <a:off x="0" y="1136650"/>
            <a:ext cx="7343775" cy="4799013"/>
          </a:xfrm>
        </p:spPr>
        <p:txBody>
          <a:bodyPr>
            <a:normAutofit fontScale="85000" lnSpcReduction="20000"/>
          </a:bodyPr>
          <a:lstStyle/>
          <a:p>
            <a:pPr algn="just"/>
            <a:r>
              <a:rPr lang="ru-RU" dirty="0"/>
              <a:t>     Утром в пятницу, 6 июля сформировался приземный циклон с центром над восточной частью Азовского моря. В течение следующих суток его положение практически не менялось. В вихревое движение циклона была вовлечена масса тёплого влажного морского воздуха, что привело к продолжительным сильным дождям на участке побережья от Геленджика до Новороссийска, а также в Крымском и Абинском районах.</a:t>
            </a:r>
          </a:p>
          <a:p>
            <a:pPr algn="just"/>
            <a:r>
              <a:rPr lang="ru-RU" dirty="0">
                <a:cs typeface="Arial" pitchFamily="34" charset="0"/>
              </a:rPr>
              <a:t>      В течение суток с 6 на 7 июля были значительно превышены рекордные значения по количеству осадков за сутки, зафиксированные метеостанциями Крымска (156 мм при историческом максимуме 80 мм), Новороссийска (275 мм при максимуме 180, отмеченном в 1988 году) и Геленджика (311 мм при историческом максимуме 105 мм). По мнению специалистов Росгидромета, экстремальными осадками был охвачен весь бассейн реки Адагум, максимум выпадения осадков в этом районе пришёлся на время с 22 часов 6 июля до 3 часов утра 7 июля.</a:t>
            </a:r>
          </a:p>
          <a:p>
            <a:endParaRPr lang="ru-RU" dirty="0"/>
          </a:p>
        </p:txBody>
      </p:sp>
      <p:pic>
        <p:nvPicPr>
          <p:cNvPr id="4" name="Picture 2" descr="C:\Users\Софья Александровна\Desktop\Satellite_image_of_Russia's_Krasnodar_region_along_the_northeast_coast_of_the_Black_Sea (1).jpg">
            <a:extLst>
              <a:ext uri="{FF2B5EF4-FFF2-40B4-BE49-F238E27FC236}">
                <a16:creationId xmlns:a16="http://schemas.microsoft.com/office/drawing/2014/main" id="{5E1A8C9B-2A41-4C0C-BA47-95BABE4160A7}"/>
              </a:ext>
            </a:extLst>
          </p:cNvPr>
          <p:cNvPicPr>
            <a:picLocks noChangeAspect="1" noChangeArrowheads="1"/>
          </p:cNvPicPr>
          <p:nvPr/>
        </p:nvPicPr>
        <p:blipFill>
          <a:blip r:embed="rId2"/>
          <a:srcRect/>
          <a:stretch>
            <a:fillRect/>
          </a:stretch>
        </p:blipFill>
        <p:spPr bwMode="auto">
          <a:xfrm>
            <a:off x="7866053" y="1136887"/>
            <a:ext cx="3890448" cy="4739273"/>
          </a:xfrm>
          <a:prstGeom prst="rect">
            <a:avLst/>
          </a:prstGeom>
          <a:noFill/>
        </p:spPr>
      </p:pic>
    </p:spTree>
    <p:extLst>
      <p:ext uri="{BB962C8B-B14F-4D97-AF65-F5344CB8AC3E}">
        <p14:creationId xmlns:p14="http://schemas.microsoft.com/office/powerpoint/2010/main" val="573238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2351A86F-A43D-ABC7-C3A3-213D1B781F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370" y="742093"/>
            <a:ext cx="7621756" cy="5221203"/>
          </a:xfrm>
          <a:prstGeom prst="rect">
            <a:avLst/>
          </a:prstGeom>
        </p:spPr>
      </p:pic>
      <p:sp>
        <p:nvSpPr>
          <p:cNvPr id="4" name="TextBox 3">
            <a:extLst>
              <a:ext uri="{FF2B5EF4-FFF2-40B4-BE49-F238E27FC236}">
                <a16:creationId xmlns:a16="http://schemas.microsoft.com/office/drawing/2014/main" id="{F1DA215B-A94C-43DD-462F-C66DC2450125}"/>
              </a:ext>
            </a:extLst>
          </p:cNvPr>
          <p:cNvSpPr txBox="1"/>
          <p:nvPr/>
        </p:nvSpPr>
        <p:spPr>
          <a:xfrm>
            <a:off x="428017" y="155643"/>
            <a:ext cx="11284085" cy="523220"/>
          </a:xfrm>
          <a:prstGeom prst="rect">
            <a:avLst/>
          </a:prstGeom>
          <a:noFill/>
        </p:spPr>
        <p:txBody>
          <a:bodyPr wrap="square" rtlCol="0">
            <a:spAutoFit/>
          </a:bodyPr>
          <a:lstStyle/>
          <a:p>
            <a:pPr algn="ctr"/>
            <a:r>
              <a:rPr lang="ru-RU" sz="2800" dirty="0"/>
              <a:t>Пострадавшие районы</a:t>
            </a:r>
          </a:p>
        </p:txBody>
      </p:sp>
    </p:spTree>
    <p:extLst>
      <p:ext uri="{BB962C8B-B14F-4D97-AF65-F5344CB8AC3E}">
        <p14:creationId xmlns:p14="http://schemas.microsoft.com/office/powerpoint/2010/main" val="3791768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C4D861-6D09-7433-98FF-7E9D28094D6A}"/>
              </a:ext>
            </a:extLst>
          </p:cNvPr>
          <p:cNvSpPr>
            <a:spLocks noGrp="1"/>
          </p:cNvSpPr>
          <p:nvPr>
            <p:ph type="title"/>
          </p:nvPr>
        </p:nvSpPr>
        <p:spPr>
          <a:xfrm>
            <a:off x="1451579" y="804519"/>
            <a:ext cx="5550357" cy="1049235"/>
          </a:xfrm>
        </p:spPr>
        <p:txBody>
          <a:bodyPr vert="horz" lIns="91440" tIns="45720" rIns="91440" bIns="45720" rtlCol="0" anchor="t">
            <a:normAutofit/>
          </a:bodyPr>
          <a:lstStyle/>
          <a:p>
            <a:r>
              <a:rPr lang="en-US"/>
              <a:t>Причины наводнения</a:t>
            </a:r>
          </a:p>
        </p:txBody>
      </p:sp>
      <p:pic>
        <p:nvPicPr>
          <p:cNvPr id="4" name="Picture 2" descr="C:\Users\Софья Александровна\Desktop\324360884.jpg">
            <a:extLst>
              <a:ext uri="{FF2B5EF4-FFF2-40B4-BE49-F238E27FC236}">
                <a16:creationId xmlns:a16="http://schemas.microsoft.com/office/drawing/2014/main" id="{33ECFB7D-6F63-76C5-48C1-177BCEDFF4A4}"/>
              </a:ext>
            </a:extLst>
          </p:cNvPr>
          <p:cNvPicPr>
            <a:picLocks noGrp="1" noChangeAspect="1" noChangeArrowheads="1"/>
          </p:cNvPicPr>
          <p:nvPr>
            <p:ph idx="1"/>
          </p:nvPr>
        </p:nvPicPr>
        <p:blipFill>
          <a:blip r:embed="rId2" cstate="print"/>
          <a:stretch>
            <a:fillRect/>
          </a:stretch>
        </p:blipFill>
        <p:spPr bwMode="auto">
          <a:xfrm>
            <a:off x="7608794" y="481109"/>
            <a:ext cx="3804436" cy="2491906"/>
          </a:xfrm>
          <a:prstGeom prst="rect">
            <a:avLst/>
          </a:prstGeom>
          <a:noFill/>
        </p:spPr>
      </p:pic>
      <p:sp>
        <p:nvSpPr>
          <p:cNvPr id="6" name="TextBox 5">
            <a:extLst>
              <a:ext uri="{FF2B5EF4-FFF2-40B4-BE49-F238E27FC236}">
                <a16:creationId xmlns:a16="http://schemas.microsoft.com/office/drawing/2014/main" id="{2EFA68A4-3FA7-13FA-38CC-521055B26D19}"/>
              </a:ext>
            </a:extLst>
          </p:cNvPr>
          <p:cNvSpPr txBox="1"/>
          <p:nvPr/>
        </p:nvSpPr>
        <p:spPr>
          <a:xfrm>
            <a:off x="1451579" y="1459150"/>
            <a:ext cx="5550357" cy="4007196"/>
          </a:xfrm>
          <a:prstGeom prst="rect">
            <a:avLst/>
          </a:prstGeom>
        </p:spPr>
        <p:txBody>
          <a:bodyPr vert="horz" lIns="91440" tIns="45720" rIns="91440" bIns="45720" rtlCol="0" anchor="t">
            <a:normAutofit lnSpcReduction="10000"/>
          </a:bodyPr>
          <a:lstStyle/>
          <a:p>
            <a:pPr marL="0" indent="-228600" algn="just" defTabSz="914400">
              <a:lnSpc>
                <a:spcPct val="110000"/>
              </a:lnSpc>
              <a:spcAft>
                <a:spcPts val="600"/>
              </a:spcAft>
              <a:buClr>
                <a:schemeClr val="accent1"/>
              </a:buClr>
              <a:buSzPct val="100000"/>
              <a:buFont typeface="Arial" panose="020B0604020202020204" pitchFamily="34" charset="0"/>
              <a:buChar char="•"/>
            </a:pPr>
            <a:r>
              <a:rPr lang="en-US" sz="1400" dirty="0" err="1"/>
              <a:t>Главной</a:t>
            </a:r>
            <a:r>
              <a:rPr lang="en-US" sz="1400" dirty="0"/>
              <a:t> </a:t>
            </a:r>
            <a:r>
              <a:rPr lang="en-US" sz="1400" dirty="0" err="1"/>
              <a:t>причиной</a:t>
            </a:r>
            <a:r>
              <a:rPr lang="en-US" sz="1400" dirty="0"/>
              <a:t> </a:t>
            </a:r>
            <a:r>
              <a:rPr lang="en-US" sz="1400" dirty="0" err="1"/>
              <a:t>наводнения</a:t>
            </a:r>
            <a:r>
              <a:rPr lang="en-US" sz="1400" dirty="0"/>
              <a:t> </a:t>
            </a:r>
            <a:r>
              <a:rPr lang="en-US" sz="1400" dirty="0" err="1"/>
              <a:t>послужил</a:t>
            </a:r>
            <a:r>
              <a:rPr lang="en-US" sz="1400" dirty="0"/>
              <a:t> </a:t>
            </a:r>
            <a:r>
              <a:rPr lang="en-US" sz="1400" dirty="0" err="1"/>
              <a:t>экстремально</a:t>
            </a:r>
            <a:r>
              <a:rPr lang="en-US" sz="1400" dirty="0"/>
              <a:t> </a:t>
            </a:r>
            <a:r>
              <a:rPr lang="en-US" sz="1400" dirty="0" err="1"/>
              <a:t>высокий</a:t>
            </a:r>
            <a:r>
              <a:rPr lang="en-US" sz="1400" dirty="0"/>
              <a:t> </a:t>
            </a:r>
            <a:r>
              <a:rPr lang="en-US" sz="1400" dirty="0" err="1"/>
              <a:t>уровень</a:t>
            </a:r>
            <a:r>
              <a:rPr lang="en-US" sz="1400" dirty="0"/>
              <a:t> </a:t>
            </a:r>
            <a:r>
              <a:rPr lang="en-US" sz="1400" dirty="0" err="1"/>
              <a:t>осадков</a:t>
            </a:r>
            <a:r>
              <a:rPr lang="en-US" sz="1400" dirty="0"/>
              <a:t>, </a:t>
            </a:r>
            <a:r>
              <a:rPr lang="en-US" sz="1400" dirty="0" err="1"/>
              <a:t>сильнейших</a:t>
            </a:r>
            <a:r>
              <a:rPr lang="en-US" sz="1400" dirty="0"/>
              <a:t> за </a:t>
            </a:r>
            <a:r>
              <a:rPr lang="en-US" sz="1400" dirty="0" err="1"/>
              <a:t>всю</a:t>
            </a:r>
            <a:r>
              <a:rPr lang="en-US" sz="1400" dirty="0"/>
              <a:t> </a:t>
            </a:r>
            <a:r>
              <a:rPr lang="en-US" sz="1400" dirty="0" err="1"/>
              <a:t>историю</a:t>
            </a:r>
            <a:r>
              <a:rPr lang="en-US" sz="1400" dirty="0"/>
              <a:t> </a:t>
            </a:r>
            <a:r>
              <a:rPr lang="en-US" sz="1400" dirty="0" err="1"/>
              <a:t>наблюдений</a:t>
            </a:r>
            <a:r>
              <a:rPr lang="en-US" sz="1400" dirty="0"/>
              <a:t>.</a:t>
            </a:r>
          </a:p>
          <a:p>
            <a:pPr marL="0" indent="-228600" algn="just" defTabSz="914400">
              <a:lnSpc>
                <a:spcPct val="110000"/>
              </a:lnSpc>
              <a:spcAft>
                <a:spcPts val="600"/>
              </a:spcAft>
              <a:buClr>
                <a:schemeClr val="accent1"/>
              </a:buClr>
              <a:buSzPct val="100000"/>
              <a:buFont typeface="Arial" panose="020B0604020202020204" pitchFamily="34" charset="0"/>
              <a:buChar char="•"/>
            </a:pPr>
            <a:endParaRPr lang="en-US" sz="1400" dirty="0"/>
          </a:p>
          <a:p>
            <a:pPr marL="0" indent="-228600" algn="just" defTabSz="914400">
              <a:lnSpc>
                <a:spcPct val="110000"/>
              </a:lnSpc>
              <a:spcAft>
                <a:spcPts val="600"/>
              </a:spcAft>
              <a:buClr>
                <a:schemeClr val="accent1"/>
              </a:buClr>
              <a:buSzPct val="100000"/>
              <a:buFont typeface="Arial" panose="020B0604020202020204" pitchFamily="34" charset="0"/>
              <a:buChar char="•"/>
            </a:pPr>
            <a:r>
              <a:rPr lang="en-US" sz="1400" dirty="0" err="1"/>
              <a:t>На</a:t>
            </a:r>
            <a:r>
              <a:rPr lang="en-US" sz="1400" dirty="0"/>
              <a:t> </a:t>
            </a:r>
            <a:r>
              <a:rPr lang="en-US" sz="1400" dirty="0" err="1"/>
              <a:t>прохождение</a:t>
            </a:r>
            <a:r>
              <a:rPr lang="en-US" sz="1400" dirty="0"/>
              <a:t> </a:t>
            </a:r>
            <a:r>
              <a:rPr lang="en-US" sz="1400" dirty="0" err="1"/>
              <a:t>паводка</a:t>
            </a:r>
            <a:r>
              <a:rPr lang="en-US" sz="1400" dirty="0"/>
              <a:t> </a:t>
            </a:r>
            <a:r>
              <a:rPr lang="en-US" sz="1400" dirty="0" err="1"/>
              <a:t>по</a:t>
            </a:r>
            <a:r>
              <a:rPr lang="en-US" sz="1400" dirty="0"/>
              <a:t> </a:t>
            </a:r>
            <a:r>
              <a:rPr lang="en-US" sz="1400" dirty="0" err="1"/>
              <a:t>территории</a:t>
            </a:r>
            <a:r>
              <a:rPr lang="en-US" sz="1400" dirty="0"/>
              <a:t> </a:t>
            </a:r>
            <a:r>
              <a:rPr lang="en-US" sz="1400" dirty="0" err="1"/>
              <a:t>Крымска</a:t>
            </a:r>
            <a:r>
              <a:rPr lang="en-US" sz="1400" dirty="0"/>
              <a:t> </a:t>
            </a:r>
            <a:r>
              <a:rPr lang="en-US" sz="1400" dirty="0" err="1"/>
              <a:t>оказали</a:t>
            </a:r>
            <a:r>
              <a:rPr lang="en-US" sz="1400" dirty="0"/>
              <a:t> </a:t>
            </a:r>
            <a:r>
              <a:rPr lang="en-US" sz="1400" dirty="0" err="1"/>
              <a:t>существенное</a:t>
            </a:r>
            <a:r>
              <a:rPr lang="en-US" sz="1400" dirty="0"/>
              <a:t> </a:t>
            </a:r>
            <a:r>
              <a:rPr lang="en-US" sz="1400" dirty="0" err="1"/>
              <a:t>влияние</a:t>
            </a:r>
            <a:r>
              <a:rPr lang="en-US" sz="1400" dirty="0"/>
              <a:t> </a:t>
            </a:r>
            <a:r>
              <a:rPr lang="en-US" sz="1400" dirty="0" err="1"/>
              <a:t>мосты</a:t>
            </a:r>
            <a:r>
              <a:rPr lang="en-US" sz="1400" dirty="0"/>
              <a:t> </a:t>
            </a:r>
            <a:r>
              <a:rPr lang="en-US" sz="1400" dirty="0" err="1"/>
              <a:t>через</a:t>
            </a:r>
            <a:r>
              <a:rPr lang="en-US" sz="1400" dirty="0"/>
              <a:t> </a:t>
            </a:r>
            <a:r>
              <a:rPr lang="en-US" sz="1400" dirty="0" err="1"/>
              <a:t>реку</a:t>
            </a:r>
            <a:r>
              <a:rPr lang="en-US" sz="1400" dirty="0"/>
              <a:t> </a:t>
            </a:r>
            <a:r>
              <a:rPr lang="en-US" sz="1400" dirty="0" err="1"/>
              <a:t>Адагум</a:t>
            </a:r>
            <a:r>
              <a:rPr lang="en-US" sz="1400" dirty="0"/>
              <a:t>, </a:t>
            </a:r>
            <a:r>
              <a:rPr lang="en-US" sz="1400" dirty="0" err="1"/>
              <a:t>пролёты</a:t>
            </a:r>
            <a:r>
              <a:rPr lang="en-US" sz="1400" dirty="0"/>
              <a:t> </a:t>
            </a:r>
            <a:r>
              <a:rPr lang="en-US" sz="1400" dirty="0" err="1"/>
              <a:t>которых</a:t>
            </a:r>
            <a:r>
              <a:rPr lang="en-US" sz="1400" dirty="0"/>
              <a:t> </a:t>
            </a:r>
            <a:r>
              <a:rPr lang="en-US" sz="1400" dirty="0" err="1"/>
              <a:t>забивало</a:t>
            </a:r>
            <a:r>
              <a:rPr lang="en-US" sz="1400" dirty="0"/>
              <a:t> </a:t>
            </a:r>
            <a:r>
              <a:rPr lang="en-US" sz="1400" dirty="0" err="1"/>
              <a:t>карчем</a:t>
            </a:r>
            <a:r>
              <a:rPr lang="en-US" sz="1400" dirty="0"/>
              <a:t> и </a:t>
            </a:r>
            <a:r>
              <a:rPr lang="en-US" sz="1400" dirty="0" err="1"/>
              <a:t>мусором</a:t>
            </a:r>
            <a:r>
              <a:rPr lang="en-US" sz="1400" dirty="0"/>
              <a:t>, в </a:t>
            </a:r>
            <a:r>
              <a:rPr lang="en-US" sz="1400" dirty="0" err="1"/>
              <a:t>результате</a:t>
            </a:r>
            <a:r>
              <a:rPr lang="en-US" sz="1400" dirty="0"/>
              <a:t> </a:t>
            </a:r>
            <a:r>
              <a:rPr lang="en-US" sz="1400" dirty="0" err="1"/>
              <a:t>чего</a:t>
            </a:r>
            <a:r>
              <a:rPr lang="en-US" sz="1400" dirty="0"/>
              <a:t> </a:t>
            </a:r>
            <a:r>
              <a:rPr lang="en-US" sz="1400" dirty="0" err="1"/>
              <a:t>мост</a:t>
            </a:r>
            <a:r>
              <a:rPr lang="en-US" sz="1400" dirty="0"/>
              <a:t> </a:t>
            </a:r>
            <a:r>
              <a:rPr lang="en-US" sz="1400" dirty="0" err="1"/>
              <a:t>превращался</a:t>
            </a:r>
            <a:r>
              <a:rPr lang="en-US" sz="1400" dirty="0"/>
              <a:t> в «</a:t>
            </a:r>
            <a:r>
              <a:rPr lang="en-US" sz="1400" dirty="0" err="1"/>
              <a:t>плотину</a:t>
            </a:r>
            <a:r>
              <a:rPr lang="en-US" sz="1400" dirty="0"/>
              <a:t>» </a:t>
            </a:r>
            <a:r>
              <a:rPr lang="en-US" sz="1400" dirty="0" err="1"/>
              <a:t>импровизированного</a:t>
            </a:r>
            <a:r>
              <a:rPr lang="en-US" sz="1400" dirty="0"/>
              <a:t> «</a:t>
            </a:r>
            <a:r>
              <a:rPr lang="en-US" sz="1400" dirty="0" err="1"/>
              <a:t>водохранилища</a:t>
            </a:r>
            <a:r>
              <a:rPr lang="en-US" sz="1400" dirty="0"/>
              <a:t>». </a:t>
            </a:r>
            <a:r>
              <a:rPr lang="en-US" sz="1400" dirty="0" err="1"/>
              <a:t>Выше</a:t>
            </a:r>
            <a:r>
              <a:rPr lang="en-US" sz="1400" dirty="0"/>
              <a:t> </a:t>
            </a:r>
            <a:r>
              <a:rPr lang="en-US" sz="1400" dirty="0" err="1"/>
              <a:t>моста</a:t>
            </a:r>
            <a:r>
              <a:rPr lang="en-US" sz="1400" dirty="0"/>
              <a:t> </a:t>
            </a:r>
            <a:r>
              <a:rPr lang="en-US" sz="1400" dirty="0" err="1"/>
              <a:t>уровень</a:t>
            </a:r>
            <a:r>
              <a:rPr lang="en-US" sz="1400" dirty="0"/>
              <a:t> </a:t>
            </a:r>
            <a:r>
              <a:rPr lang="en-US" sz="1400" dirty="0" err="1"/>
              <a:t>воды</a:t>
            </a:r>
            <a:r>
              <a:rPr lang="en-US" sz="1400" dirty="0"/>
              <a:t> </a:t>
            </a:r>
            <a:r>
              <a:rPr lang="en-US" sz="1400" dirty="0" err="1"/>
              <a:t>быстро</a:t>
            </a:r>
            <a:r>
              <a:rPr lang="en-US" sz="1400" dirty="0"/>
              <a:t> </a:t>
            </a:r>
            <a:r>
              <a:rPr lang="en-US" sz="1400" dirty="0" err="1"/>
              <a:t>повышался</a:t>
            </a:r>
            <a:r>
              <a:rPr lang="en-US" sz="1400" dirty="0"/>
              <a:t> (</a:t>
            </a:r>
            <a:r>
              <a:rPr lang="en-US" sz="1400" dirty="0" err="1"/>
              <a:t>достигая</a:t>
            </a:r>
            <a:r>
              <a:rPr lang="en-US" sz="1400" dirty="0"/>
              <a:t> </a:t>
            </a:r>
            <a:r>
              <a:rPr lang="en-US" sz="1400" dirty="0" err="1"/>
              <a:t>уровня</a:t>
            </a:r>
            <a:r>
              <a:rPr lang="en-US" sz="1400" dirty="0"/>
              <a:t> </a:t>
            </a:r>
            <a:r>
              <a:rPr lang="en-US" sz="1400" dirty="0" err="1"/>
              <a:t>выше</a:t>
            </a:r>
            <a:r>
              <a:rPr lang="en-US" sz="1400" dirty="0"/>
              <a:t> 9 </a:t>
            </a:r>
            <a:r>
              <a:rPr lang="en-US" sz="1400" dirty="0" err="1"/>
              <a:t>метров</a:t>
            </a:r>
            <a:r>
              <a:rPr lang="en-US" sz="1400" dirty="0"/>
              <a:t>), а </a:t>
            </a:r>
            <a:r>
              <a:rPr lang="en-US" sz="1400" dirty="0" err="1"/>
              <a:t>ниже</a:t>
            </a:r>
            <a:r>
              <a:rPr lang="en-US" sz="1400" dirty="0"/>
              <a:t> </a:t>
            </a:r>
            <a:r>
              <a:rPr lang="en-US" sz="1400" dirty="0" err="1"/>
              <a:t>наблюдался</a:t>
            </a:r>
            <a:r>
              <a:rPr lang="en-US" sz="1400" dirty="0"/>
              <a:t> </a:t>
            </a:r>
            <a:r>
              <a:rPr lang="en-US" sz="1400" dirty="0" err="1"/>
              <a:t>лишь</a:t>
            </a:r>
            <a:r>
              <a:rPr lang="en-US" sz="1400" dirty="0"/>
              <a:t> </a:t>
            </a:r>
            <a:r>
              <a:rPr lang="en-US" sz="1400" dirty="0" err="1"/>
              <a:t>незначительный</a:t>
            </a:r>
            <a:r>
              <a:rPr lang="en-US" sz="1400" dirty="0"/>
              <a:t> </a:t>
            </a:r>
            <a:r>
              <a:rPr lang="en-US" sz="1400" dirty="0" err="1"/>
              <a:t>подъём</a:t>
            </a:r>
            <a:r>
              <a:rPr lang="en-US" sz="1400" dirty="0"/>
              <a:t> </a:t>
            </a:r>
            <a:r>
              <a:rPr lang="en-US" sz="1400" dirty="0" err="1"/>
              <a:t>воды</a:t>
            </a:r>
            <a:r>
              <a:rPr lang="en-US" sz="1400" dirty="0"/>
              <a:t>. </a:t>
            </a:r>
            <a:r>
              <a:rPr lang="en-US" sz="1400" dirty="0" err="1"/>
              <a:t>При</a:t>
            </a:r>
            <a:r>
              <a:rPr lang="en-US" sz="1400" dirty="0"/>
              <a:t> </a:t>
            </a:r>
            <a:r>
              <a:rPr lang="en-US" sz="1400" dirty="0" err="1"/>
              <a:t>дальнейшем</a:t>
            </a:r>
            <a:r>
              <a:rPr lang="en-US" sz="1400" dirty="0"/>
              <a:t> </a:t>
            </a:r>
            <a:r>
              <a:rPr lang="en-US" sz="1400" dirty="0" err="1"/>
              <a:t>развитии</a:t>
            </a:r>
            <a:r>
              <a:rPr lang="en-US" sz="1400" dirty="0"/>
              <a:t> </a:t>
            </a:r>
            <a:r>
              <a:rPr lang="en-US" sz="1400" dirty="0" err="1"/>
              <a:t>паводка</a:t>
            </a:r>
            <a:r>
              <a:rPr lang="en-US" sz="1400" dirty="0"/>
              <a:t> </a:t>
            </a:r>
            <a:r>
              <a:rPr lang="en-US" sz="1400" dirty="0" err="1"/>
              <a:t>вода</a:t>
            </a:r>
            <a:r>
              <a:rPr lang="en-US" sz="1400" dirty="0"/>
              <a:t> </a:t>
            </a:r>
            <a:r>
              <a:rPr lang="en-US" sz="1400" dirty="0" err="1"/>
              <a:t>переливалась</a:t>
            </a:r>
            <a:r>
              <a:rPr lang="en-US" sz="1400" dirty="0"/>
              <a:t> </a:t>
            </a:r>
            <a:r>
              <a:rPr lang="en-US" sz="1400" dirty="0" err="1"/>
              <a:t>через</a:t>
            </a:r>
            <a:r>
              <a:rPr lang="en-US" sz="1400" dirty="0"/>
              <a:t> </a:t>
            </a:r>
            <a:r>
              <a:rPr lang="en-US" sz="1400" dirty="0" err="1"/>
              <a:t>мост</a:t>
            </a:r>
            <a:r>
              <a:rPr lang="en-US" sz="1400" dirty="0"/>
              <a:t>, </a:t>
            </a:r>
            <a:r>
              <a:rPr lang="en-US" sz="1400" dirty="0" err="1"/>
              <a:t>прорывала</a:t>
            </a:r>
            <a:r>
              <a:rPr lang="en-US" sz="1400" dirty="0"/>
              <a:t> </a:t>
            </a:r>
            <a:r>
              <a:rPr lang="en-US" sz="1400" dirty="0" err="1"/>
              <a:t>запруду</a:t>
            </a:r>
            <a:r>
              <a:rPr lang="en-US" sz="1400" dirty="0"/>
              <a:t> </a:t>
            </a:r>
            <a:r>
              <a:rPr lang="en-US" sz="1400" dirty="0" err="1"/>
              <a:t>или</a:t>
            </a:r>
            <a:r>
              <a:rPr lang="en-US" sz="1400" dirty="0"/>
              <a:t> </a:t>
            </a:r>
            <a:r>
              <a:rPr lang="en-US" sz="1400" dirty="0" err="1"/>
              <a:t>находила</a:t>
            </a:r>
            <a:r>
              <a:rPr lang="en-US" sz="1400" dirty="0"/>
              <a:t> </a:t>
            </a:r>
            <a:r>
              <a:rPr lang="en-US" sz="1400" dirty="0" err="1"/>
              <a:t>обходной</a:t>
            </a:r>
            <a:r>
              <a:rPr lang="en-US" sz="1400" dirty="0"/>
              <a:t> </a:t>
            </a:r>
            <a:r>
              <a:rPr lang="en-US" sz="1400" dirty="0" err="1"/>
              <a:t>путь</a:t>
            </a:r>
            <a:r>
              <a:rPr lang="en-US" sz="1400" dirty="0"/>
              <a:t>, </a:t>
            </a:r>
            <a:r>
              <a:rPr lang="en-US" sz="1400" dirty="0" err="1"/>
              <a:t>что</a:t>
            </a:r>
            <a:r>
              <a:rPr lang="en-US" sz="1400" dirty="0"/>
              <a:t> </a:t>
            </a:r>
            <a:r>
              <a:rPr lang="en-US" sz="1400" dirty="0" err="1"/>
              <a:t>приводило</a:t>
            </a:r>
            <a:r>
              <a:rPr lang="en-US" sz="1400" dirty="0"/>
              <a:t> к </a:t>
            </a:r>
            <a:r>
              <a:rPr lang="en-US" sz="1400" dirty="0" err="1"/>
              <a:t>внезапному</a:t>
            </a:r>
            <a:r>
              <a:rPr lang="en-US" sz="1400" dirty="0"/>
              <a:t> </a:t>
            </a:r>
            <a:r>
              <a:rPr lang="en-US" sz="1400" dirty="0" err="1"/>
              <a:t>повышению</a:t>
            </a:r>
            <a:r>
              <a:rPr lang="en-US" sz="1400" dirty="0"/>
              <a:t> </a:t>
            </a:r>
            <a:r>
              <a:rPr lang="en-US" sz="1400" dirty="0" err="1"/>
              <a:t>уровня</a:t>
            </a:r>
            <a:r>
              <a:rPr lang="en-US" sz="1400" dirty="0"/>
              <a:t> </a:t>
            </a:r>
            <a:r>
              <a:rPr lang="en-US" sz="1400" dirty="0" err="1"/>
              <a:t>воды</a:t>
            </a:r>
            <a:r>
              <a:rPr lang="en-US" sz="1400" dirty="0"/>
              <a:t> </a:t>
            </a:r>
            <a:r>
              <a:rPr lang="en-US" sz="1400" dirty="0" err="1"/>
              <a:t>ниже</a:t>
            </a:r>
            <a:r>
              <a:rPr lang="en-US" sz="1400" dirty="0"/>
              <a:t> </a:t>
            </a:r>
            <a:r>
              <a:rPr lang="en-US" sz="1400" dirty="0" err="1"/>
              <a:t>моста</a:t>
            </a:r>
            <a:r>
              <a:rPr lang="en-US" sz="1400" dirty="0"/>
              <a:t> и </a:t>
            </a:r>
            <a:r>
              <a:rPr lang="en-US" sz="1400" dirty="0" err="1"/>
              <a:t>образованию</a:t>
            </a:r>
            <a:r>
              <a:rPr lang="en-US" sz="1400" dirty="0"/>
              <a:t> </a:t>
            </a:r>
            <a:r>
              <a:rPr lang="en-US" sz="1400" dirty="0" err="1"/>
              <a:t>подобного</a:t>
            </a:r>
            <a:r>
              <a:rPr lang="en-US" sz="1400" dirty="0"/>
              <a:t> «</a:t>
            </a:r>
            <a:r>
              <a:rPr lang="en-US" sz="1400" dirty="0" err="1"/>
              <a:t>водохранилища</a:t>
            </a:r>
            <a:r>
              <a:rPr lang="en-US" sz="1400" dirty="0"/>
              <a:t>» </a:t>
            </a:r>
            <a:r>
              <a:rPr lang="en-US" sz="1400" dirty="0" err="1"/>
              <a:t>перед</a:t>
            </a:r>
            <a:r>
              <a:rPr lang="en-US" sz="1400" dirty="0"/>
              <a:t> </a:t>
            </a:r>
            <a:r>
              <a:rPr lang="en-US" sz="1400" dirty="0" err="1"/>
              <a:t>следующим</a:t>
            </a:r>
            <a:r>
              <a:rPr lang="en-US" sz="1400" dirty="0"/>
              <a:t> </a:t>
            </a:r>
            <a:r>
              <a:rPr lang="en-US" sz="1400" dirty="0" err="1"/>
              <a:t>аналогичным</a:t>
            </a:r>
            <a:r>
              <a:rPr lang="en-US" sz="1400" dirty="0"/>
              <a:t> </a:t>
            </a:r>
            <a:r>
              <a:rPr lang="en-US" sz="1400" dirty="0" err="1"/>
              <a:t>препятствием</a:t>
            </a:r>
            <a:r>
              <a:rPr lang="en-US" sz="1400" dirty="0"/>
              <a:t>.</a:t>
            </a:r>
          </a:p>
          <a:p>
            <a:pPr indent="-228600" defTabSz="914400">
              <a:lnSpc>
                <a:spcPct val="110000"/>
              </a:lnSpc>
              <a:spcAft>
                <a:spcPts val="600"/>
              </a:spcAft>
              <a:buClr>
                <a:schemeClr val="accent1"/>
              </a:buClr>
              <a:buSzPct val="100000"/>
              <a:buFont typeface="Arial" panose="020B0604020202020204" pitchFamily="34" charset="0"/>
              <a:buChar char="•"/>
            </a:pPr>
            <a:endParaRPr lang="en-US" sz="1300" dirty="0"/>
          </a:p>
        </p:txBody>
      </p:sp>
      <p:pic>
        <p:nvPicPr>
          <p:cNvPr id="5" name="Picture 3" descr="C:\Users\Софья Александровна\Desktop\krymsk_b(62)__hsmj6m3.jpg">
            <a:extLst>
              <a:ext uri="{FF2B5EF4-FFF2-40B4-BE49-F238E27FC236}">
                <a16:creationId xmlns:a16="http://schemas.microsoft.com/office/drawing/2014/main" id="{CA129BA5-4C26-9710-ACD4-1C6388C44819}"/>
              </a:ext>
            </a:extLst>
          </p:cNvPr>
          <p:cNvPicPr>
            <a:picLocks noChangeAspect="1" noChangeArrowheads="1"/>
          </p:cNvPicPr>
          <p:nvPr/>
        </p:nvPicPr>
        <p:blipFill>
          <a:blip r:embed="rId3"/>
          <a:stretch>
            <a:fillRect/>
          </a:stretch>
        </p:blipFill>
        <p:spPr bwMode="auto">
          <a:xfrm>
            <a:off x="7473594" y="3253673"/>
            <a:ext cx="4074836" cy="2261533"/>
          </a:xfrm>
          <a:prstGeom prst="rect">
            <a:avLst/>
          </a:prstGeom>
          <a:noFill/>
        </p:spPr>
      </p:pic>
    </p:spTree>
    <p:extLst>
      <p:ext uri="{BB962C8B-B14F-4D97-AF65-F5344CB8AC3E}">
        <p14:creationId xmlns:p14="http://schemas.microsoft.com/office/powerpoint/2010/main" val="3800570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4" name="Rectangle 9">
            <a:extLst>
              <a:ext uri="{FF2B5EF4-FFF2-40B4-BE49-F238E27FC236}">
                <a16:creationId xmlns:a16="http://schemas.microsoft.com/office/drawing/2014/main" id="{B22515BF-268C-4948-8FF3-8615856B2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5" name="Picture 11">
            <a:extLst>
              <a:ext uri="{FF2B5EF4-FFF2-40B4-BE49-F238E27FC236}">
                <a16:creationId xmlns:a16="http://schemas.microsoft.com/office/drawing/2014/main" id="{DFE61F31-0530-46F4-B08D-3B418E749B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36" name="Straight Connector 13">
            <a:extLst>
              <a:ext uri="{FF2B5EF4-FFF2-40B4-BE49-F238E27FC236}">
                <a16:creationId xmlns:a16="http://schemas.microsoft.com/office/drawing/2014/main" id="{F24A66FE-6096-4908-8E2D-A0366AF81A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15">
            <a:extLst>
              <a:ext uri="{FF2B5EF4-FFF2-40B4-BE49-F238E27FC236}">
                <a16:creationId xmlns:a16="http://schemas.microsoft.com/office/drawing/2014/main" id="{EA410EE9-7A22-4FA0-895C-19437C6A7C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pic>
        <p:nvPicPr>
          <p:cNvPr id="5" name="Объект 4" descr="Изображение выглядит как трава, небо, внешний, вода&#10;&#10;Автоматически созданное описание">
            <a:extLst>
              <a:ext uri="{FF2B5EF4-FFF2-40B4-BE49-F238E27FC236}">
                <a16:creationId xmlns:a16="http://schemas.microsoft.com/office/drawing/2014/main" id="{232D48AE-E529-CB31-D6C5-A928A5122C4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7238" r="-1" b="8490"/>
          <a:stretch/>
        </p:blipFill>
        <p:spPr>
          <a:xfrm>
            <a:off x="325" y="10"/>
            <a:ext cx="12191675" cy="6857990"/>
          </a:xfrm>
          <a:prstGeom prst="rect">
            <a:avLst/>
          </a:prstGeom>
        </p:spPr>
      </p:pic>
      <p:sp>
        <p:nvSpPr>
          <p:cNvPr id="38" name="Rectangle 17">
            <a:extLst>
              <a:ext uri="{FF2B5EF4-FFF2-40B4-BE49-F238E27FC236}">
                <a16:creationId xmlns:a16="http://schemas.microsoft.com/office/drawing/2014/main" id="{402D1DAE-DE62-4B46-8A5C-5A4C64B30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2" y="497795"/>
            <a:ext cx="3411213" cy="1934824"/>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F8B0FB37-C343-2EB3-DBBB-4034EACB32CE}"/>
              </a:ext>
            </a:extLst>
          </p:cNvPr>
          <p:cNvSpPr>
            <a:spLocks noGrp="1"/>
          </p:cNvSpPr>
          <p:nvPr>
            <p:ph type="title"/>
          </p:nvPr>
        </p:nvSpPr>
        <p:spPr>
          <a:xfrm>
            <a:off x="8455380" y="660995"/>
            <a:ext cx="2935705" cy="1607164"/>
          </a:xfrm>
        </p:spPr>
        <p:txBody>
          <a:bodyPr vert="horz" lIns="91440" tIns="45720" rIns="91440" bIns="45720" rtlCol="0" anchor="b">
            <a:normAutofit/>
          </a:bodyPr>
          <a:lstStyle/>
          <a:p>
            <a:pPr algn="just"/>
            <a:r>
              <a:rPr lang="en-US" sz="2000" dirty="0" err="1">
                <a:solidFill>
                  <a:srgbClr val="FFFFFE"/>
                </a:solidFill>
              </a:rPr>
              <a:t>Русло</a:t>
            </a:r>
            <a:r>
              <a:rPr lang="en-US" sz="2000" dirty="0">
                <a:solidFill>
                  <a:srgbClr val="FFFFFE"/>
                </a:solidFill>
              </a:rPr>
              <a:t> </a:t>
            </a:r>
            <a:r>
              <a:rPr lang="en-US" sz="2000" dirty="0" err="1">
                <a:solidFill>
                  <a:srgbClr val="FFFFFE"/>
                </a:solidFill>
              </a:rPr>
              <a:t>реки</a:t>
            </a:r>
            <a:r>
              <a:rPr lang="en-US" sz="2000" dirty="0">
                <a:solidFill>
                  <a:srgbClr val="FFFFFE"/>
                </a:solidFill>
              </a:rPr>
              <a:t> </a:t>
            </a:r>
            <a:r>
              <a:rPr lang="en-US" sz="2000" dirty="0" err="1">
                <a:solidFill>
                  <a:srgbClr val="FFFFFE"/>
                </a:solidFill>
              </a:rPr>
              <a:t>Адагум</a:t>
            </a:r>
            <a:br>
              <a:rPr lang="ru-RU" sz="2000" dirty="0">
                <a:solidFill>
                  <a:srgbClr val="FFFFFE"/>
                </a:solidFill>
              </a:rPr>
            </a:br>
            <a:br>
              <a:rPr lang="ru-RU" sz="2000" dirty="0">
                <a:solidFill>
                  <a:srgbClr val="FFFFFE"/>
                </a:solidFill>
              </a:rPr>
            </a:br>
            <a:endParaRPr lang="en-US" sz="2000" dirty="0">
              <a:solidFill>
                <a:srgbClr val="FFFFFE"/>
              </a:solidFill>
            </a:endParaRPr>
          </a:p>
        </p:txBody>
      </p:sp>
      <p:cxnSp>
        <p:nvCxnSpPr>
          <p:cNvPr id="39" name="Straight Connector 19">
            <a:extLst>
              <a:ext uri="{FF2B5EF4-FFF2-40B4-BE49-F238E27FC236}">
                <a16:creationId xmlns:a16="http://schemas.microsoft.com/office/drawing/2014/main" id="{0097A74F-3D89-43D7-87E5-9117870628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79724" y="652528"/>
            <a:ext cx="0" cy="1615075"/>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51707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56CED6-ACD4-43B1-BE53-1B579E8C6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5B451061-F85B-40DB-92DA-1FD61C70C3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13" name="Straight Connector 12">
            <a:extLst>
              <a:ext uri="{FF2B5EF4-FFF2-40B4-BE49-F238E27FC236}">
                <a16:creationId xmlns:a16="http://schemas.microsoft.com/office/drawing/2014/main" id="{D1F836F1-51D4-4090-8E0D-97877F036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A01027E-B10F-4212-8A7C-18D3714617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4568A54B-9065-40B2-8753-8E0288E82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AFDA84C6-23C5-7A52-B4B7-F14C8BDE4741}"/>
              </a:ext>
            </a:extLst>
          </p:cNvPr>
          <p:cNvSpPr>
            <a:spLocks noGrp="1"/>
          </p:cNvSpPr>
          <p:nvPr>
            <p:ph type="title" idx="4294967295"/>
          </p:nvPr>
        </p:nvSpPr>
        <p:spPr>
          <a:xfrm>
            <a:off x="1632057" y="191677"/>
            <a:ext cx="9788214" cy="790818"/>
          </a:xfrm>
        </p:spPr>
        <p:txBody>
          <a:bodyPr vert="horz" lIns="91440" tIns="45720" rIns="91440" bIns="45720" rtlCol="0" anchor="b">
            <a:normAutofit/>
          </a:bodyPr>
          <a:lstStyle/>
          <a:p>
            <a:pPr algn="ctr"/>
            <a:r>
              <a:rPr lang="en-US" dirty="0" err="1"/>
              <a:t>Роль</a:t>
            </a:r>
            <a:r>
              <a:rPr lang="en-US" dirty="0"/>
              <a:t> </a:t>
            </a:r>
            <a:r>
              <a:rPr lang="en-US" dirty="0" err="1"/>
              <a:t>прудов</a:t>
            </a:r>
            <a:r>
              <a:rPr lang="en-US" dirty="0"/>
              <a:t> и водохранилищ</a:t>
            </a:r>
          </a:p>
        </p:txBody>
      </p:sp>
      <p:cxnSp>
        <p:nvCxnSpPr>
          <p:cNvPr id="19" name="Straight Connector 18">
            <a:extLst>
              <a:ext uri="{FF2B5EF4-FFF2-40B4-BE49-F238E27FC236}">
                <a16:creationId xmlns:a16="http://schemas.microsoft.com/office/drawing/2014/main" id="{515F3B72-790F-4B1A-90DE-5EC31C829B9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p:nvSpPr>
          <p:cNvPr id="21" name="Rectangle 20">
            <a:extLst>
              <a:ext uri="{FF2B5EF4-FFF2-40B4-BE49-F238E27FC236}">
                <a16:creationId xmlns:a16="http://schemas.microsoft.com/office/drawing/2014/main" id="{A2BED43D-FF5E-4233-9D4F-A509B5603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Объект 2">
            <a:extLst>
              <a:ext uri="{FF2B5EF4-FFF2-40B4-BE49-F238E27FC236}">
                <a16:creationId xmlns:a16="http://schemas.microsoft.com/office/drawing/2014/main" id="{07D4CC4B-47D8-F91C-9BBF-225A35E9C34E}"/>
              </a:ext>
            </a:extLst>
          </p:cNvPr>
          <p:cNvSpPr>
            <a:spLocks noGrp="1"/>
          </p:cNvSpPr>
          <p:nvPr>
            <p:ph idx="4294967295"/>
          </p:nvPr>
        </p:nvSpPr>
        <p:spPr>
          <a:xfrm>
            <a:off x="1371414" y="1132086"/>
            <a:ext cx="4740070" cy="4821242"/>
          </a:xfrm>
        </p:spPr>
        <p:txBody>
          <a:bodyPr vert="horz" lIns="91440" tIns="45720" rIns="91440" bIns="45720" rtlCol="0" anchor="t">
            <a:normAutofit lnSpcReduction="10000"/>
          </a:bodyPr>
          <a:lstStyle/>
          <a:p>
            <a:pPr marL="0" algn="just">
              <a:lnSpc>
                <a:spcPct val="100000"/>
              </a:lnSpc>
            </a:pPr>
            <a:r>
              <a:rPr lang="en-US" sz="1500" dirty="0"/>
              <a:t>После </a:t>
            </a:r>
            <a:r>
              <a:rPr lang="en-US" sz="1500" dirty="0" err="1"/>
              <a:t>катастрофического</a:t>
            </a:r>
            <a:r>
              <a:rPr lang="en-US" sz="1500" dirty="0"/>
              <a:t> </a:t>
            </a:r>
            <a:r>
              <a:rPr lang="en-US" sz="1500" dirty="0" err="1"/>
              <a:t>наводнения</a:t>
            </a:r>
            <a:r>
              <a:rPr lang="en-US" sz="1500" dirty="0"/>
              <a:t> в </a:t>
            </a:r>
            <a:r>
              <a:rPr lang="en-US" sz="1500" dirty="0" err="1"/>
              <a:t>Крымске</a:t>
            </a:r>
            <a:r>
              <a:rPr lang="en-US" sz="1500" dirty="0"/>
              <a:t> </a:t>
            </a:r>
            <a:r>
              <a:rPr lang="en-US" sz="1500" dirty="0" err="1"/>
              <a:t>появились</a:t>
            </a:r>
            <a:r>
              <a:rPr lang="en-US" sz="1500" dirty="0"/>
              <a:t> </a:t>
            </a:r>
            <a:r>
              <a:rPr lang="en-US" sz="1500" dirty="0" err="1"/>
              <a:t>слухи</a:t>
            </a:r>
            <a:r>
              <a:rPr lang="en-US" sz="1500" dirty="0"/>
              <a:t>, </a:t>
            </a:r>
            <a:r>
              <a:rPr lang="en-US" sz="1500" dirty="0" err="1"/>
              <a:t>что</a:t>
            </a:r>
            <a:r>
              <a:rPr lang="en-US" sz="1500" dirty="0"/>
              <a:t> </a:t>
            </a:r>
            <a:r>
              <a:rPr lang="en-US" sz="1500" dirty="0" err="1"/>
              <a:t>причиной</a:t>
            </a:r>
            <a:r>
              <a:rPr lang="en-US" sz="1500" dirty="0"/>
              <a:t> </a:t>
            </a:r>
            <a:r>
              <a:rPr lang="en-US" sz="1500" dirty="0" err="1"/>
              <a:t>внезапного</a:t>
            </a:r>
            <a:r>
              <a:rPr lang="en-US" sz="1500" dirty="0"/>
              <a:t> </a:t>
            </a:r>
            <a:r>
              <a:rPr lang="en-US" sz="1500" dirty="0" err="1"/>
              <a:t>затопления</a:t>
            </a:r>
            <a:r>
              <a:rPr lang="en-US" sz="1500" dirty="0"/>
              <a:t> </a:t>
            </a:r>
            <a:r>
              <a:rPr lang="en-US" sz="1500" dirty="0" err="1"/>
              <a:t>города</a:t>
            </a:r>
            <a:r>
              <a:rPr lang="en-US" sz="1500" dirty="0"/>
              <a:t> </a:t>
            </a:r>
            <a:r>
              <a:rPr lang="en-US" sz="1500" dirty="0" err="1"/>
              <a:t>послужило</a:t>
            </a:r>
            <a:r>
              <a:rPr lang="en-US" sz="1500" dirty="0"/>
              <a:t> </a:t>
            </a:r>
            <a:r>
              <a:rPr lang="en-US" sz="1500" dirty="0" err="1"/>
              <a:t>разрушение</a:t>
            </a:r>
            <a:r>
              <a:rPr lang="en-US" sz="1500" dirty="0"/>
              <a:t> </a:t>
            </a:r>
            <a:r>
              <a:rPr lang="en-US" sz="1500" dirty="0" err="1"/>
              <a:t>плотины</a:t>
            </a:r>
            <a:r>
              <a:rPr lang="en-US" sz="1500" dirty="0"/>
              <a:t> </a:t>
            </a:r>
            <a:r>
              <a:rPr lang="en-US" sz="1500" dirty="0" err="1"/>
              <a:t>или</a:t>
            </a:r>
            <a:r>
              <a:rPr lang="en-US" sz="1500" dirty="0"/>
              <a:t> </a:t>
            </a:r>
            <a:r>
              <a:rPr lang="en-US" sz="1500" dirty="0" err="1"/>
              <a:t>аварийный</a:t>
            </a:r>
            <a:r>
              <a:rPr lang="en-US" sz="1500" dirty="0"/>
              <a:t> </a:t>
            </a:r>
            <a:r>
              <a:rPr lang="en-US" sz="1500" dirty="0" err="1"/>
              <a:t>сброс</a:t>
            </a:r>
            <a:r>
              <a:rPr lang="en-US" sz="1500" dirty="0"/>
              <a:t> </a:t>
            </a:r>
            <a:r>
              <a:rPr lang="en-US" sz="1500" dirty="0" err="1"/>
              <a:t>воды</a:t>
            </a:r>
            <a:r>
              <a:rPr lang="en-US" sz="1500" dirty="0"/>
              <a:t> </a:t>
            </a:r>
            <a:r>
              <a:rPr lang="en-US" sz="1500" dirty="0" err="1"/>
              <a:t>из</a:t>
            </a:r>
            <a:r>
              <a:rPr lang="en-US" sz="1500" dirty="0"/>
              <a:t> </a:t>
            </a:r>
            <a:r>
              <a:rPr lang="en-US" sz="1500" dirty="0" err="1"/>
              <a:t>водохранилища</a:t>
            </a:r>
            <a:r>
              <a:rPr lang="en-US" sz="1500" dirty="0"/>
              <a:t> в </a:t>
            </a:r>
            <a:r>
              <a:rPr lang="en-US" sz="1500" dirty="0" err="1"/>
              <a:t>истоках</a:t>
            </a:r>
            <a:r>
              <a:rPr lang="en-US" sz="1500" dirty="0"/>
              <a:t> </a:t>
            </a:r>
            <a:r>
              <a:rPr lang="en-US" sz="1500" dirty="0" err="1"/>
              <a:t>реки</a:t>
            </a:r>
            <a:r>
              <a:rPr lang="en-US" sz="1500" dirty="0"/>
              <a:t> </a:t>
            </a:r>
            <a:r>
              <a:rPr lang="en-US" sz="1500" dirty="0" err="1"/>
              <a:t>Адагум</a:t>
            </a:r>
            <a:r>
              <a:rPr lang="en-US" sz="1500" dirty="0"/>
              <a:t>. В </a:t>
            </a:r>
            <a:r>
              <a:rPr lang="en-US" sz="1500" dirty="0" err="1"/>
              <a:t>качестве</a:t>
            </a:r>
            <a:r>
              <a:rPr lang="en-US" sz="1500" dirty="0"/>
              <a:t> </a:t>
            </a:r>
            <a:r>
              <a:rPr lang="en-US" sz="1500" dirty="0" err="1"/>
              <a:t>предполагаемых</a:t>
            </a:r>
            <a:r>
              <a:rPr lang="en-US" sz="1500" dirty="0"/>
              <a:t> </a:t>
            </a:r>
            <a:r>
              <a:rPr lang="en-US" sz="1500" dirty="0" err="1"/>
              <a:t>источников</a:t>
            </a:r>
            <a:r>
              <a:rPr lang="en-US" sz="1500" dirty="0"/>
              <a:t> </a:t>
            </a:r>
            <a:r>
              <a:rPr lang="en-US" sz="1500" dirty="0" err="1"/>
              <a:t>воды</a:t>
            </a:r>
            <a:r>
              <a:rPr lang="en-US" sz="1500" dirty="0"/>
              <a:t> </a:t>
            </a:r>
            <a:r>
              <a:rPr lang="en-US" sz="1500" dirty="0" err="1"/>
              <a:t>были</a:t>
            </a:r>
            <a:r>
              <a:rPr lang="en-US" sz="1500" dirty="0"/>
              <a:t> </a:t>
            </a:r>
            <a:r>
              <a:rPr lang="en-US" sz="1500" dirty="0" err="1"/>
              <a:t>названы</a:t>
            </a:r>
            <a:r>
              <a:rPr lang="en-US" sz="1500" dirty="0"/>
              <a:t> </a:t>
            </a:r>
            <a:r>
              <a:rPr lang="en-US" sz="1500" dirty="0" err="1"/>
              <a:t>Неберджаевское</a:t>
            </a:r>
            <a:r>
              <a:rPr lang="en-US" sz="1500" dirty="0"/>
              <a:t> и </a:t>
            </a:r>
            <a:r>
              <a:rPr lang="en-US" sz="1500" dirty="0" err="1"/>
              <a:t>Атакайские</a:t>
            </a:r>
            <a:r>
              <a:rPr lang="en-US" sz="1500" dirty="0"/>
              <a:t> </a:t>
            </a:r>
            <a:r>
              <a:rPr lang="en-US" sz="1500" dirty="0" err="1"/>
              <a:t>водохранилища</a:t>
            </a:r>
            <a:r>
              <a:rPr lang="en-US" sz="1500" dirty="0"/>
              <a:t>. </a:t>
            </a:r>
          </a:p>
          <a:p>
            <a:pPr marL="0" algn="just">
              <a:lnSpc>
                <a:spcPct val="100000"/>
              </a:lnSpc>
            </a:pPr>
            <a:endParaRPr lang="en-US" sz="1500" dirty="0"/>
          </a:p>
          <a:p>
            <a:pPr marL="0" algn="just">
              <a:lnSpc>
                <a:spcPct val="100000"/>
              </a:lnSpc>
            </a:pPr>
            <a:r>
              <a:rPr lang="en-US" sz="1500" dirty="0"/>
              <a:t>В течение </a:t>
            </a:r>
            <a:r>
              <a:rPr lang="en-US" sz="1500" dirty="0" err="1"/>
              <a:t>нескольких</a:t>
            </a:r>
            <a:r>
              <a:rPr lang="en-US" sz="1500" dirty="0"/>
              <a:t> </a:t>
            </a:r>
            <a:r>
              <a:rPr lang="en-US" sz="1500" dirty="0" err="1"/>
              <a:t>дней</a:t>
            </a:r>
            <a:r>
              <a:rPr lang="en-US" sz="1500" dirty="0"/>
              <a:t> </a:t>
            </a:r>
            <a:r>
              <a:rPr lang="en-US" sz="1500" dirty="0" err="1"/>
              <a:t>эти</a:t>
            </a:r>
            <a:r>
              <a:rPr lang="en-US" sz="1500" dirty="0"/>
              <a:t> </a:t>
            </a:r>
            <a:r>
              <a:rPr lang="en-US" sz="1500" dirty="0" err="1"/>
              <a:t>слухи</a:t>
            </a:r>
            <a:r>
              <a:rPr lang="en-US" sz="1500" dirty="0"/>
              <a:t> </a:t>
            </a:r>
            <a:r>
              <a:rPr lang="en-US" sz="1500" dirty="0" err="1"/>
              <a:t>были</a:t>
            </a:r>
            <a:r>
              <a:rPr lang="en-US" sz="1500" dirty="0"/>
              <a:t> опровергнуты </a:t>
            </a:r>
            <a:r>
              <a:rPr lang="en-US" sz="1500" dirty="0" err="1"/>
              <a:t>как</a:t>
            </a:r>
            <a:r>
              <a:rPr lang="en-US" sz="1500" dirty="0"/>
              <a:t> </a:t>
            </a:r>
            <a:r>
              <a:rPr lang="en-US" sz="1500" dirty="0" err="1"/>
              <a:t>официальными</a:t>
            </a:r>
            <a:r>
              <a:rPr lang="en-US" sz="1500" dirty="0"/>
              <a:t> </a:t>
            </a:r>
            <a:r>
              <a:rPr lang="en-US" sz="1500" dirty="0" err="1"/>
              <a:t>источниками</a:t>
            </a:r>
            <a:r>
              <a:rPr lang="en-US" sz="1500" dirty="0"/>
              <a:t>, </a:t>
            </a:r>
            <a:r>
              <a:rPr lang="en-US" sz="1500" dirty="0" err="1"/>
              <a:t>так</a:t>
            </a:r>
            <a:r>
              <a:rPr lang="en-US" sz="1500" dirty="0"/>
              <a:t> и </a:t>
            </a:r>
            <a:r>
              <a:rPr lang="en-US" sz="1500" dirty="0" err="1"/>
              <a:t>независимыми</a:t>
            </a:r>
            <a:r>
              <a:rPr lang="en-US" sz="1500" dirty="0"/>
              <a:t> </a:t>
            </a:r>
            <a:r>
              <a:rPr lang="en-US" sz="1500" dirty="0" err="1"/>
              <a:t>журналистскими</a:t>
            </a:r>
            <a:r>
              <a:rPr lang="en-US" sz="1500" dirty="0"/>
              <a:t> </a:t>
            </a:r>
            <a:r>
              <a:rPr lang="en-US" sz="1500" dirty="0" err="1"/>
              <a:t>расследованиями</a:t>
            </a:r>
            <a:r>
              <a:rPr lang="en-US" sz="1500" dirty="0"/>
              <a:t>. </a:t>
            </a:r>
            <a:r>
              <a:rPr lang="en-US" sz="1500" dirty="0" err="1"/>
              <a:t>Гидротехнические</a:t>
            </a:r>
            <a:r>
              <a:rPr lang="en-US" sz="1500" dirty="0"/>
              <a:t> </a:t>
            </a:r>
            <a:r>
              <a:rPr lang="en-US" sz="1500" dirty="0" err="1"/>
              <a:t>сооружения</a:t>
            </a:r>
            <a:r>
              <a:rPr lang="en-US" sz="1500" dirty="0"/>
              <a:t> водохранилищ </a:t>
            </a:r>
            <a:r>
              <a:rPr lang="en-US" sz="1500" dirty="0" err="1"/>
              <a:t>при</a:t>
            </a:r>
            <a:r>
              <a:rPr lang="en-US" sz="1500" dirty="0"/>
              <a:t> </a:t>
            </a:r>
            <a:r>
              <a:rPr lang="en-US" sz="1500" dirty="0" err="1"/>
              <a:t>пропуске</a:t>
            </a:r>
            <a:r>
              <a:rPr lang="en-US" sz="1500" dirty="0"/>
              <a:t> </a:t>
            </a:r>
            <a:r>
              <a:rPr lang="en-US" sz="1500" dirty="0" err="1"/>
              <a:t>паводка</a:t>
            </a:r>
            <a:r>
              <a:rPr lang="en-US" sz="1500" dirty="0"/>
              <a:t> </a:t>
            </a:r>
            <a:r>
              <a:rPr lang="en-US" sz="1500" dirty="0" err="1"/>
              <a:t>не</a:t>
            </a:r>
            <a:r>
              <a:rPr lang="en-US" sz="1500" dirty="0"/>
              <a:t> </a:t>
            </a:r>
            <a:r>
              <a:rPr lang="en-US" sz="1500" dirty="0" err="1"/>
              <a:t>пострадали</a:t>
            </a:r>
            <a:r>
              <a:rPr lang="en-US" sz="1500" dirty="0"/>
              <a:t>, </a:t>
            </a:r>
            <a:r>
              <a:rPr lang="en-US" sz="1500" dirty="0" err="1"/>
              <a:t>сброс</a:t>
            </a:r>
            <a:r>
              <a:rPr lang="en-US" sz="1500" dirty="0"/>
              <a:t> </a:t>
            </a:r>
            <a:r>
              <a:rPr lang="en-US" sz="1500" dirty="0" err="1"/>
              <a:t>излишков</a:t>
            </a:r>
            <a:r>
              <a:rPr lang="en-US" sz="1500" dirty="0"/>
              <a:t> </a:t>
            </a:r>
            <a:r>
              <a:rPr lang="en-US" sz="1500" dirty="0" err="1"/>
              <a:t>воды</a:t>
            </a:r>
            <a:r>
              <a:rPr lang="en-US" sz="1500" dirty="0"/>
              <a:t> </a:t>
            </a:r>
            <a:r>
              <a:rPr lang="en-US" sz="1500" dirty="0" err="1"/>
              <a:t>производился</a:t>
            </a:r>
            <a:r>
              <a:rPr lang="en-US" sz="1500" dirty="0"/>
              <a:t> в </a:t>
            </a:r>
            <a:r>
              <a:rPr lang="en-US" sz="1500" dirty="0" err="1"/>
              <a:t>нормальном</a:t>
            </a:r>
            <a:r>
              <a:rPr lang="en-US" sz="1500" dirty="0"/>
              <a:t> </a:t>
            </a:r>
            <a:r>
              <a:rPr lang="en-US" sz="1500" dirty="0" err="1"/>
              <a:t>режиме</a:t>
            </a:r>
            <a:r>
              <a:rPr lang="en-US" sz="1500" dirty="0"/>
              <a:t>. </a:t>
            </a:r>
            <a:r>
              <a:rPr lang="en-US" sz="1500" dirty="0" err="1"/>
              <a:t>Неберджаевское</a:t>
            </a:r>
            <a:r>
              <a:rPr lang="en-US" sz="1500" dirty="0"/>
              <a:t> </a:t>
            </a:r>
            <a:r>
              <a:rPr lang="en-US" sz="1500" dirty="0" err="1"/>
              <a:t>водохранилище</a:t>
            </a:r>
            <a:r>
              <a:rPr lang="en-US" sz="1500" dirty="0"/>
              <a:t> </a:t>
            </a:r>
            <a:r>
              <a:rPr lang="en-US" sz="1500" dirty="0" err="1"/>
              <a:t>сыграло</a:t>
            </a:r>
            <a:r>
              <a:rPr lang="en-US" sz="1500" dirty="0"/>
              <a:t> </a:t>
            </a:r>
            <a:r>
              <a:rPr lang="en-US" sz="1500" dirty="0" err="1"/>
              <a:t>положительную</a:t>
            </a:r>
            <a:r>
              <a:rPr lang="en-US" sz="1500" dirty="0"/>
              <a:t> </a:t>
            </a:r>
            <a:r>
              <a:rPr lang="en-US" sz="1500" dirty="0" err="1"/>
              <a:t>роль</a:t>
            </a:r>
            <a:r>
              <a:rPr lang="en-US" sz="1500" dirty="0"/>
              <a:t>, </a:t>
            </a:r>
            <a:r>
              <a:rPr lang="en-US" sz="1500" dirty="0" err="1"/>
              <a:t>аккумулировав</a:t>
            </a:r>
            <a:r>
              <a:rPr lang="en-US" sz="1500" dirty="0"/>
              <a:t> в течение </a:t>
            </a:r>
            <a:r>
              <a:rPr lang="en-US" sz="1500" dirty="0" err="1"/>
              <a:t>суток</a:t>
            </a:r>
            <a:r>
              <a:rPr lang="en-US" sz="1500" dirty="0"/>
              <a:t> 6—7 </a:t>
            </a:r>
            <a:r>
              <a:rPr lang="en-US" sz="1500" dirty="0" err="1"/>
              <a:t>июля</a:t>
            </a:r>
            <a:r>
              <a:rPr lang="en-US" sz="1500" dirty="0"/>
              <a:t> </a:t>
            </a:r>
            <a:r>
              <a:rPr lang="en-US" sz="1500" dirty="0" err="1"/>
              <a:t>свыше</a:t>
            </a:r>
            <a:r>
              <a:rPr lang="en-US" sz="1500" dirty="0"/>
              <a:t> 4 </a:t>
            </a:r>
            <a:r>
              <a:rPr lang="en-US" sz="1500" dirty="0" err="1"/>
              <a:t>млн</a:t>
            </a:r>
            <a:r>
              <a:rPr lang="en-US" sz="1500" dirty="0"/>
              <a:t> м³ </a:t>
            </a:r>
            <a:r>
              <a:rPr lang="en-US" sz="1500" dirty="0" err="1"/>
              <a:t>воды</a:t>
            </a:r>
            <a:r>
              <a:rPr lang="en-US" sz="1500" dirty="0"/>
              <a:t> и </a:t>
            </a:r>
            <a:r>
              <a:rPr lang="en-US" sz="1500" dirty="0" err="1"/>
              <a:t>снизив</a:t>
            </a:r>
            <a:r>
              <a:rPr lang="en-US" sz="1500" dirty="0"/>
              <a:t> </a:t>
            </a:r>
            <a:r>
              <a:rPr lang="en-US" sz="1500" dirty="0" err="1"/>
              <a:t>расход</a:t>
            </a:r>
            <a:r>
              <a:rPr lang="en-US" sz="1500" dirty="0"/>
              <a:t> </a:t>
            </a:r>
            <a:r>
              <a:rPr lang="en-US" sz="1500" dirty="0" err="1"/>
              <a:t>воды</a:t>
            </a:r>
            <a:r>
              <a:rPr lang="en-US" sz="1500" dirty="0"/>
              <a:t> в </a:t>
            </a:r>
            <a:r>
              <a:rPr lang="en-US" sz="1500" dirty="0" err="1"/>
              <a:t>Крымске</a:t>
            </a:r>
            <a:r>
              <a:rPr lang="en-US" sz="1500" dirty="0"/>
              <a:t> </a:t>
            </a:r>
            <a:r>
              <a:rPr lang="en-US" sz="1500" dirty="0" err="1"/>
              <a:t>на</a:t>
            </a:r>
            <a:r>
              <a:rPr lang="en-US" sz="1500" dirty="0"/>
              <a:t> </a:t>
            </a:r>
            <a:r>
              <a:rPr lang="en-US" sz="1500" dirty="0" err="1"/>
              <a:t>пике</a:t>
            </a:r>
            <a:r>
              <a:rPr lang="en-US" sz="1500" dirty="0"/>
              <a:t> </a:t>
            </a:r>
            <a:r>
              <a:rPr lang="en-US" sz="1500" dirty="0" err="1"/>
              <a:t>наводнения</a:t>
            </a:r>
            <a:r>
              <a:rPr lang="en-US" sz="1500" dirty="0"/>
              <a:t> </a:t>
            </a:r>
            <a:r>
              <a:rPr lang="en-US" sz="1500" dirty="0" err="1"/>
              <a:t>примерно</a:t>
            </a:r>
            <a:r>
              <a:rPr lang="en-US" sz="1500" dirty="0"/>
              <a:t> </a:t>
            </a:r>
            <a:r>
              <a:rPr lang="en-US" sz="1500" dirty="0" err="1"/>
              <a:t>на</a:t>
            </a:r>
            <a:r>
              <a:rPr lang="en-US" sz="1500" dirty="0"/>
              <a:t> 130 м³/с.</a:t>
            </a:r>
          </a:p>
          <a:p>
            <a:pPr>
              <a:lnSpc>
                <a:spcPct val="110000"/>
              </a:lnSpc>
            </a:pPr>
            <a:endParaRPr lang="en-US" sz="1000" dirty="0"/>
          </a:p>
        </p:txBody>
      </p:sp>
      <p:pic>
        <p:nvPicPr>
          <p:cNvPr id="4" name="Picture 2" descr="C:\Users\Софья Александровна\Desktop\652fd1c21a32c3f2a3177ae422a74a70.jpg">
            <a:extLst>
              <a:ext uri="{FF2B5EF4-FFF2-40B4-BE49-F238E27FC236}">
                <a16:creationId xmlns:a16="http://schemas.microsoft.com/office/drawing/2014/main" id="{D7A0D2FC-097A-DF20-984C-9687623EFE48}"/>
              </a:ext>
            </a:extLst>
          </p:cNvPr>
          <p:cNvPicPr>
            <a:picLocks noChangeAspect="1" noChangeArrowheads="1"/>
          </p:cNvPicPr>
          <p:nvPr/>
        </p:nvPicPr>
        <p:blipFill rotWithShape="1">
          <a:blip r:embed="rId3" cstate="print"/>
          <a:srcRect r="3"/>
          <a:stretch/>
        </p:blipFill>
        <p:spPr bwMode="auto">
          <a:xfrm>
            <a:off x="6240325" y="1791363"/>
            <a:ext cx="5822533" cy="3275274"/>
          </a:xfrm>
          <a:prstGeom prst="rect">
            <a:avLst/>
          </a:prstGeom>
          <a:noFill/>
        </p:spPr>
      </p:pic>
      <p:pic>
        <p:nvPicPr>
          <p:cNvPr id="23" name="Picture 22">
            <a:extLst>
              <a:ext uri="{FF2B5EF4-FFF2-40B4-BE49-F238E27FC236}">
                <a16:creationId xmlns:a16="http://schemas.microsoft.com/office/drawing/2014/main" id="{051D0F8B-A6FE-4009-88A1-49ABE7CEF2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25" name="Straight Connector 24">
            <a:extLst>
              <a:ext uri="{FF2B5EF4-FFF2-40B4-BE49-F238E27FC236}">
                <a16:creationId xmlns:a16="http://schemas.microsoft.com/office/drawing/2014/main" id="{4C5057B3-E936-43A2-9EEE-514EF0434F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815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1251E5-B6D4-A642-2BD1-7B17D8A0004E}"/>
              </a:ext>
            </a:extLst>
          </p:cNvPr>
          <p:cNvSpPr>
            <a:spLocks noGrp="1"/>
          </p:cNvSpPr>
          <p:nvPr>
            <p:ph type="title" idx="4294967295"/>
          </p:nvPr>
        </p:nvSpPr>
        <p:spPr>
          <a:xfrm>
            <a:off x="1567304" y="0"/>
            <a:ext cx="9605962" cy="595313"/>
          </a:xfrm>
        </p:spPr>
        <p:txBody>
          <a:bodyPr/>
          <a:lstStyle/>
          <a:p>
            <a:pPr algn="ctr"/>
            <a:r>
              <a:rPr lang="ru-RU" dirty="0"/>
              <a:t>Наиболее пострадавшие участки</a:t>
            </a:r>
          </a:p>
        </p:txBody>
      </p:sp>
      <p:pic>
        <p:nvPicPr>
          <p:cNvPr id="6" name="Объект 5" descr="Изображение выглядит как карта&#10;&#10;Автоматически созданное описание">
            <a:extLst>
              <a:ext uri="{FF2B5EF4-FFF2-40B4-BE49-F238E27FC236}">
                <a16:creationId xmlns:a16="http://schemas.microsoft.com/office/drawing/2014/main" id="{414CAC7F-CD71-6DFD-F243-2CB670E5B5AC}"/>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0" y="846138"/>
            <a:ext cx="5505450" cy="5230812"/>
          </a:xfrm>
        </p:spPr>
      </p:pic>
      <p:pic>
        <p:nvPicPr>
          <p:cNvPr id="8" name="Объект 7">
            <a:extLst>
              <a:ext uri="{FF2B5EF4-FFF2-40B4-BE49-F238E27FC236}">
                <a16:creationId xmlns:a16="http://schemas.microsoft.com/office/drawing/2014/main" id="{4AE98100-4CE3-980C-66A6-6BBA0102EA34}"/>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7418388" y="750888"/>
            <a:ext cx="4773612" cy="5294312"/>
          </a:xfrm>
        </p:spPr>
      </p:pic>
      <p:cxnSp>
        <p:nvCxnSpPr>
          <p:cNvPr id="12" name="Прямая со стрелкой 11">
            <a:extLst>
              <a:ext uri="{FF2B5EF4-FFF2-40B4-BE49-F238E27FC236}">
                <a16:creationId xmlns:a16="http://schemas.microsoft.com/office/drawing/2014/main" id="{1BAA5885-9EEF-20F9-804B-4BA853F35811}"/>
              </a:ext>
            </a:extLst>
          </p:cNvPr>
          <p:cNvCxnSpPr/>
          <p:nvPr/>
        </p:nvCxnSpPr>
        <p:spPr>
          <a:xfrm flipH="1" flipV="1">
            <a:off x="1896894" y="5019472"/>
            <a:ext cx="2558374" cy="671209"/>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6" name="Прямая со стрелкой 15">
            <a:extLst>
              <a:ext uri="{FF2B5EF4-FFF2-40B4-BE49-F238E27FC236}">
                <a16:creationId xmlns:a16="http://schemas.microsoft.com/office/drawing/2014/main" id="{0AD5E532-3B1B-C960-A8D1-830472F39FE9}"/>
              </a:ext>
            </a:extLst>
          </p:cNvPr>
          <p:cNvCxnSpPr>
            <a:cxnSpLocks/>
          </p:cNvCxnSpPr>
          <p:nvPr/>
        </p:nvCxnSpPr>
        <p:spPr>
          <a:xfrm>
            <a:off x="7091464" y="2159540"/>
            <a:ext cx="1546698" cy="1011677"/>
          </a:xfrm>
          <a:prstGeom prst="straightConnector1">
            <a:avLst/>
          </a:prstGeom>
          <a:ln>
            <a:headEnd type="none" w="med" len="med"/>
            <a:tailEnd type="arrow" w="med" len="med"/>
          </a:ln>
        </p:spPr>
        <p:style>
          <a:lnRef idx="3">
            <a:schemeClr val="accent3"/>
          </a:lnRef>
          <a:fillRef idx="0">
            <a:schemeClr val="accent3"/>
          </a:fillRef>
          <a:effectRef idx="2">
            <a:schemeClr val="accent3"/>
          </a:effectRef>
          <a:fontRef idx="minor">
            <a:schemeClr val="tx1"/>
          </a:fontRef>
        </p:style>
      </p:cxnSp>
      <p:cxnSp>
        <p:nvCxnSpPr>
          <p:cNvPr id="19" name="Прямая со стрелкой 18">
            <a:extLst>
              <a:ext uri="{FF2B5EF4-FFF2-40B4-BE49-F238E27FC236}">
                <a16:creationId xmlns:a16="http://schemas.microsoft.com/office/drawing/2014/main" id="{0619193F-BC63-226A-271E-1B930D5854BE}"/>
              </a:ext>
            </a:extLst>
          </p:cNvPr>
          <p:cNvCxnSpPr/>
          <p:nvPr/>
        </p:nvCxnSpPr>
        <p:spPr>
          <a:xfrm flipH="1" flipV="1">
            <a:off x="2801566" y="3171217"/>
            <a:ext cx="1916349" cy="234436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1" name="Прямая со стрелкой 20">
            <a:extLst>
              <a:ext uri="{FF2B5EF4-FFF2-40B4-BE49-F238E27FC236}">
                <a16:creationId xmlns:a16="http://schemas.microsoft.com/office/drawing/2014/main" id="{FEDF7F4B-C9E0-1803-DF5B-7BDC84D6094F}"/>
              </a:ext>
            </a:extLst>
          </p:cNvPr>
          <p:cNvCxnSpPr/>
          <p:nvPr/>
        </p:nvCxnSpPr>
        <p:spPr>
          <a:xfrm flipH="1" flipV="1">
            <a:off x="3822970" y="2431915"/>
            <a:ext cx="1118681" cy="2996119"/>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22" name="Стрелка: вверх 21">
            <a:extLst>
              <a:ext uri="{FF2B5EF4-FFF2-40B4-BE49-F238E27FC236}">
                <a16:creationId xmlns:a16="http://schemas.microsoft.com/office/drawing/2014/main" id="{EEE6283B-53EA-FDBD-A931-A838E4F50842}"/>
              </a:ext>
            </a:extLst>
          </p:cNvPr>
          <p:cNvSpPr/>
          <p:nvPr/>
        </p:nvSpPr>
        <p:spPr>
          <a:xfrm rot="2567887">
            <a:off x="1118681" y="5593404"/>
            <a:ext cx="340468" cy="451796"/>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a:extLst>
              <a:ext uri="{FF2B5EF4-FFF2-40B4-BE49-F238E27FC236}">
                <a16:creationId xmlns:a16="http://schemas.microsoft.com/office/drawing/2014/main" id="{83EF418A-02A0-BB08-35D2-E9085ED05E0F}"/>
              </a:ext>
            </a:extLst>
          </p:cNvPr>
          <p:cNvSpPr txBox="1"/>
          <p:nvPr/>
        </p:nvSpPr>
        <p:spPr>
          <a:xfrm>
            <a:off x="4533089" y="5428034"/>
            <a:ext cx="2645924" cy="646331"/>
          </a:xfrm>
          <a:prstGeom prst="rect">
            <a:avLst/>
          </a:prstGeom>
          <a:noFill/>
        </p:spPr>
        <p:txBody>
          <a:bodyPr wrap="square" rtlCol="0">
            <a:spAutoFit/>
          </a:bodyPr>
          <a:lstStyle/>
          <a:p>
            <a:r>
              <a:rPr lang="ru-RU" dirty="0"/>
              <a:t>Автомобильные мосты через р. Адагум</a:t>
            </a:r>
          </a:p>
        </p:txBody>
      </p:sp>
      <p:sp>
        <p:nvSpPr>
          <p:cNvPr id="24" name="TextBox 23">
            <a:extLst>
              <a:ext uri="{FF2B5EF4-FFF2-40B4-BE49-F238E27FC236}">
                <a16:creationId xmlns:a16="http://schemas.microsoft.com/office/drawing/2014/main" id="{9AD8E234-B7B1-E2EE-A405-4948DB2C0557}"/>
              </a:ext>
            </a:extLst>
          </p:cNvPr>
          <p:cNvSpPr txBox="1"/>
          <p:nvPr/>
        </p:nvSpPr>
        <p:spPr>
          <a:xfrm>
            <a:off x="6242203" y="1513209"/>
            <a:ext cx="1371599" cy="646331"/>
          </a:xfrm>
          <a:prstGeom prst="rect">
            <a:avLst/>
          </a:prstGeom>
          <a:noFill/>
        </p:spPr>
        <p:txBody>
          <a:bodyPr wrap="square" rtlCol="0">
            <a:spAutoFit/>
          </a:bodyPr>
          <a:lstStyle/>
          <a:p>
            <a:pPr algn="ctr"/>
            <a:r>
              <a:rPr lang="ru-RU" dirty="0"/>
              <a:t>Крымская ЦРБ</a:t>
            </a:r>
          </a:p>
        </p:txBody>
      </p:sp>
    </p:spTree>
    <p:extLst>
      <p:ext uri="{BB962C8B-B14F-4D97-AF65-F5344CB8AC3E}">
        <p14:creationId xmlns:p14="http://schemas.microsoft.com/office/powerpoint/2010/main" val="1573984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2EF7F4F-01BA-2CD9-6540-8C88C04AF0CA}"/>
              </a:ext>
            </a:extLst>
          </p:cNvPr>
          <p:cNvSpPr>
            <a:spLocks noGrp="1"/>
          </p:cNvSpPr>
          <p:nvPr>
            <p:ph idx="1"/>
          </p:nvPr>
        </p:nvSpPr>
        <p:spPr>
          <a:xfrm>
            <a:off x="1534696" y="417096"/>
            <a:ext cx="10095830" cy="5049250"/>
          </a:xfrm>
        </p:spPr>
        <p:txBody>
          <a:bodyPr>
            <a:normAutofit fontScale="85000" lnSpcReduction="10000"/>
          </a:bodyPr>
          <a:lstStyle/>
          <a:p>
            <a:pPr marL="0" indent="358775" algn="just">
              <a:buNone/>
            </a:pPr>
            <a:r>
              <a:rPr lang="ru-RU" sz="2000" b="1" dirty="0">
                <a:latin typeface="Arial" pitchFamily="34" charset="0"/>
                <a:cs typeface="Arial" pitchFamily="34" charset="0"/>
              </a:rPr>
              <a:t>Большое  число  человеческих  жертв было отчасти обусловлено недостатками системы оповещения населения о чрезвычайных ситуациях.</a:t>
            </a:r>
          </a:p>
          <a:p>
            <a:pPr marL="0" indent="358775" algn="just"/>
            <a:r>
              <a:rPr lang="ru-RU" sz="2000" dirty="0">
                <a:latin typeface="Arial" pitchFamily="34" charset="0"/>
                <a:cs typeface="Arial" pitchFamily="34" charset="0"/>
              </a:rPr>
              <a:t>Оперативные службы Росгидромета и Главное управление МЧС по Краснодарскому краю в предшествовавшие наводнению дни неоднократно предупреждали о возможности развития чрезвычайных ситуаций в регионе в связи с обильными дождями, выходом рек из берегов и оползнями. В течение дня 6 июля было выпущено несколько предупреждений, которые были доведены до сведения организаций, ответственных за предупреждение и эвакуацию населения. В том числе, предупреждение о возможности наводнения, которое было получено администрацией Крымского района 6 июля около 22:00.</a:t>
            </a:r>
          </a:p>
          <a:p>
            <a:pPr marL="0" indent="358775" algn="just"/>
            <a:r>
              <a:rPr lang="ru-RU" sz="2000" dirty="0">
                <a:latin typeface="Arial" pitchFamily="34" charset="0"/>
                <a:cs typeface="Arial" pitchFamily="34" charset="0"/>
              </a:rPr>
              <a:t>Однако непосредственно до населения информация о возможности стихийного бедствия доведена не была. О приближающейся катастрофе было известно 6 июля в 22:00, а с 23:00 по местному телеканалу пошла бегущая строка, но в результате аварии с 22:00 в Крымске и ближайших населенных пунктах выключился свет. </a:t>
            </a:r>
          </a:p>
          <a:p>
            <a:pPr marL="0" indent="358775" algn="just"/>
            <a:r>
              <a:rPr lang="ru-RU" sz="2000" dirty="0">
                <a:latin typeface="Arial" pitchFamily="34" charset="0"/>
                <a:cs typeface="Arial" pitchFamily="34" charset="0"/>
              </a:rPr>
              <a:t>Не сработали сирены системы оповещения, СМС-рассылки от операторов сотовой связи приходили на следующий день после трагедии.</a:t>
            </a:r>
          </a:p>
          <a:p>
            <a:endParaRPr lang="ru-RU" dirty="0"/>
          </a:p>
        </p:txBody>
      </p:sp>
    </p:spTree>
    <p:extLst>
      <p:ext uri="{BB962C8B-B14F-4D97-AF65-F5344CB8AC3E}">
        <p14:creationId xmlns:p14="http://schemas.microsoft.com/office/powerpoint/2010/main" val="2742276455"/>
      </p:ext>
    </p:extLst>
  </p:cSld>
  <p:clrMapOvr>
    <a:masterClrMapping/>
  </p:clrMapOvr>
</p:sld>
</file>

<file path=ppt/theme/theme1.xml><?xml version="1.0" encoding="utf-8"?>
<a:theme xmlns:a="http://schemas.openxmlformats.org/drawingml/2006/main" name="Галере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Галерея">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алерея">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docProps/app.xml><?xml version="1.0" encoding="utf-8"?>
<Properties xmlns="http://schemas.openxmlformats.org/officeDocument/2006/extended-properties" xmlns:vt="http://schemas.openxmlformats.org/officeDocument/2006/docPropsVTypes">
  <Template>TM10001114[[fn=Галерея]]</Template>
  <TotalTime>789</TotalTime>
  <Words>1701</Words>
  <Application>Microsoft Office PowerPoint</Application>
  <PresentationFormat>Широкоэкранный</PresentationFormat>
  <Paragraphs>54</Paragraphs>
  <Slides>20</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20</vt:i4>
      </vt:variant>
    </vt:vector>
  </HeadingPairs>
  <TitlesOfParts>
    <vt:vector size="23" baseType="lpstr">
      <vt:lpstr>Arial</vt:lpstr>
      <vt:lpstr>Palatino Linotype</vt:lpstr>
      <vt:lpstr>Галерея</vt:lpstr>
      <vt:lpstr>Наводнение в Крымском районе  2012 год</vt:lpstr>
      <vt:lpstr>Наводнение в Краснодарском крае в 2012 году -  </vt:lpstr>
      <vt:lpstr>Предпосылки трагедии</vt:lpstr>
      <vt:lpstr>Презентация PowerPoint</vt:lpstr>
      <vt:lpstr>Причины наводнения</vt:lpstr>
      <vt:lpstr>Русло реки Адагум  </vt:lpstr>
      <vt:lpstr>Роль прудов и водохранилищ</vt:lpstr>
      <vt:lpstr>Наиболее пострадавшие участки</vt:lpstr>
      <vt:lpstr>Презентация PowerPoint</vt:lpstr>
      <vt:lpstr>В результате поисково-спасательной операции, которая продолжалась до 10 июля, силами МЧС России и региональных органов исполнительной власти были обследованы 238 социально-значимых объектов и более 10 тысяч подворий. С затопленных территорий эвакуировали 2854 человека и спасли 872 человека. В пункты временного размещения были доставлены 1904 человека.       Также во время ликвидации последствий подтопления развернули мобильный госпиталь МЧС России. За медицинской помощью обратились почти 14 тысяч человек, 1435 из них – дети. Была проведена массовая вакцинация. С родственниками пострадавших и погибших работали 48 психологов. </vt:lpstr>
      <vt:lpstr>Была откачана вода из 6500 домовладений, очищено более 250 км дорог, разобрано почти 10 тысяч кубических метров завалов. Также проведены неотложные работы по расчистке русла реки Адагум, организована работа комплексных городков жизнеобеспечения населения, где людям оказывали медицинскую помощь, выдавали питьевую воду и продукты питания. В зону ЧС было доставлено 4,7 тонн гуманитарного груза.          На ликвидацию подтопления были привлечены более 10 тысяч человек (сотрудники МЧС, волонтеры, военнослужащие МО РФ), и больше 2000 единиц техники.           В первые часы после трагедии на помощь пострадавшим пришли соседние районы и регионы. Люди объединялись через социальные сети и форумы и начинали сбор средств, одежды, продуктов питания и медикаментов. На высоком уровне была оказана волонтерская помощь. Многие на своих автомобилях готовы были ехать в любое время суток. В Краснодаре было создано несколько официальных пунктов по сбору первичных средств гигиены, одежды, продуктов питания, медикаментов.  </vt:lpstr>
      <vt:lpstr>Презентация PowerPoint</vt:lpstr>
      <vt:lpstr>Организация судебно-медицинской службы</vt:lpstr>
      <vt:lpstr>Особенности чрезвычайной ситуации, осложнявшие работу судебно-медицинской службы</vt:lpstr>
      <vt:lpstr>Уголовные дела</vt:lpstr>
      <vt:lpstr>21 августа 2013 года Абинский районный суд признал подсудимых виновными и назначил наказание в виде лишения свободы с отбыванием в колонии-поселении: Василию Крутько — 6 лет; Владимиру Улановскому — 3,5 г.; Виктору Жданову — 4,5 г.. Ирина Рябченко получила 3,5 лишения свободы условно. Всем осуждённым было запрещено занимать должности в органах местного самоуправления в течение 3 лет. Приговор был обжалован защитой осуждённых в Краснодарском краевом суде, но эти жалобы были отклонены.      Из осуждённых только Василий Крутько частично признал свою вину, остальные настаивали, что «делали всё, что было в их силах для спасения людей». Мнения общественности относительно решения суда разделились: одни считали, что осуждённых чиновников «сделали крайними», другие требовали более серьёзного наказания.</vt:lpstr>
      <vt:lpstr>Вырезка из статьи А. Романова: </vt:lpstr>
      <vt:lpstr>Вырезка из статьи Е. Сороки: </vt:lpstr>
      <vt:lpstr>Память</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Наводнение в Крымском районе 2012 год</dc:title>
  <dc:creator>Владислав</dc:creator>
  <cp:lastModifiedBy>Владислав</cp:lastModifiedBy>
  <cp:revision>8</cp:revision>
  <dcterms:created xsi:type="dcterms:W3CDTF">2022-12-06T15:36:46Z</dcterms:created>
  <dcterms:modified xsi:type="dcterms:W3CDTF">2022-12-07T04:46:35Z</dcterms:modified>
</cp:coreProperties>
</file>