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366" r:id="rId2"/>
    <p:sldId id="390" r:id="rId3"/>
    <p:sldId id="392" r:id="rId4"/>
    <p:sldId id="393" r:id="rId5"/>
    <p:sldId id="394" r:id="rId6"/>
    <p:sldId id="396" r:id="rId7"/>
    <p:sldId id="397" r:id="rId8"/>
    <p:sldId id="398" r:id="rId9"/>
    <p:sldId id="400" r:id="rId10"/>
    <p:sldId id="401" r:id="rId11"/>
    <p:sldId id="395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DD2"/>
    <a:srgbClr val="F5D9CC"/>
    <a:srgbClr val="FAEDE7"/>
    <a:srgbClr val="FF99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BE29F-AAA5-46FC-92DE-F337B1E018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26D4B-5E62-4C52-B5EB-799B00B34F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2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FF3696-E5FE-4A65-9D59-09205A14FB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27F63-002E-4BCF-A01F-BEBCB41C89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9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85E58-5AD4-4D9F-A541-81BF5697F6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B977E-7DFB-4C66-A319-2698D268051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6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FDD858-7418-489E-ADA0-66E0882DC8B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211EB-F958-47D6-A7E0-5C5C2AFBE8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55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D6FF9-974B-4CA3-97AD-19A43E7D6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8E81C-3946-48CB-BB6C-694B701561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42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024224-FD18-4341-A1A5-DE1D9080AF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4CCF5-21FC-40B0-87E5-3AEBC20F54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71C640-5978-4A3C-9BB5-9B5BDD1486C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B888-F2F5-46A5-B7E0-295582CC39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9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869869-72DB-4A5E-8FD1-D9F287D6FE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DE151-22A7-4ADC-899E-E166E7AD29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7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4AF2B-FDEC-4BD3-93A7-4887DD19DA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EF508-C538-4A50-AF68-1B14164FA2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0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A3B7199-73D9-44CD-A160-9149FFCE44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342B9D-0EBB-4F46-ADED-54C782C59A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7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B44DF1-F4AA-4877-BFAC-F1AE9E451B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3B34B-8B84-4A5D-A9AF-83205ABFFD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8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0DE5D8-573F-4B8E-BD16-5205ADDF03A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06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split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VoloshinVV\Desktop\здание КубГМУ.jpg"/>
          <p:cNvPicPr>
            <a:picLocks noChangeAspect="1" noChangeArrowheads="1"/>
          </p:cNvPicPr>
          <p:nvPr/>
        </p:nvPicPr>
        <p:blipFill rotWithShape="1">
          <a:blip r:embed="rId2"/>
          <a:srcRect l="27397" r="1" b="8643"/>
          <a:stretch/>
        </p:blipFill>
        <p:spPr bwMode="auto">
          <a:xfrm>
            <a:off x="4788024" y="260648"/>
            <a:ext cx="4199205" cy="258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19572" y="2564904"/>
            <a:ext cx="8136904" cy="302433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</a:p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ПРИЕМНОЙ КАМПАНИИ 2023</a:t>
            </a:r>
          </a:p>
          <a:p>
            <a:pPr lvl="0"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ГОСУДАРСТВЕННОГО БЮДЖЕТНОГО ОБРАЗОВАТЕЛЬНОГО УЧРЕЖДЕНИЯ ВЫСШЕГО ОБРАЗОВАНИЯ «КУБАНСКИЙ ГОСУДАРСТВЕННЫЙ МЕДИЦИНСКИЙ УНИВЕРСИТЕТ» МИНИСТЕРСТВА ЗДРАВООХРАНЕНИЯ РОССИЙСКОЙ ФЕДЕРАЦИИ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6386" name="Picture 2" descr="KS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6" y="332656"/>
            <a:ext cx="5616624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19" y="5733256"/>
            <a:ext cx="1675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20 ЯНВАРЯ 2023</a:t>
            </a:r>
          </a:p>
          <a:p>
            <a:pPr algn="ctr"/>
            <a:r>
              <a:rPr lang="ru-RU" sz="1600" dirty="0" smtClean="0"/>
              <a:t>Краснодар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646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6" y="332657"/>
            <a:ext cx="3199928" cy="8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46924"/>
              </p:ext>
            </p:extLst>
          </p:nvPr>
        </p:nvGraphicFramePr>
        <p:xfrm>
          <a:off x="467544" y="1268760"/>
          <a:ext cx="833420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00">
                  <a:extLst>
                    <a:ext uri="{9D8B030D-6E8A-4147-A177-3AD203B41FA5}">
                      <a16:colId xmlns="" xmlns:a16="http://schemas.microsoft.com/office/drawing/2014/main" val="1729602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ДНИ ОТКРЫТЫХ ДВЕРЕЙ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514158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3778" y="2060848"/>
            <a:ext cx="7612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Знакомство с Университетом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будет осуществляться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онлайн формате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виде ознакомительного презентационного видеоролика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официальном сайте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ksma.ru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7739" y="5229200"/>
            <a:ext cx="6424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Телефон горячей линии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8-800-444-19-20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Электронная почта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pr_com@ksma.ru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5216152" cy="132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2924944"/>
            <a:ext cx="642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7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11589"/>
              </p:ext>
            </p:extLst>
          </p:nvPr>
        </p:nvGraphicFramePr>
        <p:xfrm>
          <a:off x="467544" y="1268760"/>
          <a:ext cx="833420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00">
                  <a:extLst>
                    <a:ext uri="{9D8B030D-6E8A-4147-A177-3AD203B41FA5}">
                      <a16:colId xmlns="" xmlns:a16="http://schemas.microsoft.com/office/drawing/2014/main" val="1729602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СТРУКТУРА ОБРАЗОВАТЕЛЬНОЙ И ВОСПИТАТЕЛЬНОЙ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РАБОТЫ УНИВЕРСИТЕТА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5141585"/>
                  </a:ext>
                </a:extLst>
              </a:tr>
            </a:tbl>
          </a:graphicData>
        </a:graphic>
      </p:graphicFrame>
      <p:pic>
        <p:nvPicPr>
          <p:cNvPr id="6" name="Picture 2" descr="K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6" y="332657"/>
            <a:ext cx="3199928" cy="8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51301"/>
              </p:ext>
            </p:extLst>
          </p:nvPr>
        </p:nvGraphicFramePr>
        <p:xfrm>
          <a:off x="323528" y="2132856"/>
          <a:ext cx="864096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3312368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 ФАКУЛЬТЕТОВ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 ПОДГОТОВКИ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5D9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97947"/>
              </p:ext>
            </p:extLst>
          </p:nvPr>
        </p:nvGraphicFramePr>
        <p:xfrm>
          <a:off x="323528" y="3501008"/>
          <a:ext cx="8640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СПЕЦИАЛИТЕТ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ОРДИНАТУРА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АСПИРАНТУРА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ДОКТОРАНТУРА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AED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660277"/>
              </p:ext>
            </p:extLst>
          </p:nvPr>
        </p:nvGraphicFramePr>
        <p:xfrm>
          <a:off x="1403648" y="3933056"/>
          <a:ext cx="638403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11806"/>
                <a:gridCol w="21280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Аккредитация специалистов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переподготовка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ED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92185"/>
              </p:ext>
            </p:extLst>
          </p:nvPr>
        </p:nvGraphicFramePr>
        <p:xfrm>
          <a:off x="395536" y="4653136"/>
          <a:ext cx="8352927" cy="1598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8277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Клиника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КубГМУ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5D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Мультипрофильный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аккредитационно-симуляционный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центр</a:t>
                      </a:r>
                    </a:p>
                  </a:txBody>
                  <a:tcPr anchor="ctr">
                    <a:solidFill>
                      <a:srgbClr val="F5D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Центральная научно-исследовательская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лаборатория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5DDD2"/>
                    </a:solidFill>
                  </a:tcPr>
                </a:tc>
              </a:tr>
              <a:tr h="6844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Волонтерский центр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5D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 содействия трудоустройства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5D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Пространство для творчества и спорта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5DD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3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6" y="332657"/>
            <a:ext cx="3199928" cy="8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74483"/>
              </p:ext>
            </p:extLst>
          </p:nvPr>
        </p:nvGraphicFramePr>
        <p:xfrm>
          <a:off x="467544" y="1268760"/>
          <a:ext cx="833420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00">
                  <a:extLst>
                    <a:ext uri="{9D8B030D-6E8A-4147-A177-3AD203B41FA5}">
                      <a16:colId xmlns="" xmlns:a16="http://schemas.microsoft.com/office/drawing/2014/main" val="1729602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КОНТРОЛЬНЫЕ ЦИФРЫ ПРИЕМА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5141585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35201"/>
              </p:ext>
            </p:extLst>
          </p:nvPr>
        </p:nvGraphicFramePr>
        <p:xfrm>
          <a:off x="501983" y="1988840"/>
          <a:ext cx="8255470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711"/>
                <a:gridCol w="1575186"/>
                <a:gridCol w="1584176"/>
                <a:gridCol w="2097222"/>
                <a:gridCol w="1584175"/>
              </a:tblGrid>
              <a:tr h="888260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места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5D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оплатой обучения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5D9CC"/>
                    </a:solidFill>
                  </a:tcPr>
                </a:tc>
              </a:tr>
              <a:tr h="11279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ЦЕЛЕВАЯ КВОТА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ОСОБАЯ КВОТА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10%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СПЕЦИАЛЬНАЯ КВОТА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ED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164" y="41490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2023 году выделено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572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бюджетных места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2830" y="1916832"/>
            <a:ext cx="8419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Набор на бюджетные и платные места всех факультетов осуществляется по результатам вступительных испытаний по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химии, биологии 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русскому языку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K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6" y="332657"/>
            <a:ext cx="3199928" cy="8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1228"/>
              </p:ext>
            </p:extLst>
          </p:nvPr>
        </p:nvGraphicFramePr>
        <p:xfrm>
          <a:off x="467544" y="1268760"/>
          <a:ext cx="833420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00">
                  <a:extLst>
                    <a:ext uri="{9D8B030D-6E8A-4147-A177-3AD203B41FA5}">
                      <a16:colId xmlns="" xmlns:a16="http://schemas.microsoft.com/office/drawing/2014/main" val="1729602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ВСТУПИТЕЛЬНЫЕ ИСПЫТАНИЯ И МИНИМАЛЬНЫЕ БАЛЛЫ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514158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7600" y="3429000"/>
            <a:ext cx="8419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Университет устанавливает для всех категорий абитуриентов минимальное количество баллов вступительных испытаний по общеобразовательным предметам, по которым проводится прием на обучение по всем специальностям: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583813"/>
              </p:ext>
            </p:extLst>
          </p:nvPr>
        </p:nvGraphicFramePr>
        <p:xfrm>
          <a:off x="1403648" y="4767924"/>
          <a:ext cx="6096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25676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4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6" y="332657"/>
            <a:ext cx="3199928" cy="8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694" y="1916832"/>
            <a:ext cx="838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Набор в Университет проводится на следующие специальности: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74284"/>
              </p:ext>
            </p:extLst>
          </p:nvPr>
        </p:nvGraphicFramePr>
        <p:xfrm>
          <a:off x="467544" y="1268760"/>
          <a:ext cx="833420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00">
                  <a:extLst>
                    <a:ext uri="{9D8B030D-6E8A-4147-A177-3AD203B41FA5}">
                      <a16:colId xmlns="" xmlns:a16="http://schemas.microsoft.com/office/drawing/2014/main" val="1729602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ВНУТРЕННИЕ ИСПЫТАНИЯ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514158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834938"/>
              </p:ext>
            </p:extLst>
          </p:nvPr>
        </p:nvGraphicFramePr>
        <p:xfrm>
          <a:off x="1875048" y="2316942"/>
          <a:ext cx="546371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37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Лечебное дело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5DD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Педиатрия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5DD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Стоматология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5DD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Медико-профилактическое дело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5DDD2"/>
                    </a:solidFill>
                  </a:tcPr>
                </a:tc>
              </a:tr>
              <a:tr h="3219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Фармация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5DDD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7976" y="4869160"/>
            <a:ext cx="838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данные специальности будут проводиться в том числе внутренние испытания по трем предметам в формате компьютерного тестирования и собеседования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0401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6" y="332657"/>
            <a:ext cx="3199928" cy="8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711" y="1844824"/>
            <a:ext cx="838842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КубГМУ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начисляет баллы за следующие индивидуальные достижения: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  наличие аттестата о среднем общем образовании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отличием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или аттестата о среднем общем образовании  (среднем (полном) общем образовании), содержащего сведения о награждении золотой или серебряной медалью, или диплома о среднем профессиональном образовании с отличием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 баллов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победитель/призер ежегодной Краевой химико-биологической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олимпиады школьников «Дорога в медицину»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ФГБОУ 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КубГМУ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Минздрава России: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победитель – 5 баллов, призер – 4 балла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Победителям и призерам олимпиад школьников I и II уровней, проводимых в порядке, установленном федеральным органом исполнительной власти, предоставляется особое право при приеме в Университет на обучение по специальностям, соответствующим профилю олимпиады школьников: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быть приравненными к лицам, набравшим максимальное количество баллов ЕГЭ (100 баллов) по общеобразовательному предмету, соответствующему профилю олимпиады школьников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8293"/>
              </p:ext>
            </p:extLst>
          </p:nvPr>
        </p:nvGraphicFramePr>
        <p:xfrm>
          <a:off x="467544" y="1268760"/>
          <a:ext cx="833420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00">
                  <a:extLst>
                    <a:ext uri="{9D8B030D-6E8A-4147-A177-3AD203B41FA5}">
                      <a16:colId xmlns="" xmlns:a16="http://schemas.microsoft.com/office/drawing/2014/main" val="1729602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УЧЕТ ИНДИВИДУАЛЬНЫХ ДОСТИЖЕНИЙ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514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6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6" y="332657"/>
            <a:ext cx="3199928" cy="8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711" y="1700808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Перечень документов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741184"/>
              </p:ext>
            </p:extLst>
          </p:nvPr>
        </p:nvGraphicFramePr>
        <p:xfrm>
          <a:off x="467544" y="1268760"/>
          <a:ext cx="833420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00">
                  <a:extLst>
                    <a:ext uri="{9D8B030D-6E8A-4147-A177-3AD203B41FA5}">
                      <a16:colId xmlns="" xmlns:a16="http://schemas.microsoft.com/office/drawing/2014/main" val="1729602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ПОДАЧИ ДОКУМЕНТОВ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514158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611528"/>
              </p:ext>
            </p:extLst>
          </p:nvPr>
        </p:nvGraphicFramePr>
        <p:xfrm>
          <a:off x="507976" y="2190847"/>
          <a:ext cx="8278159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815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Паспорт, СНИЛС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D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Заявление абитуриента на участие в конкурсе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D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Документ об образовании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D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Медицинские документы (заключение врачей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нарколога и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психиатра, флюорография/рентген органов грудной клетки)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D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Документы, дополнительно предусмотренные законодательством Российской Федерацией и Правилами Приема ФГБОУ ВО </a:t>
                      </a:r>
                      <a:r>
                        <a:rPr lang="ru-RU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КубГМУ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Минздрава России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DD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4864939"/>
            <a:ext cx="88569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Документы можно будет подать следующими способами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Лично в приемную комиссию (г. Краснодар, ул. им. Митрофана Седина, д.4)</a:t>
            </a:r>
          </a:p>
          <a:p>
            <a:pPr marL="342900" indent="-34290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Почтовые операторы  (350063, г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Краснодар, ул. им. Митрофана Седина, д.4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Поступление в вуз онлайн: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Суперсервис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портала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Госуслуг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Личный кабинет абитуриента для иностранных граждан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оф.сайт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ksma.ru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6" y="332657"/>
            <a:ext cx="3199928" cy="8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198279"/>
              </p:ext>
            </p:extLst>
          </p:nvPr>
        </p:nvGraphicFramePr>
        <p:xfrm>
          <a:off x="467544" y="1268760"/>
          <a:ext cx="833420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00">
                  <a:extLst>
                    <a:ext uri="{9D8B030D-6E8A-4147-A177-3AD203B41FA5}">
                      <a16:colId xmlns="" xmlns:a16="http://schemas.microsoft.com/office/drawing/2014/main" val="1729602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ПОДАЧИ ДОКУМЕНТОВ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514158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528" y="1772816"/>
            <a:ext cx="885698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Подача заявлений от абитуриентов, прием всех документов осуществляется 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июня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июля 2023 г.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срок завершения приема документов от лиц, поступающих на обучение по результатам вступительных испытаний, проводимых Университетом самостоятельно;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июля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г.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срок завершения приема документов от иностранных граждан, поступающих на обучение по результатам вступительных испытаний, проводимых Университетом самостоятельно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июля 2023 г.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срок завершения приема документов от поступающих по результатам ЕГЭ, в том числе от поступающих без вступительных испытаний;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июля 2023 г.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срок завершения вступительных испытаний, проводимых Университетом самостоятельно.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июля 2023г.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публикация конкурсных списков;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июля 2023 г.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срок завершения приема оригиналов документов об образовании от поступающих без вступительных испытаний, поступающих на места в пределах квот, оригинала документа, подтверждающего право на приём в пределах специальной квоты выданных уполномоченным государственным органом (организацией);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июля 2023г.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публикация конкурсных списков;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августа 2023 г.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срок завершения приема оригиналов документов об образовании на зачисление на места в рамках контрольных цифр приема за счет бюджетных ассигнований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августа 2023 г.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срок завершения приема заявлений о согласии на зачисление на платные места и заключения договоров об оказании платных образовательных услуг;</a:t>
            </a:r>
          </a:p>
          <a:p>
            <a:pPr marL="342900" indent="-342900" algn="ctr">
              <a:buFontTx/>
              <a:buChar char="-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6" y="332657"/>
            <a:ext cx="3199928" cy="8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511386"/>
              </p:ext>
            </p:extLst>
          </p:nvPr>
        </p:nvGraphicFramePr>
        <p:xfrm>
          <a:off x="467544" y="1268760"/>
          <a:ext cx="833420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00">
                  <a:extLst>
                    <a:ext uri="{9D8B030D-6E8A-4147-A177-3AD203B41FA5}">
                      <a16:colId xmlns="" xmlns:a16="http://schemas.microsoft.com/office/drawing/2014/main" val="1729602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ЗАЧИСЛЕНИЯ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514158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913" y="1844824"/>
            <a:ext cx="86665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Сроки издания приказов указаны на официальном сайте университета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ksma.ru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разделе Абитуриенту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28-30 июля 2023 г.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проводится этап приоритетного зачисления, на котором осуществляется зачисление лиц, поступающих без вступительных испытаний, поступающих на места в пределах квот;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июля 2023 г.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издание приказов о зачислении лиц, поступающих без вступительных испытаний, поступающих на места в пределах квот;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3-9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августа 2023 г.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проводится основной этап зачисления, на котором осуществляется зачисление лиц, поступающих по результатам вступительных испытаний на основные места в рамках контрольных цифр, оставшиеся после зачисления без вступительных испытаний;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августа 2023 г.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издание приказов о зачислении на места в рамках контрольных цифр приема за счет бюджетных ассигнований. 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августа 2023 г.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издание приказа о зачислении на платные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места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159" y="4941168"/>
            <a:ext cx="6195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Приказы о зачислении будут размещены на официальном сайте и на информационных стендах Университета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Y:\ОИТ\q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2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4858</TotalTime>
  <Words>716</Words>
  <Application>Microsoft Office PowerPoint</Application>
  <PresentationFormat>Экран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Волошин Виталий Витальевич</dc:creator>
  <cp:lastModifiedBy>Севрюкова Милена Дмитриевна</cp:lastModifiedBy>
  <cp:revision>190</cp:revision>
  <cp:lastPrinted>2023-01-10T13:36:44Z</cp:lastPrinted>
  <dcterms:created xsi:type="dcterms:W3CDTF">2017-03-29T10:54:40Z</dcterms:created>
  <dcterms:modified xsi:type="dcterms:W3CDTF">2023-01-11T12:15:10Z</dcterms:modified>
</cp:coreProperties>
</file>