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4" r:id="rId1"/>
    <p:sldMasterId id="2147484484" r:id="rId2"/>
  </p:sldMasterIdLst>
  <p:notesMasterIdLst>
    <p:notesMasterId r:id="rId32"/>
  </p:notesMasterIdLst>
  <p:handoutMasterIdLst>
    <p:handoutMasterId r:id="rId33"/>
  </p:handoutMasterIdLst>
  <p:sldIdLst>
    <p:sldId id="430" r:id="rId3"/>
    <p:sldId id="417" r:id="rId4"/>
    <p:sldId id="387" r:id="rId5"/>
    <p:sldId id="432" r:id="rId6"/>
    <p:sldId id="390" r:id="rId7"/>
    <p:sldId id="427" r:id="rId8"/>
    <p:sldId id="388" r:id="rId9"/>
    <p:sldId id="423" r:id="rId10"/>
    <p:sldId id="424" r:id="rId11"/>
    <p:sldId id="446" r:id="rId12"/>
    <p:sldId id="444" r:id="rId13"/>
    <p:sldId id="447" r:id="rId14"/>
    <p:sldId id="449" r:id="rId15"/>
    <p:sldId id="448" r:id="rId16"/>
    <p:sldId id="391" r:id="rId17"/>
    <p:sldId id="436" r:id="rId18"/>
    <p:sldId id="431" r:id="rId19"/>
    <p:sldId id="437" r:id="rId20"/>
    <p:sldId id="438" r:id="rId21"/>
    <p:sldId id="429" r:id="rId22"/>
    <p:sldId id="439" r:id="rId23"/>
    <p:sldId id="440" r:id="rId24"/>
    <p:sldId id="441" r:id="rId25"/>
    <p:sldId id="422" r:id="rId26"/>
    <p:sldId id="433" r:id="rId27"/>
    <p:sldId id="445" r:id="rId28"/>
    <p:sldId id="434" r:id="rId29"/>
    <p:sldId id="435" r:id="rId30"/>
    <p:sldId id="443" r:id="rId31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FF"/>
    <a:srgbClr val="FF9999"/>
    <a:srgbClr val="9D6196"/>
    <a:srgbClr val="B5EDFD"/>
    <a:srgbClr val="8C728A"/>
    <a:srgbClr val="BBDEAE"/>
    <a:srgbClr val="71C808"/>
    <a:srgbClr val="E3F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086" autoAdjust="0"/>
  </p:normalViewPr>
  <p:slideViewPr>
    <p:cSldViewPr>
      <p:cViewPr>
        <p:scale>
          <a:sx n="120" d="100"/>
          <a:sy n="120" d="100"/>
        </p:scale>
        <p:origin x="137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426C4-9CEC-4F49-9A4A-74428B596B07}" type="datetimeFigureOut">
              <a:rPr lang="ru-RU" smtClean="0"/>
              <a:pPr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0F13-7B4C-4A77-A875-55CBEC5D1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85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5AAA7E-2501-4D8C-8A9B-EDA57BF731D4}" type="datetimeFigureOut">
              <a:rPr lang="ru-RU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D02C0F-F51C-4E08-B0E3-6D5D0CE6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74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1DDC9C-8438-4712-9609-078A85935755}" type="slidenum">
              <a:rPr lang="ru-RU" altLang="ru-RU" smtClean="0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02C0F-F51C-4E08-B0E3-6D5D0CE6D4C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02C0F-F51C-4E08-B0E3-6D5D0CE6D4C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964F-0194-413D-A7A9-666ADC0FF8C9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B7B1-4ABF-4A4F-BB74-DA1F0BCAF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1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451E-D777-4583-84E9-4B27C4833F4A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712C-A465-4226-BD04-0920D3D6A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4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126EC-6079-44E3-A3CC-6E885F6BCB72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62B1-9F51-4CC5-B62F-41831D88E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3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3" descr="Главное здание Военно-медицинской академии (4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1213" y="-1588"/>
            <a:ext cx="7062787" cy="47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2133600" cy="46704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0" y="4651375"/>
            <a:ext cx="9144000" cy="457200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gray">
          <a:xfrm>
            <a:off x="0" y="5108575"/>
            <a:ext cx="2133600" cy="174942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white">
          <a:xfrm>
            <a:off x="0" y="2709863"/>
            <a:ext cx="2125663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latin typeface="Arial" charset="0"/>
              </a:rPr>
              <a:t>Военно-медицинская академия</a:t>
            </a:r>
          </a:p>
          <a:p>
            <a:pPr algn="ctr">
              <a:defRPr/>
            </a:pPr>
            <a:r>
              <a:rPr lang="ru-RU" sz="1400" b="1" smtClean="0">
                <a:solidFill>
                  <a:srgbClr val="000000"/>
                </a:solidFill>
                <a:latin typeface="Arial" charset="0"/>
              </a:rPr>
              <a:t>им. С.М. Кирова</a:t>
            </a:r>
            <a:endParaRPr lang="en-US" sz="14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Рисунок 18" descr="Большая эмблем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106363"/>
            <a:ext cx="196215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5703888"/>
            <a:ext cx="2125663" cy="646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ru-RU" smtClean="0">
                <a:solidFill>
                  <a:srgbClr val="FFFFFF"/>
                </a:solidFill>
                <a:latin typeface="Arial" charset="0"/>
              </a:rPr>
              <a:t>Санкт-Петербург</a:t>
            </a:r>
          </a:p>
          <a:p>
            <a:pPr algn="ctr">
              <a:defRPr/>
            </a:pPr>
            <a:r>
              <a:rPr lang="ru-RU" smtClean="0">
                <a:solidFill>
                  <a:srgbClr val="FFFFFF"/>
                </a:solidFill>
                <a:latin typeface="Arial" charset="0"/>
              </a:rPr>
              <a:t>2012 год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125628" y="5108598"/>
            <a:ext cx="7018371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4691085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F89F-9584-4A04-AA91-E38405B4A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71852-9F2C-4067-9B13-567348B84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E816-6A83-4769-AF1B-E29268142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872F-9E28-4009-BA5A-E8BC843BB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9A97-4A17-4A2B-A6CC-F1FC433B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C846C-659E-47F6-A154-22B8D0785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673C-13BD-4F4F-A0AA-FBA5BBBFF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F4EFE-535F-40A6-B1F5-74BA5442B528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EE6D-54A5-48B4-B573-9BB3E2F93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13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4E16-5869-40F2-8CA6-AA8710BBD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66CA8-379A-491C-9A61-DC6246AC8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E2F8A-1CAE-4CBB-8405-00C43C9CE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0848E-3369-4883-AD7F-7473611F6E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7975B4A-E4BC-46D4-ABDC-32236BDC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D53BD-AA5E-4AAF-96D4-C6603635532F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B8FC1-950C-4F63-A0E2-E1AEF0642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15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6C56-ADF0-4C3E-BAB4-3C7265A2809B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F427E-F581-44F0-891C-447A67DA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6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5B86-03FE-4CE1-9413-852D878F7E51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D8B7-C013-4D69-A057-A660ED761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33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04354-82FE-4E18-AFA3-DE6D7D30F2EE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C88DB-6A2E-4B51-9445-D1C6EA13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00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1A29-7F7B-4734-B521-1A42AAEDC3D9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3BF3-A7B3-4FFB-984B-40759FB3D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61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316DE-A7C5-469F-BABA-EDDD3630F9F5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9DAE-3AB0-49A2-AF67-C9292D041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FD6A8-4D6C-44E3-A81F-58F36631F0B4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55E1-BC2A-4700-A237-EA8F620717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9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CC4732-501C-4E50-A168-87588C36EF2B}" type="datetime1">
              <a:rPr lang="ru-RU" smtClean="0"/>
              <a:pPr>
                <a:defRPr/>
              </a:pPr>
              <a:t>16.03.2023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A839B3-BEC0-4C03-86CC-5C62C3B2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61" r:id="rId2"/>
    <p:sldLayoutId id="2147484470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71" r:id="rId9"/>
    <p:sldLayoutId id="2147484467" r:id="rId10"/>
    <p:sldLayoutId id="214748446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05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400800" y="6551613"/>
            <a:ext cx="2362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7F5458C-9CF5-43A2-92A8-A4957D3EF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LOGO</a:t>
            </a:r>
          </a:p>
        </p:txBody>
      </p:sp>
      <p:sp>
        <p:nvSpPr>
          <p:cNvPr id="2057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  <p:sldLayoutId id="2147484496" r:id="rId12"/>
    <p:sldLayoutId id="214748449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5105400"/>
            <a:ext cx="7086600" cy="1524000"/>
          </a:xfrm>
        </p:spPr>
        <p:txBody>
          <a:bodyPr/>
          <a:lstStyle/>
          <a:p>
            <a:pPr algn="ctr">
              <a:lnSpc>
                <a:spcPts val="2000"/>
              </a:lnSpc>
            </a:pPr>
            <a:r>
              <a:rPr lang="ru-RU" alt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НАПРАВЛЕНИЯ ДЕЯТЕЛЬНОСТИ НАУЧНО-ИССЛЕДОВАТЕЛЬСКОГО ЦЕНТРА </a:t>
            </a:r>
            <a:endParaRPr lang="en-US" alt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114925"/>
            <a:ext cx="2127250" cy="1743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Санкт-Петербург</a:t>
            </a:r>
          </a:p>
          <a:p>
            <a:pPr algn="ctr">
              <a:defRPr/>
            </a:pPr>
            <a:r>
              <a:rPr lang="ru-RU" dirty="0" smtClean="0">
                <a:solidFill>
                  <a:srgbClr val="FFFFFF"/>
                </a:solidFill>
              </a:rPr>
              <a:t>20</a:t>
            </a:r>
            <a:r>
              <a:rPr lang="en-US" dirty="0" smtClean="0">
                <a:solidFill>
                  <a:srgbClr val="FFFFFF"/>
                </a:solidFill>
              </a:rPr>
              <a:t>23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9691"/>
            <a:ext cx="7886700" cy="6429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Разработка методики дистанционной диагностики утомления специалистов операторского профиля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904" y="1744205"/>
            <a:ext cx="806489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dirty="0"/>
              <a:t>1. Провести теоретический анализ по проблеме дистанционной диагностики утомления военных специалистов операторского профиля деятельности</a:t>
            </a:r>
          </a:p>
          <a:p>
            <a:pPr>
              <a:spcAft>
                <a:spcPts val="1800"/>
              </a:spcAft>
            </a:pPr>
            <a:r>
              <a:rPr lang="ru-RU" dirty="0"/>
              <a:t>2.  Разработать методику дистанционной диагностики утомления военных специалистов операторского профиля деятельности. </a:t>
            </a:r>
          </a:p>
          <a:p>
            <a:pPr>
              <a:spcAft>
                <a:spcPts val="1800"/>
              </a:spcAft>
            </a:pPr>
            <a:r>
              <a:rPr lang="ru-RU" dirty="0"/>
              <a:t>3. Подготовить методические рекомендации по организации и проведению дистанционной диагностики утомления военных специалистов операторского профиля деятельности.</a:t>
            </a:r>
          </a:p>
          <a:p>
            <a:pPr>
              <a:spcAft>
                <a:spcPts val="1800"/>
              </a:spcAft>
            </a:pPr>
            <a:r>
              <a:rPr lang="ru-RU" dirty="0"/>
              <a:t>4. Подготовить проект тактико-технического задания на ОКР «Создание аппаратно-программного комплекса для дистанционной диагностики утомления военных специалистов операторского профиля деятельности». </a:t>
            </a:r>
          </a:p>
        </p:txBody>
      </p:sp>
    </p:spTree>
    <p:extLst>
      <p:ext uri="{BB962C8B-B14F-4D97-AF65-F5344CB8AC3E}">
        <p14:creationId xmlns:p14="http://schemas.microsoft.com/office/powerpoint/2010/main" val="41357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9691"/>
            <a:ext cx="7886700" cy="6429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Разработка методики дистанционной диагностики утомления специалистов операторского профиля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Google Shape;148;p22">
            <a:extLst>
              <a:ext uri="{FF2B5EF4-FFF2-40B4-BE49-F238E27FC236}">
                <a16:creationId xmlns:a16="http://schemas.microsoft.com/office/drawing/2014/main" id="{C926CA28-1ABB-4F65-9DEE-9F4A0036E77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72" y="1656627"/>
            <a:ext cx="7906041" cy="4049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9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9691"/>
            <a:ext cx="7886700" cy="6429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Разработка методики дистанционной диагностики утомления специалистов операторского профиля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0024"/>
            <a:ext cx="6524010" cy="44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29691"/>
            <a:ext cx="7886700" cy="6429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Разработка методики дистанционной диагностики утомления специалистов операторского профиля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5406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Результаты первого этапа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Сформирован </a:t>
            </a:r>
            <a:r>
              <a:rPr lang="ru-RU" dirty="0"/>
              <a:t>технический </a:t>
            </a:r>
            <a:r>
              <a:rPr lang="ru-RU" dirty="0" smtClean="0"/>
              <a:t>задел.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Разработано </a:t>
            </a:r>
            <a:r>
              <a:rPr lang="ru-RU" dirty="0"/>
              <a:t>программное обеспечение.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Разработан обобщенный дизайн проводимых исследований.</a:t>
            </a:r>
          </a:p>
        </p:txBody>
      </p:sp>
    </p:spTree>
    <p:extLst>
      <p:ext uri="{BB962C8B-B14F-4D97-AF65-F5344CB8AC3E}">
        <p14:creationId xmlns:p14="http://schemas.microsoft.com/office/powerpoint/2010/main" val="15423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91" y="597677"/>
            <a:ext cx="7886700" cy="6429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Разработка методики дистанционной диагностики утомления специалистов операторского профиля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Google Shape;161;p24">
            <a:extLst>
              <a:ext uri="{FF2B5EF4-FFF2-40B4-BE49-F238E27FC236}">
                <a16:creationId xmlns:a16="http://schemas.microsoft.com/office/drawing/2014/main" id="{52D66B5C-D496-4554-BD61-F26502A8C601}"/>
              </a:ext>
            </a:extLst>
          </p:cNvPr>
          <p:cNvSpPr txBox="1">
            <a:spLocks/>
          </p:cNvSpPr>
          <p:nvPr/>
        </p:nvSpPr>
        <p:spPr>
          <a:xfrm>
            <a:off x="212143" y="1240618"/>
            <a:ext cx="4575881" cy="348228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buFontTx/>
              <a:buChar char="-"/>
            </a:pPr>
            <a:r>
              <a:rPr lang="ru-RU" sz="1800" dirty="0" smtClean="0">
                <a:latin typeface="+mj-lt"/>
              </a:rPr>
              <a:t>Б</a:t>
            </a:r>
            <a:r>
              <a:rPr lang="en-GB" sz="1800" dirty="0" err="1" smtClean="0">
                <a:latin typeface="+mj-lt"/>
              </a:rPr>
              <a:t>ыл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разработан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эффективный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набор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алгоритмических</a:t>
            </a:r>
            <a:r>
              <a:rPr lang="en-GB" sz="1800" dirty="0">
                <a:latin typeface="+mj-lt"/>
              </a:rPr>
              <a:t> и </a:t>
            </a:r>
            <a:r>
              <a:rPr lang="en-GB" sz="1800" dirty="0" err="1">
                <a:latin typeface="+mj-lt"/>
              </a:rPr>
              <a:t>программных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средств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для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исследования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признаков</a:t>
            </a:r>
            <a:r>
              <a:rPr lang="en-GB" sz="1800" dirty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утомления</a:t>
            </a:r>
            <a:r>
              <a:rPr lang="en-GB" sz="1800" dirty="0">
                <a:latin typeface="+mj-lt"/>
              </a:rPr>
              <a:t> у </a:t>
            </a:r>
            <a:r>
              <a:rPr lang="en-GB" sz="1800" dirty="0" err="1">
                <a:latin typeface="+mj-lt"/>
              </a:rPr>
              <a:t>человека</a:t>
            </a:r>
            <a:r>
              <a:rPr lang="ru-RU" sz="1800" dirty="0">
                <a:latin typeface="+mj-lt"/>
              </a:rPr>
              <a:t> по его голосу</a:t>
            </a:r>
            <a:r>
              <a:rPr lang="en-GB" sz="1800" dirty="0">
                <a:latin typeface="+mj-lt"/>
              </a:rPr>
              <a:t>.</a:t>
            </a:r>
            <a:endParaRPr lang="ru-RU" sz="1800" dirty="0">
              <a:latin typeface="+mj-lt"/>
            </a:endParaRPr>
          </a:p>
          <a:p>
            <a:pPr>
              <a:spcBef>
                <a:spcPts val="1600"/>
              </a:spcBef>
              <a:buFontTx/>
              <a:buChar char="-"/>
            </a:pPr>
            <a:r>
              <a:rPr lang="en-GB" sz="1800" dirty="0" smtClean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Эффективность разработанных </a:t>
            </a:r>
            <a:r>
              <a:rPr lang="en-GB" sz="1800" dirty="0" err="1">
                <a:latin typeface="+mj-lt"/>
              </a:rPr>
              <a:t>алгоритмических</a:t>
            </a:r>
            <a:r>
              <a:rPr lang="en-GB" sz="1800" dirty="0">
                <a:latin typeface="+mj-lt"/>
              </a:rPr>
              <a:t> и </a:t>
            </a:r>
            <a:r>
              <a:rPr lang="en-GB" sz="1800" dirty="0" err="1">
                <a:latin typeface="+mj-lt"/>
              </a:rPr>
              <a:t>программных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средств</a:t>
            </a:r>
            <a:r>
              <a:rPr lang="ru-RU" sz="1800" dirty="0">
                <a:latin typeface="+mj-lt"/>
              </a:rPr>
              <a:t> </a:t>
            </a:r>
            <a:r>
              <a:rPr lang="ru-RU" sz="1800" dirty="0" smtClean="0">
                <a:latin typeface="+mj-lt"/>
              </a:rPr>
              <a:t>была доказана </a:t>
            </a:r>
            <a:r>
              <a:rPr lang="ru-RU" sz="1800" dirty="0">
                <a:latin typeface="+mj-lt"/>
              </a:rPr>
              <a:t>в пилотном эксперименте с моделированием физического утомления.</a:t>
            </a:r>
            <a:r>
              <a:rPr lang="en-US" sz="1800" dirty="0">
                <a:latin typeface="+mj-lt"/>
              </a:rPr>
              <a:t> </a:t>
            </a:r>
            <a:r>
              <a:rPr lang="ru-RU" sz="1800" dirty="0">
                <a:latin typeface="+mj-lt"/>
              </a:rPr>
              <a:t>Использованная для анализа глубокая нейронная сеть </a:t>
            </a:r>
            <a:r>
              <a:rPr lang="en-US" sz="1800" dirty="0">
                <a:latin typeface="+mj-lt"/>
              </a:rPr>
              <a:t>AuDeep </a:t>
            </a:r>
            <a:r>
              <a:rPr lang="ru-RU" sz="1800" dirty="0" smtClean="0">
                <a:latin typeface="+mj-lt"/>
              </a:rPr>
              <a:t>показала способность </a:t>
            </a:r>
            <a:r>
              <a:rPr lang="ru-RU" sz="1800" dirty="0">
                <a:latin typeface="+mj-lt"/>
              </a:rPr>
              <a:t>различать состояния покоя и физического утомления человека по его голосу с </a:t>
            </a:r>
            <a:r>
              <a:rPr lang="en-GB" sz="1800" dirty="0" err="1">
                <a:latin typeface="+mj-lt"/>
              </a:rPr>
              <a:t>правильными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определениями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+mj-lt"/>
              </a:rPr>
              <a:t>более</a:t>
            </a:r>
            <a:r>
              <a:rPr lang="en-GB" sz="1800" dirty="0">
                <a:solidFill>
                  <a:srgbClr val="C00000"/>
                </a:solidFill>
                <a:latin typeface="+mj-lt"/>
              </a:rPr>
              <a:t> 60%</a:t>
            </a:r>
            <a:r>
              <a:rPr lang="ru-RU" sz="1800" dirty="0">
                <a:latin typeface="+mj-lt"/>
              </a:rPr>
              <a:t>.</a:t>
            </a:r>
            <a:r>
              <a:rPr lang="en-GB" sz="1800" dirty="0">
                <a:latin typeface="+mj-lt"/>
              </a:rPr>
              <a:t> </a:t>
            </a:r>
            <a:endParaRPr lang="ru-RU" sz="1800" dirty="0">
              <a:latin typeface="+mj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7B7AEE4-7249-5AD3-92EE-E7C656023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50" r="6188" b="7952"/>
          <a:stretch/>
        </p:blipFill>
        <p:spPr>
          <a:xfrm>
            <a:off x="4954871" y="1380935"/>
            <a:ext cx="3731929" cy="22931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824160-73AB-8D86-7FA1-7A5CE9759F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186" t="8022" b="31344"/>
          <a:stretch/>
        </p:blipFill>
        <p:spPr>
          <a:xfrm>
            <a:off x="4958668" y="3946888"/>
            <a:ext cx="3813872" cy="168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7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903239" y="807968"/>
            <a:ext cx="7000924" cy="76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НИО (МЕДИКО-БИОЛОГИЧЕСКИХ ИССЛЕДОВАНИЙ)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15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15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8443" y="1660370"/>
            <a:ext cx="8505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НИЛ </a:t>
            </a:r>
          </a:p>
          <a:p>
            <a:pPr lvl="1"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искусственных органов, клеточных технологий, тканевой инженерии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ru-RU" dirty="0" smtClean="0"/>
              <a:t>Научные группы: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клеточных технологий;</a:t>
            </a:r>
          </a:p>
          <a:p>
            <a:r>
              <a:rPr lang="ru-RU" dirty="0" smtClean="0"/>
              <a:t>- изготовления </a:t>
            </a:r>
            <a:r>
              <a:rPr lang="ru-RU" dirty="0" err="1"/>
              <a:t>тканеинженерных</a:t>
            </a:r>
            <a:r>
              <a:rPr lang="ru-RU" dirty="0"/>
              <a:t> конструкций;</a:t>
            </a:r>
          </a:p>
          <a:p>
            <a:r>
              <a:rPr lang="ru-RU" dirty="0" smtClean="0"/>
              <a:t>- аддитивных </a:t>
            </a:r>
            <a:r>
              <a:rPr lang="ru-RU" dirty="0"/>
              <a:t>технологий;</a:t>
            </a:r>
          </a:p>
          <a:p>
            <a:r>
              <a:rPr lang="ru-RU" dirty="0" smtClean="0"/>
              <a:t>- генетических </a:t>
            </a:r>
            <a:r>
              <a:rPr lang="ru-RU" dirty="0"/>
              <a:t>исследований, </a:t>
            </a:r>
            <a:r>
              <a:rPr lang="ru-RU" dirty="0" err="1"/>
              <a:t>эпигенетики</a:t>
            </a:r>
            <a:r>
              <a:rPr lang="ru-RU" dirty="0"/>
              <a:t> и </a:t>
            </a:r>
            <a:r>
              <a:rPr lang="ru-RU" dirty="0" err="1"/>
              <a:t>омиксных</a:t>
            </a:r>
            <a:r>
              <a:rPr lang="ru-RU" dirty="0"/>
              <a:t> технологий;</a:t>
            </a:r>
          </a:p>
          <a:p>
            <a:r>
              <a:rPr lang="ru-RU" dirty="0" smtClean="0"/>
              <a:t>- изучения </a:t>
            </a:r>
            <a:r>
              <a:rPr lang="ru-RU" dirty="0"/>
              <a:t>регенеративных биопрепаратов из провизорных органов человека;</a:t>
            </a:r>
          </a:p>
          <a:p>
            <a:r>
              <a:rPr lang="ru-RU" dirty="0" smtClean="0"/>
              <a:t>- морфологических </a:t>
            </a:r>
            <a:r>
              <a:rPr lang="ru-RU" dirty="0"/>
              <a:t>исследований и электронной микроскопии;</a:t>
            </a:r>
          </a:p>
          <a:p>
            <a:r>
              <a:rPr lang="ru-RU" dirty="0" smtClean="0"/>
              <a:t>- изучения </a:t>
            </a:r>
            <a:r>
              <a:rPr lang="ru-RU" dirty="0" err="1"/>
              <a:t>теломер</a:t>
            </a:r>
            <a:r>
              <a:rPr lang="ru-RU" dirty="0"/>
              <a:t>, </a:t>
            </a:r>
            <a:r>
              <a:rPr lang="ru-RU" dirty="0" err="1"/>
              <a:t>теломеразы</a:t>
            </a:r>
            <a:r>
              <a:rPr lang="ru-RU" dirty="0"/>
              <a:t> и митохондрий;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криоконсервации</a:t>
            </a:r>
            <a:r>
              <a:rPr lang="ru-RU" dirty="0" smtClean="0"/>
              <a:t> </a:t>
            </a:r>
            <a:r>
              <a:rPr lang="ru-RU" dirty="0"/>
              <a:t>органов и тканей;</a:t>
            </a:r>
          </a:p>
          <a:p>
            <a:r>
              <a:rPr lang="ru-RU" dirty="0" smtClean="0"/>
              <a:t>- создания </a:t>
            </a:r>
            <a:r>
              <a:rPr lang="ru-RU" dirty="0"/>
              <a:t>новых лекарственных средств с повышенной </a:t>
            </a:r>
            <a:r>
              <a:rPr lang="ru-RU" dirty="0" err="1"/>
              <a:t>биодоступностью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16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16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4591" y="995150"/>
            <a:ext cx="859250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применение аддитивных технологий в медицине;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</a:t>
            </a:r>
            <a:r>
              <a:rPr lang="ru-RU" dirty="0" err="1"/>
              <a:t>тканеинженерных</a:t>
            </a:r>
            <a:r>
              <a:rPr lang="ru-RU" dirty="0"/>
              <a:t> конструкция для замещения дефектов внутренних полых органов и соединительнотканных оболочек;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электронномикроскопические</a:t>
            </a:r>
            <a:r>
              <a:rPr lang="ru-RU" dirty="0"/>
              <a:t> исследования;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применение клеточной терапии для активации </a:t>
            </a:r>
            <a:r>
              <a:rPr lang="ru-RU" dirty="0" err="1"/>
              <a:t>репаративно</a:t>
            </a:r>
            <a:r>
              <a:rPr lang="ru-RU" dirty="0"/>
              <a:t>-регенерационных процессов организма;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совершенствование </a:t>
            </a:r>
            <a:r>
              <a:rPr lang="ru-RU" dirty="0" err="1"/>
              <a:t>криоконсервации</a:t>
            </a:r>
            <a:r>
              <a:rPr lang="ru-RU" dirty="0"/>
              <a:t> органов и тканей методами витрификации и программированного замораживания;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изучение эпигенетических, генетических и экспрессионных изменений у военнослужащих и их корреляционные взаимоотношения с профессиональной деятельностью;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исследование </a:t>
            </a:r>
            <a:r>
              <a:rPr lang="ru-RU" dirty="0" err="1"/>
              <a:t>микробиома</a:t>
            </a:r>
            <a:r>
              <a:rPr lang="ru-RU" dirty="0"/>
              <a:t> различных экологических ниш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митохондриальные</a:t>
            </a:r>
            <a:r>
              <a:rPr lang="ru-RU" dirty="0"/>
              <a:t> сети и митохондрии при различных патологических процессах;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</a:t>
            </a:r>
            <a:r>
              <a:rPr lang="ru-RU" dirty="0" err="1"/>
              <a:t>липосомальных</a:t>
            </a:r>
            <a:r>
              <a:rPr lang="ru-RU" dirty="0"/>
              <a:t> и </a:t>
            </a:r>
            <a:r>
              <a:rPr lang="ru-RU" dirty="0" err="1"/>
              <a:t>наносомальных</a:t>
            </a:r>
            <a:r>
              <a:rPr lang="ru-RU" dirty="0"/>
              <a:t> лекарственных форм с высокой </a:t>
            </a:r>
            <a:r>
              <a:rPr lang="ru-RU" dirty="0" err="1"/>
              <a:t>биодоступностью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новых лекарственных средств с помощью технологии синтеза полипептидов и </a:t>
            </a:r>
            <a:r>
              <a:rPr lang="ru-RU" dirty="0" err="1"/>
              <a:t>олигонуклеотидов</a:t>
            </a:r>
            <a:r>
              <a:rPr lang="ru-RU" dirty="0"/>
              <a:t> и на основе бесклеточного матрикса из провизорных органов человека;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применение </a:t>
            </a:r>
            <a:r>
              <a:rPr lang="ru-RU" dirty="0" err="1"/>
              <a:t>омиксных</a:t>
            </a:r>
            <a:r>
              <a:rPr lang="ru-RU" dirty="0"/>
              <a:t> технологий в оценке состояния функции органов и систем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591" y="533485"/>
            <a:ext cx="7715304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Основные направления научной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3210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17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17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Применение аддитивных технологий в учебном процессе и предоперационном планирован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142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именение 3D-печати для создания персонализированных шин и лонг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3" y="980728"/>
            <a:ext cx="8283838" cy="46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18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19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19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Изучение состава гидрогеля из пуповины челове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95" y="1487244"/>
            <a:ext cx="6522428" cy="43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740569"/>
            <a:ext cx="7536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ИЗУЧЕНИЕ СОСТАВА ГИДРОГЕЛЯ ИЗ ПУПОВИНЫ ЧЕЛОВЕКА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912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5" y="68263"/>
            <a:ext cx="1046337" cy="128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58458" y="714356"/>
            <a:ext cx="5409173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ОСНОВНОЙ ВИД ДЕЯТЕЛЬНОСТИ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spcBef>
                <a:spcPts val="0"/>
              </a:spcBef>
              <a:spcAft>
                <a:spcPts val="1200"/>
              </a:spcAft>
            </a:pPr>
            <a:r>
              <a:rPr lang="ru-RU" sz="2800" dirty="0"/>
              <a:t>П</a:t>
            </a:r>
            <a:r>
              <a:rPr lang="ru-RU" sz="2800" dirty="0" smtClean="0"/>
              <a:t>роведение </a:t>
            </a:r>
            <a:r>
              <a:rPr lang="ru-RU" sz="2800" dirty="0"/>
              <a:t>комплексных научных исследований на основе бюджетных и внебюджетных источников финансирования в соответствии с утвержденным планом научной деятельности академии и вышестоящих органов </a:t>
            </a:r>
            <a:r>
              <a:rPr lang="ru-RU" sz="2800" dirty="0" smtClean="0"/>
              <a:t>управления</a:t>
            </a:r>
            <a:r>
              <a:rPr lang="ru-RU" sz="2400" dirty="0" smtClean="0"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00024" cy="2920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8263"/>
            <a:ext cx="801688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60140"/>
            <a:ext cx="8305800" cy="101037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Исследование динамики процесса адгезии клеток на различных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биорезорбируемых носителях в культуре «</a:t>
            </a:r>
            <a:r>
              <a:rPr lang="ru-RU" sz="2800" dirty="0" err="1">
                <a:solidFill>
                  <a:srgbClr val="FF0000"/>
                </a:solidFill>
              </a:rPr>
              <a:t>in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vitro</a:t>
            </a:r>
            <a:r>
              <a:rPr lang="ru-RU" sz="2800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4098" name="Picture 2" descr="Исследование динамики процесса адгезии клеток на различных биорезорбируемых носителях в культуре in vi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78"/>
            <a:ext cx="6869559" cy="28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947686" y="327580"/>
            <a:ext cx="7000924" cy="43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НИО (ЭКСПЕРИМЕНТАЛЬНОЙ МЕДИЦИНЫ)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21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21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805" y="1324457"/>
            <a:ext cx="85050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 smtClean="0">
                <a:solidFill>
                  <a:srgbClr val="333333"/>
                </a:solidFill>
                <a:latin typeface="Helvetica Neue"/>
              </a:rPr>
              <a:t>НИЛ военной хирургии, военной терапии, лекарственной 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и экологической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токсикологии</a:t>
            </a:r>
          </a:p>
          <a:p>
            <a:pPr lvl="1" algn="ctr"/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</a:t>
            </a:r>
            <a:r>
              <a:rPr lang="ru-RU" dirty="0"/>
              <a:t>и испытание новых средств и методов хирургической и терапевтической помощи раненым, больным и пораженным.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Изучение патогенеза, совершенствование методов диагностики, лечения и профилактики поражений факторами химической и радиационной природы.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Изучение патогенеза, клиники, диагностики и лечения боевой травмы, наносимой современными видами огнестрельного, минно-взрывного и кинетического оружия.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методик и проведение медико-биологических испытаний по оценке эффективности средств индивидуальной </a:t>
            </a:r>
            <a:r>
              <a:rPr lang="ru-RU" dirty="0" err="1"/>
              <a:t>бронезащиты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Оценка состояния здоровья личного состава, связанного с хроническим воздействием неблагоприятных факторов внешней среды эколого-профессиональных факторов, а также научное обоснование проведения соответствующих профилактических и лечебных мероприятий.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496" y="849252"/>
            <a:ext cx="7715304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Основные направления научной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0535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vmeda.org/wp-content/uploads/2021/12/ph-nic-06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39" y="789011"/>
            <a:ext cx="7054818" cy="52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947686" y="327580"/>
            <a:ext cx="7000924" cy="43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НИО (ЭКСПЕРИМЕНТАЛЬНОЙ МЕДИЦИНЫ)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22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22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12" descr="https://www.vmeda.org/wp-content/uploads/2021/12/ph-nic-06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88" y="1412875"/>
            <a:ext cx="4643735" cy="348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www.vmeda.org/wp-content/uploads/2021/12/ph-nic-06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88" y="908507"/>
            <a:ext cx="2688677" cy="20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947686" y="327580"/>
            <a:ext cx="7000924" cy="430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НИО (ЭКСПЕРИМЕНТАЛЬНОЙ МЕДИЦИНЫ)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23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23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https://www.vmeda.org/wp-content/uploads/2021/12/ph-nic-06-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67" y="832850"/>
            <a:ext cx="2157510" cy="21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vmeda.org/wp-content/uploads/2021/12/ph-nic-06-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12" y="3824192"/>
            <a:ext cx="2530604" cy="18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www.vmeda.org/wp-content/uploads/2021/12/ph-nic-06-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88" y="3781161"/>
            <a:ext cx="2478969" cy="185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6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886700" cy="92869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ОЦЕНКА ЗАЩИТНЫХ ХАРАКТЕРИСТИК БОЕВОЙ ЭКИПИРОВКИ ОТ КИНЕТИЧЕКИХ ВОЗДЕЙСТВИЙ</a:t>
            </a:r>
            <a:endParaRPr lang="ru-RU" sz="2400" b="1" dirty="0">
              <a:solidFill>
                <a:srgbClr val="FF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0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8263"/>
            <a:ext cx="801688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00024" cy="2920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857388" cy="244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6603" t="13433" r="10857" b="14029"/>
          <a:stretch>
            <a:fillRect/>
          </a:stretch>
        </p:blipFill>
        <p:spPr bwMode="auto">
          <a:xfrm>
            <a:off x="3071802" y="1928802"/>
            <a:ext cx="2143140" cy="23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357554" y="4500570"/>
            <a:ext cx="2143140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Биомеханический имитатор торса человека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4643446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Биомеханический имитатор головы человека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4643446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Биомеханический имитатор ноги человека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749" y="2000240"/>
            <a:ext cx="277687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3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07288" cy="70393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Основные требования, предъявляемые к кандидатам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на должности операторов научных рот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81771"/>
            <a:ext cx="8229600" cy="3763454"/>
          </a:xfrm>
        </p:spPr>
        <p:txBody>
          <a:bodyPr/>
          <a:lstStyle/>
          <a:p>
            <a:r>
              <a:rPr lang="ru-RU" sz="1800" dirty="0" smtClean="0">
                <a:latin typeface="+mj-lt"/>
              </a:rPr>
              <a:t>В </a:t>
            </a:r>
            <a:r>
              <a:rPr lang="ru-RU" sz="1800" dirty="0">
                <a:latin typeface="+mj-lt"/>
              </a:rPr>
              <a:t>качестве кандидатов в научные роты могут рассматриваться граждане Российской Федерации мужского пола в возрасте от 19 до 27 лет, изъявившие желание проходить военную службу в научной роте и соответствующие следующим требованиям:</a:t>
            </a:r>
          </a:p>
          <a:p>
            <a:r>
              <a:rPr lang="ru-RU" sz="1800" dirty="0">
                <a:latin typeface="+mj-lt"/>
              </a:rPr>
              <a:t>ранее не проходившие военную службу; </a:t>
            </a:r>
          </a:p>
          <a:p>
            <a:r>
              <a:rPr lang="ru-RU" sz="1800" dirty="0">
                <a:latin typeface="+mj-lt"/>
              </a:rPr>
              <a:t>имеющие категорию годности по состоянию здоровья призываемых граждан не ниже Б–4 (части связи, радиотехнические части);</a:t>
            </a:r>
          </a:p>
          <a:p>
            <a:r>
              <a:rPr lang="ru-RU" sz="1800" dirty="0">
                <a:latin typeface="+mj-lt"/>
              </a:rPr>
              <a:t>имеющие документ государственного образца о высшем образовании с общим средним баллом успеваемости не ниже 4,0, при этом по дисциплинам, соответствующим профилю научно-исследовательской деятельности прикладных исследований, средний балл успеваемости должен быть не ниже 4,5;</a:t>
            </a:r>
          </a:p>
          <a:p>
            <a:r>
              <a:rPr lang="ru-RU" sz="1800" dirty="0">
                <a:latin typeface="+mj-lt"/>
              </a:rPr>
              <a:t>закончившие (заканчивающие) высшие учебные заведения по следующим специальностям и направлениям подготовки (в соответствии с общероссийским классификатором специальностей по образованию ОК 009-2016</a:t>
            </a:r>
            <a:r>
              <a:rPr lang="ru-RU" sz="1800" dirty="0" smtClean="0">
                <a:latin typeface="+mj-lt"/>
              </a:rPr>
              <a:t>):</a:t>
            </a:r>
            <a:endParaRPr lang="ru-RU" sz="1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1" y="6284336"/>
            <a:ext cx="762000" cy="365125"/>
          </a:xfrm>
        </p:spPr>
        <p:txBody>
          <a:bodyPr/>
          <a:lstStyle/>
          <a:p>
            <a:pPr>
              <a:defRPr/>
            </a:pPr>
            <a:fld id="{038FEE6D-54A5-48B4-B573-9BB3E2F938C3}" type="slidenum">
              <a:rPr lang="ru-RU" sz="1600" smtClean="0">
                <a:latin typeface="+mj-lt"/>
              </a:rPr>
              <a:pPr>
                <a:defRPr/>
              </a:pPr>
              <a:t>26</a:t>
            </a:fld>
            <a:endParaRPr lang="ru-RU" sz="1600">
              <a:latin typeface="+mj-lt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195659"/>
              </p:ext>
            </p:extLst>
          </p:nvPr>
        </p:nvGraphicFramePr>
        <p:xfrm>
          <a:off x="827584" y="404664"/>
          <a:ext cx="7097217" cy="587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832">
                  <a:extLst>
                    <a:ext uri="{9D8B030D-6E8A-4147-A177-3AD203B41FA5}">
                      <a16:colId xmlns:a16="http://schemas.microsoft.com/office/drawing/2014/main" val="3717741557"/>
                    </a:ext>
                  </a:extLst>
                </a:gridCol>
                <a:gridCol w="4338379">
                  <a:extLst>
                    <a:ext uri="{9D8B030D-6E8A-4147-A177-3AD203B41FA5}">
                      <a16:colId xmlns:a16="http://schemas.microsoft.com/office/drawing/2014/main" val="1856256059"/>
                    </a:ext>
                  </a:extLst>
                </a:gridCol>
                <a:gridCol w="2335006">
                  <a:extLst>
                    <a:ext uri="{9D8B030D-6E8A-4147-A177-3AD203B41FA5}">
                      <a16:colId xmlns:a16="http://schemas.microsoft.com/office/drawing/2014/main" val="691087329"/>
                    </a:ext>
                  </a:extLst>
                </a:gridCol>
              </a:tblGrid>
              <a:tr h="671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№ п.п.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направлений подготовки высшего образования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Коды по общероссийскому классификатору специальностей по образованию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440432348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Автоматизация технологических процессов и производств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2.15.03.04, 2.15.04.04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770054333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Атомные станции: проектирование, эксплуатация и инжиниринг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2.14.05.02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587280707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Аэронавигация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2.25.03.03, 2.25.04.03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396536983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Биоинженерия и биоинформатика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1.06.05.01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460656403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Биологические науки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1.06.00.00, 1.06.06.01, 1.06.07.01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2337202718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Биотехнические системы и технологии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2.12.03.04, 2.12.04.04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3944335440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Биология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1.06.03.01, 1.06.04.01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2747539863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Биотехнология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2.19.03.01, 2.19.04.01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2751046499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Боеприпасы и взрыватели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2.17.05.01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2514557560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Врач (Функциональная диагностика)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3.31.08.12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4180663005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Врач (Эпидемиология)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3.32.08.12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714178781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Высокотехнологические плазменные и энергетические установки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2.16.03.02, 2.16.04.02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413170646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Генная инженерия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3.31.08.30, 3.31.08.06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18900277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Инноватика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2.27.03.05, 2.27.04.05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3807865356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Интегрированные системы летательных аппаратов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2.24.05.05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2075996035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Инфокоммуникационные технологии и системы связи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2.11.03.02, 2.11.04.02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3483556576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Информатика и вычислительная техника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2.09.00.00, 2.09.03.01, 2.09.04.01, 2.09.06.01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648802034"/>
                  </a:ext>
                </a:extLst>
              </a:tr>
              <a:tr h="50397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Информационная безопасность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2.10.00.00, 2.10.03.01, 2.10.04.01, 2.10.05.02, 2.10.06.01, 2.10.07.01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184369120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Информационная безопасность автоматизированных систем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2.10.05.03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3858292743"/>
                  </a:ext>
                </a:extLst>
              </a:tr>
              <a:tr h="335982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Информационная безопасность телекоммуникационных систем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2.10.05.02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2888289909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Информационные системы и технологии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2.09.03.02, 2.09.04.02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577746334"/>
                  </a:ext>
                </a:extLst>
              </a:tr>
              <a:tr h="1679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Картография и геоинформатика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1.05.03.03, 1.05.04.03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895" marR="40895" marT="0" marB="0" anchor="ctr"/>
                </a:tc>
                <a:extLst>
                  <a:ext uri="{0D108BD9-81ED-4DB2-BD59-A6C34878D82A}">
                    <a16:rowId xmlns:a16="http://schemas.microsoft.com/office/drawing/2014/main" val="123670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6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Аврор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215338" cy="5481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886700" cy="12144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ОЦЕНКА ФУНКЦТОНАЛЬНОГО СОСТОЯНИЯ ОРГАНИЗМА ВОЕННОСЛУЖАЩЕГО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</a:br>
            <a:endParaRPr lang="ru-RU" sz="2400" b="1" dirty="0">
              <a:solidFill>
                <a:srgbClr val="FF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0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68263"/>
            <a:ext cx="801688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00024" cy="2920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286528" cy="471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3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9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947686" y="327580"/>
            <a:ext cx="7000924" cy="769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НИО (МЕДИКО-ПСИХОЛОГИЧЕСКОГО СОПРОВОЖДЕНИЯ)</a:t>
            </a:r>
            <a:endParaRPr lang="ru-RU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29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072" y="1161208"/>
            <a:ext cx="8505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dirty="0"/>
              <a:t>НИЛ </a:t>
            </a:r>
            <a:r>
              <a:rPr lang="ru-RU" dirty="0" smtClean="0"/>
              <a:t>профессионального </a:t>
            </a:r>
            <a:r>
              <a:rPr lang="ru-RU" dirty="0"/>
              <a:t>психического здоровья, военно-профессиональной адаптации военнослужащих, медико-психологической коррекции и реабилитации, профессионально-психологической экспертизы</a:t>
            </a:r>
          </a:p>
          <a:p>
            <a:pPr lvl="1" algn="ctr"/>
            <a:endParaRPr lang="ru-RU" dirty="0" smtClean="0">
              <a:solidFill>
                <a:srgbClr val="333333"/>
              </a:solidFill>
              <a:latin typeface="Helvetica Neue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4912" y="2509018"/>
            <a:ext cx="7715304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Основные направления научной работы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025833"/>
            <a:ext cx="811252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Медицинский контроль состояния психического здоровья различных категорий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военнослужащих.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Профессиональный отбор кандидатов для поступления на военную службу и медико-психологическое сопровождение военнослужащих на основе учета закономерностей военно-профессиональной адаптации.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Медико-психологическая коррекция и реабилитация военнослужащих в процессе профессиональной </a:t>
            </a:r>
            <a:r>
              <a:rPr lang="ru-RU" dirty="0" smtClean="0">
                <a:solidFill>
                  <a:srgbClr val="333333"/>
                </a:solidFill>
                <a:latin typeface="Helvetica Neue"/>
              </a:rPr>
              <a:t>деятельности.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996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7768" y="928670"/>
            <a:ext cx="1665520" cy="40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СТРУКТУРА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3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2183" y="1665258"/>
            <a:ext cx="8643998" cy="1000132"/>
          </a:xfrm>
          <a:prstGeom prst="roundRect">
            <a:avLst/>
          </a:prstGeom>
          <a:solidFill>
            <a:srgbClr val="FFCC99"/>
          </a:solidFill>
          <a:ln w="6350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Основные подразделения НИЦ – научно-исследовательские отделы 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7448" y="3031150"/>
            <a:ext cx="1714512" cy="6913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обитаемости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4625" y="3042671"/>
            <a:ext cx="2035983" cy="6913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медико-биологических исследований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95913" y="3002981"/>
            <a:ext cx="1857388" cy="7195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питания и водоснабжения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502014" y="3021082"/>
            <a:ext cx="2072774" cy="6913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экспериментальной медицины</a:t>
            </a:r>
          </a:p>
        </p:txBody>
      </p:sp>
      <p:cxnSp>
        <p:nvCxnSpPr>
          <p:cNvPr id="18" name="Прямая со стрелкой 17"/>
          <p:cNvCxnSpPr>
            <a:endCxn id="12" idx="0"/>
          </p:cNvCxnSpPr>
          <p:nvPr/>
        </p:nvCxnSpPr>
        <p:spPr>
          <a:xfrm>
            <a:off x="1334704" y="2684604"/>
            <a:ext cx="0" cy="346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 flipH="1">
            <a:off x="3538401" y="2684604"/>
            <a:ext cx="18397" cy="336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3" idx="0"/>
          </p:cNvCxnSpPr>
          <p:nvPr/>
        </p:nvCxnSpPr>
        <p:spPr>
          <a:xfrm>
            <a:off x="5732617" y="2773542"/>
            <a:ext cx="0" cy="269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4" idx="0"/>
          </p:cNvCxnSpPr>
          <p:nvPr/>
        </p:nvCxnSpPr>
        <p:spPr>
          <a:xfrm flipH="1">
            <a:off x="8024607" y="2718023"/>
            <a:ext cx="794" cy="2849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334704" y="4380421"/>
            <a:ext cx="2877256" cy="100811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медико-психологического сопровождения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4386299"/>
            <a:ext cx="3191167" cy="99635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всеармейский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медицинский регистр МО РФ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6867604" y="2665390"/>
            <a:ext cx="37104" cy="1695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339752" y="2665390"/>
            <a:ext cx="0" cy="1715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6912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72528" y="6429396"/>
            <a:ext cx="400024" cy="2920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fld id="{038FEE6D-54A5-48B4-B573-9BB3E2F938C3}" type="slidenum">
              <a:rPr lang="ru-RU" sz="1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>
                <a:defRPr/>
              </a:pPr>
              <a:t>4</a:t>
            </a:fld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94814" y="692696"/>
            <a:ext cx="3554371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НИО (ОБИТАЕМОСТИ)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997839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(физиологии военного труда);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(гигиены военного труда);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(физиолого-гигиенической оценки экипировки военнослужащих);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(стандартизации);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(измерительной аппаратуры и моделирования);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(исследования взаимодействия человека и техники);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НИЛ (обитаемости объектов).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174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0830" y="509736"/>
            <a:ext cx="7715304" cy="461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Основные направления научной работы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5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2429" y="1357031"/>
            <a:ext cx="8579296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Helvetica Neue"/>
              </a:rPr>
              <a:t>Физиолого-гигиенические исследования по оценке факторов военного труда и обитаемости перспективных образцов вооружения, военной и специальной техники (ВВСТ) на этапах создания и 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испытаний.</a:t>
            </a:r>
            <a:endParaRPr lang="en-US" sz="1600" dirty="0" smtClean="0">
              <a:solidFill>
                <a:srgbClr val="333333"/>
              </a:solidFill>
              <a:latin typeface="Helvetica Neue"/>
            </a:endParaRP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Изучение </a:t>
            </a:r>
            <a:r>
              <a:rPr lang="ru-RU" sz="1600" dirty="0">
                <a:solidFill>
                  <a:srgbClr val="333333"/>
                </a:solidFill>
                <a:latin typeface="Helvetica Neue"/>
              </a:rPr>
              <a:t>и обоснование физиологических способов повышения устойчивости организма, уровня здоровья и боеспособности военнослужащих в условиях воздействия неблагоприятных факторов обитаемости.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Helvetica Neue"/>
              </a:rPr>
              <a:t>Разработка физиолого-гигиенических и эргономических критериев оценки специальной (повседневной и боевой) одежды и снаряжения военнослужащих, исследование защитных и эксплуатационных свойств и воздействия на организм новых образцов экипировки.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Helvetica Neue"/>
              </a:rPr>
              <a:t>Участие в мероприятиях военно-научного сопровождения образцов ВВСТ предупредительного санитарного надзора за проектированием и созданием (модернизацией) образцов вооружения и военной техники (ВВСТ)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Helvetica Neue"/>
              </a:rPr>
              <a:t>Разработка государственных стандартов (ГОСТ), нормативно-технических документов (НТД) системы общих технических требований (ОТТ), руководств, рекомендаций, инструкций и других официальных документов, регламентирующих значения факторов обитаемости комплексов и образцов (ВВСТ).</a:t>
            </a:r>
          </a:p>
          <a:p>
            <a:pPr>
              <a:buFont typeface="+mj-lt"/>
              <a:buAutoNum type="arabicPeriod"/>
            </a:pPr>
            <a:r>
              <a:rPr lang="ru-RU" sz="1600" dirty="0">
                <a:solidFill>
                  <a:srgbClr val="333333"/>
                </a:solidFill>
                <a:latin typeface="Helvetica Neue"/>
              </a:rPr>
              <a:t>Координация работ научно-исследовательских учреждений РФ по проблемам обитаемости объектов по военно-научному сопровождению образцов (</a:t>
            </a:r>
            <a:r>
              <a:rPr lang="ru-RU" sz="1600" dirty="0" smtClean="0">
                <a:solidFill>
                  <a:srgbClr val="333333"/>
                </a:solidFill>
                <a:latin typeface="Helvetica Neue"/>
              </a:rPr>
              <a:t>ВВСТ)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7357324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1"/>
            </a:solidFill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МОДЕЛИРОВАНИЕ УСЛОВИЙ ОКРУЖАЮЩЕЙ СРЕДЫ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63605"/>
              </p:ext>
            </p:extLst>
          </p:nvPr>
        </p:nvGraphicFramePr>
        <p:xfrm>
          <a:off x="357158" y="5643578"/>
          <a:ext cx="79309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0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2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Термобарокомплекс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2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Табай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-V18</a:t>
                      </a:r>
                      <a:r>
                        <a:rPr lang="ru-RU" sz="2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Verdana" panose="020B0604030504040204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29" name="Рисунок 3" descr="C:\Users\Вячеслав\Desktop\Фотоотчет\IM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000108"/>
            <a:ext cx="4000528" cy="239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16529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857628"/>
            <a:ext cx="3256861" cy="182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786190"/>
            <a:ext cx="2765802" cy="19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250031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91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FEE6D-54A5-48B4-B573-9BB3E2F938C3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7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929322" y="1500174"/>
            <a:ext cx="28944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14348" y="642918"/>
            <a:ext cx="7429552" cy="83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МОДЕЛИРОВАНИЕ  ВОЕННО-ПРОФЕССИОНАЛЬНОЙ ДЕЯТЕЛЬНОСТИ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2786058"/>
            <a:ext cx="2857520" cy="1200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Учебный стрелковый комплекс</a:t>
            </a:r>
            <a:endParaRPr lang="ru-RU" sz="2400" b="1" dirty="0">
              <a:solidFill>
                <a:srgbClr val="FF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 cstate="print"/>
          <a:srcRect l="2439"/>
          <a:stretch>
            <a:fillRect/>
          </a:stretch>
        </p:blipFill>
        <p:spPr bwMode="auto">
          <a:xfrm>
            <a:off x="428596" y="1500174"/>
            <a:ext cx="2643206" cy="190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>
            <a:off x="428596" y="3643314"/>
            <a:ext cx="2643206" cy="23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5929322" y="3571876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86808" cy="7143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ОЦЕНКА ФУНКЦИОНАЛЬНОГО СОСТОЯНИЯ ОРГАНИЗМА ВОЕННОСЛУЖАЩИХ</a:t>
            </a:r>
            <a:endParaRPr lang="ru-RU" sz="2000" b="1" dirty="0">
              <a:solidFill>
                <a:srgbClr val="FF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88424" y="6409753"/>
            <a:ext cx="469856" cy="33161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6143636" y="1428736"/>
            <a:ext cx="249294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507209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42910" y="1428736"/>
          <a:ext cx="2714644" cy="1885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Точечный рисунок" r:id="rId5" imgW="5342857" imgH="3495238" progId="PBrush">
                  <p:embed/>
                </p:oleObj>
              </mc:Choice>
              <mc:Fallback>
                <p:oleObj name="Точечный рисунок" r:id="rId5" imgW="5342857" imgH="3495238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10" y="1428736"/>
                        <a:ext cx="2714644" cy="1885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 t="9797" b="6924"/>
          <a:stretch>
            <a:fillRect/>
          </a:stretch>
        </p:blipFill>
        <p:spPr bwMode="auto">
          <a:xfrm>
            <a:off x="3500430" y="1428736"/>
            <a:ext cx="2230448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019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7886700" cy="64294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МЕТОДЫ ДИСТАНЦИОННОГО МОНИТОРИНГА ФУНКЦИОНАЛЬНОГО СОСТОЯНИЯ</a:t>
            </a:r>
            <a:endParaRPr lang="ru-RU" sz="2000" b="1" dirty="0">
              <a:solidFill>
                <a:srgbClr val="FF0000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C:\Users\user\Desktop\Рагузин\знак вмед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68263"/>
            <a:ext cx="1098550" cy="134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3900"/>
            <a:ext cx="9144000" cy="1081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8572528" y="6429396"/>
            <a:ext cx="400024" cy="29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0" tIns="0" rIns="0" bIns="0" anchor="b"/>
          <a:lstStyle>
            <a:defPPr>
              <a:defRPr lang="ru-RU"/>
            </a:defPPr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3286124"/>
            <a:ext cx="2857520" cy="21431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Эргоспирометрическая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оценка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571612"/>
            <a:ext cx="1143008" cy="341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429356" y="5143512"/>
            <a:ext cx="2714644" cy="35719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Термофизиологическая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оценка 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2857520" cy="360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571612"/>
            <a:ext cx="27933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6" name="Picture 2" descr="ЭЖВ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714752"/>
            <a:ext cx="1857388" cy="151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571868" y="5357826"/>
            <a:ext cx="3214710" cy="35719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Регистрация жизнедеятельности военнослужащего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5286388"/>
            <a:ext cx="2714644" cy="35719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КРУС «Стрелец»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сулиноподобные факторы роста и их транспортные белки у больных опухолями костей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db2004c022gl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sample 3">
    <a:dk1>
      <a:srgbClr val="000000"/>
    </a:dk1>
    <a:lt1>
      <a:srgbClr val="FFFFFF"/>
    </a:lt1>
    <a:dk2>
      <a:srgbClr val="1B4E63"/>
    </a:dk2>
    <a:lt2>
      <a:srgbClr val="DDDDDD"/>
    </a:lt2>
    <a:accent1>
      <a:srgbClr val="328C83"/>
    </a:accent1>
    <a:accent2>
      <a:srgbClr val="DC8300"/>
    </a:accent2>
    <a:accent3>
      <a:srgbClr val="FFFFFF"/>
    </a:accent3>
    <a:accent4>
      <a:srgbClr val="000000"/>
    </a:accent4>
    <a:accent5>
      <a:srgbClr val="ADC5C1"/>
    </a:accent5>
    <a:accent6>
      <a:srgbClr val="C77600"/>
    </a:accent6>
    <a:hlink>
      <a:srgbClr val="9DC03C"/>
    </a:hlink>
    <a:folHlink>
      <a:srgbClr val="2F87D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13507</TotalTime>
  <Words>1283</Words>
  <Application>Microsoft Office PowerPoint</Application>
  <PresentationFormat>Экран (4:3)</PresentationFormat>
  <Paragraphs>223</Paragraphs>
  <Slides>29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Arial</vt:lpstr>
      <vt:lpstr>Calibri</vt:lpstr>
      <vt:lpstr>Constantia</vt:lpstr>
      <vt:lpstr>Helvetica Neue</vt:lpstr>
      <vt:lpstr>Times New Roman</vt:lpstr>
      <vt:lpstr>Verdana</vt:lpstr>
      <vt:lpstr>Wingdings</vt:lpstr>
      <vt:lpstr>Wingdings 2</vt:lpstr>
      <vt:lpstr>Инсулиноподобные факторы роста и их транспортные белки у больных опухолями костей</vt:lpstr>
      <vt:lpstr>cdb2004c022gl</vt:lpstr>
      <vt:lpstr>Точечный рисунок</vt:lpstr>
      <vt:lpstr>ОСНОВНЫЕ НАПРАВЛЕНИЯ ДЕЯТЕЛЬНОСТИ НАУЧНО-ИССЛЕДОВАТЕЛЬСКОГО ЦЕНТРА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ФУНКЦИОНАЛЬНОГО СОСТОЯНИЯ ОРГАНИЗМА ВОЕННОСЛУЖАЩИХ</vt:lpstr>
      <vt:lpstr>МЕТОДЫ ДИСТАНЦИОННОГО МОНИТОРИНГА ФУНКЦИОНАЛЬНОГО СОСТОЯНИЯ</vt:lpstr>
      <vt:lpstr>Разработка методики дистанционной диагностики утомления специалистов операторского профиля деятельности</vt:lpstr>
      <vt:lpstr>Разработка методики дистанционной диагностики утомления специалистов операторского профиля деятельности</vt:lpstr>
      <vt:lpstr>Разработка методики дистанционной диагностики утомления специалистов операторского профиля деятельности</vt:lpstr>
      <vt:lpstr>Разработка методики дистанционной диагностики утомления специалистов операторского профиля деятельности</vt:lpstr>
      <vt:lpstr>Разработка методики дистанционной диагностики утомления специалистов операторского профиля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динамики процесса адгезии клеток на различных биорезорбируемых носителях в культуре «in vitro»</vt:lpstr>
      <vt:lpstr>Презентация PowerPoint</vt:lpstr>
      <vt:lpstr>Презентация PowerPoint</vt:lpstr>
      <vt:lpstr>Презентация PowerPoint</vt:lpstr>
      <vt:lpstr>ОЦЕНКА ЗАЩИТНЫХ ХАРАКТЕРИСТИК БОЕВОЙ ЭКИПИРОВКИ ОТ КИНЕТИЧЕКИХ ВОЗДЕЙСТВИЙ</vt:lpstr>
      <vt:lpstr>Основные требования, предъявляемые к кандидатам  на должности операторов научных рот</vt:lpstr>
      <vt:lpstr>Презентация PowerPoint</vt:lpstr>
      <vt:lpstr>Презентация PowerPoint</vt:lpstr>
      <vt:lpstr>ОЦЕНКА ФУНКЦТОНАЛЬНОГО СОСТОЯНИЯ ОРГАНИЗМА ВОЕННОСЛУЖАЩЕГО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инсулиноподобных факторов роста при новообразованиях костей.</dc:title>
  <dc:creator>Юрий</dc:creator>
  <cp:lastModifiedBy>Трибуна_А-201</cp:lastModifiedBy>
  <cp:revision>691</cp:revision>
  <cp:lastPrinted>2016-03-29T07:18:29Z</cp:lastPrinted>
  <dcterms:created xsi:type="dcterms:W3CDTF">2016-03-26T17:19:07Z</dcterms:created>
  <dcterms:modified xsi:type="dcterms:W3CDTF">2023-03-16T11:49:11Z</dcterms:modified>
</cp:coreProperties>
</file>